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5937" r:id="rId1"/>
    <p:sldMasterId id="2147485950" r:id="rId2"/>
    <p:sldMasterId id="2147485963" r:id="rId3"/>
  </p:sldMasterIdLst>
  <p:notesMasterIdLst>
    <p:notesMasterId r:id="rId17"/>
  </p:notesMasterIdLst>
  <p:handoutMasterIdLst>
    <p:handoutMasterId r:id="rId18"/>
  </p:handoutMasterIdLst>
  <p:sldIdLst>
    <p:sldId id="459" r:id="rId4"/>
    <p:sldId id="468" r:id="rId5"/>
    <p:sldId id="461" r:id="rId6"/>
    <p:sldId id="469" r:id="rId7"/>
    <p:sldId id="471" r:id="rId8"/>
    <p:sldId id="467" r:id="rId9"/>
    <p:sldId id="462" r:id="rId10"/>
    <p:sldId id="470" r:id="rId11"/>
    <p:sldId id="463" r:id="rId12"/>
    <p:sldId id="464" r:id="rId13"/>
    <p:sldId id="465" r:id="rId14"/>
    <p:sldId id="466" r:id="rId15"/>
    <p:sldId id="451" r:id="rId16"/>
  </p:sldIdLst>
  <p:sldSz cx="9144000" cy="6858000" type="screen4x3"/>
  <p:notesSz cx="6797675" cy="9928225"/>
  <p:defaultTextStyle>
    <a:defPPr>
      <a:defRPr lang="en-US"/>
    </a:defPPr>
    <a:lvl1pPr algn="l" defTabSz="457200" rtl="0" eaLnBrk="0" fontAlgn="base" hangingPunct="0">
      <a:spcBef>
        <a:spcPct val="0"/>
      </a:spcBef>
      <a:spcAft>
        <a:spcPct val="0"/>
      </a:spcAft>
      <a:defRPr kern="1200">
        <a:solidFill>
          <a:schemeClr val="tx1"/>
        </a:solidFill>
        <a:latin typeface="Helvetica" panose="020B060402020203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Helvetica" panose="020B060402020203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Helvetica" panose="020B060402020203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Helvetica" panose="020B060402020203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Helvetica" panose="020B0604020202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Helvetica" panose="020B0604020202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Helvetica" panose="020B0604020202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Helvetica" panose="020B0604020202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Helvetica" panose="020B0604020202030204" pitchFamily="34"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ipo Odeyemi" initials="DO" lastIdx="20" clrIdx="0">
    <p:extLst>
      <p:ext uri="{19B8F6BF-5375-455C-9EA6-DF929625EA0E}">
        <p15:presenceInfo xmlns:p15="http://schemas.microsoft.com/office/powerpoint/2012/main" xmlns="" userId="a1723add03ef312e" providerId="Windows Live"/>
      </p:ext>
    </p:extLst>
  </p:cmAuthor>
  <p:cmAuthor id="2" name="Bola Onadele" initials="BO" lastIdx="1" clrIdx="1">
    <p:extLst>
      <p:ext uri="{19B8F6BF-5375-455C-9EA6-DF929625EA0E}">
        <p15:presenceInfo xmlns:p15="http://schemas.microsoft.com/office/powerpoint/2012/main" xmlns="" userId="Bola Onadel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clrMru>
    <a:srgbClr val="FFFFFF"/>
    <a:srgbClr val="012A7C"/>
    <a:srgbClr val="004990"/>
    <a:srgbClr val="D9D9D9"/>
    <a:srgbClr val="000099"/>
    <a:srgbClr val="FFD1E0"/>
    <a:srgbClr val="FF85AE"/>
    <a:srgbClr val="FF256E"/>
    <a:srgbClr val="990033"/>
    <a:srgbClr val="00319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7994" autoAdjust="0"/>
    <p:restoredTop sz="80639" autoAdjust="0"/>
  </p:normalViewPr>
  <p:slideViewPr>
    <p:cSldViewPr snapToGrid="0" snapToObjects="1">
      <p:cViewPr varScale="1">
        <p:scale>
          <a:sx n="57" d="100"/>
          <a:sy n="57" d="100"/>
        </p:scale>
        <p:origin x="-120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6" d="100"/>
        <a:sy n="7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275" cy="495055"/>
          </a:xfrm>
          <a:prstGeom prst="rect">
            <a:avLst/>
          </a:prstGeom>
        </p:spPr>
        <p:txBody>
          <a:bodyPr vert="horz" lIns="96661" tIns="48331" rIns="96661" bIns="48331" rtlCol="0"/>
          <a:lstStyle>
            <a:lvl1pPr algn="l" eaLnBrk="1" hangingPunct="1">
              <a:defRPr sz="1300">
                <a:latin typeface="Helvetica" charset="0"/>
                <a:ea typeface="MS PGothic" pitchFamily="34" charset="-128"/>
                <a:cs typeface="+mn-cs"/>
              </a:defRPr>
            </a:lvl1pPr>
          </a:lstStyle>
          <a:p>
            <a:pPr>
              <a:defRPr/>
            </a:pPr>
            <a:endParaRPr lang="en-US"/>
          </a:p>
        </p:txBody>
      </p:sp>
      <p:sp>
        <p:nvSpPr>
          <p:cNvPr id="3" name="Date Placeholder 2"/>
          <p:cNvSpPr>
            <a:spLocks noGrp="1"/>
          </p:cNvSpPr>
          <p:nvPr>
            <p:ph type="dt" sz="quarter" idx="1"/>
          </p:nvPr>
        </p:nvSpPr>
        <p:spPr>
          <a:xfrm>
            <a:off x="3849862" y="0"/>
            <a:ext cx="2946275" cy="495055"/>
          </a:xfrm>
          <a:prstGeom prst="rect">
            <a:avLst/>
          </a:prstGeom>
        </p:spPr>
        <p:txBody>
          <a:bodyPr vert="horz" lIns="96661" tIns="48331" rIns="96661" bIns="48331" rtlCol="0"/>
          <a:lstStyle>
            <a:lvl1pPr algn="r" eaLnBrk="1" hangingPunct="1">
              <a:defRPr sz="1300">
                <a:latin typeface="Helvetica" charset="0"/>
                <a:ea typeface="MS PGothic" pitchFamily="34" charset="-128"/>
                <a:cs typeface="+mn-cs"/>
              </a:defRPr>
            </a:lvl1pPr>
          </a:lstStyle>
          <a:p>
            <a:pPr>
              <a:defRPr/>
            </a:pPr>
            <a:fld id="{BA299320-A40A-4801-A767-94496FD9D2BF}" type="datetimeFigureOut">
              <a:rPr lang="en-US"/>
              <a:pPr>
                <a:defRPr/>
              </a:pPr>
              <a:t>12/2/2015</a:t>
            </a:fld>
            <a:endParaRPr lang="en-US"/>
          </a:p>
        </p:txBody>
      </p:sp>
      <p:sp>
        <p:nvSpPr>
          <p:cNvPr id="4" name="Footer Placeholder 3"/>
          <p:cNvSpPr>
            <a:spLocks noGrp="1"/>
          </p:cNvSpPr>
          <p:nvPr>
            <p:ph type="ftr" sz="quarter" idx="2"/>
          </p:nvPr>
        </p:nvSpPr>
        <p:spPr>
          <a:xfrm>
            <a:off x="0" y="9431475"/>
            <a:ext cx="2946275" cy="495055"/>
          </a:xfrm>
          <a:prstGeom prst="rect">
            <a:avLst/>
          </a:prstGeom>
        </p:spPr>
        <p:txBody>
          <a:bodyPr vert="horz" lIns="96661" tIns="48331" rIns="96661" bIns="48331" rtlCol="0" anchor="b"/>
          <a:lstStyle>
            <a:lvl1pPr algn="l" eaLnBrk="1" hangingPunct="1">
              <a:defRPr sz="1300">
                <a:latin typeface="Helvetica" charset="0"/>
                <a:ea typeface="MS PGothic" pitchFamily="34" charset="-128"/>
                <a:cs typeface="+mn-cs"/>
              </a:defRPr>
            </a:lvl1pPr>
          </a:lstStyle>
          <a:p>
            <a:pPr>
              <a:defRPr/>
            </a:pPr>
            <a:endParaRPr lang="en-US"/>
          </a:p>
        </p:txBody>
      </p:sp>
      <p:sp>
        <p:nvSpPr>
          <p:cNvPr id="5" name="Slide Number Placeholder 4"/>
          <p:cNvSpPr>
            <a:spLocks noGrp="1"/>
          </p:cNvSpPr>
          <p:nvPr>
            <p:ph type="sldNum" sz="quarter" idx="3"/>
          </p:nvPr>
        </p:nvSpPr>
        <p:spPr>
          <a:xfrm>
            <a:off x="3849862" y="9431475"/>
            <a:ext cx="2946275" cy="495055"/>
          </a:xfrm>
          <a:prstGeom prst="rect">
            <a:avLst/>
          </a:prstGeom>
        </p:spPr>
        <p:txBody>
          <a:bodyPr vert="horz" wrap="square" lIns="96661" tIns="48331" rIns="96661" bIns="48331" numCol="1" anchor="b" anchorCtr="0" compatLnSpc="1">
            <a:prstTxWarp prst="textNoShape">
              <a:avLst/>
            </a:prstTxWarp>
          </a:bodyPr>
          <a:lstStyle>
            <a:lvl1pPr algn="r" eaLnBrk="1" hangingPunct="1">
              <a:defRPr sz="1300">
                <a:latin typeface="Helvetica" panose="020B0604020202020204" pitchFamily="34" charset="0"/>
                <a:cs typeface="Arial" panose="020B0604020202020204" pitchFamily="34" charset="0"/>
              </a:defRPr>
            </a:lvl1pPr>
          </a:lstStyle>
          <a:p>
            <a:pPr>
              <a:defRPr/>
            </a:pPr>
            <a:fld id="{391A3798-540B-4097-BC9E-7E69673ADBC8}" type="slidenum">
              <a:rPr lang="en-US"/>
              <a:pPr>
                <a:defRPr/>
              </a:pPr>
              <a:t>‹#›</a:t>
            </a:fld>
            <a:endParaRPr lang="en-US"/>
          </a:p>
        </p:txBody>
      </p:sp>
    </p:spTree>
    <p:extLst>
      <p:ext uri="{BB962C8B-B14F-4D97-AF65-F5344CB8AC3E}">
        <p14:creationId xmlns:p14="http://schemas.microsoft.com/office/powerpoint/2010/main" xmlns="" val="884163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275" cy="495055"/>
          </a:xfrm>
          <a:prstGeom prst="rect">
            <a:avLst/>
          </a:prstGeom>
        </p:spPr>
        <p:txBody>
          <a:bodyPr vert="horz" lIns="96661" tIns="48331" rIns="96661" bIns="48331" rtlCol="0"/>
          <a:lstStyle>
            <a:lvl1pPr algn="l" eaLnBrk="1" fontAlgn="auto" hangingPunct="1">
              <a:spcBef>
                <a:spcPts val="0"/>
              </a:spcBef>
              <a:spcAft>
                <a:spcPts val="0"/>
              </a:spcAft>
              <a:defRPr sz="1300">
                <a:latin typeface="+mn-lt"/>
                <a:ea typeface="+mn-ea"/>
                <a:cs typeface="+mn-cs"/>
              </a:defRPr>
            </a:lvl1pPr>
          </a:lstStyle>
          <a:p>
            <a:pPr>
              <a:defRPr/>
            </a:pPr>
            <a:endParaRPr lang="en-GB"/>
          </a:p>
        </p:txBody>
      </p:sp>
      <p:sp>
        <p:nvSpPr>
          <p:cNvPr id="3" name="Date Placeholder 2"/>
          <p:cNvSpPr>
            <a:spLocks noGrp="1"/>
          </p:cNvSpPr>
          <p:nvPr>
            <p:ph type="dt" idx="1"/>
          </p:nvPr>
        </p:nvSpPr>
        <p:spPr>
          <a:xfrm>
            <a:off x="3849862" y="0"/>
            <a:ext cx="2946275" cy="495055"/>
          </a:xfrm>
          <a:prstGeom prst="rect">
            <a:avLst/>
          </a:prstGeom>
        </p:spPr>
        <p:txBody>
          <a:bodyPr vert="horz" wrap="square" lIns="96661" tIns="48331" rIns="96661" bIns="48331" numCol="1" anchor="t" anchorCtr="0" compatLnSpc="1">
            <a:prstTxWarp prst="textNoShape">
              <a:avLst/>
            </a:prstTxWarp>
          </a:bodyPr>
          <a:lstStyle>
            <a:lvl1pPr algn="r" eaLnBrk="1" hangingPunct="1">
              <a:defRPr sz="1300">
                <a:latin typeface="Calibri" pitchFamily="34" charset="0"/>
                <a:ea typeface="MS PGothic" pitchFamily="34" charset="-128"/>
                <a:cs typeface="+mn-cs"/>
              </a:defRPr>
            </a:lvl1pPr>
          </a:lstStyle>
          <a:p>
            <a:pPr>
              <a:defRPr/>
            </a:pPr>
            <a:fld id="{63B4B918-A3CB-45CC-A41E-9B191A0FA940}" type="datetimeFigureOut">
              <a:rPr lang="en-US"/>
              <a:pPr>
                <a:defRPr/>
              </a:pPr>
              <a:t>12/2/2015</a:t>
            </a:fld>
            <a:endParaRPr lang="en-GB"/>
          </a:p>
        </p:txBody>
      </p:sp>
      <p:sp>
        <p:nvSpPr>
          <p:cNvPr id="4" name="Slide Image Placeholder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6661" tIns="48331" rIns="96661" bIns="48331" rtlCol="0" anchor="ctr"/>
          <a:lstStyle/>
          <a:p>
            <a:pPr lvl="0"/>
            <a:endParaRPr lang="en-GB" noProof="0" smtClean="0"/>
          </a:p>
        </p:txBody>
      </p:sp>
      <p:sp>
        <p:nvSpPr>
          <p:cNvPr id="5" name="Notes Placeholder 4"/>
          <p:cNvSpPr>
            <a:spLocks noGrp="1"/>
          </p:cNvSpPr>
          <p:nvPr>
            <p:ph type="body" sz="quarter" idx="3"/>
          </p:nvPr>
        </p:nvSpPr>
        <p:spPr>
          <a:xfrm>
            <a:off x="678845" y="4716585"/>
            <a:ext cx="5439987" cy="4467363"/>
          </a:xfrm>
          <a:prstGeom prst="rect">
            <a:avLst/>
          </a:prstGeom>
        </p:spPr>
        <p:txBody>
          <a:bodyPr vert="horz" lIns="96661" tIns="48331" rIns="96661" bIns="48331" rtlCol="0"/>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 name="Footer Placeholder 5"/>
          <p:cNvSpPr>
            <a:spLocks noGrp="1"/>
          </p:cNvSpPr>
          <p:nvPr>
            <p:ph type="ftr" sz="quarter" idx="4"/>
          </p:nvPr>
        </p:nvSpPr>
        <p:spPr>
          <a:xfrm>
            <a:off x="0" y="9431475"/>
            <a:ext cx="2946275" cy="495055"/>
          </a:xfrm>
          <a:prstGeom prst="rect">
            <a:avLst/>
          </a:prstGeom>
        </p:spPr>
        <p:txBody>
          <a:bodyPr vert="horz" lIns="96661" tIns="48331" rIns="96661" bIns="48331" rtlCol="0" anchor="b"/>
          <a:lstStyle>
            <a:lvl1pPr algn="l" eaLnBrk="1" fontAlgn="auto" hangingPunct="1">
              <a:spcBef>
                <a:spcPts val="0"/>
              </a:spcBef>
              <a:spcAft>
                <a:spcPts val="0"/>
              </a:spcAft>
              <a:defRPr sz="1300">
                <a:latin typeface="+mn-lt"/>
                <a:ea typeface="+mn-ea"/>
                <a:cs typeface="+mn-cs"/>
              </a:defRPr>
            </a:lvl1pPr>
          </a:lstStyle>
          <a:p>
            <a:pPr>
              <a:defRPr/>
            </a:pPr>
            <a:r>
              <a:rPr lang="en-GB"/>
              <a:t>0</a:t>
            </a:r>
          </a:p>
        </p:txBody>
      </p:sp>
      <p:sp>
        <p:nvSpPr>
          <p:cNvPr id="7" name="Slide Number Placeholder 6"/>
          <p:cNvSpPr>
            <a:spLocks noGrp="1"/>
          </p:cNvSpPr>
          <p:nvPr>
            <p:ph type="sldNum" sz="quarter" idx="5"/>
          </p:nvPr>
        </p:nvSpPr>
        <p:spPr>
          <a:xfrm>
            <a:off x="3849862" y="9431475"/>
            <a:ext cx="2946275" cy="495055"/>
          </a:xfrm>
          <a:prstGeom prst="rect">
            <a:avLst/>
          </a:prstGeom>
        </p:spPr>
        <p:txBody>
          <a:bodyPr vert="horz" wrap="square" lIns="96661" tIns="48331" rIns="96661" bIns="48331" numCol="1" anchor="b" anchorCtr="0" compatLnSpc="1">
            <a:prstTxWarp prst="textNoShape">
              <a:avLst/>
            </a:prstTxWarp>
          </a:bodyPr>
          <a:lstStyle>
            <a:lvl1pPr algn="r" eaLnBrk="1" hangingPunct="1">
              <a:defRPr sz="1300">
                <a:latin typeface="Calibri" panose="020F0502020204030204" pitchFamily="34" charset="0"/>
                <a:cs typeface="Arial" panose="020B0604020202020204" pitchFamily="34" charset="0"/>
              </a:defRPr>
            </a:lvl1pPr>
          </a:lstStyle>
          <a:p>
            <a:pPr>
              <a:defRPr/>
            </a:pPr>
            <a:fld id="{98C8BA17-E984-48C4-A89C-34A0F4A6CC47}" type="slidenum">
              <a:rPr lang="en-GB"/>
              <a:pPr>
                <a:defRPr/>
              </a:pPr>
              <a:t>‹#›</a:t>
            </a:fld>
            <a:endParaRPr lang="en-GB"/>
          </a:p>
        </p:txBody>
      </p:sp>
    </p:spTree>
    <p:extLst>
      <p:ext uri="{BB962C8B-B14F-4D97-AF65-F5344CB8AC3E}">
        <p14:creationId xmlns:p14="http://schemas.microsoft.com/office/powerpoint/2010/main" xmlns="" val="82785116"/>
      </p:ext>
    </p:extLst>
  </p:cSld>
  <p:clrMap bg1="lt1" tx1="dk1" bg2="lt2" tx2="dk2" accent1="accent1" accent2="accent2" accent3="accent3" accent4="accent4" accent5="accent5" accent6="accent6" hlink="hlink" folHlink="folHlink"/>
  <p:hf hdr="0" dt="0"/>
  <p:notesStyle>
    <a:lvl1pPr algn="l" defTabSz="457200" rtl="0" eaLnBrk="0" fontAlgn="base" hangingPunct="0">
      <a:spcBef>
        <a:spcPct val="30000"/>
      </a:spcBef>
      <a:spcAft>
        <a:spcPct val="0"/>
      </a:spcAft>
      <a:defRPr sz="1200" kern="1200">
        <a:solidFill>
          <a:schemeClr val="tx1"/>
        </a:solidFill>
        <a:latin typeface="+mn-lt"/>
        <a:ea typeface="MS PGothic" pitchFamily="34" charset="-128"/>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b="1" smtClean="0"/>
          </a:p>
          <a:p>
            <a:r>
              <a:rPr lang="en-US" b="1" smtClean="0"/>
              <a:t> </a:t>
            </a:r>
          </a:p>
          <a:p>
            <a:endParaRPr lang="en-US" b="1" smtClean="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40DCC5B7-2DFA-4E26-BD3A-C739303A7775}" type="slidenum">
              <a:rPr lang="en-GB" sz="1300" smtClean="0"/>
              <a:pPr>
                <a:spcBef>
                  <a:spcPct val="0"/>
                </a:spcBef>
              </a:pPr>
              <a:t>0</a:t>
            </a:fld>
            <a:endParaRPr lang="en-GB" sz="1300" smtClean="0"/>
          </a:p>
        </p:txBody>
      </p:sp>
      <p:sp>
        <p:nvSpPr>
          <p:cNvPr id="5" name="Footer Placeholder 4"/>
          <p:cNvSpPr>
            <a:spLocks noGrp="1"/>
          </p:cNvSpPr>
          <p:nvPr>
            <p:ph type="ftr" sz="quarter" idx="4"/>
          </p:nvPr>
        </p:nvSpPr>
        <p:spPr/>
        <p:txBody>
          <a:bodyPr/>
          <a:lstStyle/>
          <a:p>
            <a:pPr>
              <a:defRPr/>
            </a:pPr>
            <a:r>
              <a:rPr lang="en-GB"/>
              <a:t>0</a:t>
            </a:r>
          </a:p>
        </p:txBody>
      </p:sp>
    </p:spTree>
    <p:extLst>
      <p:ext uri="{BB962C8B-B14F-4D97-AF65-F5344CB8AC3E}">
        <p14:creationId xmlns:p14="http://schemas.microsoft.com/office/powerpoint/2010/main" xmlns="" val="3794228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r>
              <a:rPr lang="en-GB" dirty="0" smtClean="0"/>
              <a:t>0</a:t>
            </a:r>
            <a:endParaRPr lang="en-GB" dirty="0"/>
          </a:p>
        </p:txBody>
      </p:sp>
      <p:sp>
        <p:nvSpPr>
          <p:cNvPr id="5" name="Slide Number Placeholder 4"/>
          <p:cNvSpPr>
            <a:spLocks noGrp="1"/>
          </p:cNvSpPr>
          <p:nvPr>
            <p:ph type="sldNum" sz="quarter" idx="11"/>
          </p:nvPr>
        </p:nvSpPr>
        <p:spPr/>
        <p:txBody>
          <a:bodyPr/>
          <a:lstStyle/>
          <a:p>
            <a:pPr>
              <a:defRPr/>
            </a:pPr>
            <a:fld id="{98C8BA17-E984-48C4-A89C-34A0F4A6CC47}" type="slidenum">
              <a:rPr lang="en-GB" smtClean="0"/>
              <a:pPr>
                <a:defRPr/>
              </a:pPr>
              <a:t>1</a:t>
            </a:fld>
            <a:endParaRPr lang="en-GB" dirty="0"/>
          </a:p>
        </p:txBody>
      </p:sp>
    </p:spTree>
    <p:extLst>
      <p:ext uri="{BB962C8B-B14F-4D97-AF65-F5344CB8AC3E}">
        <p14:creationId xmlns:p14="http://schemas.microsoft.com/office/powerpoint/2010/main" xmlns="" val="23773949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84323"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 name="Footer Placeholder 3"/>
          <p:cNvSpPr>
            <a:spLocks noGrp="1"/>
          </p:cNvSpPr>
          <p:nvPr>
            <p:ph type="ftr" sz="quarter" idx="4"/>
          </p:nvPr>
        </p:nvSpPr>
        <p:spPr/>
        <p:txBody>
          <a:bodyPr/>
          <a:lstStyle/>
          <a:p>
            <a:pPr>
              <a:defRPr/>
            </a:pPr>
            <a:r>
              <a:rPr lang="en-GB" dirty="0" smtClean="0"/>
              <a:t>0</a:t>
            </a:r>
            <a:endParaRPr lang="en-GB" dirty="0"/>
          </a:p>
        </p:txBody>
      </p:sp>
      <p:sp>
        <p:nvSpPr>
          <p:cNvPr id="184325" name="Slide Number Placeholder 4"/>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Helvetica" panose="020B0604020202020204" pitchFamily="34" charset="0"/>
                <a:ea typeface="MS PGothic" pitchFamily="34" charset="-128"/>
              </a:defRPr>
            </a:lvl1pPr>
            <a:lvl2pPr marL="742950" indent="-285750">
              <a:defRPr>
                <a:solidFill>
                  <a:schemeClr val="tx1"/>
                </a:solidFill>
                <a:latin typeface="Helvetica" panose="020B0604020202020204" pitchFamily="34" charset="0"/>
                <a:ea typeface="MS PGothic" pitchFamily="34" charset="-128"/>
              </a:defRPr>
            </a:lvl2pPr>
            <a:lvl3pPr marL="1143000" indent="-228600">
              <a:defRPr>
                <a:solidFill>
                  <a:schemeClr val="tx1"/>
                </a:solidFill>
                <a:latin typeface="Helvetica" panose="020B0604020202020204" pitchFamily="34" charset="0"/>
                <a:ea typeface="MS PGothic" pitchFamily="34" charset="-128"/>
              </a:defRPr>
            </a:lvl3pPr>
            <a:lvl4pPr marL="1600200" indent="-228600">
              <a:defRPr>
                <a:solidFill>
                  <a:schemeClr val="tx1"/>
                </a:solidFill>
                <a:latin typeface="Helvetica" panose="020B0604020202020204" pitchFamily="34" charset="0"/>
                <a:ea typeface="MS PGothic" pitchFamily="34" charset="-128"/>
              </a:defRPr>
            </a:lvl4pPr>
            <a:lvl5pPr marL="2057400" indent="-228600">
              <a:defRPr>
                <a:solidFill>
                  <a:schemeClr val="tx1"/>
                </a:solidFill>
                <a:latin typeface="Helvetica" panose="020B0604020202020204"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Helvetica" panose="020B0604020202020204"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Helvetica" panose="020B0604020202020204"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Helvetica" panose="020B0604020202020204"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Helvetica" panose="020B0604020202020204" pitchFamily="34" charset="0"/>
                <a:ea typeface="MS PGothic" pitchFamily="34" charset="-128"/>
              </a:defRPr>
            </a:lvl9pPr>
          </a:lstStyle>
          <a:p>
            <a:fld id="{2C47D67B-68DB-45E0-9764-9EBC8DA4135C}" type="slidenum">
              <a:rPr lang="en-GB" altLang="en-US" smtClean="0">
                <a:latin typeface="Calibri" panose="020F0502020204030204" pitchFamily="34" charset="0"/>
              </a:rPr>
              <a:pPr/>
              <a:t>2</a:t>
            </a:fld>
            <a:endParaRPr lang="en-GB" altLang="en-US" dirty="0" smtClean="0">
              <a:latin typeface="Calibri" panose="020F0502020204030204" pitchFamily="34" charset="0"/>
            </a:endParaRPr>
          </a:p>
        </p:txBody>
      </p:sp>
    </p:spTree>
    <p:extLst>
      <p:ext uri="{BB962C8B-B14F-4D97-AF65-F5344CB8AC3E}">
        <p14:creationId xmlns:p14="http://schemas.microsoft.com/office/powerpoint/2010/main" xmlns="" val="25068904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p:cNvSpPr>
            <a:spLocks noGrp="1"/>
          </p:cNvSpPr>
          <p:nvPr>
            <p:ph type="dt" idx="1"/>
          </p:nvPr>
        </p:nvSpPr>
        <p:spPr/>
        <p:txBody>
          <a:bodyPr/>
          <a:lstStyle/>
          <a:p>
            <a:fld id="{A078CBDE-278C-4BE2-8EA7-9C4034294380}" type="datetime1">
              <a:rPr lang="en-GB"/>
              <a:pPr/>
              <a:t>02/12/2015</a:t>
            </a:fld>
            <a:endParaRPr lang="en-ZA" dirty="0"/>
          </a:p>
        </p:txBody>
      </p:sp>
      <p:sp>
        <p:nvSpPr>
          <p:cNvPr id="5" name="Slide Number Placeholder 6"/>
          <p:cNvSpPr>
            <a:spLocks noGrp="1"/>
          </p:cNvSpPr>
          <p:nvPr>
            <p:ph type="sldNum" sz="quarter" idx="5"/>
          </p:nvPr>
        </p:nvSpPr>
        <p:spPr/>
        <p:txBody>
          <a:bodyPr/>
          <a:lstStyle/>
          <a:p>
            <a:fld id="{523684FD-DB94-43DE-8C14-FCE421F6B2BE}" type="slidenum">
              <a:rPr lang="en-ZA"/>
              <a:pPr/>
              <a:t>3</a:t>
            </a:fld>
            <a:endParaRPr lang="en-ZA" dirty="0"/>
          </a:p>
        </p:txBody>
      </p:sp>
      <p:sp>
        <p:nvSpPr>
          <p:cNvPr id="309250" name="Rectangle 2"/>
          <p:cNvSpPr>
            <a:spLocks noGrp="1" noRot="1" noChangeAspect="1" noTextEdit="1"/>
          </p:cNvSpPr>
          <p:nvPr>
            <p:ph type="sldImg"/>
          </p:nvPr>
        </p:nvSpPr>
        <p:spPr bwMode="auto">
          <a:noFill/>
          <a:ln>
            <a:solidFill>
              <a:srgbClr val="000000"/>
            </a:solidFill>
            <a:miter lim="800000"/>
            <a:headEnd/>
            <a:tailEnd/>
          </a:ln>
        </p:spPr>
      </p:sp>
      <p:sp>
        <p:nvSpPr>
          <p:cNvPr id="309251" name="Rectangle 3"/>
          <p:cNvSpPr>
            <a:spLocks noGrp="1"/>
          </p:cNvSpPr>
          <p:nvPr>
            <p:ph type="body" idx="1"/>
          </p:nvPr>
        </p:nvSpPr>
        <p:spPr/>
        <p:txBody>
          <a:bodyPr/>
          <a:lstStyle/>
          <a:p>
            <a:endParaRPr lang="en-GB" dirty="0" smtClean="0"/>
          </a:p>
        </p:txBody>
      </p:sp>
    </p:spTree>
    <p:extLst>
      <p:ext uri="{BB962C8B-B14F-4D97-AF65-F5344CB8AC3E}">
        <p14:creationId xmlns:p14="http://schemas.microsoft.com/office/powerpoint/2010/main" xmlns="" val="1443428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9251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smtClean="0"/>
          </a:p>
        </p:txBody>
      </p:sp>
      <p:sp>
        <p:nvSpPr>
          <p:cNvPr id="4" name="Footer Placeholder 3"/>
          <p:cNvSpPr>
            <a:spLocks noGrp="1"/>
          </p:cNvSpPr>
          <p:nvPr>
            <p:ph type="ftr" sz="quarter" idx="4"/>
          </p:nvPr>
        </p:nvSpPr>
        <p:spPr/>
        <p:txBody>
          <a:bodyPr/>
          <a:lstStyle/>
          <a:p>
            <a:pPr>
              <a:defRPr/>
            </a:pPr>
            <a:r>
              <a:rPr lang="en-GB" dirty="0" smtClean="0"/>
              <a:t>0</a:t>
            </a:r>
            <a:endParaRPr lang="en-GB" dirty="0"/>
          </a:p>
        </p:txBody>
      </p:sp>
      <p:sp>
        <p:nvSpPr>
          <p:cNvPr id="192517" name="Slide Number Placeholder 4"/>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Helvetica" panose="020B0604020202020204" pitchFamily="34" charset="0"/>
                <a:ea typeface="MS PGothic" pitchFamily="34" charset="-128"/>
              </a:defRPr>
            </a:lvl1pPr>
            <a:lvl2pPr marL="742950" indent="-285750">
              <a:defRPr>
                <a:solidFill>
                  <a:schemeClr val="tx1"/>
                </a:solidFill>
                <a:latin typeface="Helvetica" panose="020B0604020202020204" pitchFamily="34" charset="0"/>
                <a:ea typeface="MS PGothic" pitchFamily="34" charset="-128"/>
              </a:defRPr>
            </a:lvl2pPr>
            <a:lvl3pPr marL="1143000" indent="-228600">
              <a:defRPr>
                <a:solidFill>
                  <a:schemeClr val="tx1"/>
                </a:solidFill>
                <a:latin typeface="Helvetica" panose="020B0604020202020204" pitchFamily="34" charset="0"/>
                <a:ea typeface="MS PGothic" pitchFamily="34" charset="-128"/>
              </a:defRPr>
            </a:lvl3pPr>
            <a:lvl4pPr marL="1600200" indent="-228600">
              <a:defRPr>
                <a:solidFill>
                  <a:schemeClr val="tx1"/>
                </a:solidFill>
                <a:latin typeface="Helvetica" panose="020B0604020202020204" pitchFamily="34" charset="0"/>
                <a:ea typeface="MS PGothic" pitchFamily="34" charset="-128"/>
              </a:defRPr>
            </a:lvl4pPr>
            <a:lvl5pPr marL="2057400" indent="-228600">
              <a:defRPr>
                <a:solidFill>
                  <a:schemeClr val="tx1"/>
                </a:solidFill>
                <a:latin typeface="Helvetica" panose="020B0604020202020204"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Helvetica" panose="020B0604020202020204"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Helvetica" panose="020B0604020202020204"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Helvetica" panose="020B0604020202020204"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Helvetica" panose="020B0604020202020204" pitchFamily="34" charset="0"/>
                <a:ea typeface="MS PGothic" pitchFamily="34" charset="-128"/>
              </a:defRPr>
            </a:lvl9pPr>
          </a:lstStyle>
          <a:p>
            <a:fld id="{82CAFB61-7E2D-4968-90D4-2328423682A8}" type="slidenum">
              <a:rPr lang="en-GB" altLang="en-US" smtClean="0">
                <a:latin typeface="Calibri" panose="020F0502020204030204" pitchFamily="34" charset="0"/>
              </a:rPr>
              <a:pPr/>
              <a:t>6</a:t>
            </a:fld>
            <a:endParaRPr lang="en-GB" altLang="en-US" dirty="0" smtClean="0">
              <a:latin typeface="Calibri" panose="020F0502020204030204" pitchFamily="34" charset="0"/>
            </a:endParaRPr>
          </a:p>
        </p:txBody>
      </p:sp>
    </p:spTree>
    <p:extLst>
      <p:ext uri="{BB962C8B-B14F-4D97-AF65-F5344CB8AC3E}">
        <p14:creationId xmlns:p14="http://schemas.microsoft.com/office/powerpoint/2010/main" xmlns="" val="23472243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9251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smtClean="0"/>
          </a:p>
        </p:txBody>
      </p:sp>
      <p:sp>
        <p:nvSpPr>
          <p:cNvPr id="4" name="Footer Placeholder 3"/>
          <p:cNvSpPr>
            <a:spLocks noGrp="1"/>
          </p:cNvSpPr>
          <p:nvPr>
            <p:ph type="ftr" sz="quarter" idx="4"/>
          </p:nvPr>
        </p:nvSpPr>
        <p:spPr/>
        <p:txBody>
          <a:bodyPr/>
          <a:lstStyle/>
          <a:p>
            <a:pPr>
              <a:defRPr/>
            </a:pPr>
            <a:r>
              <a:rPr lang="en-GB" dirty="0" smtClean="0"/>
              <a:t>0</a:t>
            </a:r>
            <a:endParaRPr lang="en-GB" dirty="0"/>
          </a:p>
        </p:txBody>
      </p:sp>
      <p:sp>
        <p:nvSpPr>
          <p:cNvPr id="192517" name="Slide Number Placeholder 4"/>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Helvetica" panose="020B0604020202020204" pitchFamily="34" charset="0"/>
                <a:ea typeface="MS PGothic" pitchFamily="34" charset="-128"/>
              </a:defRPr>
            </a:lvl1pPr>
            <a:lvl2pPr marL="742950" indent="-285750">
              <a:defRPr>
                <a:solidFill>
                  <a:schemeClr val="tx1"/>
                </a:solidFill>
                <a:latin typeface="Helvetica" panose="020B0604020202020204" pitchFamily="34" charset="0"/>
                <a:ea typeface="MS PGothic" pitchFamily="34" charset="-128"/>
              </a:defRPr>
            </a:lvl2pPr>
            <a:lvl3pPr marL="1143000" indent="-228600">
              <a:defRPr>
                <a:solidFill>
                  <a:schemeClr val="tx1"/>
                </a:solidFill>
                <a:latin typeface="Helvetica" panose="020B0604020202020204" pitchFamily="34" charset="0"/>
                <a:ea typeface="MS PGothic" pitchFamily="34" charset="-128"/>
              </a:defRPr>
            </a:lvl3pPr>
            <a:lvl4pPr marL="1600200" indent="-228600">
              <a:defRPr>
                <a:solidFill>
                  <a:schemeClr val="tx1"/>
                </a:solidFill>
                <a:latin typeface="Helvetica" panose="020B0604020202020204" pitchFamily="34" charset="0"/>
                <a:ea typeface="MS PGothic" pitchFamily="34" charset="-128"/>
              </a:defRPr>
            </a:lvl4pPr>
            <a:lvl5pPr marL="2057400" indent="-228600">
              <a:defRPr>
                <a:solidFill>
                  <a:schemeClr val="tx1"/>
                </a:solidFill>
                <a:latin typeface="Helvetica" panose="020B0604020202020204"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Helvetica" panose="020B0604020202020204"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Helvetica" panose="020B0604020202020204"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Helvetica" panose="020B0604020202020204"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Helvetica" panose="020B0604020202020204" pitchFamily="34" charset="0"/>
                <a:ea typeface="MS PGothic" pitchFamily="34" charset="-128"/>
              </a:defRPr>
            </a:lvl9pPr>
          </a:lstStyle>
          <a:p>
            <a:fld id="{82CAFB61-7E2D-4968-90D4-2328423682A8}" type="slidenum">
              <a:rPr lang="en-GB" altLang="en-US" smtClean="0">
                <a:latin typeface="Calibri" panose="020F0502020204030204" pitchFamily="34" charset="0"/>
              </a:rPr>
              <a:pPr/>
              <a:t>7</a:t>
            </a:fld>
            <a:endParaRPr lang="en-GB" altLang="en-US" dirty="0" smtClean="0">
              <a:latin typeface="Calibri" panose="020F0502020204030204" pitchFamily="34" charset="0"/>
            </a:endParaRPr>
          </a:p>
        </p:txBody>
      </p:sp>
    </p:spTree>
    <p:extLst>
      <p:ext uri="{BB962C8B-B14F-4D97-AF65-F5344CB8AC3E}">
        <p14:creationId xmlns:p14="http://schemas.microsoft.com/office/powerpoint/2010/main" xmlns="" val="42927451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r>
              <a:rPr lang="en-GB" dirty="0" smtClean="0">
                <a:solidFill>
                  <a:prstClr val="black"/>
                </a:solidFill>
              </a:rPr>
              <a:t>0</a:t>
            </a:r>
            <a:endParaRPr lang="en-GB" dirty="0">
              <a:solidFill>
                <a:prstClr val="black"/>
              </a:solidFill>
            </a:endParaRPr>
          </a:p>
        </p:txBody>
      </p:sp>
      <p:sp>
        <p:nvSpPr>
          <p:cNvPr id="5" name="Slide Number Placeholder 4"/>
          <p:cNvSpPr>
            <a:spLocks noGrp="1"/>
          </p:cNvSpPr>
          <p:nvPr>
            <p:ph type="sldNum" sz="quarter" idx="11"/>
          </p:nvPr>
        </p:nvSpPr>
        <p:spPr/>
        <p:txBody>
          <a:bodyPr/>
          <a:lstStyle/>
          <a:p>
            <a:pPr>
              <a:defRPr/>
            </a:pPr>
            <a:fld id="{98C8BA17-E984-48C4-A89C-34A0F4A6CC47}" type="slidenum">
              <a:rPr lang="en-GB" smtClean="0">
                <a:solidFill>
                  <a:prstClr val="black"/>
                </a:solidFill>
              </a:rPr>
              <a:pPr>
                <a:defRPr/>
              </a:pPr>
              <a:t>9</a:t>
            </a:fld>
            <a:endParaRPr lang="en-GB" dirty="0">
              <a:solidFill>
                <a:prstClr val="black"/>
              </a:solidFill>
            </a:endParaRPr>
          </a:p>
        </p:txBody>
      </p:sp>
    </p:spTree>
    <p:extLst>
      <p:ext uri="{BB962C8B-B14F-4D97-AF65-F5344CB8AC3E}">
        <p14:creationId xmlns:p14="http://schemas.microsoft.com/office/powerpoint/2010/main" xmlns="" val="24773899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r>
              <a:rPr lang="en-GB" dirty="0" smtClean="0"/>
              <a:t>0</a:t>
            </a:r>
            <a:endParaRPr lang="en-GB" dirty="0"/>
          </a:p>
        </p:txBody>
      </p:sp>
      <p:sp>
        <p:nvSpPr>
          <p:cNvPr id="5" name="Slide Number Placeholder 4"/>
          <p:cNvSpPr>
            <a:spLocks noGrp="1"/>
          </p:cNvSpPr>
          <p:nvPr>
            <p:ph type="sldNum" sz="quarter" idx="11"/>
          </p:nvPr>
        </p:nvSpPr>
        <p:spPr/>
        <p:txBody>
          <a:bodyPr/>
          <a:lstStyle/>
          <a:p>
            <a:pPr>
              <a:defRPr/>
            </a:pPr>
            <a:fld id="{98C8BA17-E984-48C4-A89C-34A0F4A6CC47}" type="slidenum">
              <a:rPr lang="en-GB" smtClean="0"/>
              <a:pPr>
                <a:defRPr/>
              </a:pPr>
              <a:t>10</a:t>
            </a:fld>
            <a:endParaRPr lang="en-GB" dirty="0"/>
          </a:p>
        </p:txBody>
      </p:sp>
    </p:spTree>
    <p:extLst>
      <p:ext uri="{BB962C8B-B14F-4D97-AF65-F5344CB8AC3E}">
        <p14:creationId xmlns:p14="http://schemas.microsoft.com/office/powerpoint/2010/main" xmlns="" val="38586142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b="1" smtClean="0"/>
          </a:p>
          <a:p>
            <a:r>
              <a:rPr lang="en-US" b="1" smtClean="0"/>
              <a:t> </a:t>
            </a:r>
          </a:p>
          <a:p>
            <a:endParaRPr lang="en-US" b="1" smtClean="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103DD787-0CD3-440C-8B9B-09A357E212AA}" type="slidenum">
              <a:rPr lang="en-GB" sz="1300" smtClean="0"/>
              <a:pPr>
                <a:spcBef>
                  <a:spcPct val="0"/>
                </a:spcBef>
              </a:pPr>
              <a:t>12</a:t>
            </a:fld>
            <a:endParaRPr lang="en-GB" sz="1300" smtClean="0"/>
          </a:p>
        </p:txBody>
      </p:sp>
      <p:sp>
        <p:nvSpPr>
          <p:cNvPr id="5" name="Footer Placeholder 4"/>
          <p:cNvSpPr>
            <a:spLocks noGrp="1"/>
          </p:cNvSpPr>
          <p:nvPr>
            <p:ph type="ftr" sz="quarter" idx="4"/>
          </p:nvPr>
        </p:nvSpPr>
        <p:spPr/>
        <p:txBody>
          <a:bodyPr/>
          <a:lstStyle/>
          <a:p>
            <a:pPr>
              <a:defRPr/>
            </a:pPr>
            <a:r>
              <a:rPr lang="en-GB"/>
              <a:t>0</a:t>
            </a:r>
          </a:p>
        </p:txBody>
      </p:sp>
    </p:spTree>
    <p:extLst>
      <p:ext uri="{BB962C8B-B14F-4D97-AF65-F5344CB8AC3E}">
        <p14:creationId xmlns:p14="http://schemas.microsoft.com/office/powerpoint/2010/main" xmlns="" val="9453441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Rectangle 1"/>
          <p:cNvSpPr/>
          <p:nvPr userDrawn="1"/>
        </p:nvSpPr>
        <p:spPr>
          <a:xfrm>
            <a:off x="2" y="0"/>
            <a:ext cx="9144000" cy="2047587"/>
          </a:xfrm>
          <a:prstGeom prst="rect">
            <a:avLst/>
          </a:prstGeom>
          <a:gradFill flip="none" rotWithShape="1">
            <a:gsLst>
              <a:gs pos="20000">
                <a:schemeClr val="bg1">
                  <a:lumMod val="75000"/>
                </a:schemeClr>
              </a:gs>
              <a:gs pos="60000">
                <a:schemeClr val="bg1">
                  <a:lumMod val="85000"/>
                </a:schemeClr>
              </a:gs>
              <a:gs pos="73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grpSp>
        <p:nvGrpSpPr>
          <p:cNvPr id="10" name="Group 9"/>
          <p:cNvGrpSpPr/>
          <p:nvPr userDrawn="1"/>
        </p:nvGrpSpPr>
        <p:grpSpPr>
          <a:xfrm>
            <a:off x="0" y="6387544"/>
            <a:ext cx="9148763" cy="430887"/>
            <a:chOff x="0" y="6387544"/>
            <a:chExt cx="9148763" cy="430887"/>
          </a:xfrm>
        </p:grpSpPr>
        <p:sp>
          <p:nvSpPr>
            <p:cNvPr id="6" name="TextBox 5"/>
            <p:cNvSpPr txBox="1"/>
            <p:nvPr userDrawn="1"/>
          </p:nvSpPr>
          <p:spPr>
            <a:xfrm>
              <a:off x="0" y="6387544"/>
              <a:ext cx="9148763" cy="430887"/>
            </a:xfrm>
            <a:prstGeom prst="rect">
              <a:avLst/>
            </a:prstGeom>
            <a:noFill/>
          </p:spPr>
          <p:txBody>
            <a:bodyPr wrap="square">
              <a:spAutoFit/>
            </a:bodyPr>
            <a:lstStyle/>
            <a:p>
              <a:pPr algn="ctr" eaLnBrk="1" hangingPunct="1">
                <a:defRPr/>
              </a:pPr>
              <a:r>
                <a:rPr lang="en-GB" sz="1100" b="1" dirty="0">
                  <a:solidFill>
                    <a:schemeClr val="tx1"/>
                  </a:solidFill>
                  <a:latin typeface="Arial" panose="020B0604020202020204" pitchFamily="34" charset="0"/>
                  <a:ea typeface="ＭＳ Ｐゴシック" pitchFamily="34" charset="-128"/>
                  <a:cs typeface="Arial" panose="020B0604020202020204" pitchFamily="34" charset="0"/>
                </a:rPr>
                <a:t> </a:t>
              </a:r>
            </a:p>
            <a:p>
              <a:pPr algn="ctr" eaLnBrk="1" hangingPunct="1">
                <a:defRPr/>
              </a:pPr>
              <a:r>
                <a:rPr lang="en-GB" sz="1100" b="1" dirty="0">
                  <a:solidFill>
                    <a:schemeClr val="tx1"/>
                  </a:solidFill>
                  <a:latin typeface="Arial" panose="020B0604020202020204" pitchFamily="34" charset="0"/>
                  <a:ea typeface="ＭＳ Ｐゴシック" pitchFamily="34" charset="-128"/>
                  <a:cs typeface="Arial" panose="020B0604020202020204" pitchFamily="34" charset="0"/>
                </a:rPr>
                <a:t>Global </a:t>
              </a:r>
              <a:r>
                <a:rPr lang="en-GB" sz="1100" b="1" dirty="0" smtClean="0">
                  <a:solidFill>
                    <a:schemeClr val="tx1"/>
                  </a:solidFill>
                  <a:latin typeface="Arial" panose="020B0604020202020204" pitchFamily="34" charset="0"/>
                  <a:ea typeface="ＭＳ Ｐゴシック" pitchFamily="34" charset="-128"/>
                  <a:cs typeface="Arial" panose="020B0604020202020204" pitchFamily="34" charset="0"/>
                </a:rPr>
                <a:t>Competitiveness               Operational Excellence               Liquidity               Diversity</a:t>
              </a:r>
              <a:endParaRPr lang="en-GB" sz="1100" b="1" dirty="0">
                <a:solidFill>
                  <a:schemeClr val="tx1"/>
                </a:solidFill>
                <a:latin typeface="Arial" panose="020B0604020202020204" pitchFamily="34" charset="0"/>
                <a:ea typeface="ＭＳ Ｐゴシック" pitchFamily="34" charset="-128"/>
                <a:cs typeface="Arial" panose="020B0604020202020204" pitchFamily="34" charset="0"/>
              </a:endParaRPr>
            </a:p>
          </p:txBody>
        </p:sp>
        <p:sp>
          <p:nvSpPr>
            <p:cNvPr id="7" name="Rectangle 6"/>
            <p:cNvSpPr/>
            <p:nvPr userDrawn="1"/>
          </p:nvSpPr>
          <p:spPr>
            <a:xfrm>
              <a:off x="3469550" y="6665224"/>
              <a:ext cx="45719" cy="45719"/>
            </a:xfrm>
            <a:prstGeom prst="rect">
              <a:avLst/>
            </a:prstGeom>
            <a:solidFill>
              <a:srgbClr val="0000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5546769" y="6651972"/>
              <a:ext cx="45719" cy="45719"/>
            </a:xfrm>
            <a:prstGeom prst="rect">
              <a:avLst/>
            </a:prstGeom>
            <a:solidFill>
              <a:srgbClr val="0000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6650885" y="6651972"/>
              <a:ext cx="45719" cy="45719"/>
            </a:xfrm>
            <a:prstGeom prst="rect">
              <a:avLst/>
            </a:prstGeom>
            <a:solidFill>
              <a:srgbClr val="0000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Text Box 16"/>
          <p:cNvSpPr txBox="1">
            <a:spLocks noChangeArrowheads="1"/>
          </p:cNvSpPr>
          <p:nvPr userDrawn="1"/>
        </p:nvSpPr>
        <p:spPr bwMode="auto">
          <a:xfrm>
            <a:off x="2247" y="3470266"/>
            <a:ext cx="5821033" cy="584775"/>
          </a:xfrm>
          <a:prstGeom prst="rect">
            <a:avLst/>
          </a:prstGeom>
          <a:solidFill>
            <a:srgbClr val="012A7C"/>
          </a:solidFill>
          <a:ln w="12700">
            <a:noFill/>
            <a:miter lim="800000"/>
            <a:headEnd/>
            <a:tailEnd/>
          </a:ln>
        </p:spPr>
        <p:txBody>
          <a:bodyPr>
            <a:spAutoFit/>
          </a:bodyPr>
          <a:lstStyle/>
          <a:p>
            <a:pPr>
              <a:defRPr/>
            </a:pPr>
            <a:r>
              <a:rPr lang="en-GB" sz="2600" b="1" dirty="0" smtClean="0">
                <a:solidFill>
                  <a:schemeClr val="bg1"/>
                </a:solidFill>
                <a:latin typeface="Arial" panose="020B0604020202020204" pitchFamily="34" charset="0"/>
                <a:ea typeface="ＭＳ Ｐゴシック" pitchFamily="34" charset="-128"/>
                <a:cs typeface="Arial" panose="020B0604020202020204" pitchFamily="34" charset="0"/>
              </a:rPr>
              <a:t>FMDQ</a:t>
            </a:r>
            <a:r>
              <a:rPr lang="en-GB" sz="3200" b="1" dirty="0" smtClean="0">
                <a:solidFill>
                  <a:schemeClr val="bg1"/>
                </a:solidFill>
                <a:latin typeface="Arial" panose="020B0604020202020204" pitchFamily="34" charset="0"/>
                <a:ea typeface="ＭＳ Ｐゴシック" pitchFamily="34" charset="-128"/>
                <a:cs typeface="Arial" panose="020B0604020202020204" pitchFamily="34" charset="0"/>
              </a:rPr>
              <a:t> </a:t>
            </a:r>
            <a:r>
              <a:rPr lang="en-GB" sz="2600" b="1" dirty="0">
                <a:solidFill>
                  <a:schemeClr val="bg1"/>
                </a:solidFill>
                <a:latin typeface="Arial" panose="020B0604020202020204" pitchFamily="34" charset="0"/>
                <a:ea typeface="ＭＳ Ｐゴシック" pitchFamily="34" charset="-128"/>
                <a:cs typeface="Arial" panose="020B0604020202020204" pitchFamily="34" charset="0"/>
              </a:rPr>
              <a:t>OTC</a:t>
            </a:r>
            <a:r>
              <a:rPr lang="en-GB" sz="3200" b="1" dirty="0">
                <a:solidFill>
                  <a:schemeClr val="bg1"/>
                </a:solidFill>
                <a:latin typeface="Arial" panose="020B0604020202020204" pitchFamily="34" charset="0"/>
                <a:ea typeface="ＭＳ Ｐゴシック" pitchFamily="34" charset="-128"/>
                <a:cs typeface="Arial" panose="020B0604020202020204" pitchFamily="34" charset="0"/>
              </a:rPr>
              <a:t> </a:t>
            </a:r>
            <a:r>
              <a:rPr lang="en-GB" sz="2600" b="1" dirty="0" smtClean="0">
                <a:solidFill>
                  <a:schemeClr val="bg1"/>
                </a:solidFill>
                <a:latin typeface="Arial" panose="020B0604020202020204" pitchFamily="34" charset="0"/>
                <a:ea typeface="ＭＳ Ｐゴシック" pitchFamily="34" charset="-128"/>
                <a:cs typeface="Arial" panose="020B0604020202020204" pitchFamily="34" charset="0"/>
              </a:rPr>
              <a:t>Securities</a:t>
            </a:r>
            <a:r>
              <a:rPr lang="en-GB" sz="3200" b="1" baseline="0" dirty="0" smtClean="0">
                <a:solidFill>
                  <a:schemeClr val="bg1"/>
                </a:solidFill>
                <a:latin typeface="Arial" panose="020B0604020202020204" pitchFamily="34" charset="0"/>
                <a:ea typeface="ＭＳ Ｐゴシック" pitchFamily="34" charset="-128"/>
                <a:cs typeface="Arial" panose="020B0604020202020204" pitchFamily="34" charset="0"/>
              </a:rPr>
              <a:t> </a:t>
            </a:r>
            <a:r>
              <a:rPr lang="en-GB" sz="2600" b="1" baseline="0" dirty="0" smtClean="0">
                <a:solidFill>
                  <a:schemeClr val="bg1"/>
                </a:solidFill>
                <a:latin typeface="Arial" panose="020B0604020202020204" pitchFamily="34" charset="0"/>
                <a:ea typeface="ＭＳ Ｐゴシック" pitchFamily="34" charset="-128"/>
                <a:cs typeface="Arial" panose="020B0604020202020204" pitchFamily="34" charset="0"/>
              </a:rPr>
              <a:t>Exchange</a:t>
            </a:r>
            <a:endParaRPr lang="en-GB" sz="2600" b="1" dirty="0">
              <a:solidFill>
                <a:schemeClr val="bg1"/>
              </a:solidFill>
              <a:latin typeface="Arial" panose="020B0604020202020204" pitchFamily="34" charset="0"/>
              <a:ea typeface="ＭＳ Ｐゴシック" pitchFamily="34" charset="-128"/>
              <a:cs typeface="Arial" panose="020B0604020202020204" pitchFamily="34" charset="0"/>
            </a:endParaRPr>
          </a:p>
        </p:txBody>
      </p:sp>
      <p:sp>
        <p:nvSpPr>
          <p:cNvPr id="12" name="Rectangle 11"/>
          <p:cNvSpPr/>
          <p:nvPr userDrawn="1"/>
        </p:nvSpPr>
        <p:spPr>
          <a:xfrm>
            <a:off x="2247" y="4070152"/>
            <a:ext cx="5821033" cy="788553"/>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0" name="Picture 6" descr="C:\Users\Bonjay\Desktop\FMDQ\FMDQ LOGOS\fMDQ LOGO.png"/>
          <p:cNvPicPr>
            <a:picLocks noChangeAspect="1" noChangeArrowheads="1"/>
          </p:cNvPicPr>
          <p:nvPr userDrawn="1"/>
        </p:nvPicPr>
        <p:blipFill>
          <a:blip r:embed="rId2">
            <a:extLst>
              <a:ext uri="{28A0092B-C50C-407E-A947-70E740481C1C}">
                <a14:useLocalDpi xmlns:a14="http://schemas.microsoft.com/office/drawing/2010/main" xmlns="" val="0"/>
              </a:ext>
            </a:extLst>
          </a:blip>
          <a:srcRect/>
          <a:stretch>
            <a:fillRect/>
          </a:stretch>
        </p:blipFill>
        <p:spPr bwMode="auto">
          <a:xfrm>
            <a:off x="99157" y="1824097"/>
            <a:ext cx="2948938" cy="109240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03009281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fld id="{E0F1810F-6134-419B-AFB1-A3A02B9599F3}" type="datetimeFigureOut">
              <a:rPr lang="en-GB"/>
              <a:pPr>
                <a:defRPr/>
              </a:pPr>
              <a:t>02/12/2015</a:t>
            </a:fld>
            <a:endParaRPr lang="en-GB"/>
          </a:p>
        </p:txBody>
      </p:sp>
      <p:sp>
        <p:nvSpPr>
          <p:cNvPr id="5" name="Footer Placeholder 4"/>
          <p:cNvSpPr>
            <a:spLocks noGrp="1"/>
          </p:cNvSpPr>
          <p:nvPr>
            <p:ph type="ftr" sz="quarter" idx="11"/>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endParaRPr lang="en-GB"/>
          </a:p>
        </p:txBody>
      </p:sp>
      <p:sp>
        <p:nvSpPr>
          <p:cNvPr id="6" name="Slide Number Placeholder 5"/>
          <p:cNvSpPr>
            <a:spLocks noGrp="1"/>
          </p:cNvSpPr>
          <p:nvPr>
            <p:ph type="sldNum" sz="quarter" idx="12"/>
          </p:nvPr>
        </p:nvSpPr>
        <p:spPr/>
        <p:txBody>
          <a:bodyPr/>
          <a:lstStyle>
            <a:lvl1pPr>
              <a:defRPr>
                <a:latin typeface="Helvetica" panose="020B0604020202020204" pitchFamily="34" charset="0"/>
              </a:defRPr>
            </a:lvl1pPr>
          </a:lstStyle>
          <a:p>
            <a:pPr>
              <a:defRPr/>
            </a:pPr>
            <a:fld id="{D2393D6A-BB11-45A2-8724-0EA642937099}" type="slidenum">
              <a:rPr lang="en-GB"/>
              <a:pPr>
                <a:defRPr/>
              </a:pPr>
              <a:t>‹#›</a:t>
            </a:fld>
            <a:endParaRPr lang="en-GB"/>
          </a:p>
        </p:txBody>
      </p:sp>
    </p:spTree>
    <p:extLst>
      <p:ext uri="{BB962C8B-B14F-4D97-AF65-F5344CB8AC3E}">
        <p14:creationId xmlns:p14="http://schemas.microsoft.com/office/powerpoint/2010/main" xmlns="" val="2508531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fld id="{42093963-2541-482B-8628-F778D46E2B5F}" type="datetimeFigureOut">
              <a:rPr lang="en-GB"/>
              <a:pPr>
                <a:defRPr/>
              </a:pPr>
              <a:t>02/12/2015</a:t>
            </a:fld>
            <a:endParaRPr lang="en-GB"/>
          </a:p>
        </p:txBody>
      </p:sp>
      <p:sp>
        <p:nvSpPr>
          <p:cNvPr id="5" name="Footer Placeholder 4"/>
          <p:cNvSpPr>
            <a:spLocks noGrp="1"/>
          </p:cNvSpPr>
          <p:nvPr>
            <p:ph type="ftr" sz="quarter" idx="11"/>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endParaRPr lang="en-GB"/>
          </a:p>
        </p:txBody>
      </p:sp>
      <p:sp>
        <p:nvSpPr>
          <p:cNvPr id="6" name="Slide Number Placeholder 5"/>
          <p:cNvSpPr>
            <a:spLocks noGrp="1"/>
          </p:cNvSpPr>
          <p:nvPr>
            <p:ph type="sldNum" sz="quarter" idx="12"/>
          </p:nvPr>
        </p:nvSpPr>
        <p:spPr/>
        <p:txBody>
          <a:bodyPr/>
          <a:lstStyle>
            <a:lvl1pPr>
              <a:defRPr>
                <a:latin typeface="Helvetica" panose="020B0604020202020204" pitchFamily="34" charset="0"/>
              </a:defRPr>
            </a:lvl1pPr>
          </a:lstStyle>
          <a:p>
            <a:pPr>
              <a:defRPr/>
            </a:pPr>
            <a:fld id="{149E2822-84D9-4449-ADA7-44497C6BFE2B}" type="slidenum">
              <a:rPr lang="en-GB"/>
              <a:pPr>
                <a:defRPr/>
              </a:pPr>
              <a:t>‹#›</a:t>
            </a:fld>
            <a:endParaRPr lang="en-GB"/>
          </a:p>
        </p:txBody>
      </p:sp>
    </p:spTree>
    <p:extLst>
      <p:ext uri="{BB962C8B-B14F-4D97-AF65-F5344CB8AC3E}">
        <p14:creationId xmlns:p14="http://schemas.microsoft.com/office/powerpoint/2010/main" xmlns="" val="36229939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fld id="{DE710B0D-7DE0-460F-892E-3DC348184F86}" type="datetimeFigureOut">
              <a:rPr lang="en-GB"/>
              <a:pPr>
                <a:defRPr/>
              </a:pPr>
              <a:t>02/12/2015</a:t>
            </a:fld>
            <a:endParaRPr lang="en-GB"/>
          </a:p>
        </p:txBody>
      </p:sp>
      <p:sp>
        <p:nvSpPr>
          <p:cNvPr id="4" name="Footer Placeholder 3"/>
          <p:cNvSpPr>
            <a:spLocks noGrp="1"/>
          </p:cNvSpPr>
          <p:nvPr>
            <p:ph type="ftr" sz="quarter" idx="11"/>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endParaRPr lang="en-GB"/>
          </a:p>
        </p:txBody>
      </p:sp>
      <p:sp>
        <p:nvSpPr>
          <p:cNvPr id="5" name="Slide Number Placeholder 4"/>
          <p:cNvSpPr>
            <a:spLocks noGrp="1"/>
          </p:cNvSpPr>
          <p:nvPr>
            <p:ph type="sldNum" sz="quarter" idx="12"/>
          </p:nvPr>
        </p:nvSpPr>
        <p:spPr/>
        <p:txBody>
          <a:bodyPr/>
          <a:lstStyle>
            <a:lvl1pPr>
              <a:defRPr>
                <a:latin typeface="Helvetica" panose="020B0604020202020204" pitchFamily="34" charset="0"/>
              </a:defRPr>
            </a:lvl1pPr>
          </a:lstStyle>
          <a:p>
            <a:pPr>
              <a:defRPr/>
            </a:pPr>
            <a:fld id="{0DE9ED04-824C-42E9-B8C7-03E390A2A475}" type="slidenum">
              <a:rPr lang="en-GB"/>
              <a:pPr>
                <a:defRPr/>
              </a:pPr>
              <a:t>‹#›</a:t>
            </a:fld>
            <a:endParaRPr lang="en-GB"/>
          </a:p>
        </p:txBody>
      </p:sp>
    </p:spTree>
    <p:extLst>
      <p:ext uri="{BB962C8B-B14F-4D97-AF65-F5344CB8AC3E}">
        <p14:creationId xmlns:p14="http://schemas.microsoft.com/office/powerpoint/2010/main" xmlns="" val="25494121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Rectangle 1"/>
          <p:cNvSpPr/>
          <p:nvPr userDrawn="1"/>
        </p:nvSpPr>
        <p:spPr>
          <a:xfrm>
            <a:off x="0" y="0"/>
            <a:ext cx="9144000" cy="2232025"/>
          </a:xfrm>
          <a:prstGeom prst="rect">
            <a:avLst/>
          </a:prstGeom>
          <a:gradFill flip="none" rotWithShape="1">
            <a:gsLst>
              <a:gs pos="20000">
                <a:schemeClr val="bg1">
                  <a:lumMod val="75000"/>
                </a:schemeClr>
              </a:gs>
              <a:gs pos="60000">
                <a:schemeClr val="bg1">
                  <a:lumMod val="85000"/>
                </a:schemeClr>
              </a:gs>
              <a:gs pos="85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solidFill>
                <a:prstClr val="white"/>
              </a:solidFill>
            </a:endParaRPr>
          </a:p>
        </p:txBody>
      </p:sp>
      <p:sp>
        <p:nvSpPr>
          <p:cNvPr id="3" name="Rectangle 2"/>
          <p:cNvSpPr/>
          <p:nvPr userDrawn="1"/>
        </p:nvSpPr>
        <p:spPr>
          <a:xfrm>
            <a:off x="0" y="6180138"/>
            <a:ext cx="9144000" cy="684212"/>
          </a:xfrm>
          <a:prstGeom prst="rect">
            <a:avLst/>
          </a:prstGeom>
          <a:solidFill>
            <a:srgbClr val="012A7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solidFill>
                <a:prstClr val="white"/>
              </a:solidFill>
            </a:endParaRPr>
          </a:p>
        </p:txBody>
      </p:sp>
      <p:sp>
        <p:nvSpPr>
          <p:cNvPr id="5" name="TextBox 4"/>
          <p:cNvSpPr txBox="1">
            <a:spLocks noChangeArrowheads="1"/>
          </p:cNvSpPr>
          <p:nvPr userDrawn="1"/>
        </p:nvSpPr>
        <p:spPr bwMode="auto">
          <a:xfrm>
            <a:off x="436227" y="6253833"/>
            <a:ext cx="7675927" cy="5222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Helvetica" panose="020B0604020202020204" pitchFamily="34" charset="0"/>
                <a:ea typeface="MS PGothic" panose="020B0600070205080204" pitchFamily="34" charset="-128"/>
              </a:defRPr>
            </a:lvl1pPr>
            <a:lvl2pPr marL="742950" indent="-285750">
              <a:defRPr>
                <a:solidFill>
                  <a:schemeClr val="tx1"/>
                </a:solidFill>
                <a:latin typeface="Helvetica" panose="020B0604020202020204" pitchFamily="34" charset="0"/>
                <a:ea typeface="MS PGothic" panose="020B0600070205080204" pitchFamily="34" charset="-128"/>
              </a:defRPr>
            </a:lvl2pPr>
            <a:lvl3pPr marL="1143000" indent="-228600">
              <a:defRPr>
                <a:solidFill>
                  <a:schemeClr val="tx1"/>
                </a:solidFill>
                <a:latin typeface="Helvetica" panose="020B0604020202020204" pitchFamily="34" charset="0"/>
                <a:ea typeface="MS PGothic" panose="020B0600070205080204" pitchFamily="34" charset="-128"/>
              </a:defRPr>
            </a:lvl3pPr>
            <a:lvl4pPr marL="1600200" indent="-228600">
              <a:defRPr>
                <a:solidFill>
                  <a:schemeClr val="tx1"/>
                </a:solidFill>
                <a:latin typeface="Helvetica" panose="020B0604020202020204" pitchFamily="34" charset="0"/>
                <a:ea typeface="MS PGothic" panose="020B0600070205080204" pitchFamily="34" charset="-128"/>
              </a:defRPr>
            </a:lvl4pPr>
            <a:lvl5pPr marL="2057400" indent="-228600">
              <a:defRPr>
                <a:solidFill>
                  <a:schemeClr val="tx1"/>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Helvetica" panose="020B0604020202020204" pitchFamily="34" charset="0"/>
                <a:ea typeface="MS PGothic" panose="020B0600070205080204" pitchFamily="34" charset="-128"/>
              </a:defRPr>
            </a:lvl9pPr>
          </a:lstStyle>
          <a:p>
            <a:pPr eaLnBrk="1" hangingPunct="1">
              <a:defRPr/>
            </a:pPr>
            <a:r>
              <a:rPr lang="en-US" sz="1400" i="1" dirty="0" smtClean="0">
                <a:solidFill>
                  <a:srgbClr val="FFFFFF"/>
                </a:solidFill>
              </a:rPr>
              <a:t>This document is solely for the use of FMDQ OTC PLC. No part of it may be circulated, quoted or reproduced for distribution outside FMDQ OTC PLC without prior written approval.</a:t>
            </a:r>
            <a:endParaRPr lang="en-GB" sz="1400" i="1" dirty="0" smtClean="0">
              <a:solidFill>
                <a:srgbClr val="FFFFFF"/>
              </a:solidFill>
            </a:endParaRPr>
          </a:p>
        </p:txBody>
      </p:sp>
      <p:sp>
        <p:nvSpPr>
          <p:cNvPr id="6" name="Date Placeholder 3"/>
          <p:cNvSpPr>
            <a:spLocks noGrp="1"/>
          </p:cNvSpPr>
          <p:nvPr>
            <p:ph type="dt" sz="half" idx="10"/>
          </p:nvPr>
        </p:nvSpPr>
        <p:spPr>
          <a:xfrm>
            <a:off x="7799388" y="6459538"/>
            <a:ext cx="1101725" cy="365125"/>
          </a:xfrm>
        </p:spPr>
        <p:txBody>
          <a:bodyPr rtlCol="0"/>
          <a:lstStyle>
            <a:lvl1pPr algn="r">
              <a:defRPr i="1">
                <a:solidFill>
                  <a:prstClr val="white"/>
                </a:solidFill>
                <a:latin typeface="Helvetica" pitchFamily="34" charset="0"/>
                <a:ea typeface="ＭＳ Ｐゴシック" pitchFamily="34" charset="-128"/>
                <a:cs typeface="+mn-cs"/>
              </a:defRPr>
            </a:lvl1pPr>
          </a:lstStyle>
          <a:p>
            <a:pPr>
              <a:defRPr/>
            </a:pPr>
            <a:fld id="{72E25384-D50F-4094-944D-E4976FE88462}" type="datetimeFigureOut">
              <a:rPr lang="en-GB"/>
              <a:pPr>
                <a:defRPr/>
              </a:pPr>
              <a:t>02/12/2015</a:t>
            </a:fld>
            <a:endParaRPr lang="en-GB" dirty="0"/>
          </a:p>
        </p:txBody>
      </p:sp>
      <p:pic>
        <p:nvPicPr>
          <p:cNvPr id="8" name="Picture 6" descr="C:\Users\Bonjay\Desktop\FMDQ\FMDQ LOGOS\fMDQ LOGO.png"/>
          <p:cNvPicPr>
            <a:picLocks noChangeAspect="1" noChangeArrowheads="1"/>
          </p:cNvPicPr>
          <p:nvPr userDrawn="1"/>
        </p:nvPicPr>
        <p:blipFill>
          <a:blip r:embed="rId2">
            <a:extLst>
              <a:ext uri="{28A0092B-C50C-407E-A947-70E740481C1C}">
                <a14:useLocalDpi xmlns:a14="http://schemas.microsoft.com/office/drawing/2010/main" xmlns="" val="0"/>
              </a:ext>
            </a:extLst>
          </a:blip>
          <a:srcRect/>
          <a:stretch>
            <a:fillRect/>
          </a:stretch>
        </p:blipFill>
        <p:spPr bwMode="auto">
          <a:xfrm>
            <a:off x="576235" y="2229670"/>
            <a:ext cx="2948938" cy="109240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94881831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4"/>
          <p:cNvSpPr txBox="1">
            <a:spLocks noChangeArrowheads="1"/>
          </p:cNvSpPr>
          <p:nvPr userDrawn="1"/>
        </p:nvSpPr>
        <p:spPr bwMode="auto">
          <a:xfrm>
            <a:off x="395288" y="53975"/>
            <a:ext cx="6092825" cy="430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defTabSz="866775">
              <a:defRPr>
                <a:solidFill>
                  <a:schemeClr val="tx1"/>
                </a:solidFill>
                <a:latin typeface="Helvetica" panose="020B0604020202020204" pitchFamily="34" charset="0"/>
                <a:ea typeface="MS PGothic" panose="020B0600070205080204" pitchFamily="34" charset="-128"/>
              </a:defRPr>
            </a:lvl1pPr>
            <a:lvl2pPr marL="742950" indent="-285750" defTabSz="866775">
              <a:defRPr>
                <a:solidFill>
                  <a:schemeClr val="tx1"/>
                </a:solidFill>
                <a:latin typeface="Helvetica" panose="020B0604020202020204" pitchFamily="34" charset="0"/>
                <a:ea typeface="MS PGothic" panose="020B0600070205080204" pitchFamily="34" charset="-128"/>
              </a:defRPr>
            </a:lvl2pPr>
            <a:lvl3pPr marL="1143000" indent="-228600" defTabSz="866775">
              <a:defRPr>
                <a:solidFill>
                  <a:schemeClr val="tx1"/>
                </a:solidFill>
                <a:latin typeface="Helvetica" panose="020B0604020202020204" pitchFamily="34" charset="0"/>
                <a:ea typeface="MS PGothic" panose="020B0600070205080204" pitchFamily="34" charset="-128"/>
              </a:defRPr>
            </a:lvl3pPr>
            <a:lvl4pPr marL="1600200" indent="-228600" defTabSz="866775">
              <a:defRPr>
                <a:solidFill>
                  <a:schemeClr val="tx1"/>
                </a:solidFill>
                <a:latin typeface="Helvetica" panose="020B0604020202020204" pitchFamily="34" charset="0"/>
                <a:ea typeface="MS PGothic" panose="020B0600070205080204" pitchFamily="34" charset="-128"/>
              </a:defRPr>
            </a:lvl4pPr>
            <a:lvl5pPr marL="2057400" indent="-228600" defTabSz="866775">
              <a:defRPr>
                <a:solidFill>
                  <a:schemeClr val="tx1"/>
                </a:solidFill>
                <a:latin typeface="Helvetica" panose="020B0604020202020204" pitchFamily="34" charset="0"/>
                <a:ea typeface="MS PGothic" panose="020B0600070205080204" pitchFamily="34" charset="-128"/>
              </a:defRPr>
            </a:lvl5pPr>
            <a:lvl6pPr marL="2514600" indent="-228600" defTabSz="866775" eaLnBrk="0" fontAlgn="base" hangingPunct="0">
              <a:spcBef>
                <a:spcPct val="0"/>
              </a:spcBef>
              <a:spcAft>
                <a:spcPct val="0"/>
              </a:spcAft>
              <a:defRPr>
                <a:solidFill>
                  <a:schemeClr val="tx1"/>
                </a:solidFill>
                <a:latin typeface="Helvetica" panose="020B0604020202020204" pitchFamily="34" charset="0"/>
                <a:ea typeface="MS PGothic" panose="020B0600070205080204" pitchFamily="34" charset="-128"/>
              </a:defRPr>
            </a:lvl6pPr>
            <a:lvl7pPr marL="2971800" indent="-228600" defTabSz="866775" eaLnBrk="0" fontAlgn="base" hangingPunct="0">
              <a:spcBef>
                <a:spcPct val="0"/>
              </a:spcBef>
              <a:spcAft>
                <a:spcPct val="0"/>
              </a:spcAft>
              <a:defRPr>
                <a:solidFill>
                  <a:schemeClr val="tx1"/>
                </a:solidFill>
                <a:latin typeface="Helvetica" panose="020B0604020202020204" pitchFamily="34" charset="0"/>
                <a:ea typeface="MS PGothic" panose="020B0600070205080204" pitchFamily="34" charset="-128"/>
              </a:defRPr>
            </a:lvl7pPr>
            <a:lvl8pPr marL="3429000" indent="-228600" defTabSz="866775" eaLnBrk="0" fontAlgn="base" hangingPunct="0">
              <a:spcBef>
                <a:spcPct val="0"/>
              </a:spcBef>
              <a:spcAft>
                <a:spcPct val="0"/>
              </a:spcAft>
              <a:defRPr>
                <a:solidFill>
                  <a:schemeClr val="tx1"/>
                </a:solidFill>
                <a:latin typeface="Helvetica" panose="020B0604020202020204" pitchFamily="34" charset="0"/>
                <a:ea typeface="MS PGothic" panose="020B0600070205080204" pitchFamily="34" charset="-128"/>
              </a:defRPr>
            </a:lvl8pPr>
            <a:lvl9pPr marL="3886200" indent="-228600" defTabSz="866775" eaLnBrk="0" fontAlgn="base" hangingPunct="0">
              <a:spcBef>
                <a:spcPct val="0"/>
              </a:spcBef>
              <a:spcAft>
                <a:spcPct val="0"/>
              </a:spcAft>
              <a:defRPr>
                <a:solidFill>
                  <a:schemeClr val="tx1"/>
                </a:solidFill>
                <a:latin typeface="Helvetica" panose="020B0604020202020204" pitchFamily="34" charset="0"/>
                <a:ea typeface="MS PGothic" panose="020B0600070205080204" pitchFamily="34" charset="-128"/>
              </a:defRPr>
            </a:lvl9pPr>
          </a:lstStyle>
          <a:p>
            <a:pPr eaLnBrk="1" hangingPunct="1">
              <a:defRPr/>
            </a:pPr>
            <a:r>
              <a:rPr lang="en-US" sz="2200" b="1" smtClean="0">
                <a:solidFill>
                  <a:srgbClr val="0033CC"/>
                </a:solidFill>
              </a:rPr>
              <a:t>Outline</a:t>
            </a:r>
          </a:p>
        </p:txBody>
      </p:sp>
      <p:sp>
        <p:nvSpPr>
          <p:cNvPr id="5" name="Slide Number Placeholder 1"/>
          <p:cNvSpPr txBox="1">
            <a:spLocks/>
          </p:cNvSpPr>
          <p:nvPr userDrawn="1"/>
        </p:nvSpPr>
        <p:spPr bwMode="auto">
          <a:xfrm>
            <a:off x="3549650" y="6559550"/>
            <a:ext cx="2057400" cy="295275"/>
          </a:xfrm>
          <a:prstGeom prst="rect">
            <a:avLst/>
          </a:prstGeom>
          <a:noFill/>
          <a:ln w="9525">
            <a:noFill/>
            <a:miter lim="800000"/>
            <a:headEnd/>
            <a:tailEnd/>
          </a:ln>
        </p:spPr>
        <p:txBody>
          <a:bodyPr anchor="ctr"/>
          <a:lstStyle>
            <a:lvl1pPr eaLnBrk="0" hangingPunct="0">
              <a:defRPr>
                <a:solidFill>
                  <a:schemeClr val="tx1"/>
                </a:solidFill>
                <a:latin typeface="Helvetica" panose="020B0604020202020204" pitchFamily="34" charset="0"/>
                <a:ea typeface="MS PGothic" panose="020B0600070205080204" pitchFamily="34" charset="-128"/>
              </a:defRPr>
            </a:lvl1pPr>
            <a:lvl2pPr marL="742950" indent="-285750" eaLnBrk="0" hangingPunct="0">
              <a:defRPr>
                <a:solidFill>
                  <a:schemeClr val="tx1"/>
                </a:solidFill>
                <a:latin typeface="Helvetica" panose="020B0604020202020204" pitchFamily="34" charset="0"/>
                <a:ea typeface="MS PGothic" panose="020B0600070205080204" pitchFamily="34" charset="-128"/>
              </a:defRPr>
            </a:lvl2pPr>
            <a:lvl3pPr marL="1143000" indent="-228600" eaLnBrk="0" hangingPunct="0">
              <a:defRPr>
                <a:solidFill>
                  <a:schemeClr val="tx1"/>
                </a:solidFill>
                <a:latin typeface="Helvetica" panose="020B0604020202020204" pitchFamily="34" charset="0"/>
                <a:ea typeface="MS PGothic" panose="020B0600070205080204" pitchFamily="34" charset="-128"/>
              </a:defRPr>
            </a:lvl3pPr>
            <a:lvl4pPr marL="1600200" indent="-228600" eaLnBrk="0" hangingPunct="0">
              <a:defRPr>
                <a:solidFill>
                  <a:schemeClr val="tx1"/>
                </a:solidFill>
                <a:latin typeface="Helvetica" panose="020B0604020202020204" pitchFamily="34" charset="0"/>
                <a:ea typeface="MS PGothic" panose="020B0600070205080204" pitchFamily="34" charset="-128"/>
              </a:defRPr>
            </a:lvl4pPr>
            <a:lvl5pPr marL="2057400" indent="-228600" eaLnBrk="0" hangingPunct="0">
              <a:defRPr>
                <a:solidFill>
                  <a:schemeClr val="tx1"/>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Helvetica" panose="020B0604020202020204" pitchFamily="34" charset="0"/>
                <a:ea typeface="MS PGothic" panose="020B0600070205080204" pitchFamily="34" charset="-128"/>
              </a:defRPr>
            </a:lvl9pPr>
          </a:lstStyle>
          <a:p>
            <a:pPr algn="ctr" eaLnBrk="1" hangingPunct="1">
              <a:defRPr/>
            </a:pPr>
            <a:r>
              <a:rPr lang="en-GB" sz="900" b="1" smtClean="0">
                <a:solidFill>
                  <a:srgbClr val="7F7F7F"/>
                </a:solidFill>
                <a:cs typeface="Arial" panose="020B0604020202020204" pitchFamily="34" charset="0"/>
              </a:rPr>
              <a:t>Chart </a:t>
            </a:r>
            <a:fld id="{B89A8454-74B9-4BE2-9D90-02E020629881}" type="slidenum">
              <a:rPr lang="en-GB" sz="900" b="1" smtClean="0">
                <a:solidFill>
                  <a:srgbClr val="7F7F7F"/>
                </a:solidFill>
                <a:cs typeface="Arial" panose="020B0604020202020204" pitchFamily="34" charset="0"/>
              </a:rPr>
              <a:pPr algn="ctr" eaLnBrk="1" hangingPunct="1">
                <a:defRPr/>
              </a:pPr>
              <a:t>‹#›</a:t>
            </a:fld>
            <a:endParaRPr lang="en-GB" sz="900" b="1" smtClean="0">
              <a:solidFill>
                <a:srgbClr val="7F7F7F"/>
              </a:solidFill>
              <a:cs typeface="Arial" panose="020B0604020202020204" pitchFamily="34" charset="0"/>
            </a:endParaRPr>
          </a:p>
        </p:txBody>
      </p:sp>
      <p:sp>
        <p:nvSpPr>
          <p:cNvPr id="7" name="TextBox 6"/>
          <p:cNvSpPr txBox="1"/>
          <p:nvPr userDrawn="1"/>
        </p:nvSpPr>
        <p:spPr>
          <a:xfrm rot="16200000">
            <a:off x="7093744" y="3658394"/>
            <a:ext cx="3773488" cy="254000"/>
          </a:xfrm>
          <a:prstGeom prst="rect">
            <a:avLst/>
          </a:prstGeom>
          <a:noFill/>
        </p:spPr>
        <p:txBody>
          <a:bodyPr wrap="none">
            <a:spAutoFit/>
          </a:bodyPr>
          <a:lstStyle/>
          <a:p>
            <a:pPr eaLnBrk="1" hangingPunct="1">
              <a:defRPr/>
            </a:pPr>
            <a:r>
              <a:rPr lang="en-GB" sz="1050" b="1" dirty="0">
                <a:solidFill>
                  <a:prstClr val="white">
                    <a:lumMod val="50000"/>
                  </a:prstClr>
                </a:solidFill>
                <a:latin typeface="Helvetica" panose="020B0604020202020204" pitchFamily="34" charset="0"/>
                <a:ea typeface="ＭＳ Ｐゴシック" pitchFamily="34" charset="-128"/>
              </a:rPr>
              <a:t>Trading Liquidity . Market Credibility . Financial Security</a:t>
            </a:r>
          </a:p>
        </p:txBody>
      </p:sp>
      <p:sp>
        <p:nvSpPr>
          <p:cNvPr id="8" name="Rectangle 7"/>
          <p:cNvSpPr/>
          <p:nvPr userDrawn="1"/>
        </p:nvSpPr>
        <p:spPr>
          <a:xfrm>
            <a:off x="0" y="0"/>
            <a:ext cx="9144000" cy="793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solidFill>
                <a:prstClr val="white"/>
              </a:solidFill>
            </a:endParaRPr>
          </a:p>
        </p:txBody>
      </p:sp>
      <p:sp>
        <p:nvSpPr>
          <p:cNvPr id="9" name="Rectangle 8"/>
          <p:cNvSpPr/>
          <p:nvPr userDrawn="1"/>
        </p:nvSpPr>
        <p:spPr>
          <a:xfrm>
            <a:off x="-3175" y="914400"/>
            <a:ext cx="9161463" cy="36513"/>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solidFill>
                <a:prstClr val="white"/>
              </a:solidFill>
            </a:endParaRPr>
          </a:p>
        </p:txBody>
      </p:sp>
      <p:sp>
        <p:nvSpPr>
          <p:cNvPr id="10" name="Rectangle 9"/>
          <p:cNvSpPr/>
          <p:nvPr userDrawn="1"/>
        </p:nvSpPr>
        <p:spPr>
          <a:xfrm>
            <a:off x="-3175" y="819150"/>
            <a:ext cx="9161463" cy="71438"/>
          </a:xfrm>
          <a:prstGeom prst="rect">
            <a:avLst/>
          </a:prstGeom>
          <a:solidFill>
            <a:srgbClr val="012A7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solidFill>
                <a:prstClr val="white"/>
              </a:solidFill>
            </a:endParaRPr>
          </a:p>
        </p:txBody>
      </p:sp>
      <p:sp>
        <p:nvSpPr>
          <p:cNvPr id="3" name="Content Placeholder 2"/>
          <p:cNvSpPr>
            <a:spLocks noGrp="1"/>
          </p:cNvSpPr>
          <p:nvPr>
            <p:ph idx="1"/>
          </p:nvPr>
        </p:nvSpPr>
        <p:spPr>
          <a:xfrm>
            <a:off x="44065" y="1187427"/>
            <a:ext cx="8765369" cy="4351338"/>
          </a:xfrm>
        </p:spPr>
        <p:txBody>
          <a:bodyPr/>
          <a:lstStyle>
            <a:lvl1pPr>
              <a:buFont typeface="Wingdings" pitchFamily="2" charset="2"/>
              <a:buChar char="§"/>
              <a:defRPr sz="2200">
                <a:latin typeface="Helvetica" pitchFamily="34" charset="0"/>
                <a:cs typeface="Helvetica" pitchFamily="34" charset="0"/>
              </a:defRPr>
            </a:lvl1pPr>
            <a:lvl2pPr>
              <a:defRPr>
                <a:latin typeface="Helvetica" pitchFamily="34" charset="0"/>
                <a:cs typeface="Helvetica" pitchFamily="34" charset="0"/>
              </a:defRPr>
            </a:lvl2pPr>
            <a:lvl3pPr>
              <a:defRPr>
                <a:latin typeface="Helvetica" pitchFamily="34" charset="0"/>
                <a:cs typeface="Helvetica" pitchFamily="34" charset="0"/>
              </a:defRPr>
            </a:lvl3pPr>
            <a:lvl4pPr>
              <a:defRPr>
                <a:latin typeface="Helvetica" pitchFamily="34" charset="0"/>
                <a:cs typeface="Helvetica" pitchFamily="34" charset="0"/>
              </a:defRPr>
            </a:lvl4pPr>
            <a:lvl5pPr>
              <a:defRPr>
                <a:latin typeface="Helvetica" pitchFamily="34" charset="0"/>
                <a:cs typeface="Helvetic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2" name="Title 1"/>
          <p:cNvSpPr>
            <a:spLocks noGrp="1"/>
          </p:cNvSpPr>
          <p:nvPr>
            <p:ph type="title"/>
          </p:nvPr>
        </p:nvSpPr>
        <p:spPr>
          <a:xfrm>
            <a:off x="44065" y="1"/>
            <a:ext cx="9063354" cy="890862"/>
          </a:xfrm>
        </p:spPr>
        <p:txBody>
          <a:bodyPr>
            <a:normAutofit/>
          </a:bodyPr>
          <a:lstStyle>
            <a:lvl1pPr>
              <a:defRPr sz="2800">
                <a:latin typeface="Helvetica" pitchFamily="34" charset="0"/>
                <a:cs typeface="Helvetica" pitchFamily="34" charset="0"/>
              </a:defRPr>
            </a:lvl1pPr>
          </a:lstStyle>
          <a:p>
            <a:r>
              <a:rPr lang="en-US" smtClean="0"/>
              <a:t>Click to edit Master title style</a:t>
            </a:r>
            <a:endParaRPr lang="en-GB"/>
          </a:p>
        </p:txBody>
      </p:sp>
      <p:pic>
        <p:nvPicPr>
          <p:cNvPr id="12" name="Picture 6" descr="C:\Users\Bonjay\Desktop\FMDQ\FMDQ LOGOS\fMDQ LOGO.png"/>
          <p:cNvPicPr>
            <a:picLocks noChangeAspect="1" noChangeArrowheads="1"/>
          </p:cNvPicPr>
          <p:nvPr userDrawn="1"/>
        </p:nvPicPr>
        <p:blipFill>
          <a:blip r:embed="rId2">
            <a:extLst>
              <a:ext uri="{28A0092B-C50C-407E-A947-70E740481C1C}">
                <a14:useLocalDpi xmlns:a14="http://schemas.microsoft.com/office/drawing/2010/main" xmlns="" val="0"/>
              </a:ext>
            </a:extLst>
          </a:blip>
          <a:srcRect/>
          <a:stretch>
            <a:fillRect/>
          </a:stretch>
        </p:blipFill>
        <p:spPr bwMode="auto">
          <a:xfrm>
            <a:off x="130285" y="6115574"/>
            <a:ext cx="1751891" cy="64897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20579140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fld id="{F5B03A27-2574-40B8-B313-B28DB78F4A48}" type="datetimeFigureOut">
              <a:rPr lang="en-GB"/>
              <a:pPr>
                <a:defRPr/>
              </a:pPr>
              <a:t>02/12/2015</a:t>
            </a:fld>
            <a:endParaRPr lang="en-GB"/>
          </a:p>
        </p:txBody>
      </p:sp>
      <p:sp>
        <p:nvSpPr>
          <p:cNvPr id="5" name="Footer Placeholder 4"/>
          <p:cNvSpPr>
            <a:spLocks noGrp="1"/>
          </p:cNvSpPr>
          <p:nvPr>
            <p:ph type="ftr" sz="quarter" idx="11"/>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endParaRPr lang="en-GB"/>
          </a:p>
        </p:txBody>
      </p:sp>
      <p:sp>
        <p:nvSpPr>
          <p:cNvPr id="6" name="Slide Number Placeholder 5"/>
          <p:cNvSpPr>
            <a:spLocks noGrp="1"/>
          </p:cNvSpPr>
          <p:nvPr>
            <p:ph type="sldNum" sz="quarter" idx="12"/>
          </p:nvPr>
        </p:nvSpPr>
        <p:spPr/>
        <p:txBody>
          <a:bodyPr/>
          <a:lstStyle>
            <a:lvl1pPr>
              <a:defRPr>
                <a:latin typeface="Helvetica" panose="020B0604020202020204" pitchFamily="34" charset="0"/>
              </a:defRPr>
            </a:lvl1pPr>
          </a:lstStyle>
          <a:p>
            <a:pPr>
              <a:defRPr/>
            </a:pPr>
            <a:fld id="{4EF6CE11-30F7-4B05-AD55-50F55D0DC7B4}" type="slidenum">
              <a:rPr lang="en-GB"/>
              <a:pPr>
                <a:defRPr/>
              </a:pPr>
              <a:t>‹#›</a:t>
            </a:fld>
            <a:endParaRPr lang="en-GB"/>
          </a:p>
        </p:txBody>
      </p:sp>
    </p:spTree>
    <p:extLst>
      <p:ext uri="{BB962C8B-B14F-4D97-AF65-F5344CB8AC3E}">
        <p14:creationId xmlns:p14="http://schemas.microsoft.com/office/powerpoint/2010/main" xmlns="" val="92244879"/>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fld id="{16F2569A-1D1B-4093-A1C7-BB03B6F4B98B}" type="datetimeFigureOut">
              <a:rPr lang="en-GB"/>
              <a:pPr>
                <a:defRPr/>
              </a:pPr>
              <a:t>02/12/2015</a:t>
            </a:fld>
            <a:endParaRPr lang="en-GB"/>
          </a:p>
        </p:txBody>
      </p:sp>
      <p:sp>
        <p:nvSpPr>
          <p:cNvPr id="6" name="Footer Placeholder 5"/>
          <p:cNvSpPr>
            <a:spLocks noGrp="1"/>
          </p:cNvSpPr>
          <p:nvPr>
            <p:ph type="ftr" sz="quarter" idx="11"/>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endParaRPr lang="en-GB"/>
          </a:p>
        </p:txBody>
      </p:sp>
      <p:sp>
        <p:nvSpPr>
          <p:cNvPr id="7" name="Slide Number Placeholder 6"/>
          <p:cNvSpPr>
            <a:spLocks noGrp="1"/>
          </p:cNvSpPr>
          <p:nvPr>
            <p:ph type="sldNum" sz="quarter" idx="12"/>
          </p:nvPr>
        </p:nvSpPr>
        <p:spPr/>
        <p:txBody>
          <a:bodyPr/>
          <a:lstStyle>
            <a:lvl1pPr>
              <a:defRPr>
                <a:latin typeface="Helvetica" panose="020B0604020202020204" pitchFamily="34" charset="0"/>
              </a:defRPr>
            </a:lvl1pPr>
          </a:lstStyle>
          <a:p>
            <a:pPr>
              <a:defRPr/>
            </a:pPr>
            <a:fld id="{503483DC-F443-4175-AED5-99310B48D714}" type="slidenum">
              <a:rPr lang="en-GB"/>
              <a:pPr>
                <a:defRPr/>
              </a:pPr>
              <a:t>‹#›</a:t>
            </a:fld>
            <a:endParaRPr lang="en-GB"/>
          </a:p>
        </p:txBody>
      </p:sp>
    </p:spTree>
    <p:extLst>
      <p:ext uri="{BB962C8B-B14F-4D97-AF65-F5344CB8AC3E}">
        <p14:creationId xmlns:p14="http://schemas.microsoft.com/office/powerpoint/2010/main" xmlns="" val="428617375"/>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fld id="{D70AD787-9019-488C-90FA-589EC46C31FE}" type="datetimeFigureOut">
              <a:rPr lang="en-GB"/>
              <a:pPr>
                <a:defRPr/>
              </a:pPr>
              <a:t>02/12/2015</a:t>
            </a:fld>
            <a:endParaRPr lang="en-GB"/>
          </a:p>
        </p:txBody>
      </p:sp>
      <p:sp>
        <p:nvSpPr>
          <p:cNvPr id="8" name="Footer Placeholder 7"/>
          <p:cNvSpPr>
            <a:spLocks noGrp="1"/>
          </p:cNvSpPr>
          <p:nvPr>
            <p:ph type="ftr" sz="quarter" idx="11"/>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endParaRPr lang="en-GB"/>
          </a:p>
        </p:txBody>
      </p:sp>
      <p:sp>
        <p:nvSpPr>
          <p:cNvPr id="9" name="Slide Number Placeholder 8"/>
          <p:cNvSpPr>
            <a:spLocks noGrp="1"/>
          </p:cNvSpPr>
          <p:nvPr>
            <p:ph type="sldNum" sz="quarter" idx="12"/>
          </p:nvPr>
        </p:nvSpPr>
        <p:spPr/>
        <p:txBody>
          <a:bodyPr/>
          <a:lstStyle>
            <a:lvl1pPr>
              <a:defRPr>
                <a:latin typeface="Helvetica" panose="020B0604020202020204" pitchFamily="34" charset="0"/>
              </a:defRPr>
            </a:lvl1pPr>
          </a:lstStyle>
          <a:p>
            <a:pPr>
              <a:defRPr/>
            </a:pPr>
            <a:fld id="{EDFC0846-F315-4B84-8627-2D7EEB124F6C}" type="slidenum">
              <a:rPr lang="en-GB"/>
              <a:pPr>
                <a:defRPr/>
              </a:pPr>
              <a:t>‹#›</a:t>
            </a:fld>
            <a:endParaRPr lang="en-GB"/>
          </a:p>
        </p:txBody>
      </p:sp>
    </p:spTree>
    <p:extLst>
      <p:ext uri="{BB962C8B-B14F-4D97-AF65-F5344CB8AC3E}">
        <p14:creationId xmlns:p14="http://schemas.microsoft.com/office/powerpoint/2010/main" xmlns="" val="4098923104"/>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Rectangle 1"/>
          <p:cNvSpPr/>
          <p:nvPr userDrawn="1"/>
        </p:nvSpPr>
        <p:spPr>
          <a:xfrm>
            <a:off x="0" y="5000625"/>
            <a:ext cx="9144000" cy="185737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solidFill>
                <a:prstClr val="white"/>
              </a:solidFill>
            </a:endParaRPr>
          </a:p>
        </p:txBody>
      </p:sp>
      <p:sp>
        <p:nvSpPr>
          <p:cNvPr id="3" name="Rectangle 2"/>
          <p:cNvSpPr/>
          <p:nvPr userDrawn="1"/>
        </p:nvSpPr>
        <p:spPr>
          <a:xfrm>
            <a:off x="0" y="1"/>
            <a:ext cx="4827588" cy="4999038"/>
          </a:xfrm>
          <a:prstGeom prst="rect">
            <a:avLst/>
          </a:prstGeom>
          <a:solidFill>
            <a:srgbClr val="012A7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solidFill>
                <a:prstClr val="white"/>
              </a:solidFill>
            </a:endParaRPr>
          </a:p>
        </p:txBody>
      </p:sp>
      <p:sp>
        <p:nvSpPr>
          <p:cNvPr id="5" name="Rectangle 4"/>
          <p:cNvSpPr>
            <a:spLocks noChangeArrowheads="1"/>
          </p:cNvSpPr>
          <p:nvPr userDrawn="1"/>
        </p:nvSpPr>
        <p:spPr bwMode="auto">
          <a:xfrm>
            <a:off x="3128963" y="6613525"/>
            <a:ext cx="3173412" cy="223838"/>
          </a:xfrm>
          <a:prstGeom prst="rect">
            <a:avLst/>
          </a:prstGeom>
          <a:noFill/>
          <a:ln>
            <a:noFill/>
          </a:ln>
          <a:effectLst/>
          <a:extLst/>
        </p:spPr>
        <p:txBody>
          <a:bodyPr lIns="96661" tIns="48331" rIns="96661" bIns="48331"/>
          <a:lstStyle>
            <a:defPPr>
              <a:defRPr lang="en-US"/>
            </a:defPPr>
            <a:lvl1pPr algn="ctr" rtl="0" eaLnBrk="0" fontAlgn="base" hangingPunct="0">
              <a:lnSpc>
                <a:spcPct val="90000"/>
              </a:lnSpc>
              <a:spcBef>
                <a:spcPct val="0"/>
              </a:spcBef>
              <a:spcAft>
                <a:spcPct val="0"/>
              </a:spcAft>
              <a:buFont typeface="Wingdings" panose="05000000000000000000" pitchFamily="2" charset="2"/>
              <a:defRPr sz="1400" b="1" kern="1200">
                <a:solidFill>
                  <a:schemeClr val="tx2"/>
                </a:solidFill>
                <a:latin typeface="Arial" panose="020B0604020202020204" pitchFamily="34" charset="0"/>
                <a:ea typeface="+mn-ea"/>
                <a:cs typeface="Arial" panose="020B0604020202020204" pitchFamily="34" charset="0"/>
              </a:defRPr>
            </a:lvl1pPr>
            <a:lvl2pPr marL="457200" algn="ctr" rtl="0" eaLnBrk="0" fontAlgn="base" hangingPunct="0">
              <a:lnSpc>
                <a:spcPct val="90000"/>
              </a:lnSpc>
              <a:spcBef>
                <a:spcPct val="0"/>
              </a:spcBef>
              <a:spcAft>
                <a:spcPct val="0"/>
              </a:spcAft>
              <a:buFont typeface="Wingdings" panose="05000000000000000000" pitchFamily="2" charset="2"/>
              <a:defRPr sz="1400" b="1" kern="1200">
                <a:solidFill>
                  <a:schemeClr val="tx2"/>
                </a:solidFill>
                <a:latin typeface="Arial" panose="020B0604020202020204" pitchFamily="34" charset="0"/>
                <a:ea typeface="+mn-ea"/>
                <a:cs typeface="Arial" panose="020B0604020202020204" pitchFamily="34" charset="0"/>
              </a:defRPr>
            </a:lvl2pPr>
            <a:lvl3pPr marL="914400" algn="ctr" rtl="0" eaLnBrk="0" fontAlgn="base" hangingPunct="0">
              <a:lnSpc>
                <a:spcPct val="90000"/>
              </a:lnSpc>
              <a:spcBef>
                <a:spcPct val="0"/>
              </a:spcBef>
              <a:spcAft>
                <a:spcPct val="0"/>
              </a:spcAft>
              <a:buFont typeface="Wingdings" panose="05000000000000000000" pitchFamily="2" charset="2"/>
              <a:defRPr sz="1400" b="1" kern="1200">
                <a:solidFill>
                  <a:schemeClr val="tx2"/>
                </a:solidFill>
                <a:latin typeface="Arial" panose="020B0604020202020204" pitchFamily="34" charset="0"/>
                <a:ea typeface="+mn-ea"/>
                <a:cs typeface="Arial" panose="020B0604020202020204" pitchFamily="34" charset="0"/>
              </a:defRPr>
            </a:lvl3pPr>
            <a:lvl4pPr marL="1371600" algn="ctr" rtl="0" eaLnBrk="0" fontAlgn="base" hangingPunct="0">
              <a:lnSpc>
                <a:spcPct val="90000"/>
              </a:lnSpc>
              <a:spcBef>
                <a:spcPct val="0"/>
              </a:spcBef>
              <a:spcAft>
                <a:spcPct val="0"/>
              </a:spcAft>
              <a:buFont typeface="Wingdings" panose="05000000000000000000" pitchFamily="2" charset="2"/>
              <a:defRPr sz="1400" b="1" kern="1200">
                <a:solidFill>
                  <a:schemeClr val="tx2"/>
                </a:solidFill>
                <a:latin typeface="Arial" panose="020B0604020202020204" pitchFamily="34" charset="0"/>
                <a:ea typeface="+mn-ea"/>
                <a:cs typeface="Arial" panose="020B0604020202020204" pitchFamily="34" charset="0"/>
              </a:defRPr>
            </a:lvl4pPr>
            <a:lvl5pPr marL="1828800" algn="ctr" rtl="0" eaLnBrk="0" fontAlgn="base" hangingPunct="0">
              <a:lnSpc>
                <a:spcPct val="90000"/>
              </a:lnSpc>
              <a:spcBef>
                <a:spcPct val="0"/>
              </a:spcBef>
              <a:spcAft>
                <a:spcPct val="0"/>
              </a:spcAft>
              <a:buFont typeface="Wingdings" panose="05000000000000000000" pitchFamily="2" charset="2"/>
              <a:defRPr sz="1400" b="1" kern="1200">
                <a:solidFill>
                  <a:schemeClr val="tx2"/>
                </a:solidFill>
                <a:latin typeface="Arial" panose="020B0604020202020204" pitchFamily="34" charset="0"/>
                <a:ea typeface="+mn-ea"/>
                <a:cs typeface="Arial" panose="020B0604020202020204" pitchFamily="34" charset="0"/>
              </a:defRPr>
            </a:lvl5pPr>
            <a:lvl6pPr marL="2286000" algn="l" defTabSz="914400" rtl="0" eaLnBrk="1" latinLnBrk="0" hangingPunct="1">
              <a:defRPr sz="1400" b="1" kern="1200">
                <a:solidFill>
                  <a:schemeClr val="tx2"/>
                </a:solidFill>
                <a:latin typeface="Arial" panose="020B0604020202020204" pitchFamily="34" charset="0"/>
                <a:ea typeface="+mn-ea"/>
                <a:cs typeface="Arial" panose="020B0604020202020204" pitchFamily="34" charset="0"/>
              </a:defRPr>
            </a:lvl6pPr>
            <a:lvl7pPr marL="2743200" algn="l" defTabSz="914400" rtl="0" eaLnBrk="1" latinLnBrk="0" hangingPunct="1">
              <a:defRPr sz="1400" b="1" kern="1200">
                <a:solidFill>
                  <a:schemeClr val="tx2"/>
                </a:solidFill>
                <a:latin typeface="Arial" panose="020B0604020202020204" pitchFamily="34" charset="0"/>
                <a:ea typeface="+mn-ea"/>
                <a:cs typeface="Arial" panose="020B0604020202020204" pitchFamily="34" charset="0"/>
              </a:defRPr>
            </a:lvl7pPr>
            <a:lvl8pPr marL="3200400" algn="l" defTabSz="914400" rtl="0" eaLnBrk="1" latinLnBrk="0" hangingPunct="1">
              <a:defRPr sz="1400" b="1" kern="1200">
                <a:solidFill>
                  <a:schemeClr val="tx2"/>
                </a:solidFill>
                <a:latin typeface="Arial" panose="020B0604020202020204" pitchFamily="34" charset="0"/>
                <a:ea typeface="+mn-ea"/>
                <a:cs typeface="Arial" panose="020B0604020202020204" pitchFamily="34" charset="0"/>
              </a:defRPr>
            </a:lvl8pPr>
            <a:lvl9pPr marL="3657600" algn="l" defTabSz="914400" rtl="0" eaLnBrk="1" latinLnBrk="0" hangingPunct="1">
              <a:defRPr sz="1400" b="1" kern="1200">
                <a:solidFill>
                  <a:schemeClr val="tx2"/>
                </a:solidFill>
                <a:latin typeface="Arial" panose="020B0604020202020204" pitchFamily="34" charset="0"/>
                <a:ea typeface="+mn-ea"/>
                <a:cs typeface="Arial" panose="020B0604020202020204" pitchFamily="34" charset="0"/>
              </a:defRPr>
            </a:lvl9pPr>
          </a:lstStyle>
          <a:p>
            <a:pPr algn="l" eaLnBrk="1" hangingPunct="1">
              <a:lnSpc>
                <a:spcPct val="100000"/>
              </a:lnSpc>
              <a:buFontTx/>
              <a:buNone/>
              <a:defRPr/>
            </a:pPr>
            <a:r>
              <a:rPr lang="en-US" sz="800" b="0" dirty="0" smtClean="0">
                <a:solidFill>
                  <a:prstClr val="black"/>
                </a:solidFill>
              </a:rPr>
              <a:t>FMDQ and FMDQ logo </a:t>
            </a:r>
            <a:r>
              <a:rPr lang="en-US" sz="800" b="0" dirty="0">
                <a:solidFill>
                  <a:prstClr val="black"/>
                </a:solidFill>
              </a:rPr>
              <a:t>registered </a:t>
            </a:r>
            <a:r>
              <a:rPr lang="en-US" sz="800" b="0" dirty="0" smtClean="0">
                <a:solidFill>
                  <a:prstClr val="black"/>
                </a:solidFill>
              </a:rPr>
              <a:t>trademarks. All </a:t>
            </a:r>
            <a:r>
              <a:rPr lang="en-US" sz="800" b="0" dirty="0">
                <a:solidFill>
                  <a:prstClr val="black"/>
                </a:solidFill>
              </a:rPr>
              <a:t>rights reserved. </a:t>
            </a:r>
            <a:endParaRPr lang="en-US" sz="1000" b="0" dirty="0">
              <a:solidFill>
                <a:prstClr val="black"/>
              </a:solidFill>
            </a:endParaRPr>
          </a:p>
        </p:txBody>
      </p:sp>
      <p:sp>
        <p:nvSpPr>
          <p:cNvPr id="6" name="TextBox 5"/>
          <p:cNvSpPr txBox="1"/>
          <p:nvPr userDrawn="1"/>
        </p:nvSpPr>
        <p:spPr>
          <a:xfrm>
            <a:off x="481013" y="5291138"/>
            <a:ext cx="8374062" cy="1016000"/>
          </a:xfrm>
          <a:prstGeom prst="rect">
            <a:avLst/>
          </a:prstGeom>
          <a:solidFill>
            <a:schemeClr val="bg1">
              <a:lumMod val="95000"/>
            </a:schemeClr>
          </a:solidFill>
        </p:spPr>
        <p:txBody>
          <a:bodyPr>
            <a:spAutoFit/>
          </a:bodyPr>
          <a:lstStyle/>
          <a:p>
            <a:pPr algn="ctr" eaLnBrk="1" hangingPunct="1">
              <a:defRPr/>
            </a:pPr>
            <a:r>
              <a:rPr lang="en-GB" sz="3200" b="1" dirty="0">
                <a:solidFill>
                  <a:prstClr val="black"/>
                </a:solidFill>
                <a:latin typeface="Helvetica" panose="020B0604020202020204" pitchFamily="34" charset="0"/>
                <a:ea typeface="ＭＳ Ｐゴシック" pitchFamily="34" charset="-128"/>
                <a:cs typeface="Helvetica" panose="020B0604020202020204" pitchFamily="34" charset="0"/>
              </a:rPr>
              <a:t>Making Nigerian Financial Markets </a:t>
            </a:r>
          </a:p>
          <a:p>
            <a:pPr algn="ctr" eaLnBrk="1" hangingPunct="1">
              <a:defRPr/>
            </a:pPr>
            <a:r>
              <a:rPr lang="en-GB" sz="2800" b="1" dirty="0">
                <a:solidFill>
                  <a:prstClr val="black"/>
                </a:solidFill>
                <a:latin typeface="Helvetica" panose="020B0604020202020204" pitchFamily="34" charset="0"/>
                <a:ea typeface="ＭＳ Ｐゴシック" pitchFamily="34" charset="-128"/>
                <a:cs typeface="Helvetica" panose="020B0604020202020204" pitchFamily="34" charset="0"/>
              </a:rPr>
              <a:t>Global . Organised . Liquid . Diversified</a:t>
            </a:r>
          </a:p>
        </p:txBody>
      </p:sp>
      <p:pic>
        <p:nvPicPr>
          <p:cNvPr id="7" name="Picture 2"/>
          <p:cNvPicPr>
            <a:picLocks noChangeAspect="1" noChangeArrowheads="1"/>
          </p:cNvPicPr>
          <p:nvPr userDrawn="1"/>
        </p:nvPicPr>
        <p:blipFill>
          <a:blip r:embed="rId2">
            <a:extLst>
              <a:ext uri="{28A0092B-C50C-407E-A947-70E740481C1C}">
                <a14:useLocalDpi xmlns:a14="http://schemas.microsoft.com/office/drawing/2010/main" xmlns="" val="0"/>
              </a:ext>
            </a:extLst>
          </a:blip>
          <a:srcRect/>
          <a:stretch>
            <a:fillRect/>
          </a:stretch>
        </p:blipFill>
        <p:spPr bwMode="auto">
          <a:xfrm>
            <a:off x="4827588" y="1652630"/>
            <a:ext cx="4321175" cy="33464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TextBox 7"/>
          <p:cNvSpPr txBox="1">
            <a:spLocks noChangeArrowheads="1"/>
          </p:cNvSpPr>
          <p:nvPr userDrawn="1"/>
        </p:nvSpPr>
        <p:spPr bwMode="auto">
          <a:xfrm>
            <a:off x="4827588" y="167751"/>
            <a:ext cx="4316412" cy="1385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Helvetica" panose="020B0604020202020204" pitchFamily="34" charset="0"/>
                <a:ea typeface="MS PGothic" panose="020B0600070205080204" pitchFamily="34" charset="-128"/>
              </a:defRPr>
            </a:lvl1pPr>
            <a:lvl2pPr marL="742950" indent="-285750">
              <a:defRPr>
                <a:solidFill>
                  <a:schemeClr val="tx1"/>
                </a:solidFill>
                <a:latin typeface="Helvetica" panose="020B0604020202020204" pitchFamily="34" charset="0"/>
                <a:ea typeface="MS PGothic" panose="020B0600070205080204" pitchFamily="34" charset="-128"/>
              </a:defRPr>
            </a:lvl2pPr>
            <a:lvl3pPr marL="1143000" indent="-228600">
              <a:defRPr>
                <a:solidFill>
                  <a:schemeClr val="tx1"/>
                </a:solidFill>
                <a:latin typeface="Helvetica" panose="020B0604020202020204" pitchFamily="34" charset="0"/>
                <a:ea typeface="MS PGothic" panose="020B0600070205080204" pitchFamily="34" charset="-128"/>
              </a:defRPr>
            </a:lvl3pPr>
            <a:lvl4pPr marL="1600200" indent="-228600">
              <a:defRPr>
                <a:solidFill>
                  <a:schemeClr val="tx1"/>
                </a:solidFill>
                <a:latin typeface="Helvetica" panose="020B0604020202020204" pitchFamily="34" charset="0"/>
                <a:ea typeface="MS PGothic" panose="020B0600070205080204" pitchFamily="34" charset="-128"/>
              </a:defRPr>
            </a:lvl4pPr>
            <a:lvl5pPr marL="2057400" indent="-228600">
              <a:defRPr>
                <a:solidFill>
                  <a:schemeClr val="tx1"/>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Helvetica" panose="020B0604020202020204" pitchFamily="34" charset="0"/>
                <a:ea typeface="MS PGothic" panose="020B0600070205080204" pitchFamily="34" charset="-128"/>
              </a:defRPr>
            </a:lvl9pPr>
          </a:lstStyle>
          <a:p>
            <a:pPr algn="ctr" eaLnBrk="1" hangingPunct="1">
              <a:defRPr/>
            </a:pPr>
            <a:r>
              <a:rPr lang="en-GB" sz="2800" b="1" dirty="0" smtClean="0">
                <a:solidFill>
                  <a:srgbClr val="000000"/>
                </a:solidFill>
              </a:rPr>
              <a:t>.</a:t>
            </a:r>
            <a:r>
              <a:rPr lang="en-GB" b="1" dirty="0" smtClean="0">
                <a:solidFill>
                  <a:srgbClr val="000000"/>
                </a:solidFill>
              </a:rPr>
              <a:t>Trading Liquidity</a:t>
            </a:r>
            <a:r>
              <a:rPr lang="en-GB" sz="2800" b="1" dirty="0" smtClean="0">
                <a:solidFill>
                  <a:srgbClr val="000000"/>
                </a:solidFill>
              </a:rPr>
              <a:t>.</a:t>
            </a:r>
          </a:p>
          <a:p>
            <a:pPr algn="ctr" eaLnBrk="1" hangingPunct="1">
              <a:defRPr/>
            </a:pPr>
            <a:r>
              <a:rPr lang="en-GB" b="1" dirty="0" smtClean="0">
                <a:solidFill>
                  <a:srgbClr val="000000"/>
                </a:solidFill>
              </a:rPr>
              <a:t> </a:t>
            </a:r>
            <a:r>
              <a:rPr lang="en-GB" sz="2800" b="1" dirty="0" smtClean="0">
                <a:solidFill>
                  <a:srgbClr val="000000"/>
                </a:solidFill>
              </a:rPr>
              <a:t>.</a:t>
            </a:r>
            <a:r>
              <a:rPr lang="en-GB" b="1" dirty="0" smtClean="0">
                <a:solidFill>
                  <a:srgbClr val="000000"/>
                </a:solidFill>
              </a:rPr>
              <a:t>Market Credibility</a:t>
            </a:r>
            <a:r>
              <a:rPr lang="en-GB" sz="2800" b="1" dirty="0" smtClean="0">
                <a:solidFill>
                  <a:srgbClr val="000000"/>
                </a:solidFill>
              </a:rPr>
              <a:t>. </a:t>
            </a:r>
          </a:p>
          <a:p>
            <a:pPr algn="ctr" eaLnBrk="1" hangingPunct="1">
              <a:defRPr/>
            </a:pPr>
            <a:r>
              <a:rPr lang="en-GB" sz="2800" b="1" dirty="0" smtClean="0">
                <a:solidFill>
                  <a:srgbClr val="000000"/>
                </a:solidFill>
              </a:rPr>
              <a:t>.</a:t>
            </a:r>
            <a:r>
              <a:rPr lang="en-GB" b="1" dirty="0" smtClean="0">
                <a:solidFill>
                  <a:srgbClr val="000000"/>
                </a:solidFill>
              </a:rPr>
              <a:t>Financial Security</a:t>
            </a:r>
            <a:r>
              <a:rPr lang="en-GB" sz="2800" b="1" dirty="0" smtClean="0">
                <a:solidFill>
                  <a:srgbClr val="000000"/>
                </a:solidFill>
              </a:rPr>
              <a:t>.</a:t>
            </a:r>
          </a:p>
        </p:txBody>
      </p:sp>
      <p:sp>
        <p:nvSpPr>
          <p:cNvPr id="10" name="Rectangle 9"/>
          <p:cNvSpPr/>
          <p:nvPr userDrawn="1"/>
        </p:nvSpPr>
        <p:spPr>
          <a:xfrm>
            <a:off x="0" y="1652631"/>
            <a:ext cx="4827588" cy="1619075"/>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pic>
        <p:nvPicPr>
          <p:cNvPr id="11" name="Picture 6" descr="C:\Users\Bonjay\Desktop\FMDQ\FMDQ LOGOS\fMDQ LOGO.png"/>
          <p:cNvPicPr>
            <a:picLocks noChangeAspect="1" noChangeArrowheads="1"/>
          </p:cNvPicPr>
          <p:nvPr userDrawn="1"/>
        </p:nvPicPr>
        <p:blipFill>
          <a:blip r:embed="rId3">
            <a:extLst>
              <a:ext uri="{28A0092B-C50C-407E-A947-70E740481C1C}">
                <a14:useLocalDpi xmlns:a14="http://schemas.microsoft.com/office/drawing/2010/main" xmlns="" val="0"/>
              </a:ext>
            </a:extLst>
          </a:blip>
          <a:srcRect/>
          <a:stretch>
            <a:fillRect/>
          </a:stretch>
        </p:blipFill>
        <p:spPr bwMode="auto">
          <a:xfrm>
            <a:off x="573292" y="1748742"/>
            <a:ext cx="3898040" cy="144399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577973912"/>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fld id="{B0A69995-E1E3-4C81-BCC9-FFF59CF6A88B}" type="datetimeFigureOut">
              <a:rPr lang="en-GB"/>
              <a:pPr>
                <a:defRPr/>
              </a:pPr>
              <a:t>02/12/2015</a:t>
            </a:fld>
            <a:endParaRPr lang="en-GB"/>
          </a:p>
        </p:txBody>
      </p:sp>
      <p:sp>
        <p:nvSpPr>
          <p:cNvPr id="3" name="Footer Placeholder 2"/>
          <p:cNvSpPr>
            <a:spLocks noGrp="1"/>
          </p:cNvSpPr>
          <p:nvPr>
            <p:ph type="ftr" sz="quarter" idx="11"/>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endParaRPr lang="en-GB"/>
          </a:p>
        </p:txBody>
      </p:sp>
      <p:sp>
        <p:nvSpPr>
          <p:cNvPr id="4" name="Slide Number Placeholder 3"/>
          <p:cNvSpPr>
            <a:spLocks noGrp="1"/>
          </p:cNvSpPr>
          <p:nvPr>
            <p:ph type="sldNum" sz="quarter" idx="12"/>
          </p:nvPr>
        </p:nvSpPr>
        <p:spPr/>
        <p:txBody>
          <a:bodyPr/>
          <a:lstStyle>
            <a:lvl1pPr>
              <a:defRPr>
                <a:latin typeface="Helvetica" panose="020B0604020202020204" pitchFamily="34" charset="0"/>
              </a:defRPr>
            </a:lvl1pPr>
          </a:lstStyle>
          <a:p>
            <a:pPr>
              <a:defRPr/>
            </a:pPr>
            <a:fld id="{50207346-354F-49BD-93CC-C626DF4958C6}" type="slidenum">
              <a:rPr lang="en-GB"/>
              <a:pPr>
                <a:defRPr/>
              </a:pPr>
              <a:t>‹#›</a:t>
            </a:fld>
            <a:endParaRPr lang="en-GB"/>
          </a:p>
        </p:txBody>
      </p:sp>
    </p:spTree>
    <p:extLst>
      <p:ext uri="{BB962C8B-B14F-4D97-AF65-F5344CB8AC3E}">
        <p14:creationId xmlns:p14="http://schemas.microsoft.com/office/powerpoint/2010/main" xmlns="" val="73550814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4"/>
          <p:cNvSpPr txBox="1">
            <a:spLocks noChangeArrowheads="1"/>
          </p:cNvSpPr>
          <p:nvPr userDrawn="1"/>
        </p:nvSpPr>
        <p:spPr bwMode="auto">
          <a:xfrm>
            <a:off x="395288" y="53975"/>
            <a:ext cx="6092825" cy="430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defTabSz="866775">
              <a:defRPr>
                <a:solidFill>
                  <a:schemeClr val="tx1"/>
                </a:solidFill>
                <a:latin typeface="Helvetica" panose="020B0604020202020204" pitchFamily="34" charset="0"/>
                <a:ea typeface="MS PGothic" panose="020B0600070205080204" pitchFamily="34" charset="-128"/>
              </a:defRPr>
            </a:lvl1pPr>
            <a:lvl2pPr marL="742950" indent="-285750" defTabSz="866775">
              <a:defRPr>
                <a:solidFill>
                  <a:schemeClr val="tx1"/>
                </a:solidFill>
                <a:latin typeface="Helvetica" panose="020B0604020202020204" pitchFamily="34" charset="0"/>
                <a:ea typeface="MS PGothic" panose="020B0600070205080204" pitchFamily="34" charset="-128"/>
              </a:defRPr>
            </a:lvl2pPr>
            <a:lvl3pPr marL="1143000" indent="-228600" defTabSz="866775">
              <a:defRPr>
                <a:solidFill>
                  <a:schemeClr val="tx1"/>
                </a:solidFill>
                <a:latin typeface="Helvetica" panose="020B0604020202020204" pitchFamily="34" charset="0"/>
                <a:ea typeface="MS PGothic" panose="020B0600070205080204" pitchFamily="34" charset="-128"/>
              </a:defRPr>
            </a:lvl3pPr>
            <a:lvl4pPr marL="1600200" indent="-228600" defTabSz="866775">
              <a:defRPr>
                <a:solidFill>
                  <a:schemeClr val="tx1"/>
                </a:solidFill>
                <a:latin typeface="Helvetica" panose="020B0604020202020204" pitchFamily="34" charset="0"/>
                <a:ea typeface="MS PGothic" panose="020B0600070205080204" pitchFamily="34" charset="-128"/>
              </a:defRPr>
            </a:lvl4pPr>
            <a:lvl5pPr marL="2057400" indent="-228600" defTabSz="866775">
              <a:defRPr>
                <a:solidFill>
                  <a:schemeClr val="tx1"/>
                </a:solidFill>
                <a:latin typeface="Helvetica" panose="020B0604020202020204" pitchFamily="34" charset="0"/>
                <a:ea typeface="MS PGothic" panose="020B0600070205080204" pitchFamily="34" charset="-128"/>
              </a:defRPr>
            </a:lvl5pPr>
            <a:lvl6pPr marL="2514600" indent="-228600" defTabSz="866775" eaLnBrk="0" fontAlgn="base" hangingPunct="0">
              <a:spcBef>
                <a:spcPct val="0"/>
              </a:spcBef>
              <a:spcAft>
                <a:spcPct val="0"/>
              </a:spcAft>
              <a:defRPr>
                <a:solidFill>
                  <a:schemeClr val="tx1"/>
                </a:solidFill>
                <a:latin typeface="Helvetica" panose="020B0604020202020204" pitchFamily="34" charset="0"/>
                <a:ea typeface="MS PGothic" panose="020B0600070205080204" pitchFamily="34" charset="-128"/>
              </a:defRPr>
            </a:lvl6pPr>
            <a:lvl7pPr marL="2971800" indent="-228600" defTabSz="866775" eaLnBrk="0" fontAlgn="base" hangingPunct="0">
              <a:spcBef>
                <a:spcPct val="0"/>
              </a:spcBef>
              <a:spcAft>
                <a:spcPct val="0"/>
              </a:spcAft>
              <a:defRPr>
                <a:solidFill>
                  <a:schemeClr val="tx1"/>
                </a:solidFill>
                <a:latin typeface="Helvetica" panose="020B0604020202020204" pitchFamily="34" charset="0"/>
                <a:ea typeface="MS PGothic" panose="020B0600070205080204" pitchFamily="34" charset="-128"/>
              </a:defRPr>
            </a:lvl7pPr>
            <a:lvl8pPr marL="3429000" indent="-228600" defTabSz="866775" eaLnBrk="0" fontAlgn="base" hangingPunct="0">
              <a:spcBef>
                <a:spcPct val="0"/>
              </a:spcBef>
              <a:spcAft>
                <a:spcPct val="0"/>
              </a:spcAft>
              <a:defRPr>
                <a:solidFill>
                  <a:schemeClr val="tx1"/>
                </a:solidFill>
                <a:latin typeface="Helvetica" panose="020B0604020202020204" pitchFamily="34" charset="0"/>
                <a:ea typeface="MS PGothic" panose="020B0600070205080204" pitchFamily="34" charset="-128"/>
              </a:defRPr>
            </a:lvl8pPr>
            <a:lvl9pPr marL="3886200" indent="-228600" defTabSz="866775" eaLnBrk="0" fontAlgn="base" hangingPunct="0">
              <a:spcBef>
                <a:spcPct val="0"/>
              </a:spcBef>
              <a:spcAft>
                <a:spcPct val="0"/>
              </a:spcAft>
              <a:defRPr>
                <a:solidFill>
                  <a:schemeClr val="tx1"/>
                </a:solidFill>
                <a:latin typeface="Helvetica" panose="020B0604020202020204" pitchFamily="34" charset="0"/>
                <a:ea typeface="MS PGothic" panose="020B0600070205080204" pitchFamily="34" charset="-128"/>
              </a:defRPr>
            </a:lvl9pPr>
          </a:lstStyle>
          <a:p>
            <a:pPr eaLnBrk="1" hangingPunct="1">
              <a:defRPr/>
            </a:pPr>
            <a:r>
              <a:rPr lang="en-US" sz="2200" b="1" smtClean="0">
                <a:solidFill>
                  <a:srgbClr val="0033CC"/>
                </a:solidFill>
              </a:rPr>
              <a:t>Outline</a:t>
            </a:r>
          </a:p>
        </p:txBody>
      </p:sp>
      <p:sp>
        <p:nvSpPr>
          <p:cNvPr id="5" name="Slide Number Placeholder 1"/>
          <p:cNvSpPr txBox="1">
            <a:spLocks/>
          </p:cNvSpPr>
          <p:nvPr userDrawn="1"/>
        </p:nvSpPr>
        <p:spPr bwMode="auto">
          <a:xfrm>
            <a:off x="3549650" y="6559550"/>
            <a:ext cx="2057400" cy="295275"/>
          </a:xfrm>
          <a:prstGeom prst="rect">
            <a:avLst/>
          </a:prstGeom>
          <a:noFill/>
          <a:ln w="9525">
            <a:noFill/>
            <a:miter lim="800000"/>
            <a:headEnd/>
            <a:tailEnd/>
          </a:ln>
        </p:spPr>
        <p:txBody>
          <a:bodyPr anchor="ctr"/>
          <a:lstStyle>
            <a:lvl1pPr eaLnBrk="0" hangingPunct="0">
              <a:defRPr>
                <a:solidFill>
                  <a:schemeClr val="tx1"/>
                </a:solidFill>
                <a:latin typeface="Helvetica" panose="020B0604020202020204" pitchFamily="34" charset="0"/>
                <a:ea typeface="MS PGothic" panose="020B0600070205080204" pitchFamily="34" charset="-128"/>
              </a:defRPr>
            </a:lvl1pPr>
            <a:lvl2pPr marL="742950" indent="-285750" eaLnBrk="0" hangingPunct="0">
              <a:defRPr>
                <a:solidFill>
                  <a:schemeClr val="tx1"/>
                </a:solidFill>
                <a:latin typeface="Helvetica" panose="020B0604020202020204" pitchFamily="34" charset="0"/>
                <a:ea typeface="MS PGothic" panose="020B0600070205080204" pitchFamily="34" charset="-128"/>
              </a:defRPr>
            </a:lvl2pPr>
            <a:lvl3pPr marL="1143000" indent="-228600" eaLnBrk="0" hangingPunct="0">
              <a:defRPr>
                <a:solidFill>
                  <a:schemeClr val="tx1"/>
                </a:solidFill>
                <a:latin typeface="Helvetica" panose="020B0604020202020204" pitchFamily="34" charset="0"/>
                <a:ea typeface="MS PGothic" panose="020B0600070205080204" pitchFamily="34" charset="-128"/>
              </a:defRPr>
            </a:lvl3pPr>
            <a:lvl4pPr marL="1600200" indent="-228600" eaLnBrk="0" hangingPunct="0">
              <a:defRPr>
                <a:solidFill>
                  <a:schemeClr val="tx1"/>
                </a:solidFill>
                <a:latin typeface="Helvetica" panose="020B0604020202020204" pitchFamily="34" charset="0"/>
                <a:ea typeface="MS PGothic" panose="020B0600070205080204" pitchFamily="34" charset="-128"/>
              </a:defRPr>
            </a:lvl4pPr>
            <a:lvl5pPr marL="2057400" indent="-228600" eaLnBrk="0" hangingPunct="0">
              <a:defRPr>
                <a:solidFill>
                  <a:schemeClr val="tx1"/>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Helvetica" panose="020B0604020202020204" pitchFamily="34" charset="0"/>
                <a:ea typeface="MS PGothic" panose="020B0600070205080204" pitchFamily="34" charset="-128"/>
              </a:defRPr>
            </a:lvl9pPr>
          </a:lstStyle>
          <a:p>
            <a:pPr algn="ctr" eaLnBrk="1" hangingPunct="1">
              <a:defRPr/>
            </a:pPr>
            <a:fld id="{B23DDFF5-F9E7-46BB-A09E-A489F37B1030}" type="slidenum">
              <a:rPr lang="en-GB" sz="900" b="1" smtClean="0">
                <a:solidFill>
                  <a:srgbClr val="7F7F7F"/>
                </a:solidFill>
                <a:cs typeface="Arial" panose="020B0604020202020204" pitchFamily="34" charset="0"/>
              </a:rPr>
              <a:pPr algn="ctr" eaLnBrk="1" hangingPunct="1">
                <a:defRPr/>
              </a:pPr>
              <a:t>‹#›</a:t>
            </a:fld>
            <a:endParaRPr lang="en-GB" sz="900" b="1" smtClean="0">
              <a:solidFill>
                <a:srgbClr val="7F7F7F"/>
              </a:solidFill>
              <a:cs typeface="Arial" panose="020B0604020202020204" pitchFamily="34" charset="0"/>
            </a:endParaRPr>
          </a:p>
        </p:txBody>
      </p:sp>
      <p:sp>
        <p:nvSpPr>
          <p:cNvPr id="8" name="Rectangle 7"/>
          <p:cNvSpPr/>
          <p:nvPr userDrawn="1"/>
        </p:nvSpPr>
        <p:spPr>
          <a:xfrm>
            <a:off x="0" y="0"/>
            <a:ext cx="9144000" cy="793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9" name="Rectangle 8"/>
          <p:cNvSpPr/>
          <p:nvPr userDrawn="1"/>
        </p:nvSpPr>
        <p:spPr>
          <a:xfrm>
            <a:off x="-3175" y="914400"/>
            <a:ext cx="9161463" cy="36513"/>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0" name="Rectangle 9"/>
          <p:cNvSpPr/>
          <p:nvPr userDrawn="1"/>
        </p:nvSpPr>
        <p:spPr>
          <a:xfrm>
            <a:off x="-3175" y="819150"/>
            <a:ext cx="9161463" cy="71438"/>
          </a:xfrm>
          <a:prstGeom prst="rect">
            <a:avLst/>
          </a:prstGeom>
          <a:solidFill>
            <a:srgbClr val="012A7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3" name="Content Placeholder 2"/>
          <p:cNvSpPr>
            <a:spLocks noGrp="1"/>
          </p:cNvSpPr>
          <p:nvPr>
            <p:ph idx="1"/>
          </p:nvPr>
        </p:nvSpPr>
        <p:spPr>
          <a:xfrm>
            <a:off x="44065" y="1187427"/>
            <a:ext cx="8765369" cy="4351338"/>
          </a:xfrm>
        </p:spPr>
        <p:txBody>
          <a:bodyPr/>
          <a:lstStyle>
            <a:lvl1pPr>
              <a:buFont typeface="Wingdings" pitchFamily="2" charset="2"/>
              <a:buChar char="§"/>
              <a:defRPr sz="2200">
                <a:latin typeface="Helvetica" pitchFamily="34" charset="0"/>
                <a:cs typeface="Helvetica" pitchFamily="34" charset="0"/>
              </a:defRPr>
            </a:lvl1pPr>
            <a:lvl2pPr>
              <a:defRPr>
                <a:latin typeface="Helvetica" pitchFamily="34" charset="0"/>
                <a:cs typeface="Helvetica" pitchFamily="34" charset="0"/>
              </a:defRPr>
            </a:lvl2pPr>
            <a:lvl3pPr>
              <a:defRPr>
                <a:latin typeface="Helvetica" pitchFamily="34" charset="0"/>
                <a:cs typeface="Helvetica" pitchFamily="34" charset="0"/>
              </a:defRPr>
            </a:lvl3pPr>
            <a:lvl4pPr>
              <a:defRPr>
                <a:latin typeface="Helvetica" pitchFamily="34" charset="0"/>
                <a:cs typeface="Helvetica" pitchFamily="34" charset="0"/>
              </a:defRPr>
            </a:lvl4pPr>
            <a:lvl5pPr>
              <a:defRPr>
                <a:latin typeface="Helvetica" pitchFamily="34" charset="0"/>
                <a:cs typeface="Helvetic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2" name="Title 1"/>
          <p:cNvSpPr>
            <a:spLocks noGrp="1"/>
          </p:cNvSpPr>
          <p:nvPr>
            <p:ph type="title"/>
          </p:nvPr>
        </p:nvSpPr>
        <p:spPr>
          <a:xfrm>
            <a:off x="44065" y="1"/>
            <a:ext cx="9063354" cy="890862"/>
          </a:xfrm>
        </p:spPr>
        <p:txBody>
          <a:bodyPr>
            <a:normAutofit/>
          </a:bodyPr>
          <a:lstStyle>
            <a:lvl1pPr>
              <a:defRPr sz="2800">
                <a:latin typeface="Helvetica" pitchFamily="34" charset="0"/>
                <a:cs typeface="Helvetica" pitchFamily="34" charset="0"/>
              </a:defRPr>
            </a:lvl1pPr>
          </a:lstStyle>
          <a:p>
            <a:r>
              <a:rPr lang="en-US" smtClean="0"/>
              <a:t>Click to edit Master title style</a:t>
            </a:r>
            <a:endParaRPr lang="en-GB"/>
          </a:p>
        </p:txBody>
      </p:sp>
      <p:pic>
        <p:nvPicPr>
          <p:cNvPr id="11" name="Picture 6" descr="C:\Users\Bonjay\Desktop\FMDQ\FMDQ LOGOS\fMDQ LOGO.png"/>
          <p:cNvPicPr>
            <a:picLocks noChangeAspect="1" noChangeArrowheads="1"/>
          </p:cNvPicPr>
          <p:nvPr userDrawn="1"/>
        </p:nvPicPr>
        <p:blipFill>
          <a:blip r:embed="rId2">
            <a:extLst>
              <a:ext uri="{28A0092B-C50C-407E-A947-70E740481C1C}">
                <a14:useLocalDpi xmlns:a14="http://schemas.microsoft.com/office/drawing/2010/main" xmlns="" val="0"/>
              </a:ext>
            </a:extLst>
          </a:blip>
          <a:srcRect/>
          <a:stretch>
            <a:fillRect/>
          </a:stretch>
        </p:blipFill>
        <p:spPr bwMode="auto">
          <a:xfrm>
            <a:off x="7084759" y="5993415"/>
            <a:ext cx="1926814" cy="71377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36193469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fld id="{18778F9D-69F7-40DA-9911-2EED4A2BE948}" type="datetimeFigureOut">
              <a:rPr lang="en-GB"/>
              <a:pPr>
                <a:defRPr/>
              </a:pPr>
              <a:t>02/12/2015</a:t>
            </a:fld>
            <a:endParaRPr lang="en-GB"/>
          </a:p>
        </p:txBody>
      </p:sp>
      <p:sp>
        <p:nvSpPr>
          <p:cNvPr id="6" name="Footer Placeholder 5"/>
          <p:cNvSpPr>
            <a:spLocks noGrp="1"/>
          </p:cNvSpPr>
          <p:nvPr>
            <p:ph type="ftr" sz="quarter" idx="11"/>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endParaRPr lang="en-GB"/>
          </a:p>
        </p:txBody>
      </p:sp>
      <p:sp>
        <p:nvSpPr>
          <p:cNvPr id="7" name="Slide Number Placeholder 6"/>
          <p:cNvSpPr>
            <a:spLocks noGrp="1"/>
          </p:cNvSpPr>
          <p:nvPr>
            <p:ph type="sldNum" sz="quarter" idx="12"/>
          </p:nvPr>
        </p:nvSpPr>
        <p:spPr/>
        <p:txBody>
          <a:bodyPr/>
          <a:lstStyle>
            <a:lvl1pPr>
              <a:defRPr>
                <a:latin typeface="Helvetica" panose="020B0604020202020204" pitchFamily="34" charset="0"/>
              </a:defRPr>
            </a:lvl1pPr>
          </a:lstStyle>
          <a:p>
            <a:pPr>
              <a:defRPr/>
            </a:pPr>
            <a:fld id="{F8115B16-395B-4722-AEB9-888857194347}" type="slidenum">
              <a:rPr lang="en-GB"/>
              <a:pPr>
                <a:defRPr/>
              </a:pPr>
              <a:t>‹#›</a:t>
            </a:fld>
            <a:endParaRPr lang="en-GB"/>
          </a:p>
        </p:txBody>
      </p:sp>
    </p:spTree>
    <p:extLst>
      <p:ext uri="{BB962C8B-B14F-4D97-AF65-F5344CB8AC3E}">
        <p14:creationId xmlns:p14="http://schemas.microsoft.com/office/powerpoint/2010/main" xmlns="" val="40395874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GB" noProof="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fld id="{07523B23-9ECB-47FD-B2B3-456A6A0ACF06}" type="datetimeFigureOut">
              <a:rPr lang="en-GB"/>
              <a:pPr>
                <a:defRPr/>
              </a:pPr>
              <a:t>02/12/2015</a:t>
            </a:fld>
            <a:endParaRPr lang="en-GB"/>
          </a:p>
        </p:txBody>
      </p:sp>
      <p:sp>
        <p:nvSpPr>
          <p:cNvPr id="6" name="Footer Placeholder 5"/>
          <p:cNvSpPr>
            <a:spLocks noGrp="1"/>
          </p:cNvSpPr>
          <p:nvPr>
            <p:ph type="ftr" sz="quarter" idx="11"/>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endParaRPr lang="en-GB"/>
          </a:p>
        </p:txBody>
      </p:sp>
      <p:sp>
        <p:nvSpPr>
          <p:cNvPr id="7" name="Slide Number Placeholder 6"/>
          <p:cNvSpPr>
            <a:spLocks noGrp="1"/>
          </p:cNvSpPr>
          <p:nvPr>
            <p:ph type="sldNum" sz="quarter" idx="12"/>
          </p:nvPr>
        </p:nvSpPr>
        <p:spPr/>
        <p:txBody>
          <a:bodyPr/>
          <a:lstStyle>
            <a:lvl1pPr>
              <a:defRPr>
                <a:latin typeface="Helvetica" panose="020B0604020202020204" pitchFamily="34" charset="0"/>
              </a:defRPr>
            </a:lvl1pPr>
          </a:lstStyle>
          <a:p>
            <a:pPr>
              <a:defRPr/>
            </a:pPr>
            <a:fld id="{63187062-8420-4E7D-BCAC-C12C41C3C149}" type="slidenum">
              <a:rPr lang="en-GB"/>
              <a:pPr>
                <a:defRPr/>
              </a:pPr>
              <a:t>‹#›</a:t>
            </a:fld>
            <a:endParaRPr lang="en-GB"/>
          </a:p>
        </p:txBody>
      </p:sp>
    </p:spTree>
    <p:extLst>
      <p:ext uri="{BB962C8B-B14F-4D97-AF65-F5344CB8AC3E}">
        <p14:creationId xmlns:p14="http://schemas.microsoft.com/office/powerpoint/2010/main" xmlns="" val="2680115714"/>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fld id="{01BF9D78-2417-43E8-9FBF-7B2530752AD3}" type="datetimeFigureOut">
              <a:rPr lang="en-GB"/>
              <a:pPr>
                <a:defRPr/>
              </a:pPr>
              <a:t>02/12/2015</a:t>
            </a:fld>
            <a:endParaRPr lang="en-GB"/>
          </a:p>
        </p:txBody>
      </p:sp>
      <p:sp>
        <p:nvSpPr>
          <p:cNvPr id="5" name="Footer Placeholder 4"/>
          <p:cNvSpPr>
            <a:spLocks noGrp="1"/>
          </p:cNvSpPr>
          <p:nvPr>
            <p:ph type="ftr" sz="quarter" idx="11"/>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endParaRPr lang="en-GB"/>
          </a:p>
        </p:txBody>
      </p:sp>
      <p:sp>
        <p:nvSpPr>
          <p:cNvPr id="6" name="Slide Number Placeholder 5"/>
          <p:cNvSpPr>
            <a:spLocks noGrp="1"/>
          </p:cNvSpPr>
          <p:nvPr>
            <p:ph type="sldNum" sz="quarter" idx="12"/>
          </p:nvPr>
        </p:nvSpPr>
        <p:spPr/>
        <p:txBody>
          <a:bodyPr/>
          <a:lstStyle>
            <a:lvl1pPr>
              <a:defRPr>
                <a:latin typeface="Helvetica" panose="020B0604020202020204" pitchFamily="34" charset="0"/>
              </a:defRPr>
            </a:lvl1pPr>
          </a:lstStyle>
          <a:p>
            <a:pPr>
              <a:defRPr/>
            </a:pPr>
            <a:fld id="{26A2FAC5-37D9-4A98-BE24-351CF51FE0C4}" type="slidenum">
              <a:rPr lang="en-GB"/>
              <a:pPr>
                <a:defRPr/>
              </a:pPr>
              <a:t>‹#›</a:t>
            </a:fld>
            <a:endParaRPr lang="en-GB"/>
          </a:p>
        </p:txBody>
      </p:sp>
    </p:spTree>
    <p:extLst>
      <p:ext uri="{BB962C8B-B14F-4D97-AF65-F5344CB8AC3E}">
        <p14:creationId xmlns:p14="http://schemas.microsoft.com/office/powerpoint/2010/main" xmlns="" val="1795658775"/>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fld id="{B0585819-F5FF-487D-B61E-21EC558A883C}" type="datetimeFigureOut">
              <a:rPr lang="en-GB"/>
              <a:pPr>
                <a:defRPr/>
              </a:pPr>
              <a:t>02/12/2015</a:t>
            </a:fld>
            <a:endParaRPr lang="en-GB"/>
          </a:p>
        </p:txBody>
      </p:sp>
      <p:sp>
        <p:nvSpPr>
          <p:cNvPr id="5" name="Footer Placeholder 4"/>
          <p:cNvSpPr>
            <a:spLocks noGrp="1"/>
          </p:cNvSpPr>
          <p:nvPr>
            <p:ph type="ftr" sz="quarter" idx="11"/>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endParaRPr lang="en-GB"/>
          </a:p>
        </p:txBody>
      </p:sp>
      <p:sp>
        <p:nvSpPr>
          <p:cNvPr id="6" name="Slide Number Placeholder 5"/>
          <p:cNvSpPr>
            <a:spLocks noGrp="1"/>
          </p:cNvSpPr>
          <p:nvPr>
            <p:ph type="sldNum" sz="quarter" idx="12"/>
          </p:nvPr>
        </p:nvSpPr>
        <p:spPr/>
        <p:txBody>
          <a:bodyPr/>
          <a:lstStyle>
            <a:lvl1pPr>
              <a:defRPr>
                <a:latin typeface="Helvetica" panose="020B0604020202020204" pitchFamily="34" charset="0"/>
              </a:defRPr>
            </a:lvl1pPr>
          </a:lstStyle>
          <a:p>
            <a:pPr>
              <a:defRPr/>
            </a:pPr>
            <a:fld id="{A9CC9548-248F-4005-9322-299604AD8955}" type="slidenum">
              <a:rPr lang="en-GB"/>
              <a:pPr>
                <a:defRPr/>
              </a:pPr>
              <a:t>‹#›</a:t>
            </a:fld>
            <a:endParaRPr lang="en-GB"/>
          </a:p>
        </p:txBody>
      </p:sp>
    </p:spTree>
    <p:extLst>
      <p:ext uri="{BB962C8B-B14F-4D97-AF65-F5344CB8AC3E}">
        <p14:creationId xmlns:p14="http://schemas.microsoft.com/office/powerpoint/2010/main" xmlns="" val="860538244"/>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fld id="{8953E577-B22F-4CBF-913D-472D53E43085}" type="datetimeFigureOut">
              <a:rPr lang="en-GB"/>
              <a:pPr>
                <a:defRPr/>
              </a:pPr>
              <a:t>02/12/2015</a:t>
            </a:fld>
            <a:endParaRPr lang="en-GB"/>
          </a:p>
        </p:txBody>
      </p:sp>
      <p:sp>
        <p:nvSpPr>
          <p:cNvPr id="4" name="Footer Placeholder 3"/>
          <p:cNvSpPr>
            <a:spLocks noGrp="1"/>
          </p:cNvSpPr>
          <p:nvPr>
            <p:ph type="ftr" sz="quarter" idx="11"/>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endParaRPr lang="en-GB"/>
          </a:p>
        </p:txBody>
      </p:sp>
      <p:sp>
        <p:nvSpPr>
          <p:cNvPr id="5" name="Slide Number Placeholder 4"/>
          <p:cNvSpPr>
            <a:spLocks noGrp="1"/>
          </p:cNvSpPr>
          <p:nvPr>
            <p:ph type="sldNum" sz="quarter" idx="12"/>
          </p:nvPr>
        </p:nvSpPr>
        <p:spPr/>
        <p:txBody>
          <a:bodyPr/>
          <a:lstStyle>
            <a:lvl1pPr>
              <a:defRPr>
                <a:latin typeface="Helvetica" panose="020B0604020202020204" pitchFamily="34" charset="0"/>
              </a:defRPr>
            </a:lvl1pPr>
          </a:lstStyle>
          <a:p>
            <a:pPr>
              <a:defRPr/>
            </a:pPr>
            <a:fld id="{3931F33F-1CA2-4495-B043-E564EBD6019C}" type="slidenum">
              <a:rPr lang="en-GB"/>
              <a:pPr>
                <a:defRPr/>
              </a:pPr>
              <a:t>‹#›</a:t>
            </a:fld>
            <a:endParaRPr lang="en-GB"/>
          </a:p>
        </p:txBody>
      </p:sp>
    </p:spTree>
    <p:extLst>
      <p:ext uri="{BB962C8B-B14F-4D97-AF65-F5344CB8AC3E}">
        <p14:creationId xmlns:p14="http://schemas.microsoft.com/office/powerpoint/2010/main" xmlns="" val="6210508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Rectangle 1"/>
          <p:cNvSpPr/>
          <p:nvPr userDrawn="1"/>
        </p:nvSpPr>
        <p:spPr>
          <a:xfrm>
            <a:off x="0" y="0"/>
            <a:ext cx="9144000" cy="2232025"/>
          </a:xfrm>
          <a:prstGeom prst="rect">
            <a:avLst/>
          </a:prstGeom>
          <a:gradFill flip="none" rotWithShape="1">
            <a:gsLst>
              <a:gs pos="20000">
                <a:schemeClr val="bg1">
                  <a:lumMod val="75000"/>
                </a:schemeClr>
              </a:gs>
              <a:gs pos="60000">
                <a:schemeClr val="bg1">
                  <a:lumMod val="85000"/>
                </a:schemeClr>
              </a:gs>
              <a:gs pos="85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solidFill>
                <a:prstClr val="white"/>
              </a:solidFill>
            </a:endParaRPr>
          </a:p>
        </p:txBody>
      </p:sp>
      <p:sp>
        <p:nvSpPr>
          <p:cNvPr id="3" name="Rectangle 2"/>
          <p:cNvSpPr/>
          <p:nvPr userDrawn="1"/>
        </p:nvSpPr>
        <p:spPr>
          <a:xfrm>
            <a:off x="0" y="6180138"/>
            <a:ext cx="9144000" cy="684212"/>
          </a:xfrm>
          <a:prstGeom prst="rect">
            <a:avLst/>
          </a:prstGeom>
          <a:solidFill>
            <a:srgbClr val="00499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solidFill>
                <a:prstClr val="white"/>
              </a:solidFill>
            </a:endParaRPr>
          </a:p>
        </p:txBody>
      </p:sp>
      <p:sp>
        <p:nvSpPr>
          <p:cNvPr id="10" name="Rectangle 9"/>
          <p:cNvSpPr/>
          <p:nvPr userDrawn="1"/>
        </p:nvSpPr>
        <p:spPr>
          <a:xfrm>
            <a:off x="0" y="6180138"/>
            <a:ext cx="9144000" cy="684212"/>
          </a:xfrm>
          <a:prstGeom prst="rect">
            <a:avLst/>
          </a:prstGeom>
          <a:solidFill>
            <a:srgbClr val="012A7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solidFill>
                <a:prstClr val="white"/>
              </a:solidFill>
            </a:endParaRPr>
          </a:p>
        </p:txBody>
      </p:sp>
      <p:sp>
        <p:nvSpPr>
          <p:cNvPr id="5" name="TextBox 4"/>
          <p:cNvSpPr txBox="1">
            <a:spLocks noChangeArrowheads="1"/>
          </p:cNvSpPr>
          <p:nvPr userDrawn="1"/>
        </p:nvSpPr>
        <p:spPr bwMode="auto">
          <a:xfrm>
            <a:off x="4763" y="6211888"/>
            <a:ext cx="8896350" cy="5222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Helvetica" panose="020B0604020202020204" pitchFamily="34" charset="0"/>
                <a:ea typeface="MS PGothic" panose="020B0600070205080204" pitchFamily="34" charset="-128"/>
              </a:defRPr>
            </a:lvl1pPr>
            <a:lvl2pPr marL="742950" indent="-285750">
              <a:defRPr>
                <a:solidFill>
                  <a:schemeClr val="tx1"/>
                </a:solidFill>
                <a:latin typeface="Helvetica" panose="020B0604020202020204" pitchFamily="34" charset="0"/>
                <a:ea typeface="MS PGothic" panose="020B0600070205080204" pitchFamily="34" charset="-128"/>
              </a:defRPr>
            </a:lvl2pPr>
            <a:lvl3pPr marL="1143000" indent="-228600">
              <a:defRPr>
                <a:solidFill>
                  <a:schemeClr val="tx1"/>
                </a:solidFill>
                <a:latin typeface="Helvetica" panose="020B0604020202020204" pitchFamily="34" charset="0"/>
                <a:ea typeface="MS PGothic" panose="020B0600070205080204" pitchFamily="34" charset="-128"/>
              </a:defRPr>
            </a:lvl3pPr>
            <a:lvl4pPr marL="1600200" indent="-228600">
              <a:defRPr>
                <a:solidFill>
                  <a:schemeClr val="tx1"/>
                </a:solidFill>
                <a:latin typeface="Helvetica" panose="020B0604020202020204" pitchFamily="34" charset="0"/>
                <a:ea typeface="MS PGothic" panose="020B0600070205080204" pitchFamily="34" charset="-128"/>
              </a:defRPr>
            </a:lvl4pPr>
            <a:lvl5pPr marL="2057400" indent="-228600">
              <a:defRPr>
                <a:solidFill>
                  <a:schemeClr val="tx1"/>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Helvetica" panose="020B0604020202020204" pitchFamily="34" charset="0"/>
                <a:ea typeface="MS PGothic" panose="020B0600070205080204" pitchFamily="34" charset="-128"/>
              </a:defRPr>
            </a:lvl9pPr>
          </a:lstStyle>
          <a:p>
            <a:pPr eaLnBrk="1" hangingPunct="1">
              <a:defRPr/>
            </a:pPr>
            <a:r>
              <a:rPr lang="en-US" sz="1400" i="1" smtClean="0">
                <a:solidFill>
                  <a:srgbClr val="FFFFFF"/>
                </a:solidFill>
              </a:rPr>
              <a:t>This document is solely for the use of FMDQ OTC PLC. No part of it may be circulated, quoted or reproduced for distribution outside FMDQ OTC PLC without prior written approval.</a:t>
            </a:r>
            <a:endParaRPr lang="en-GB" sz="1400" i="1" smtClean="0">
              <a:solidFill>
                <a:srgbClr val="FFFFFF"/>
              </a:solidFill>
            </a:endParaRPr>
          </a:p>
        </p:txBody>
      </p:sp>
      <p:sp>
        <p:nvSpPr>
          <p:cNvPr id="6" name="Date Placeholder 3"/>
          <p:cNvSpPr>
            <a:spLocks noGrp="1"/>
          </p:cNvSpPr>
          <p:nvPr>
            <p:ph type="dt" sz="half" idx="10"/>
          </p:nvPr>
        </p:nvSpPr>
        <p:spPr>
          <a:xfrm>
            <a:off x="7799388" y="6459538"/>
            <a:ext cx="1101725" cy="365125"/>
          </a:xfrm>
        </p:spPr>
        <p:txBody>
          <a:bodyPr rtlCol="0"/>
          <a:lstStyle>
            <a:lvl1pPr algn="r">
              <a:defRPr i="1">
                <a:solidFill>
                  <a:prstClr val="white"/>
                </a:solidFill>
                <a:latin typeface="Helvetica" pitchFamily="34" charset="0"/>
                <a:ea typeface="ＭＳ Ｐゴシック" pitchFamily="34" charset="-128"/>
                <a:cs typeface="+mn-cs"/>
              </a:defRPr>
            </a:lvl1pPr>
          </a:lstStyle>
          <a:p>
            <a:pPr>
              <a:defRPr/>
            </a:pPr>
            <a:fld id="{DB3C615C-C42B-42B9-A82C-EF658CD4A3FC}" type="datetimeFigureOut">
              <a:rPr lang="en-GB"/>
              <a:pPr>
                <a:defRPr/>
              </a:pPr>
              <a:t>02/12/2015</a:t>
            </a:fld>
            <a:endParaRPr lang="en-GB" dirty="0"/>
          </a:p>
        </p:txBody>
      </p:sp>
      <p:pic>
        <p:nvPicPr>
          <p:cNvPr id="11" name="Picture 6" descr="C:\Users\Bonjay\Desktop\FMDQ\FMDQ LOGOS\fMDQ LOGO.png"/>
          <p:cNvPicPr>
            <a:picLocks noChangeAspect="1" noChangeArrowheads="1"/>
          </p:cNvPicPr>
          <p:nvPr userDrawn="1"/>
        </p:nvPicPr>
        <p:blipFill>
          <a:blip r:embed="rId2">
            <a:extLst>
              <a:ext uri="{28A0092B-C50C-407E-A947-70E740481C1C}">
                <a14:useLocalDpi xmlns:a14="http://schemas.microsoft.com/office/drawing/2010/main" xmlns="" val="0"/>
              </a:ext>
            </a:extLst>
          </a:blip>
          <a:srcRect/>
          <a:stretch>
            <a:fillRect/>
          </a:stretch>
        </p:blipFill>
        <p:spPr bwMode="auto">
          <a:xfrm>
            <a:off x="576235" y="2229670"/>
            <a:ext cx="2948938" cy="109240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838852319"/>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4"/>
          <p:cNvSpPr txBox="1">
            <a:spLocks noChangeArrowheads="1"/>
          </p:cNvSpPr>
          <p:nvPr userDrawn="1"/>
        </p:nvSpPr>
        <p:spPr bwMode="auto">
          <a:xfrm>
            <a:off x="395288" y="53975"/>
            <a:ext cx="6092825" cy="430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defTabSz="866775">
              <a:defRPr>
                <a:solidFill>
                  <a:schemeClr val="tx1"/>
                </a:solidFill>
                <a:latin typeface="Helvetica" panose="020B0604020202020204" pitchFamily="34" charset="0"/>
                <a:ea typeface="MS PGothic" panose="020B0600070205080204" pitchFamily="34" charset="-128"/>
              </a:defRPr>
            </a:lvl1pPr>
            <a:lvl2pPr marL="742950" indent="-285750" defTabSz="866775">
              <a:defRPr>
                <a:solidFill>
                  <a:schemeClr val="tx1"/>
                </a:solidFill>
                <a:latin typeface="Helvetica" panose="020B0604020202020204" pitchFamily="34" charset="0"/>
                <a:ea typeface="MS PGothic" panose="020B0600070205080204" pitchFamily="34" charset="-128"/>
              </a:defRPr>
            </a:lvl2pPr>
            <a:lvl3pPr marL="1143000" indent="-228600" defTabSz="866775">
              <a:defRPr>
                <a:solidFill>
                  <a:schemeClr val="tx1"/>
                </a:solidFill>
                <a:latin typeface="Helvetica" panose="020B0604020202020204" pitchFamily="34" charset="0"/>
                <a:ea typeface="MS PGothic" panose="020B0600070205080204" pitchFamily="34" charset="-128"/>
              </a:defRPr>
            </a:lvl3pPr>
            <a:lvl4pPr marL="1600200" indent="-228600" defTabSz="866775">
              <a:defRPr>
                <a:solidFill>
                  <a:schemeClr val="tx1"/>
                </a:solidFill>
                <a:latin typeface="Helvetica" panose="020B0604020202020204" pitchFamily="34" charset="0"/>
                <a:ea typeface="MS PGothic" panose="020B0600070205080204" pitchFamily="34" charset="-128"/>
              </a:defRPr>
            </a:lvl4pPr>
            <a:lvl5pPr marL="2057400" indent="-228600" defTabSz="866775">
              <a:defRPr>
                <a:solidFill>
                  <a:schemeClr val="tx1"/>
                </a:solidFill>
                <a:latin typeface="Helvetica" panose="020B0604020202020204" pitchFamily="34" charset="0"/>
                <a:ea typeface="MS PGothic" panose="020B0600070205080204" pitchFamily="34" charset="-128"/>
              </a:defRPr>
            </a:lvl5pPr>
            <a:lvl6pPr marL="2514600" indent="-228600" defTabSz="866775" eaLnBrk="0" fontAlgn="base" hangingPunct="0">
              <a:spcBef>
                <a:spcPct val="0"/>
              </a:spcBef>
              <a:spcAft>
                <a:spcPct val="0"/>
              </a:spcAft>
              <a:defRPr>
                <a:solidFill>
                  <a:schemeClr val="tx1"/>
                </a:solidFill>
                <a:latin typeface="Helvetica" panose="020B0604020202020204" pitchFamily="34" charset="0"/>
                <a:ea typeface="MS PGothic" panose="020B0600070205080204" pitchFamily="34" charset="-128"/>
              </a:defRPr>
            </a:lvl6pPr>
            <a:lvl7pPr marL="2971800" indent="-228600" defTabSz="866775" eaLnBrk="0" fontAlgn="base" hangingPunct="0">
              <a:spcBef>
                <a:spcPct val="0"/>
              </a:spcBef>
              <a:spcAft>
                <a:spcPct val="0"/>
              </a:spcAft>
              <a:defRPr>
                <a:solidFill>
                  <a:schemeClr val="tx1"/>
                </a:solidFill>
                <a:latin typeface="Helvetica" panose="020B0604020202020204" pitchFamily="34" charset="0"/>
                <a:ea typeface="MS PGothic" panose="020B0600070205080204" pitchFamily="34" charset="-128"/>
              </a:defRPr>
            </a:lvl7pPr>
            <a:lvl8pPr marL="3429000" indent="-228600" defTabSz="866775" eaLnBrk="0" fontAlgn="base" hangingPunct="0">
              <a:spcBef>
                <a:spcPct val="0"/>
              </a:spcBef>
              <a:spcAft>
                <a:spcPct val="0"/>
              </a:spcAft>
              <a:defRPr>
                <a:solidFill>
                  <a:schemeClr val="tx1"/>
                </a:solidFill>
                <a:latin typeface="Helvetica" panose="020B0604020202020204" pitchFamily="34" charset="0"/>
                <a:ea typeface="MS PGothic" panose="020B0600070205080204" pitchFamily="34" charset="-128"/>
              </a:defRPr>
            </a:lvl8pPr>
            <a:lvl9pPr marL="3886200" indent="-228600" defTabSz="866775" eaLnBrk="0" fontAlgn="base" hangingPunct="0">
              <a:spcBef>
                <a:spcPct val="0"/>
              </a:spcBef>
              <a:spcAft>
                <a:spcPct val="0"/>
              </a:spcAft>
              <a:defRPr>
                <a:solidFill>
                  <a:schemeClr val="tx1"/>
                </a:solidFill>
                <a:latin typeface="Helvetica" panose="020B0604020202020204" pitchFamily="34" charset="0"/>
                <a:ea typeface="MS PGothic" panose="020B0600070205080204" pitchFamily="34" charset="-128"/>
              </a:defRPr>
            </a:lvl9pPr>
          </a:lstStyle>
          <a:p>
            <a:pPr eaLnBrk="1" hangingPunct="1">
              <a:defRPr/>
            </a:pPr>
            <a:r>
              <a:rPr lang="en-US" sz="2200" b="1" smtClean="0">
                <a:solidFill>
                  <a:srgbClr val="0033CC"/>
                </a:solidFill>
              </a:rPr>
              <a:t>Outline</a:t>
            </a:r>
          </a:p>
        </p:txBody>
      </p:sp>
      <p:sp>
        <p:nvSpPr>
          <p:cNvPr id="5" name="Slide Number Placeholder 1"/>
          <p:cNvSpPr txBox="1">
            <a:spLocks/>
          </p:cNvSpPr>
          <p:nvPr userDrawn="1"/>
        </p:nvSpPr>
        <p:spPr bwMode="auto">
          <a:xfrm>
            <a:off x="3549650" y="6559550"/>
            <a:ext cx="2057400" cy="295275"/>
          </a:xfrm>
          <a:prstGeom prst="rect">
            <a:avLst/>
          </a:prstGeom>
          <a:noFill/>
          <a:ln w="9525">
            <a:noFill/>
            <a:miter lim="800000"/>
            <a:headEnd/>
            <a:tailEnd/>
          </a:ln>
        </p:spPr>
        <p:txBody>
          <a:bodyPr anchor="ctr"/>
          <a:lstStyle>
            <a:lvl1pPr eaLnBrk="0" hangingPunct="0">
              <a:defRPr>
                <a:solidFill>
                  <a:schemeClr val="tx1"/>
                </a:solidFill>
                <a:latin typeface="Helvetica" panose="020B0604020202020204" pitchFamily="34" charset="0"/>
                <a:ea typeface="MS PGothic" panose="020B0600070205080204" pitchFamily="34" charset="-128"/>
              </a:defRPr>
            </a:lvl1pPr>
            <a:lvl2pPr marL="742950" indent="-285750" eaLnBrk="0" hangingPunct="0">
              <a:defRPr>
                <a:solidFill>
                  <a:schemeClr val="tx1"/>
                </a:solidFill>
                <a:latin typeface="Helvetica" panose="020B0604020202020204" pitchFamily="34" charset="0"/>
                <a:ea typeface="MS PGothic" panose="020B0600070205080204" pitchFamily="34" charset="-128"/>
              </a:defRPr>
            </a:lvl2pPr>
            <a:lvl3pPr marL="1143000" indent="-228600" eaLnBrk="0" hangingPunct="0">
              <a:defRPr>
                <a:solidFill>
                  <a:schemeClr val="tx1"/>
                </a:solidFill>
                <a:latin typeface="Helvetica" panose="020B0604020202020204" pitchFamily="34" charset="0"/>
                <a:ea typeface="MS PGothic" panose="020B0600070205080204" pitchFamily="34" charset="-128"/>
              </a:defRPr>
            </a:lvl3pPr>
            <a:lvl4pPr marL="1600200" indent="-228600" eaLnBrk="0" hangingPunct="0">
              <a:defRPr>
                <a:solidFill>
                  <a:schemeClr val="tx1"/>
                </a:solidFill>
                <a:latin typeface="Helvetica" panose="020B0604020202020204" pitchFamily="34" charset="0"/>
                <a:ea typeface="MS PGothic" panose="020B0600070205080204" pitchFamily="34" charset="-128"/>
              </a:defRPr>
            </a:lvl4pPr>
            <a:lvl5pPr marL="2057400" indent="-228600" eaLnBrk="0" hangingPunct="0">
              <a:defRPr>
                <a:solidFill>
                  <a:schemeClr val="tx1"/>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Helvetica" panose="020B0604020202020204" pitchFamily="34" charset="0"/>
                <a:ea typeface="MS PGothic" panose="020B0600070205080204" pitchFamily="34" charset="-128"/>
              </a:defRPr>
            </a:lvl9pPr>
          </a:lstStyle>
          <a:p>
            <a:pPr algn="ctr" eaLnBrk="1" hangingPunct="1">
              <a:defRPr/>
            </a:pPr>
            <a:r>
              <a:rPr lang="en-GB" sz="900" b="1" smtClean="0">
                <a:solidFill>
                  <a:srgbClr val="7F7F7F"/>
                </a:solidFill>
                <a:cs typeface="Arial" panose="020B0604020202020204" pitchFamily="34" charset="0"/>
              </a:rPr>
              <a:t>Chart </a:t>
            </a:r>
            <a:fld id="{4309953A-EABC-46D9-A889-6AFA49573947}" type="slidenum">
              <a:rPr lang="en-GB" sz="900" b="1" smtClean="0">
                <a:solidFill>
                  <a:srgbClr val="7F7F7F"/>
                </a:solidFill>
                <a:cs typeface="Arial" panose="020B0604020202020204" pitchFamily="34" charset="0"/>
              </a:rPr>
              <a:pPr algn="ctr" eaLnBrk="1" hangingPunct="1">
                <a:defRPr/>
              </a:pPr>
              <a:t>‹#›</a:t>
            </a:fld>
            <a:endParaRPr lang="en-GB" sz="900" b="1" smtClean="0">
              <a:solidFill>
                <a:srgbClr val="7F7F7F"/>
              </a:solidFill>
              <a:cs typeface="Arial" panose="020B0604020202020204" pitchFamily="34" charset="0"/>
            </a:endParaRPr>
          </a:p>
        </p:txBody>
      </p:sp>
      <p:sp>
        <p:nvSpPr>
          <p:cNvPr id="7" name="TextBox 6"/>
          <p:cNvSpPr txBox="1"/>
          <p:nvPr userDrawn="1"/>
        </p:nvSpPr>
        <p:spPr>
          <a:xfrm rot="16200000">
            <a:off x="7093744" y="3658394"/>
            <a:ext cx="3773488" cy="254000"/>
          </a:xfrm>
          <a:prstGeom prst="rect">
            <a:avLst/>
          </a:prstGeom>
          <a:noFill/>
        </p:spPr>
        <p:txBody>
          <a:bodyPr wrap="none">
            <a:spAutoFit/>
          </a:bodyPr>
          <a:lstStyle/>
          <a:p>
            <a:pPr eaLnBrk="1" hangingPunct="1">
              <a:defRPr/>
            </a:pPr>
            <a:r>
              <a:rPr lang="en-GB" sz="1050" b="1" dirty="0">
                <a:solidFill>
                  <a:prstClr val="white">
                    <a:lumMod val="50000"/>
                  </a:prstClr>
                </a:solidFill>
                <a:latin typeface="Helvetica" panose="020B0604020202020204" pitchFamily="34" charset="0"/>
                <a:ea typeface="ＭＳ Ｐゴシック" pitchFamily="34" charset="-128"/>
              </a:rPr>
              <a:t>Trading Liquidity . Market Credibility . Financial Security</a:t>
            </a:r>
          </a:p>
        </p:txBody>
      </p:sp>
      <p:sp>
        <p:nvSpPr>
          <p:cNvPr id="8" name="Rectangle 7"/>
          <p:cNvSpPr/>
          <p:nvPr userDrawn="1"/>
        </p:nvSpPr>
        <p:spPr>
          <a:xfrm>
            <a:off x="0" y="0"/>
            <a:ext cx="9144000" cy="7937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solidFill>
                <a:prstClr val="white"/>
              </a:solidFill>
            </a:endParaRPr>
          </a:p>
        </p:txBody>
      </p:sp>
      <p:sp>
        <p:nvSpPr>
          <p:cNvPr id="9" name="Rectangle 8"/>
          <p:cNvSpPr/>
          <p:nvPr userDrawn="1"/>
        </p:nvSpPr>
        <p:spPr>
          <a:xfrm>
            <a:off x="-3175" y="914400"/>
            <a:ext cx="9161463" cy="36513"/>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solidFill>
                <a:prstClr val="white"/>
              </a:solidFill>
            </a:endParaRPr>
          </a:p>
        </p:txBody>
      </p:sp>
      <p:sp>
        <p:nvSpPr>
          <p:cNvPr id="10" name="Rectangle 9"/>
          <p:cNvSpPr/>
          <p:nvPr userDrawn="1"/>
        </p:nvSpPr>
        <p:spPr>
          <a:xfrm>
            <a:off x="-3175" y="819150"/>
            <a:ext cx="9161463" cy="71438"/>
          </a:xfrm>
          <a:prstGeom prst="rect">
            <a:avLst/>
          </a:prstGeom>
          <a:solidFill>
            <a:srgbClr val="012A7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solidFill>
                <a:prstClr val="white"/>
              </a:solidFill>
            </a:endParaRPr>
          </a:p>
        </p:txBody>
      </p:sp>
      <p:sp>
        <p:nvSpPr>
          <p:cNvPr id="11" name="Rectangle 10"/>
          <p:cNvSpPr/>
          <p:nvPr userDrawn="1"/>
        </p:nvSpPr>
        <p:spPr>
          <a:xfrm>
            <a:off x="4763" y="950913"/>
            <a:ext cx="9139237" cy="5849937"/>
          </a:xfrm>
          <a:prstGeom prst="rect">
            <a:avLst/>
          </a:prstGeom>
          <a:noFill/>
          <a:ln w="50800">
            <a:solidFill>
              <a:srgbClr val="012A7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3" name="Content Placeholder 2"/>
          <p:cNvSpPr>
            <a:spLocks noGrp="1"/>
          </p:cNvSpPr>
          <p:nvPr>
            <p:ph idx="1"/>
          </p:nvPr>
        </p:nvSpPr>
        <p:spPr>
          <a:xfrm>
            <a:off x="44065" y="1187427"/>
            <a:ext cx="8765369" cy="4351338"/>
          </a:xfrm>
        </p:spPr>
        <p:txBody>
          <a:bodyPr/>
          <a:lstStyle>
            <a:lvl1pPr>
              <a:buFont typeface="Wingdings" pitchFamily="2" charset="2"/>
              <a:buChar char="§"/>
              <a:defRPr sz="2200">
                <a:latin typeface="Helvetica" pitchFamily="34" charset="0"/>
                <a:cs typeface="Helvetica" pitchFamily="34" charset="0"/>
              </a:defRPr>
            </a:lvl1pPr>
            <a:lvl2pPr>
              <a:defRPr>
                <a:latin typeface="Helvetica" pitchFamily="34" charset="0"/>
                <a:cs typeface="Helvetica" pitchFamily="34" charset="0"/>
              </a:defRPr>
            </a:lvl2pPr>
            <a:lvl3pPr>
              <a:defRPr>
                <a:latin typeface="Helvetica" pitchFamily="34" charset="0"/>
                <a:cs typeface="Helvetica" pitchFamily="34" charset="0"/>
              </a:defRPr>
            </a:lvl3pPr>
            <a:lvl4pPr>
              <a:defRPr>
                <a:latin typeface="Helvetica" pitchFamily="34" charset="0"/>
                <a:cs typeface="Helvetica" pitchFamily="34" charset="0"/>
              </a:defRPr>
            </a:lvl4pPr>
            <a:lvl5pPr>
              <a:defRPr>
                <a:latin typeface="Helvetica" pitchFamily="34" charset="0"/>
                <a:cs typeface="Helvetic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2" name="Title 1"/>
          <p:cNvSpPr>
            <a:spLocks noGrp="1"/>
          </p:cNvSpPr>
          <p:nvPr>
            <p:ph type="title"/>
          </p:nvPr>
        </p:nvSpPr>
        <p:spPr>
          <a:xfrm>
            <a:off x="44065" y="1"/>
            <a:ext cx="9063354" cy="890862"/>
          </a:xfrm>
        </p:spPr>
        <p:txBody>
          <a:bodyPr>
            <a:normAutofit/>
          </a:bodyPr>
          <a:lstStyle>
            <a:lvl1pPr>
              <a:defRPr sz="2800">
                <a:latin typeface="Helvetica" pitchFamily="34" charset="0"/>
                <a:cs typeface="Helvetica" pitchFamily="34" charset="0"/>
              </a:defRPr>
            </a:lvl1pPr>
          </a:lstStyle>
          <a:p>
            <a:r>
              <a:rPr lang="en-US" smtClean="0"/>
              <a:t>Click to edit Master title style</a:t>
            </a:r>
            <a:endParaRPr lang="en-GB"/>
          </a:p>
        </p:txBody>
      </p:sp>
      <p:pic>
        <p:nvPicPr>
          <p:cNvPr id="15" name="Picture 6" descr="C:\Users\Bonjay\Desktop\FMDQ\FMDQ LOGOS\fMDQ LOGO.png"/>
          <p:cNvPicPr>
            <a:picLocks noChangeAspect="1" noChangeArrowheads="1"/>
          </p:cNvPicPr>
          <p:nvPr userDrawn="1"/>
        </p:nvPicPr>
        <p:blipFill>
          <a:blip r:embed="rId2">
            <a:extLst>
              <a:ext uri="{28A0092B-C50C-407E-A947-70E740481C1C}">
                <a14:useLocalDpi xmlns:a14="http://schemas.microsoft.com/office/drawing/2010/main" xmlns="" val="0"/>
              </a:ext>
            </a:extLst>
          </a:blip>
          <a:srcRect/>
          <a:stretch>
            <a:fillRect/>
          </a:stretch>
        </p:blipFill>
        <p:spPr bwMode="auto">
          <a:xfrm>
            <a:off x="175053" y="6132557"/>
            <a:ext cx="1706045" cy="63199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7503964"/>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fld id="{39B8CF12-2545-4F13-B821-DF17B8F9D328}" type="datetimeFigureOut">
              <a:rPr lang="en-GB"/>
              <a:pPr>
                <a:defRPr/>
              </a:pPr>
              <a:t>02/12/2015</a:t>
            </a:fld>
            <a:endParaRPr lang="en-GB"/>
          </a:p>
        </p:txBody>
      </p:sp>
      <p:sp>
        <p:nvSpPr>
          <p:cNvPr id="5" name="Footer Placeholder 4"/>
          <p:cNvSpPr>
            <a:spLocks noGrp="1"/>
          </p:cNvSpPr>
          <p:nvPr>
            <p:ph type="ftr" sz="quarter" idx="11"/>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endParaRPr lang="en-GB"/>
          </a:p>
        </p:txBody>
      </p:sp>
      <p:sp>
        <p:nvSpPr>
          <p:cNvPr id="6" name="Slide Number Placeholder 5"/>
          <p:cNvSpPr>
            <a:spLocks noGrp="1"/>
          </p:cNvSpPr>
          <p:nvPr>
            <p:ph type="sldNum" sz="quarter" idx="12"/>
          </p:nvPr>
        </p:nvSpPr>
        <p:spPr/>
        <p:txBody>
          <a:bodyPr/>
          <a:lstStyle>
            <a:lvl1pPr>
              <a:defRPr>
                <a:latin typeface="Helvetica" panose="020B0604020202020204" pitchFamily="34" charset="0"/>
              </a:defRPr>
            </a:lvl1pPr>
          </a:lstStyle>
          <a:p>
            <a:pPr>
              <a:defRPr/>
            </a:pPr>
            <a:fld id="{997809D9-05B7-49FA-8387-7CF4B6239E5D}" type="slidenum">
              <a:rPr lang="en-GB"/>
              <a:pPr>
                <a:defRPr/>
              </a:pPr>
              <a:t>‹#›</a:t>
            </a:fld>
            <a:endParaRPr lang="en-GB"/>
          </a:p>
        </p:txBody>
      </p:sp>
    </p:spTree>
    <p:extLst>
      <p:ext uri="{BB962C8B-B14F-4D97-AF65-F5344CB8AC3E}">
        <p14:creationId xmlns:p14="http://schemas.microsoft.com/office/powerpoint/2010/main" xmlns="" val="1643629595"/>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fld id="{E82658CF-15E7-42A8-A6BF-ABD390E555B0}" type="datetimeFigureOut">
              <a:rPr lang="en-GB"/>
              <a:pPr>
                <a:defRPr/>
              </a:pPr>
              <a:t>02/12/2015</a:t>
            </a:fld>
            <a:endParaRPr lang="en-GB"/>
          </a:p>
        </p:txBody>
      </p:sp>
      <p:sp>
        <p:nvSpPr>
          <p:cNvPr id="6" name="Footer Placeholder 5"/>
          <p:cNvSpPr>
            <a:spLocks noGrp="1"/>
          </p:cNvSpPr>
          <p:nvPr>
            <p:ph type="ftr" sz="quarter" idx="11"/>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endParaRPr lang="en-GB"/>
          </a:p>
        </p:txBody>
      </p:sp>
      <p:sp>
        <p:nvSpPr>
          <p:cNvPr id="7" name="Slide Number Placeholder 6"/>
          <p:cNvSpPr>
            <a:spLocks noGrp="1"/>
          </p:cNvSpPr>
          <p:nvPr>
            <p:ph type="sldNum" sz="quarter" idx="12"/>
          </p:nvPr>
        </p:nvSpPr>
        <p:spPr/>
        <p:txBody>
          <a:bodyPr/>
          <a:lstStyle>
            <a:lvl1pPr>
              <a:defRPr>
                <a:latin typeface="Helvetica" panose="020B0604020202020204" pitchFamily="34" charset="0"/>
              </a:defRPr>
            </a:lvl1pPr>
          </a:lstStyle>
          <a:p>
            <a:pPr>
              <a:defRPr/>
            </a:pPr>
            <a:fld id="{345A14FE-8337-4085-B619-B2A100770E73}" type="slidenum">
              <a:rPr lang="en-GB"/>
              <a:pPr>
                <a:defRPr/>
              </a:pPr>
              <a:t>‹#›</a:t>
            </a:fld>
            <a:endParaRPr lang="en-GB"/>
          </a:p>
        </p:txBody>
      </p:sp>
    </p:spTree>
    <p:extLst>
      <p:ext uri="{BB962C8B-B14F-4D97-AF65-F5344CB8AC3E}">
        <p14:creationId xmlns:p14="http://schemas.microsoft.com/office/powerpoint/2010/main" xmlns="" val="1448676532"/>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fld id="{13343131-50A3-495A-9CD9-B35CD2226490}" type="datetimeFigureOut">
              <a:rPr lang="en-GB"/>
              <a:pPr>
                <a:defRPr/>
              </a:pPr>
              <a:t>02/12/2015</a:t>
            </a:fld>
            <a:endParaRPr lang="en-GB"/>
          </a:p>
        </p:txBody>
      </p:sp>
      <p:sp>
        <p:nvSpPr>
          <p:cNvPr id="8" name="Footer Placeholder 7"/>
          <p:cNvSpPr>
            <a:spLocks noGrp="1"/>
          </p:cNvSpPr>
          <p:nvPr>
            <p:ph type="ftr" sz="quarter" idx="11"/>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endParaRPr lang="en-GB"/>
          </a:p>
        </p:txBody>
      </p:sp>
      <p:sp>
        <p:nvSpPr>
          <p:cNvPr id="9" name="Slide Number Placeholder 8"/>
          <p:cNvSpPr>
            <a:spLocks noGrp="1"/>
          </p:cNvSpPr>
          <p:nvPr>
            <p:ph type="sldNum" sz="quarter" idx="12"/>
          </p:nvPr>
        </p:nvSpPr>
        <p:spPr/>
        <p:txBody>
          <a:bodyPr/>
          <a:lstStyle>
            <a:lvl1pPr>
              <a:defRPr>
                <a:latin typeface="Helvetica" panose="020B0604020202020204" pitchFamily="34" charset="0"/>
              </a:defRPr>
            </a:lvl1pPr>
          </a:lstStyle>
          <a:p>
            <a:pPr>
              <a:defRPr/>
            </a:pPr>
            <a:fld id="{A67E09F9-7B29-42FF-8893-D676899B6441}" type="slidenum">
              <a:rPr lang="en-GB"/>
              <a:pPr>
                <a:defRPr/>
              </a:pPr>
              <a:t>‹#›</a:t>
            </a:fld>
            <a:endParaRPr lang="en-GB"/>
          </a:p>
        </p:txBody>
      </p:sp>
    </p:spTree>
    <p:extLst>
      <p:ext uri="{BB962C8B-B14F-4D97-AF65-F5344CB8AC3E}">
        <p14:creationId xmlns:p14="http://schemas.microsoft.com/office/powerpoint/2010/main" xmlns="" val="385721363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fld id="{1C6EBA31-6635-4AF4-BC52-53C67FA5CD26}" type="datetimeFigureOut">
              <a:rPr lang="en-GB"/>
              <a:pPr>
                <a:defRPr/>
              </a:pPr>
              <a:t>02/12/2015</a:t>
            </a:fld>
            <a:endParaRPr lang="en-GB"/>
          </a:p>
        </p:txBody>
      </p:sp>
      <p:sp>
        <p:nvSpPr>
          <p:cNvPr id="5" name="Footer Placeholder 4"/>
          <p:cNvSpPr>
            <a:spLocks noGrp="1"/>
          </p:cNvSpPr>
          <p:nvPr>
            <p:ph type="ftr" sz="quarter" idx="11"/>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endParaRPr lang="en-GB"/>
          </a:p>
        </p:txBody>
      </p:sp>
      <p:sp>
        <p:nvSpPr>
          <p:cNvPr id="6" name="Slide Number Placeholder 5"/>
          <p:cNvSpPr>
            <a:spLocks noGrp="1"/>
          </p:cNvSpPr>
          <p:nvPr>
            <p:ph type="sldNum" sz="quarter" idx="12"/>
          </p:nvPr>
        </p:nvSpPr>
        <p:spPr/>
        <p:txBody>
          <a:bodyPr/>
          <a:lstStyle>
            <a:lvl1pPr>
              <a:defRPr>
                <a:latin typeface="Helvetica" panose="020B0604020202020204" pitchFamily="34" charset="0"/>
              </a:defRPr>
            </a:lvl1pPr>
          </a:lstStyle>
          <a:p>
            <a:pPr>
              <a:defRPr/>
            </a:pPr>
            <a:fld id="{4D129818-B570-4CD2-BF8D-14AB5C5031A9}" type="slidenum">
              <a:rPr lang="en-GB"/>
              <a:pPr>
                <a:defRPr/>
              </a:pPr>
              <a:t>‹#›</a:t>
            </a:fld>
            <a:endParaRPr lang="en-GB"/>
          </a:p>
        </p:txBody>
      </p:sp>
    </p:spTree>
    <p:extLst>
      <p:ext uri="{BB962C8B-B14F-4D97-AF65-F5344CB8AC3E}">
        <p14:creationId xmlns:p14="http://schemas.microsoft.com/office/powerpoint/2010/main" xmlns="" val="2100027845"/>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Rectangle 1"/>
          <p:cNvSpPr/>
          <p:nvPr userDrawn="1"/>
        </p:nvSpPr>
        <p:spPr>
          <a:xfrm>
            <a:off x="0" y="5000625"/>
            <a:ext cx="9144000" cy="185737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solidFill>
                <a:prstClr val="white"/>
              </a:solidFill>
            </a:endParaRPr>
          </a:p>
        </p:txBody>
      </p:sp>
      <p:sp>
        <p:nvSpPr>
          <p:cNvPr id="3" name="Rectangle 2"/>
          <p:cNvSpPr/>
          <p:nvPr userDrawn="1"/>
        </p:nvSpPr>
        <p:spPr>
          <a:xfrm>
            <a:off x="0" y="0"/>
            <a:ext cx="4827588" cy="5000625"/>
          </a:xfrm>
          <a:prstGeom prst="rect">
            <a:avLst/>
          </a:prstGeom>
          <a:solidFill>
            <a:srgbClr val="012A7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solidFill>
                <a:prstClr val="white"/>
              </a:solidFill>
            </a:endParaRPr>
          </a:p>
        </p:txBody>
      </p:sp>
      <p:sp>
        <p:nvSpPr>
          <p:cNvPr id="5" name="Rectangle 4"/>
          <p:cNvSpPr>
            <a:spLocks noChangeArrowheads="1"/>
          </p:cNvSpPr>
          <p:nvPr userDrawn="1"/>
        </p:nvSpPr>
        <p:spPr bwMode="auto">
          <a:xfrm>
            <a:off x="3128963" y="6613525"/>
            <a:ext cx="3173412" cy="223838"/>
          </a:xfrm>
          <a:prstGeom prst="rect">
            <a:avLst/>
          </a:prstGeom>
          <a:noFill/>
          <a:ln>
            <a:noFill/>
          </a:ln>
          <a:effectLst/>
          <a:extLst/>
        </p:spPr>
        <p:txBody>
          <a:bodyPr lIns="96661" tIns="48331" rIns="96661" bIns="48331"/>
          <a:lstStyle>
            <a:defPPr>
              <a:defRPr lang="en-US"/>
            </a:defPPr>
            <a:lvl1pPr algn="ctr" rtl="0" eaLnBrk="0" fontAlgn="base" hangingPunct="0">
              <a:lnSpc>
                <a:spcPct val="90000"/>
              </a:lnSpc>
              <a:spcBef>
                <a:spcPct val="0"/>
              </a:spcBef>
              <a:spcAft>
                <a:spcPct val="0"/>
              </a:spcAft>
              <a:buFont typeface="Wingdings" panose="05000000000000000000" pitchFamily="2" charset="2"/>
              <a:defRPr sz="1400" b="1" kern="1200">
                <a:solidFill>
                  <a:schemeClr val="tx2"/>
                </a:solidFill>
                <a:latin typeface="Arial" panose="020B0604020202020204" pitchFamily="34" charset="0"/>
                <a:ea typeface="+mn-ea"/>
                <a:cs typeface="Arial" panose="020B0604020202020204" pitchFamily="34" charset="0"/>
              </a:defRPr>
            </a:lvl1pPr>
            <a:lvl2pPr marL="457200" algn="ctr" rtl="0" eaLnBrk="0" fontAlgn="base" hangingPunct="0">
              <a:lnSpc>
                <a:spcPct val="90000"/>
              </a:lnSpc>
              <a:spcBef>
                <a:spcPct val="0"/>
              </a:spcBef>
              <a:spcAft>
                <a:spcPct val="0"/>
              </a:spcAft>
              <a:buFont typeface="Wingdings" panose="05000000000000000000" pitchFamily="2" charset="2"/>
              <a:defRPr sz="1400" b="1" kern="1200">
                <a:solidFill>
                  <a:schemeClr val="tx2"/>
                </a:solidFill>
                <a:latin typeface="Arial" panose="020B0604020202020204" pitchFamily="34" charset="0"/>
                <a:ea typeface="+mn-ea"/>
                <a:cs typeface="Arial" panose="020B0604020202020204" pitchFamily="34" charset="0"/>
              </a:defRPr>
            </a:lvl2pPr>
            <a:lvl3pPr marL="914400" algn="ctr" rtl="0" eaLnBrk="0" fontAlgn="base" hangingPunct="0">
              <a:lnSpc>
                <a:spcPct val="90000"/>
              </a:lnSpc>
              <a:spcBef>
                <a:spcPct val="0"/>
              </a:spcBef>
              <a:spcAft>
                <a:spcPct val="0"/>
              </a:spcAft>
              <a:buFont typeface="Wingdings" panose="05000000000000000000" pitchFamily="2" charset="2"/>
              <a:defRPr sz="1400" b="1" kern="1200">
                <a:solidFill>
                  <a:schemeClr val="tx2"/>
                </a:solidFill>
                <a:latin typeface="Arial" panose="020B0604020202020204" pitchFamily="34" charset="0"/>
                <a:ea typeface="+mn-ea"/>
                <a:cs typeface="Arial" panose="020B0604020202020204" pitchFamily="34" charset="0"/>
              </a:defRPr>
            </a:lvl3pPr>
            <a:lvl4pPr marL="1371600" algn="ctr" rtl="0" eaLnBrk="0" fontAlgn="base" hangingPunct="0">
              <a:lnSpc>
                <a:spcPct val="90000"/>
              </a:lnSpc>
              <a:spcBef>
                <a:spcPct val="0"/>
              </a:spcBef>
              <a:spcAft>
                <a:spcPct val="0"/>
              </a:spcAft>
              <a:buFont typeface="Wingdings" panose="05000000000000000000" pitchFamily="2" charset="2"/>
              <a:defRPr sz="1400" b="1" kern="1200">
                <a:solidFill>
                  <a:schemeClr val="tx2"/>
                </a:solidFill>
                <a:latin typeface="Arial" panose="020B0604020202020204" pitchFamily="34" charset="0"/>
                <a:ea typeface="+mn-ea"/>
                <a:cs typeface="Arial" panose="020B0604020202020204" pitchFamily="34" charset="0"/>
              </a:defRPr>
            </a:lvl4pPr>
            <a:lvl5pPr marL="1828800" algn="ctr" rtl="0" eaLnBrk="0" fontAlgn="base" hangingPunct="0">
              <a:lnSpc>
                <a:spcPct val="90000"/>
              </a:lnSpc>
              <a:spcBef>
                <a:spcPct val="0"/>
              </a:spcBef>
              <a:spcAft>
                <a:spcPct val="0"/>
              </a:spcAft>
              <a:buFont typeface="Wingdings" panose="05000000000000000000" pitchFamily="2" charset="2"/>
              <a:defRPr sz="1400" b="1" kern="1200">
                <a:solidFill>
                  <a:schemeClr val="tx2"/>
                </a:solidFill>
                <a:latin typeface="Arial" panose="020B0604020202020204" pitchFamily="34" charset="0"/>
                <a:ea typeface="+mn-ea"/>
                <a:cs typeface="Arial" panose="020B0604020202020204" pitchFamily="34" charset="0"/>
              </a:defRPr>
            </a:lvl5pPr>
            <a:lvl6pPr marL="2286000" algn="l" defTabSz="914400" rtl="0" eaLnBrk="1" latinLnBrk="0" hangingPunct="1">
              <a:defRPr sz="1400" b="1" kern="1200">
                <a:solidFill>
                  <a:schemeClr val="tx2"/>
                </a:solidFill>
                <a:latin typeface="Arial" panose="020B0604020202020204" pitchFamily="34" charset="0"/>
                <a:ea typeface="+mn-ea"/>
                <a:cs typeface="Arial" panose="020B0604020202020204" pitchFamily="34" charset="0"/>
              </a:defRPr>
            </a:lvl6pPr>
            <a:lvl7pPr marL="2743200" algn="l" defTabSz="914400" rtl="0" eaLnBrk="1" latinLnBrk="0" hangingPunct="1">
              <a:defRPr sz="1400" b="1" kern="1200">
                <a:solidFill>
                  <a:schemeClr val="tx2"/>
                </a:solidFill>
                <a:latin typeface="Arial" panose="020B0604020202020204" pitchFamily="34" charset="0"/>
                <a:ea typeface="+mn-ea"/>
                <a:cs typeface="Arial" panose="020B0604020202020204" pitchFamily="34" charset="0"/>
              </a:defRPr>
            </a:lvl7pPr>
            <a:lvl8pPr marL="3200400" algn="l" defTabSz="914400" rtl="0" eaLnBrk="1" latinLnBrk="0" hangingPunct="1">
              <a:defRPr sz="1400" b="1" kern="1200">
                <a:solidFill>
                  <a:schemeClr val="tx2"/>
                </a:solidFill>
                <a:latin typeface="Arial" panose="020B0604020202020204" pitchFamily="34" charset="0"/>
                <a:ea typeface="+mn-ea"/>
                <a:cs typeface="Arial" panose="020B0604020202020204" pitchFamily="34" charset="0"/>
              </a:defRPr>
            </a:lvl8pPr>
            <a:lvl9pPr marL="3657600" algn="l" defTabSz="914400" rtl="0" eaLnBrk="1" latinLnBrk="0" hangingPunct="1">
              <a:defRPr sz="1400" b="1" kern="1200">
                <a:solidFill>
                  <a:schemeClr val="tx2"/>
                </a:solidFill>
                <a:latin typeface="Arial" panose="020B0604020202020204" pitchFamily="34" charset="0"/>
                <a:ea typeface="+mn-ea"/>
                <a:cs typeface="Arial" panose="020B0604020202020204" pitchFamily="34" charset="0"/>
              </a:defRPr>
            </a:lvl9pPr>
          </a:lstStyle>
          <a:p>
            <a:pPr algn="l" eaLnBrk="1" hangingPunct="1">
              <a:lnSpc>
                <a:spcPct val="100000"/>
              </a:lnSpc>
              <a:buFontTx/>
              <a:buNone/>
              <a:defRPr/>
            </a:pPr>
            <a:r>
              <a:rPr lang="en-US" sz="800" b="0" dirty="0" smtClean="0">
                <a:solidFill>
                  <a:prstClr val="black"/>
                </a:solidFill>
              </a:rPr>
              <a:t>FMDQ and FMDQ logo </a:t>
            </a:r>
            <a:r>
              <a:rPr lang="en-US" sz="800" b="0" dirty="0">
                <a:solidFill>
                  <a:prstClr val="black"/>
                </a:solidFill>
              </a:rPr>
              <a:t>registered </a:t>
            </a:r>
            <a:r>
              <a:rPr lang="en-US" sz="800" b="0" dirty="0" smtClean="0">
                <a:solidFill>
                  <a:prstClr val="black"/>
                </a:solidFill>
              </a:rPr>
              <a:t>trademarks. All </a:t>
            </a:r>
            <a:r>
              <a:rPr lang="en-US" sz="800" b="0" dirty="0">
                <a:solidFill>
                  <a:prstClr val="black"/>
                </a:solidFill>
              </a:rPr>
              <a:t>rights reserved. </a:t>
            </a:r>
            <a:endParaRPr lang="en-US" sz="1000" b="0" dirty="0">
              <a:solidFill>
                <a:prstClr val="black"/>
              </a:solidFill>
            </a:endParaRPr>
          </a:p>
        </p:txBody>
      </p:sp>
      <p:sp>
        <p:nvSpPr>
          <p:cNvPr id="6" name="TextBox 5"/>
          <p:cNvSpPr txBox="1"/>
          <p:nvPr userDrawn="1"/>
        </p:nvSpPr>
        <p:spPr>
          <a:xfrm>
            <a:off x="481013" y="5291138"/>
            <a:ext cx="8374062" cy="1016000"/>
          </a:xfrm>
          <a:prstGeom prst="rect">
            <a:avLst/>
          </a:prstGeom>
          <a:solidFill>
            <a:schemeClr val="bg1">
              <a:lumMod val="95000"/>
            </a:schemeClr>
          </a:solidFill>
        </p:spPr>
        <p:txBody>
          <a:bodyPr>
            <a:spAutoFit/>
          </a:bodyPr>
          <a:lstStyle/>
          <a:p>
            <a:pPr algn="ctr" eaLnBrk="1" hangingPunct="1">
              <a:defRPr/>
            </a:pPr>
            <a:r>
              <a:rPr lang="en-GB" sz="3200" b="1" dirty="0">
                <a:solidFill>
                  <a:prstClr val="black"/>
                </a:solidFill>
                <a:latin typeface="Helvetica" panose="020B0604020202020204" pitchFamily="34" charset="0"/>
                <a:ea typeface="ＭＳ Ｐゴシック" pitchFamily="34" charset="-128"/>
                <a:cs typeface="Helvetica" panose="020B0604020202020204" pitchFamily="34" charset="0"/>
              </a:rPr>
              <a:t>Making Nigerian Financial Markets </a:t>
            </a:r>
          </a:p>
          <a:p>
            <a:pPr algn="ctr" eaLnBrk="1" hangingPunct="1">
              <a:defRPr/>
            </a:pPr>
            <a:r>
              <a:rPr lang="en-GB" sz="2800" b="1" dirty="0">
                <a:solidFill>
                  <a:prstClr val="black"/>
                </a:solidFill>
                <a:latin typeface="Helvetica" panose="020B0604020202020204" pitchFamily="34" charset="0"/>
                <a:ea typeface="ＭＳ Ｐゴシック" pitchFamily="34" charset="-128"/>
                <a:cs typeface="Helvetica" panose="020B0604020202020204" pitchFamily="34" charset="0"/>
              </a:rPr>
              <a:t>Global . Organised . Liquid . Diversified</a:t>
            </a:r>
          </a:p>
        </p:txBody>
      </p:sp>
      <p:pic>
        <p:nvPicPr>
          <p:cNvPr id="7" name="Picture 2"/>
          <p:cNvPicPr>
            <a:picLocks noChangeAspect="1" noChangeArrowheads="1"/>
          </p:cNvPicPr>
          <p:nvPr userDrawn="1"/>
        </p:nvPicPr>
        <p:blipFill>
          <a:blip r:embed="rId2">
            <a:extLst>
              <a:ext uri="{28A0092B-C50C-407E-A947-70E740481C1C}">
                <a14:useLocalDpi xmlns:a14="http://schemas.microsoft.com/office/drawing/2010/main" xmlns="" val="0"/>
              </a:ext>
            </a:extLst>
          </a:blip>
          <a:srcRect/>
          <a:stretch>
            <a:fillRect/>
          </a:stretch>
        </p:blipFill>
        <p:spPr bwMode="auto">
          <a:xfrm>
            <a:off x="4827588" y="1652630"/>
            <a:ext cx="4321175" cy="33464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TextBox 7"/>
          <p:cNvSpPr txBox="1">
            <a:spLocks noChangeArrowheads="1"/>
          </p:cNvSpPr>
          <p:nvPr userDrawn="1"/>
        </p:nvSpPr>
        <p:spPr bwMode="auto">
          <a:xfrm>
            <a:off x="4827588" y="100639"/>
            <a:ext cx="4316412" cy="1385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Helvetica" panose="020B0604020202020204" pitchFamily="34" charset="0"/>
                <a:ea typeface="MS PGothic" panose="020B0600070205080204" pitchFamily="34" charset="-128"/>
              </a:defRPr>
            </a:lvl1pPr>
            <a:lvl2pPr marL="742950" indent="-285750">
              <a:defRPr>
                <a:solidFill>
                  <a:schemeClr val="tx1"/>
                </a:solidFill>
                <a:latin typeface="Helvetica" panose="020B0604020202020204" pitchFamily="34" charset="0"/>
                <a:ea typeface="MS PGothic" panose="020B0600070205080204" pitchFamily="34" charset="-128"/>
              </a:defRPr>
            </a:lvl2pPr>
            <a:lvl3pPr marL="1143000" indent="-228600">
              <a:defRPr>
                <a:solidFill>
                  <a:schemeClr val="tx1"/>
                </a:solidFill>
                <a:latin typeface="Helvetica" panose="020B0604020202020204" pitchFamily="34" charset="0"/>
                <a:ea typeface="MS PGothic" panose="020B0600070205080204" pitchFamily="34" charset="-128"/>
              </a:defRPr>
            </a:lvl3pPr>
            <a:lvl4pPr marL="1600200" indent="-228600">
              <a:defRPr>
                <a:solidFill>
                  <a:schemeClr val="tx1"/>
                </a:solidFill>
                <a:latin typeface="Helvetica" panose="020B0604020202020204" pitchFamily="34" charset="0"/>
                <a:ea typeface="MS PGothic" panose="020B0600070205080204" pitchFamily="34" charset="-128"/>
              </a:defRPr>
            </a:lvl4pPr>
            <a:lvl5pPr marL="2057400" indent="-228600">
              <a:defRPr>
                <a:solidFill>
                  <a:schemeClr val="tx1"/>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Helvetica" panose="020B0604020202020204" pitchFamily="34" charset="0"/>
                <a:ea typeface="MS PGothic" panose="020B0600070205080204" pitchFamily="34" charset="-128"/>
              </a:defRPr>
            </a:lvl9pPr>
          </a:lstStyle>
          <a:p>
            <a:pPr algn="ctr" eaLnBrk="1" hangingPunct="1">
              <a:defRPr/>
            </a:pPr>
            <a:r>
              <a:rPr lang="en-GB" sz="2800" b="1" dirty="0" smtClean="0">
                <a:solidFill>
                  <a:srgbClr val="000000"/>
                </a:solidFill>
              </a:rPr>
              <a:t>.</a:t>
            </a:r>
            <a:r>
              <a:rPr lang="en-GB" b="1" dirty="0" smtClean="0">
                <a:solidFill>
                  <a:srgbClr val="000000"/>
                </a:solidFill>
              </a:rPr>
              <a:t>Trading Liquidity</a:t>
            </a:r>
            <a:r>
              <a:rPr lang="en-GB" sz="2800" b="1" dirty="0" smtClean="0">
                <a:solidFill>
                  <a:srgbClr val="000000"/>
                </a:solidFill>
              </a:rPr>
              <a:t>.</a:t>
            </a:r>
          </a:p>
          <a:p>
            <a:pPr algn="ctr" eaLnBrk="1" hangingPunct="1">
              <a:defRPr/>
            </a:pPr>
            <a:r>
              <a:rPr lang="en-GB" b="1" dirty="0" smtClean="0">
                <a:solidFill>
                  <a:srgbClr val="000000"/>
                </a:solidFill>
              </a:rPr>
              <a:t> </a:t>
            </a:r>
            <a:r>
              <a:rPr lang="en-GB" sz="2800" b="1" dirty="0" smtClean="0">
                <a:solidFill>
                  <a:srgbClr val="000000"/>
                </a:solidFill>
              </a:rPr>
              <a:t>.</a:t>
            </a:r>
            <a:r>
              <a:rPr lang="en-GB" b="1" dirty="0" smtClean="0">
                <a:solidFill>
                  <a:srgbClr val="000000"/>
                </a:solidFill>
              </a:rPr>
              <a:t>Market Credibility</a:t>
            </a:r>
            <a:r>
              <a:rPr lang="en-GB" sz="2800" b="1" dirty="0" smtClean="0">
                <a:solidFill>
                  <a:srgbClr val="000000"/>
                </a:solidFill>
              </a:rPr>
              <a:t>. </a:t>
            </a:r>
          </a:p>
          <a:p>
            <a:pPr algn="ctr" eaLnBrk="1" hangingPunct="1">
              <a:defRPr/>
            </a:pPr>
            <a:r>
              <a:rPr lang="en-GB" sz="2800" b="1" dirty="0" smtClean="0">
                <a:solidFill>
                  <a:srgbClr val="000000"/>
                </a:solidFill>
              </a:rPr>
              <a:t>.</a:t>
            </a:r>
            <a:r>
              <a:rPr lang="en-GB" b="1" dirty="0" smtClean="0">
                <a:solidFill>
                  <a:srgbClr val="000000"/>
                </a:solidFill>
              </a:rPr>
              <a:t>Financial Security</a:t>
            </a:r>
            <a:r>
              <a:rPr lang="en-GB" sz="2800" b="1" dirty="0" smtClean="0">
                <a:solidFill>
                  <a:srgbClr val="000000"/>
                </a:solidFill>
              </a:rPr>
              <a:t>.</a:t>
            </a:r>
          </a:p>
        </p:txBody>
      </p:sp>
      <p:sp>
        <p:nvSpPr>
          <p:cNvPr id="9" name="Rectangle 8"/>
          <p:cNvSpPr/>
          <p:nvPr userDrawn="1"/>
        </p:nvSpPr>
        <p:spPr>
          <a:xfrm>
            <a:off x="0" y="1652631"/>
            <a:ext cx="4827588" cy="1619075"/>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pic>
        <p:nvPicPr>
          <p:cNvPr id="11" name="Picture 6" descr="C:\Users\Bonjay\Desktop\FMDQ\FMDQ LOGOS\fMDQ LOGO.png"/>
          <p:cNvPicPr>
            <a:picLocks noChangeAspect="1" noChangeArrowheads="1"/>
          </p:cNvPicPr>
          <p:nvPr userDrawn="1"/>
        </p:nvPicPr>
        <p:blipFill>
          <a:blip r:embed="rId3">
            <a:extLst>
              <a:ext uri="{28A0092B-C50C-407E-A947-70E740481C1C}">
                <a14:useLocalDpi xmlns:a14="http://schemas.microsoft.com/office/drawing/2010/main" xmlns="" val="0"/>
              </a:ext>
            </a:extLst>
          </a:blip>
          <a:srcRect/>
          <a:stretch>
            <a:fillRect/>
          </a:stretch>
        </p:blipFill>
        <p:spPr bwMode="auto">
          <a:xfrm>
            <a:off x="573292" y="1748742"/>
            <a:ext cx="3898040" cy="144399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9849048"/>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fld id="{0837F1B7-ED3D-4FD6-AFC9-2CFF44EFCF89}" type="datetimeFigureOut">
              <a:rPr lang="en-GB"/>
              <a:pPr>
                <a:defRPr/>
              </a:pPr>
              <a:t>02/12/2015</a:t>
            </a:fld>
            <a:endParaRPr lang="en-GB"/>
          </a:p>
        </p:txBody>
      </p:sp>
      <p:sp>
        <p:nvSpPr>
          <p:cNvPr id="3" name="Footer Placeholder 2"/>
          <p:cNvSpPr>
            <a:spLocks noGrp="1"/>
          </p:cNvSpPr>
          <p:nvPr>
            <p:ph type="ftr" sz="quarter" idx="11"/>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endParaRPr lang="en-GB"/>
          </a:p>
        </p:txBody>
      </p:sp>
      <p:sp>
        <p:nvSpPr>
          <p:cNvPr id="4" name="Slide Number Placeholder 3"/>
          <p:cNvSpPr>
            <a:spLocks noGrp="1"/>
          </p:cNvSpPr>
          <p:nvPr>
            <p:ph type="sldNum" sz="quarter" idx="12"/>
          </p:nvPr>
        </p:nvSpPr>
        <p:spPr/>
        <p:txBody>
          <a:bodyPr/>
          <a:lstStyle>
            <a:lvl1pPr>
              <a:defRPr>
                <a:latin typeface="Helvetica" panose="020B0604020202020204" pitchFamily="34" charset="0"/>
              </a:defRPr>
            </a:lvl1pPr>
          </a:lstStyle>
          <a:p>
            <a:pPr>
              <a:defRPr/>
            </a:pPr>
            <a:fld id="{C9432AF6-FC29-4795-B66D-B98E6B7B4CC2}" type="slidenum">
              <a:rPr lang="en-GB"/>
              <a:pPr>
                <a:defRPr/>
              </a:pPr>
              <a:t>‹#›</a:t>
            </a:fld>
            <a:endParaRPr lang="en-GB"/>
          </a:p>
        </p:txBody>
      </p:sp>
    </p:spTree>
    <p:extLst>
      <p:ext uri="{BB962C8B-B14F-4D97-AF65-F5344CB8AC3E}">
        <p14:creationId xmlns:p14="http://schemas.microsoft.com/office/powerpoint/2010/main" xmlns="" val="51554501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fld id="{467DDE0C-E9F7-4289-B5B8-483682333E69}" type="datetimeFigureOut">
              <a:rPr lang="en-GB"/>
              <a:pPr>
                <a:defRPr/>
              </a:pPr>
              <a:t>02/12/2015</a:t>
            </a:fld>
            <a:endParaRPr lang="en-GB"/>
          </a:p>
        </p:txBody>
      </p:sp>
      <p:sp>
        <p:nvSpPr>
          <p:cNvPr id="6" name="Footer Placeholder 5"/>
          <p:cNvSpPr>
            <a:spLocks noGrp="1"/>
          </p:cNvSpPr>
          <p:nvPr>
            <p:ph type="ftr" sz="quarter" idx="11"/>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endParaRPr lang="en-GB"/>
          </a:p>
        </p:txBody>
      </p:sp>
      <p:sp>
        <p:nvSpPr>
          <p:cNvPr id="7" name="Slide Number Placeholder 6"/>
          <p:cNvSpPr>
            <a:spLocks noGrp="1"/>
          </p:cNvSpPr>
          <p:nvPr>
            <p:ph type="sldNum" sz="quarter" idx="12"/>
          </p:nvPr>
        </p:nvSpPr>
        <p:spPr/>
        <p:txBody>
          <a:bodyPr/>
          <a:lstStyle>
            <a:lvl1pPr>
              <a:defRPr>
                <a:latin typeface="Helvetica" panose="020B0604020202020204" pitchFamily="34" charset="0"/>
              </a:defRPr>
            </a:lvl1pPr>
          </a:lstStyle>
          <a:p>
            <a:pPr>
              <a:defRPr/>
            </a:pPr>
            <a:fld id="{CADAB3D5-89CB-407F-AF63-C89580FDCB9D}" type="slidenum">
              <a:rPr lang="en-GB"/>
              <a:pPr>
                <a:defRPr/>
              </a:pPr>
              <a:t>‹#›</a:t>
            </a:fld>
            <a:endParaRPr lang="en-GB"/>
          </a:p>
        </p:txBody>
      </p:sp>
    </p:spTree>
    <p:extLst>
      <p:ext uri="{BB962C8B-B14F-4D97-AF65-F5344CB8AC3E}">
        <p14:creationId xmlns:p14="http://schemas.microsoft.com/office/powerpoint/2010/main" xmlns="" val="3329495331"/>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GB" noProof="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fld id="{CEA960E5-B546-4B3E-B6BD-02FB1569353F}" type="datetimeFigureOut">
              <a:rPr lang="en-GB"/>
              <a:pPr>
                <a:defRPr/>
              </a:pPr>
              <a:t>02/12/2015</a:t>
            </a:fld>
            <a:endParaRPr lang="en-GB"/>
          </a:p>
        </p:txBody>
      </p:sp>
      <p:sp>
        <p:nvSpPr>
          <p:cNvPr id="6" name="Footer Placeholder 5"/>
          <p:cNvSpPr>
            <a:spLocks noGrp="1"/>
          </p:cNvSpPr>
          <p:nvPr>
            <p:ph type="ftr" sz="quarter" idx="11"/>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endParaRPr lang="en-GB"/>
          </a:p>
        </p:txBody>
      </p:sp>
      <p:sp>
        <p:nvSpPr>
          <p:cNvPr id="7" name="Slide Number Placeholder 6"/>
          <p:cNvSpPr>
            <a:spLocks noGrp="1"/>
          </p:cNvSpPr>
          <p:nvPr>
            <p:ph type="sldNum" sz="quarter" idx="12"/>
          </p:nvPr>
        </p:nvSpPr>
        <p:spPr/>
        <p:txBody>
          <a:bodyPr/>
          <a:lstStyle>
            <a:lvl1pPr>
              <a:defRPr>
                <a:latin typeface="Helvetica" panose="020B0604020202020204" pitchFamily="34" charset="0"/>
              </a:defRPr>
            </a:lvl1pPr>
          </a:lstStyle>
          <a:p>
            <a:pPr>
              <a:defRPr/>
            </a:pPr>
            <a:fld id="{68F92917-2249-4466-85ED-79EEA5F5C713}" type="slidenum">
              <a:rPr lang="en-GB"/>
              <a:pPr>
                <a:defRPr/>
              </a:pPr>
              <a:t>‹#›</a:t>
            </a:fld>
            <a:endParaRPr lang="en-GB"/>
          </a:p>
        </p:txBody>
      </p:sp>
    </p:spTree>
    <p:extLst>
      <p:ext uri="{BB962C8B-B14F-4D97-AF65-F5344CB8AC3E}">
        <p14:creationId xmlns:p14="http://schemas.microsoft.com/office/powerpoint/2010/main" xmlns="" val="359936525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fld id="{B217D4FC-1505-4B62-A157-F0236350BC30}" type="datetimeFigureOut">
              <a:rPr lang="en-GB"/>
              <a:pPr>
                <a:defRPr/>
              </a:pPr>
              <a:t>02/12/2015</a:t>
            </a:fld>
            <a:endParaRPr lang="en-GB"/>
          </a:p>
        </p:txBody>
      </p:sp>
      <p:sp>
        <p:nvSpPr>
          <p:cNvPr id="5" name="Footer Placeholder 4"/>
          <p:cNvSpPr>
            <a:spLocks noGrp="1"/>
          </p:cNvSpPr>
          <p:nvPr>
            <p:ph type="ftr" sz="quarter" idx="11"/>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endParaRPr lang="en-GB"/>
          </a:p>
        </p:txBody>
      </p:sp>
      <p:sp>
        <p:nvSpPr>
          <p:cNvPr id="6" name="Slide Number Placeholder 5"/>
          <p:cNvSpPr>
            <a:spLocks noGrp="1"/>
          </p:cNvSpPr>
          <p:nvPr>
            <p:ph type="sldNum" sz="quarter" idx="12"/>
          </p:nvPr>
        </p:nvSpPr>
        <p:spPr/>
        <p:txBody>
          <a:bodyPr/>
          <a:lstStyle>
            <a:lvl1pPr>
              <a:defRPr>
                <a:latin typeface="Helvetica" panose="020B0604020202020204" pitchFamily="34" charset="0"/>
              </a:defRPr>
            </a:lvl1pPr>
          </a:lstStyle>
          <a:p>
            <a:pPr>
              <a:defRPr/>
            </a:pPr>
            <a:fld id="{058904B9-BDD6-4D7E-A803-6D5011AC6BFE}" type="slidenum">
              <a:rPr lang="en-GB"/>
              <a:pPr>
                <a:defRPr/>
              </a:pPr>
              <a:t>‹#›</a:t>
            </a:fld>
            <a:endParaRPr lang="en-GB"/>
          </a:p>
        </p:txBody>
      </p:sp>
    </p:spTree>
    <p:extLst>
      <p:ext uri="{BB962C8B-B14F-4D97-AF65-F5344CB8AC3E}">
        <p14:creationId xmlns:p14="http://schemas.microsoft.com/office/powerpoint/2010/main" xmlns="" val="294054397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fld id="{1643CE4A-BBB7-47D1-8206-2B8624857563}" type="datetimeFigureOut">
              <a:rPr lang="en-GB"/>
              <a:pPr>
                <a:defRPr/>
              </a:pPr>
              <a:t>02/12/2015</a:t>
            </a:fld>
            <a:endParaRPr lang="en-GB"/>
          </a:p>
        </p:txBody>
      </p:sp>
      <p:sp>
        <p:nvSpPr>
          <p:cNvPr id="5" name="Footer Placeholder 4"/>
          <p:cNvSpPr>
            <a:spLocks noGrp="1"/>
          </p:cNvSpPr>
          <p:nvPr>
            <p:ph type="ftr" sz="quarter" idx="11"/>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endParaRPr lang="en-GB"/>
          </a:p>
        </p:txBody>
      </p:sp>
      <p:sp>
        <p:nvSpPr>
          <p:cNvPr id="6" name="Slide Number Placeholder 5"/>
          <p:cNvSpPr>
            <a:spLocks noGrp="1"/>
          </p:cNvSpPr>
          <p:nvPr>
            <p:ph type="sldNum" sz="quarter" idx="12"/>
          </p:nvPr>
        </p:nvSpPr>
        <p:spPr/>
        <p:txBody>
          <a:bodyPr/>
          <a:lstStyle>
            <a:lvl1pPr>
              <a:defRPr>
                <a:latin typeface="Helvetica" panose="020B0604020202020204" pitchFamily="34" charset="0"/>
              </a:defRPr>
            </a:lvl1pPr>
          </a:lstStyle>
          <a:p>
            <a:pPr>
              <a:defRPr/>
            </a:pPr>
            <a:fld id="{8F64D2DA-220F-4325-AF63-74945E803686}" type="slidenum">
              <a:rPr lang="en-GB"/>
              <a:pPr>
                <a:defRPr/>
              </a:pPr>
              <a:t>‹#›</a:t>
            </a:fld>
            <a:endParaRPr lang="en-GB"/>
          </a:p>
        </p:txBody>
      </p:sp>
    </p:spTree>
    <p:extLst>
      <p:ext uri="{BB962C8B-B14F-4D97-AF65-F5344CB8AC3E}">
        <p14:creationId xmlns:p14="http://schemas.microsoft.com/office/powerpoint/2010/main" xmlns="" val="50330482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fld id="{81C40B7D-E7B1-459C-B0B6-9EA5F5CC0B19}" type="datetimeFigureOut">
              <a:rPr lang="en-GB"/>
              <a:pPr>
                <a:defRPr/>
              </a:pPr>
              <a:t>02/12/2015</a:t>
            </a:fld>
            <a:endParaRPr lang="en-GB"/>
          </a:p>
        </p:txBody>
      </p:sp>
      <p:sp>
        <p:nvSpPr>
          <p:cNvPr id="4" name="Footer Placeholder 3"/>
          <p:cNvSpPr>
            <a:spLocks noGrp="1"/>
          </p:cNvSpPr>
          <p:nvPr>
            <p:ph type="ftr" sz="quarter" idx="11"/>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endParaRPr lang="en-GB"/>
          </a:p>
        </p:txBody>
      </p:sp>
      <p:sp>
        <p:nvSpPr>
          <p:cNvPr id="5" name="Slide Number Placeholder 4"/>
          <p:cNvSpPr>
            <a:spLocks noGrp="1"/>
          </p:cNvSpPr>
          <p:nvPr>
            <p:ph type="sldNum" sz="quarter" idx="12"/>
          </p:nvPr>
        </p:nvSpPr>
        <p:spPr/>
        <p:txBody>
          <a:bodyPr/>
          <a:lstStyle>
            <a:lvl1pPr>
              <a:defRPr>
                <a:latin typeface="Helvetica" panose="020B0604020202020204" pitchFamily="34" charset="0"/>
              </a:defRPr>
            </a:lvl1pPr>
          </a:lstStyle>
          <a:p>
            <a:pPr>
              <a:defRPr/>
            </a:pPr>
            <a:fld id="{9BC3671B-ACF6-456E-A3D8-43B2C3312939}" type="slidenum">
              <a:rPr lang="en-GB"/>
              <a:pPr>
                <a:defRPr/>
              </a:pPr>
              <a:t>‹#›</a:t>
            </a:fld>
            <a:endParaRPr lang="en-GB"/>
          </a:p>
        </p:txBody>
      </p:sp>
    </p:spTree>
    <p:extLst>
      <p:ext uri="{BB962C8B-B14F-4D97-AF65-F5344CB8AC3E}">
        <p14:creationId xmlns:p14="http://schemas.microsoft.com/office/powerpoint/2010/main" xmlns="" val="385623112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fld id="{D01C0D4E-B01B-4829-9FE2-19F2CDD0BA83}" type="datetimeFigureOut">
              <a:rPr lang="en-GB"/>
              <a:pPr>
                <a:defRPr/>
              </a:pPr>
              <a:t>02/12/2015</a:t>
            </a:fld>
            <a:endParaRPr lang="en-GB"/>
          </a:p>
        </p:txBody>
      </p:sp>
      <p:sp>
        <p:nvSpPr>
          <p:cNvPr id="6" name="Footer Placeholder 5"/>
          <p:cNvSpPr>
            <a:spLocks noGrp="1"/>
          </p:cNvSpPr>
          <p:nvPr>
            <p:ph type="ftr" sz="quarter" idx="11"/>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endParaRPr lang="en-GB"/>
          </a:p>
        </p:txBody>
      </p:sp>
      <p:sp>
        <p:nvSpPr>
          <p:cNvPr id="7" name="Slide Number Placeholder 6"/>
          <p:cNvSpPr>
            <a:spLocks noGrp="1"/>
          </p:cNvSpPr>
          <p:nvPr>
            <p:ph type="sldNum" sz="quarter" idx="12"/>
          </p:nvPr>
        </p:nvSpPr>
        <p:spPr/>
        <p:txBody>
          <a:bodyPr/>
          <a:lstStyle>
            <a:lvl1pPr>
              <a:defRPr>
                <a:latin typeface="Helvetica" panose="020B0604020202020204" pitchFamily="34" charset="0"/>
              </a:defRPr>
            </a:lvl1pPr>
          </a:lstStyle>
          <a:p>
            <a:pPr>
              <a:defRPr/>
            </a:pPr>
            <a:fld id="{771FCB77-2D04-4133-9CDC-47977901F684}" type="slidenum">
              <a:rPr lang="en-GB"/>
              <a:pPr>
                <a:defRPr/>
              </a:pPr>
              <a:t>‹#›</a:t>
            </a:fld>
            <a:endParaRPr lang="en-GB"/>
          </a:p>
        </p:txBody>
      </p:sp>
    </p:spTree>
    <p:extLst>
      <p:ext uri="{BB962C8B-B14F-4D97-AF65-F5344CB8AC3E}">
        <p14:creationId xmlns:p14="http://schemas.microsoft.com/office/powerpoint/2010/main" xmlns="" val="102541707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fld id="{E8ED62F4-22E1-4773-A7E9-CAC4F55EE987}" type="datetimeFigureOut">
              <a:rPr lang="en-GB"/>
              <a:pPr>
                <a:defRPr/>
              </a:pPr>
              <a:t>02/12/2015</a:t>
            </a:fld>
            <a:endParaRPr lang="en-GB"/>
          </a:p>
        </p:txBody>
      </p:sp>
      <p:sp>
        <p:nvSpPr>
          <p:cNvPr id="8" name="Footer Placeholder 7"/>
          <p:cNvSpPr>
            <a:spLocks noGrp="1"/>
          </p:cNvSpPr>
          <p:nvPr>
            <p:ph type="ftr" sz="quarter" idx="11"/>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endParaRPr lang="en-GB"/>
          </a:p>
        </p:txBody>
      </p:sp>
      <p:sp>
        <p:nvSpPr>
          <p:cNvPr id="9" name="Slide Number Placeholder 8"/>
          <p:cNvSpPr>
            <a:spLocks noGrp="1"/>
          </p:cNvSpPr>
          <p:nvPr>
            <p:ph type="sldNum" sz="quarter" idx="12"/>
          </p:nvPr>
        </p:nvSpPr>
        <p:spPr/>
        <p:txBody>
          <a:bodyPr/>
          <a:lstStyle>
            <a:lvl1pPr>
              <a:defRPr>
                <a:latin typeface="Helvetica" panose="020B0604020202020204" pitchFamily="34" charset="0"/>
              </a:defRPr>
            </a:lvl1pPr>
          </a:lstStyle>
          <a:p>
            <a:pPr>
              <a:defRPr/>
            </a:pPr>
            <a:fld id="{E02ADFD7-665B-4C5D-BCA1-0AF11787330E}" type="slidenum">
              <a:rPr lang="en-GB"/>
              <a:pPr>
                <a:defRPr/>
              </a:pPr>
              <a:t>‹#›</a:t>
            </a:fld>
            <a:endParaRPr lang="en-GB"/>
          </a:p>
        </p:txBody>
      </p:sp>
    </p:spTree>
    <p:extLst>
      <p:ext uri="{BB962C8B-B14F-4D97-AF65-F5344CB8AC3E}">
        <p14:creationId xmlns:p14="http://schemas.microsoft.com/office/powerpoint/2010/main" xmlns="" val="34212881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Rectangle 1"/>
          <p:cNvSpPr/>
          <p:nvPr userDrawn="1"/>
        </p:nvSpPr>
        <p:spPr>
          <a:xfrm>
            <a:off x="0" y="5007493"/>
            <a:ext cx="9144000" cy="185737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3" name="TextBox 12"/>
          <p:cNvSpPr txBox="1"/>
          <p:nvPr userDrawn="1"/>
        </p:nvSpPr>
        <p:spPr>
          <a:xfrm>
            <a:off x="0" y="6374293"/>
            <a:ext cx="9148763" cy="430887"/>
          </a:xfrm>
          <a:prstGeom prst="rect">
            <a:avLst/>
          </a:prstGeom>
          <a:noFill/>
        </p:spPr>
        <p:txBody>
          <a:bodyPr wrap="square">
            <a:spAutoFit/>
          </a:bodyPr>
          <a:lstStyle/>
          <a:p>
            <a:pPr algn="ctr" eaLnBrk="1" hangingPunct="1">
              <a:defRPr/>
            </a:pPr>
            <a:r>
              <a:rPr lang="en-GB" sz="1100" b="1" dirty="0">
                <a:solidFill>
                  <a:schemeClr val="tx1"/>
                </a:solidFill>
                <a:latin typeface="Arial" panose="020B0604020202020204" pitchFamily="34" charset="0"/>
                <a:ea typeface="ＭＳ Ｐゴシック" pitchFamily="34" charset="-128"/>
                <a:cs typeface="Arial" panose="020B0604020202020204" pitchFamily="34" charset="0"/>
              </a:rPr>
              <a:t> </a:t>
            </a:r>
          </a:p>
          <a:p>
            <a:pPr algn="ctr" eaLnBrk="1" hangingPunct="1">
              <a:defRPr/>
            </a:pPr>
            <a:r>
              <a:rPr lang="en-GB" sz="1100" b="1" dirty="0">
                <a:solidFill>
                  <a:schemeClr val="tx1"/>
                </a:solidFill>
                <a:latin typeface="Arial" panose="020B0604020202020204" pitchFamily="34" charset="0"/>
                <a:ea typeface="ＭＳ Ｐゴシック" pitchFamily="34" charset="-128"/>
                <a:cs typeface="Arial" panose="020B0604020202020204" pitchFamily="34" charset="0"/>
              </a:rPr>
              <a:t>Global </a:t>
            </a:r>
            <a:r>
              <a:rPr lang="en-GB" sz="1100" b="1" dirty="0" smtClean="0">
                <a:solidFill>
                  <a:schemeClr val="tx1"/>
                </a:solidFill>
                <a:latin typeface="Arial" panose="020B0604020202020204" pitchFamily="34" charset="0"/>
                <a:ea typeface="ＭＳ Ｐゴシック" pitchFamily="34" charset="-128"/>
                <a:cs typeface="Arial" panose="020B0604020202020204" pitchFamily="34" charset="0"/>
              </a:rPr>
              <a:t>Competitiveness               Operational Excellence               Liquidity               Diversity</a:t>
            </a:r>
            <a:endParaRPr lang="en-GB" sz="1100" b="1" dirty="0">
              <a:solidFill>
                <a:schemeClr val="tx1"/>
              </a:solidFill>
              <a:latin typeface="Arial" panose="020B0604020202020204" pitchFamily="34" charset="0"/>
              <a:ea typeface="ＭＳ Ｐゴシック" pitchFamily="34" charset="-128"/>
              <a:cs typeface="Arial" panose="020B0604020202020204" pitchFamily="34" charset="0"/>
            </a:endParaRPr>
          </a:p>
        </p:txBody>
      </p:sp>
      <p:sp>
        <p:nvSpPr>
          <p:cNvPr id="3" name="Rectangle 2"/>
          <p:cNvSpPr/>
          <p:nvPr userDrawn="1"/>
        </p:nvSpPr>
        <p:spPr>
          <a:xfrm>
            <a:off x="0" y="0"/>
            <a:ext cx="4827588" cy="5007493"/>
          </a:xfrm>
          <a:prstGeom prst="rect">
            <a:avLst/>
          </a:prstGeom>
          <a:solidFill>
            <a:srgbClr val="012A7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pic>
        <p:nvPicPr>
          <p:cNvPr id="6" name="Picture 2"/>
          <p:cNvPicPr>
            <a:picLocks noChangeAspect="1" noChangeArrowheads="1"/>
          </p:cNvPicPr>
          <p:nvPr userDrawn="1"/>
        </p:nvPicPr>
        <p:blipFill>
          <a:blip r:embed="rId2">
            <a:extLst>
              <a:ext uri="{28A0092B-C50C-407E-A947-70E740481C1C}">
                <a14:useLocalDpi xmlns:a14="http://schemas.microsoft.com/office/drawing/2010/main" xmlns="" val="0"/>
              </a:ext>
            </a:extLst>
          </a:blip>
          <a:srcRect/>
          <a:stretch>
            <a:fillRect/>
          </a:stretch>
        </p:blipFill>
        <p:spPr bwMode="auto">
          <a:xfrm>
            <a:off x="4827588" y="1585518"/>
            <a:ext cx="4321175" cy="3421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7" name="Group 6"/>
          <p:cNvGrpSpPr/>
          <p:nvPr userDrawn="1"/>
        </p:nvGrpSpPr>
        <p:grpSpPr>
          <a:xfrm>
            <a:off x="3403291" y="6635230"/>
            <a:ext cx="3346325" cy="45719"/>
            <a:chOff x="3575567" y="6704980"/>
            <a:chExt cx="3346325" cy="45719"/>
          </a:xfrm>
        </p:grpSpPr>
        <p:sp>
          <p:nvSpPr>
            <p:cNvPr id="9" name="Rectangle 8"/>
            <p:cNvSpPr/>
            <p:nvPr userDrawn="1"/>
          </p:nvSpPr>
          <p:spPr>
            <a:xfrm>
              <a:off x="3575567" y="6704980"/>
              <a:ext cx="45719" cy="45719"/>
            </a:xfrm>
            <a:prstGeom prst="rect">
              <a:avLst/>
            </a:prstGeom>
            <a:solidFill>
              <a:srgbClr val="0000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5613029" y="6704980"/>
              <a:ext cx="45719" cy="45719"/>
            </a:xfrm>
            <a:prstGeom prst="rect">
              <a:avLst/>
            </a:prstGeom>
            <a:solidFill>
              <a:srgbClr val="0000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6876173" y="6704980"/>
              <a:ext cx="45719" cy="45719"/>
            </a:xfrm>
            <a:prstGeom prst="rect">
              <a:avLst/>
            </a:prstGeom>
            <a:solidFill>
              <a:srgbClr val="0000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p:cNvSpPr/>
          <p:nvPr userDrawn="1"/>
        </p:nvSpPr>
        <p:spPr>
          <a:xfrm>
            <a:off x="-1084" y="1585518"/>
            <a:ext cx="4826800" cy="1887523"/>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pic>
        <p:nvPicPr>
          <p:cNvPr id="12" name="Picture 6" descr="C:\Users\Bonjay\Desktop\FMDQ\FMDQ LOGOS\fMDQ LOGO.png"/>
          <p:cNvPicPr>
            <a:picLocks noChangeAspect="1" noChangeArrowheads="1"/>
          </p:cNvPicPr>
          <p:nvPr userDrawn="1"/>
        </p:nvPicPr>
        <p:blipFill>
          <a:blip r:embed="rId3">
            <a:extLst>
              <a:ext uri="{28A0092B-C50C-407E-A947-70E740481C1C}">
                <a14:useLocalDpi xmlns:a14="http://schemas.microsoft.com/office/drawing/2010/main" xmlns="" val="0"/>
              </a:ext>
            </a:extLst>
          </a:blip>
          <a:srcRect/>
          <a:stretch>
            <a:fillRect/>
          </a:stretch>
        </p:blipFill>
        <p:spPr bwMode="auto">
          <a:xfrm>
            <a:off x="270841" y="1709923"/>
            <a:ext cx="4282949" cy="158658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41211340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fld id="{4A62458E-CF34-47EB-9A37-84AA30AE4619}" type="datetimeFigureOut">
              <a:rPr lang="en-GB"/>
              <a:pPr>
                <a:defRPr/>
              </a:pPr>
              <a:t>02/12/2015</a:t>
            </a:fld>
            <a:endParaRPr lang="en-GB"/>
          </a:p>
        </p:txBody>
      </p:sp>
      <p:sp>
        <p:nvSpPr>
          <p:cNvPr id="3" name="Footer Placeholder 2"/>
          <p:cNvSpPr>
            <a:spLocks noGrp="1"/>
          </p:cNvSpPr>
          <p:nvPr>
            <p:ph type="ftr" sz="quarter" idx="11"/>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endParaRPr lang="en-GB"/>
          </a:p>
        </p:txBody>
      </p:sp>
      <p:sp>
        <p:nvSpPr>
          <p:cNvPr id="4" name="Slide Number Placeholder 3"/>
          <p:cNvSpPr>
            <a:spLocks noGrp="1"/>
          </p:cNvSpPr>
          <p:nvPr>
            <p:ph type="sldNum" sz="quarter" idx="12"/>
          </p:nvPr>
        </p:nvSpPr>
        <p:spPr/>
        <p:txBody>
          <a:bodyPr/>
          <a:lstStyle>
            <a:lvl1pPr>
              <a:defRPr>
                <a:latin typeface="Helvetica" panose="020B0604020202020204" pitchFamily="34" charset="0"/>
              </a:defRPr>
            </a:lvl1pPr>
          </a:lstStyle>
          <a:p>
            <a:pPr>
              <a:defRPr/>
            </a:pPr>
            <a:fld id="{D3BDCFB1-E78C-4C4A-A17B-1B209099AFE3}" type="slidenum">
              <a:rPr lang="en-GB"/>
              <a:pPr>
                <a:defRPr/>
              </a:pPr>
              <a:t>‹#›</a:t>
            </a:fld>
            <a:endParaRPr lang="en-GB"/>
          </a:p>
        </p:txBody>
      </p:sp>
    </p:spTree>
    <p:extLst>
      <p:ext uri="{BB962C8B-B14F-4D97-AF65-F5344CB8AC3E}">
        <p14:creationId xmlns:p14="http://schemas.microsoft.com/office/powerpoint/2010/main" xmlns="" val="340599835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fld id="{93B629B4-114A-4841-9430-F53186E4F5D0}" type="datetimeFigureOut">
              <a:rPr lang="en-GB"/>
              <a:pPr>
                <a:defRPr/>
              </a:pPr>
              <a:t>02/12/2015</a:t>
            </a:fld>
            <a:endParaRPr lang="en-GB"/>
          </a:p>
        </p:txBody>
      </p:sp>
      <p:sp>
        <p:nvSpPr>
          <p:cNvPr id="6" name="Footer Placeholder 5"/>
          <p:cNvSpPr>
            <a:spLocks noGrp="1"/>
          </p:cNvSpPr>
          <p:nvPr>
            <p:ph type="ftr" sz="quarter" idx="11"/>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endParaRPr lang="en-GB"/>
          </a:p>
        </p:txBody>
      </p:sp>
      <p:sp>
        <p:nvSpPr>
          <p:cNvPr id="7" name="Slide Number Placeholder 6"/>
          <p:cNvSpPr>
            <a:spLocks noGrp="1"/>
          </p:cNvSpPr>
          <p:nvPr>
            <p:ph type="sldNum" sz="quarter" idx="12"/>
          </p:nvPr>
        </p:nvSpPr>
        <p:spPr/>
        <p:txBody>
          <a:bodyPr/>
          <a:lstStyle>
            <a:lvl1pPr>
              <a:defRPr>
                <a:latin typeface="Helvetica" panose="020B0604020202020204" pitchFamily="34" charset="0"/>
              </a:defRPr>
            </a:lvl1pPr>
          </a:lstStyle>
          <a:p>
            <a:pPr>
              <a:defRPr/>
            </a:pPr>
            <a:fld id="{C924660F-95A3-418A-AAA4-AA8793FA9A03}" type="slidenum">
              <a:rPr lang="en-GB"/>
              <a:pPr>
                <a:defRPr/>
              </a:pPr>
              <a:t>‹#›</a:t>
            </a:fld>
            <a:endParaRPr lang="en-GB"/>
          </a:p>
        </p:txBody>
      </p:sp>
    </p:spTree>
    <p:extLst>
      <p:ext uri="{BB962C8B-B14F-4D97-AF65-F5344CB8AC3E}">
        <p14:creationId xmlns:p14="http://schemas.microsoft.com/office/powerpoint/2010/main" xmlns="" val="281184355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GB" noProof="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fld id="{040AB65C-2CF3-495E-BF22-DF3577905327}" type="datetimeFigureOut">
              <a:rPr lang="en-GB"/>
              <a:pPr>
                <a:defRPr/>
              </a:pPr>
              <a:t>02/12/2015</a:t>
            </a:fld>
            <a:endParaRPr lang="en-GB"/>
          </a:p>
        </p:txBody>
      </p:sp>
      <p:sp>
        <p:nvSpPr>
          <p:cNvPr id="6" name="Footer Placeholder 5"/>
          <p:cNvSpPr>
            <a:spLocks noGrp="1"/>
          </p:cNvSpPr>
          <p:nvPr>
            <p:ph type="ftr" sz="quarter" idx="11"/>
          </p:nvPr>
        </p:nvSpPr>
        <p:spPr/>
        <p:txBody>
          <a:bodyPr rtlCol="0"/>
          <a:lstStyle>
            <a:lvl1pPr>
              <a:defRPr>
                <a:solidFill>
                  <a:prstClr val="black">
                    <a:tint val="75000"/>
                  </a:prstClr>
                </a:solidFill>
                <a:latin typeface="Helvetica" pitchFamily="34" charset="0"/>
                <a:ea typeface="ＭＳ Ｐゴシック" pitchFamily="34" charset="-128"/>
                <a:cs typeface="+mn-cs"/>
              </a:defRPr>
            </a:lvl1pPr>
          </a:lstStyle>
          <a:p>
            <a:pPr>
              <a:defRPr/>
            </a:pPr>
            <a:endParaRPr lang="en-GB"/>
          </a:p>
        </p:txBody>
      </p:sp>
      <p:sp>
        <p:nvSpPr>
          <p:cNvPr id="7" name="Slide Number Placeholder 6"/>
          <p:cNvSpPr>
            <a:spLocks noGrp="1"/>
          </p:cNvSpPr>
          <p:nvPr>
            <p:ph type="sldNum" sz="quarter" idx="12"/>
          </p:nvPr>
        </p:nvSpPr>
        <p:spPr/>
        <p:txBody>
          <a:bodyPr/>
          <a:lstStyle>
            <a:lvl1pPr>
              <a:defRPr>
                <a:latin typeface="Helvetica" panose="020B0604020202020204" pitchFamily="34" charset="0"/>
              </a:defRPr>
            </a:lvl1pPr>
          </a:lstStyle>
          <a:p>
            <a:pPr>
              <a:defRPr/>
            </a:pPr>
            <a:fld id="{3B1BB983-9C4D-42F2-AFCE-864234536DA7}" type="slidenum">
              <a:rPr lang="en-GB"/>
              <a:pPr>
                <a:defRPr/>
              </a:pPr>
              <a:t>‹#›</a:t>
            </a:fld>
            <a:endParaRPr lang="en-GB"/>
          </a:p>
        </p:txBody>
      </p:sp>
    </p:spTree>
    <p:extLst>
      <p:ext uri="{BB962C8B-B14F-4D97-AF65-F5344CB8AC3E}">
        <p14:creationId xmlns:p14="http://schemas.microsoft.com/office/powerpoint/2010/main" xmlns="" val="28075820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628650" y="6356350"/>
            <a:ext cx="20574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900">
                <a:solidFill>
                  <a:srgbClr val="898989"/>
                </a:solidFill>
                <a:latin typeface="Calibri" pitchFamily="34" charset="0"/>
                <a:cs typeface="Arial" pitchFamily="34" charset="0"/>
              </a:defRPr>
            </a:lvl1pPr>
          </a:lstStyle>
          <a:p>
            <a:pPr>
              <a:defRPr/>
            </a:pPr>
            <a:fld id="{ED0D6C94-48C5-4D52-A386-D02156750F93}" type="datetimeFigureOut">
              <a:rPr lang="en-GB"/>
              <a:pPr>
                <a:defRPr/>
              </a:pPr>
              <a:t>02/12/2015</a:t>
            </a:fld>
            <a:endParaRPr lang="en-GB"/>
          </a:p>
        </p:txBody>
      </p:sp>
      <p:sp>
        <p:nvSpPr>
          <p:cNvPr id="5" name="Footer Placeholder 4"/>
          <p:cNvSpPr>
            <a:spLocks noGrp="1"/>
          </p:cNvSpPr>
          <p:nvPr>
            <p:ph type="ftr" sz="quarter" idx="3"/>
          </p:nvPr>
        </p:nvSpPr>
        <p:spPr>
          <a:xfrm>
            <a:off x="3028950" y="6356350"/>
            <a:ext cx="30861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900">
                <a:solidFill>
                  <a:srgbClr val="898989"/>
                </a:solidFill>
                <a:latin typeface="Calibri" pitchFamily="34" charset="0"/>
                <a:cs typeface="Arial" pitchFamily="34" charset="0"/>
              </a:defRPr>
            </a:lvl1pPr>
          </a:lstStyle>
          <a:p>
            <a:pPr>
              <a:defRPr/>
            </a:pPr>
            <a:endParaRPr lang="en-GB"/>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898989"/>
                </a:solidFill>
                <a:latin typeface="Calibri" panose="020F0502020204030204" pitchFamily="34" charset="0"/>
                <a:cs typeface="Arial" panose="020B0604020202020204" pitchFamily="34" charset="0"/>
              </a:defRPr>
            </a:lvl1pPr>
          </a:lstStyle>
          <a:p>
            <a:pPr>
              <a:defRPr/>
            </a:pPr>
            <a:fld id="{4A34D312-3659-4A5D-9F4C-037AB3976EF9}"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7380" r:id="rId1"/>
    <p:sldLayoutId id="2147487381" r:id="rId2"/>
    <p:sldLayoutId id="2147487382" r:id="rId3"/>
    <p:sldLayoutId id="2147487383" r:id="rId4"/>
    <p:sldLayoutId id="2147487384" r:id="rId5"/>
    <p:sldLayoutId id="2147487385" r:id="rId6"/>
    <p:sldLayoutId id="2147487386" r:id="rId7"/>
    <p:sldLayoutId id="2147487387" r:id="rId8"/>
    <p:sldLayoutId id="2147487388" r:id="rId9"/>
    <p:sldLayoutId id="2147487389" r:id="rId10"/>
    <p:sldLayoutId id="2147487390" r:id="rId11"/>
    <p:sldLayoutId id="2147487391" r:id="rId12"/>
  </p:sldLayoutIdLst>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itchFamily="34" charset="0"/>
        </a:defRPr>
      </a:lvl5pPr>
      <a:lvl6pPr marL="457200" algn="l" defTabSz="685800" rtl="0" fontAlgn="base">
        <a:lnSpc>
          <a:spcPct val="90000"/>
        </a:lnSpc>
        <a:spcBef>
          <a:spcPct val="0"/>
        </a:spcBef>
        <a:spcAft>
          <a:spcPct val="0"/>
        </a:spcAft>
        <a:defRPr sz="3300">
          <a:solidFill>
            <a:schemeClr val="tx1"/>
          </a:solidFill>
          <a:latin typeface="Calibri Light" pitchFamily="34" charset="0"/>
        </a:defRPr>
      </a:lvl6pPr>
      <a:lvl7pPr marL="914400" algn="l" defTabSz="685800" rtl="0" fontAlgn="base">
        <a:lnSpc>
          <a:spcPct val="90000"/>
        </a:lnSpc>
        <a:spcBef>
          <a:spcPct val="0"/>
        </a:spcBef>
        <a:spcAft>
          <a:spcPct val="0"/>
        </a:spcAft>
        <a:defRPr sz="3300">
          <a:solidFill>
            <a:schemeClr val="tx1"/>
          </a:solidFill>
          <a:latin typeface="Calibri Light" pitchFamily="34" charset="0"/>
        </a:defRPr>
      </a:lvl7pPr>
      <a:lvl8pPr marL="1371600" algn="l" defTabSz="685800" rtl="0" fontAlgn="base">
        <a:lnSpc>
          <a:spcPct val="90000"/>
        </a:lnSpc>
        <a:spcBef>
          <a:spcPct val="0"/>
        </a:spcBef>
        <a:spcAft>
          <a:spcPct val="0"/>
        </a:spcAft>
        <a:defRPr sz="3300">
          <a:solidFill>
            <a:schemeClr val="tx1"/>
          </a:solidFill>
          <a:latin typeface="Calibri Light" pitchFamily="34" charset="0"/>
        </a:defRPr>
      </a:lvl8pPr>
      <a:lvl9pPr marL="1828800" algn="l" defTabSz="685800" rtl="0" fontAlgn="base">
        <a:lnSpc>
          <a:spcPct val="90000"/>
        </a:lnSpc>
        <a:spcBef>
          <a:spcPct val="0"/>
        </a:spcBef>
        <a:spcAft>
          <a:spcPct val="0"/>
        </a:spcAft>
        <a:defRPr sz="3300">
          <a:solidFill>
            <a:schemeClr val="tx1"/>
          </a:solidFill>
          <a:latin typeface="Calibri Light"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sz="2800"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2051"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628650" y="6356350"/>
            <a:ext cx="20574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900">
                <a:solidFill>
                  <a:srgbClr val="898989"/>
                </a:solidFill>
                <a:latin typeface="Calibri" pitchFamily="34" charset="0"/>
                <a:cs typeface="Arial" pitchFamily="34" charset="0"/>
              </a:defRPr>
            </a:lvl1pPr>
          </a:lstStyle>
          <a:p>
            <a:pPr>
              <a:defRPr/>
            </a:pPr>
            <a:fld id="{10A4413F-854F-40E6-BFDE-27B30F570C08}" type="datetimeFigureOut">
              <a:rPr lang="en-GB"/>
              <a:pPr>
                <a:defRPr/>
              </a:pPr>
              <a:t>02/12/2015</a:t>
            </a:fld>
            <a:endParaRPr lang="en-GB"/>
          </a:p>
        </p:txBody>
      </p:sp>
      <p:sp>
        <p:nvSpPr>
          <p:cNvPr id="5" name="Footer Placeholder 4"/>
          <p:cNvSpPr>
            <a:spLocks noGrp="1"/>
          </p:cNvSpPr>
          <p:nvPr>
            <p:ph type="ftr" sz="quarter" idx="3"/>
          </p:nvPr>
        </p:nvSpPr>
        <p:spPr>
          <a:xfrm>
            <a:off x="3028950" y="6356350"/>
            <a:ext cx="30861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900">
                <a:solidFill>
                  <a:srgbClr val="898989"/>
                </a:solidFill>
                <a:latin typeface="Calibri" pitchFamily="34" charset="0"/>
                <a:cs typeface="Arial" pitchFamily="34" charset="0"/>
              </a:defRPr>
            </a:lvl1pPr>
          </a:lstStyle>
          <a:p>
            <a:pPr>
              <a:defRPr/>
            </a:pPr>
            <a:endParaRPr lang="en-GB"/>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898989"/>
                </a:solidFill>
                <a:latin typeface="Calibri" panose="020F0502020204030204" pitchFamily="34" charset="0"/>
                <a:cs typeface="Arial" panose="020B0604020202020204" pitchFamily="34" charset="0"/>
              </a:defRPr>
            </a:lvl1pPr>
          </a:lstStyle>
          <a:p>
            <a:pPr>
              <a:defRPr/>
            </a:pPr>
            <a:fld id="{6E853353-147D-4AE5-9D86-70BD7F49A162}"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7392" r:id="rId1"/>
    <p:sldLayoutId id="2147487393" r:id="rId2"/>
    <p:sldLayoutId id="2147487394" r:id="rId3"/>
    <p:sldLayoutId id="2147487395" r:id="rId4"/>
    <p:sldLayoutId id="2147487396" r:id="rId5"/>
    <p:sldLayoutId id="2147487397" r:id="rId6"/>
    <p:sldLayoutId id="2147487398" r:id="rId7"/>
    <p:sldLayoutId id="2147487399" r:id="rId8"/>
    <p:sldLayoutId id="2147487400" r:id="rId9"/>
    <p:sldLayoutId id="2147487401" r:id="rId10"/>
    <p:sldLayoutId id="2147487402" r:id="rId11"/>
    <p:sldLayoutId id="2147487403" r:id="rId12"/>
  </p:sldLayoutIdLst>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itchFamily="34" charset="0"/>
        </a:defRPr>
      </a:lvl5pPr>
      <a:lvl6pPr marL="457200" algn="l" defTabSz="685800" rtl="0" fontAlgn="base">
        <a:lnSpc>
          <a:spcPct val="90000"/>
        </a:lnSpc>
        <a:spcBef>
          <a:spcPct val="0"/>
        </a:spcBef>
        <a:spcAft>
          <a:spcPct val="0"/>
        </a:spcAft>
        <a:defRPr sz="3300">
          <a:solidFill>
            <a:schemeClr val="tx1"/>
          </a:solidFill>
          <a:latin typeface="Calibri Light" pitchFamily="34" charset="0"/>
        </a:defRPr>
      </a:lvl6pPr>
      <a:lvl7pPr marL="914400" algn="l" defTabSz="685800" rtl="0" fontAlgn="base">
        <a:lnSpc>
          <a:spcPct val="90000"/>
        </a:lnSpc>
        <a:spcBef>
          <a:spcPct val="0"/>
        </a:spcBef>
        <a:spcAft>
          <a:spcPct val="0"/>
        </a:spcAft>
        <a:defRPr sz="3300">
          <a:solidFill>
            <a:schemeClr val="tx1"/>
          </a:solidFill>
          <a:latin typeface="Calibri Light" pitchFamily="34" charset="0"/>
        </a:defRPr>
      </a:lvl7pPr>
      <a:lvl8pPr marL="1371600" algn="l" defTabSz="685800" rtl="0" fontAlgn="base">
        <a:lnSpc>
          <a:spcPct val="90000"/>
        </a:lnSpc>
        <a:spcBef>
          <a:spcPct val="0"/>
        </a:spcBef>
        <a:spcAft>
          <a:spcPct val="0"/>
        </a:spcAft>
        <a:defRPr sz="3300">
          <a:solidFill>
            <a:schemeClr val="tx1"/>
          </a:solidFill>
          <a:latin typeface="Calibri Light" pitchFamily="34" charset="0"/>
        </a:defRPr>
      </a:lvl8pPr>
      <a:lvl9pPr marL="1828800" algn="l" defTabSz="685800" rtl="0" fontAlgn="base">
        <a:lnSpc>
          <a:spcPct val="90000"/>
        </a:lnSpc>
        <a:spcBef>
          <a:spcPct val="0"/>
        </a:spcBef>
        <a:spcAft>
          <a:spcPct val="0"/>
        </a:spcAft>
        <a:defRPr sz="3300">
          <a:solidFill>
            <a:schemeClr val="tx1"/>
          </a:solidFill>
          <a:latin typeface="Calibri Light"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sz="2800"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3075"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628650" y="6356350"/>
            <a:ext cx="20574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900">
                <a:solidFill>
                  <a:srgbClr val="898989"/>
                </a:solidFill>
                <a:latin typeface="Calibri" pitchFamily="34" charset="0"/>
                <a:cs typeface="Arial" pitchFamily="34" charset="0"/>
              </a:defRPr>
            </a:lvl1pPr>
          </a:lstStyle>
          <a:p>
            <a:pPr>
              <a:defRPr/>
            </a:pPr>
            <a:fld id="{60470B6A-FD21-4D1A-94DC-EC9056B0F632}" type="datetimeFigureOut">
              <a:rPr lang="en-GB"/>
              <a:pPr>
                <a:defRPr/>
              </a:pPr>
              <a:t>02/12/2015</a:t>
            </a:fld>
            <a:endParaRPr lang="en-GB"/>
          </a:p>
        </p:txBody>
      </p:sp>
      <p:sp>
        <p:nvSpPr>
          <p:cNvPr id="5" name="Footer Placeholder 4"/>
          <p:cNvSpPr>
            <a:spLocks noGrp="1"/>
          </p:cNvSpPr>
          <p:nvPr>
            <p:ph type="ftr" sz="quarter" idx="3"/>
          </p:nvPr>
        </p:nvSpPr>
        <p:spPr>
          <a:xfrm>
            <a:off x="3028950" y="6356350"/>
            <a:ext cx="30861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900">
                <a:solidFill>
                  <a:srgbClr val="898989"/>
                </a:solidFill>
                <a:latin typeface="Calibri" pitchFamily="34" charset="0"/>
                <a:cs typeface="Arial" pitchFamily="34" charset="0"/>
              </a:defRPr>
            </a:lvl1pPr>
          </a:lstStyle>
          <a:p>
            <a:pPr>
              <a:defRPr/>
            </a:pPr>
            <a:endParaRPr lang="en-GB"/>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898989"/>
                </a:solidFill>
                <a:latin typeface="Calibri" panose="020F0502020204030204" pitchFamily="34" charset="0"/>
                <a:cs typeface="Arial" panose="020B0604020202020204" pitchFamily="34" charset="0"/>
              </a:defRPr>
            </a:lvl1pPr>
          </a:lstStyle>
          <a:p>
            <a:pPr>
              <a:defRPr/>
            </a:pPr>
            <a:fld id="{1437306F-A12B-4723-99E7-83D078056390}"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7404" r:id="rId1"/>
    <p:sldLayoutId id="2147487405" r:id="rId2"/>
    <p:sldLayoutId id="2147487406" r:id="rId3"/>
    <p:sldLayoutId id="2147487407" r:id="rId4"/>
    <p:sldLayoutId id="2147487408" r:id="rId5"/>
    <p:sldLayoutId id="2147487409" r:id="rId6"/>
    <p:sldLayoutId id="2147487410" r:id="rId7"/>
    <p:sldLayoutId id="2147487411" r:id="rId8"/>
    <p:sldLayoutId id="2147487412" r:id="rId9"/>
    <p:sldLayoutId id="2147487413" r:id="rId10"/>
    <p:sldLayoutId id="2147487414" r:id="rId11"/>
    <p:sldLayoutId id="2147487415" r:id="rId12"/>
  </p:sldLayoutIdLst>
  <p:timing>
    <p:tnLst>
      <p:par>
        <p:cTn id="1" dur="indefinite" restart="never" nodeType="tmRoot"/>
      </p:par>
    </p:tnLst>
  </p:timing>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itchFamily="34" charset="0"/>
        </a:defRPr>
      </a:lvl5pPr>
      <a:lvl6pPr marL="457200" algn="l" defTabSz="685800" rtl="0" fontAlgn="base">
        <a:lnSpc>
          <a:spcPct val="90000"/>
        </a:lnSpc>
        <a:spcBef>
          <a:spcPct val="0"/>
        </a:spcBef>
        <a:spcAft>
          <a:spcPct val="0"/>
        </a:spcAft>
        <a:defRPr sz="3300">
          <a:solidFill>
            <a:schemeClr val="tx1"/>
          </a:solidFill>
          <a:latin typeface="Calibri Light" pitchFamily="34" charset="0"/>
        </a:defRPr>
      </a:lvl6pPr>
      <a:lvl7pPr marL="914400" algn="l" defTabSz="685800" rtl="0" fontAlgn="base">
        <a:lnSpc>
          <a:spcPct val="90000"/>
        </a:lnSpc>
        <a:spcBef>
          <a:spcPct val="0"/>
        </a:spcBef>
        <a:spcAft>
          <a:spcPct val="0"/>
        </a:spcAft>
        <a:defRPr sz="3300">
          <a:solidFill>
            <a:schemeClr val="tx1"/>
          </a:solidFill>
          <a:latin typeface="Calibri Light" pitchFamily="34" charset="0"/>
        </a:defRPr>
      </a:lvl7pPr>
      <a:lvl8pPr marL="1371600" algn="l" defTabSz="685800" rtl="0" fontAlgn="base">
        <a:lnSpc>
          <a:spcPct val="90000"/>
        </a:lnSpc>
        <a:spcBef>
          <a:spcPct val="0"/>
        </a:spcBef>
        <a:spcAft>
          <a:spcPct val="0"/>
        </a:spcAft>
        <a:defRPr sz="3300">
          <a:solidFill>
            <a:schemeClr val="tx1"/>
          </a:solidFill>
          <a:latin typeface="Calibri Light" pitchFamily="34" charset="0"/>
        </a:defRPr>
      </a:lvl8pPr>
      <a:lvl9pPr marL="1828800" algn="l" defTabSz="685800" rtl="0" fontAlgn="base">
        <a:lnSpc>
          <a:spcPct val="90000"/>
        </a:lnSpc>
        <a:spcBef>
          <a:spcPct val="0"/>
        </a:spcBef>
        <a:spcAft>
          <a:spcPct val="0"/>
        </a:spcAft>
        <a:defRPr sz="3300">
          <a:solidFill>
            <a:schemeClr val="tx1"/>
          </a:solidFill>
          <a:latin typeface="Calibri Light"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sz="2800"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47" y="4194001"/>
            <a:ext cx="5779988" cy="461665"/>
          </a:xfrm>
          <a:prstGeom prst="rect">
            <a:avLst/>
          </a:prstGeom>
          <a:noFill/>
          <a:ln>
            <a:noFill/>
          </a:ln>
        </p:spPr>
        <p:txBody>
          <a:bodyPr wrap="square" rtlCol="0">
            <a:spAutoFit/>
          </a:bodyPr>
          <a:lstStyle/>
          <a:p>
            <a:pPr eaLnBrk="1" hangingPunct="1">
              <a:defRPr/>
            </a:pPr>
            <a:r>
              <a:rPr lang="en-US" sz="2400" b="1" dirty="0" smtClean="0">
                <a:latin typeface="Arial" panose="020B0604020202020204" pitchFamily="34" charset="0"/>
                <a:ea typeface="ＭＳ Ｐゴシック" pitchFamily="34" charset="-128"/>
                <a:cs typeface="Arial" panose="020B0604020202020204" pitchFamily="34" charset="0"/>
              </a:rPr>
              <a:t>FMDQ CMC Update Report </a:t>
            </a:r>
            <a:endParaRPr lang="en-US" sz="2400" b="1" dirty="0">
              <a:latin typeface="Arial" panose="020B0604020202020204" pitchFamily="34" charset="0"/>
              <a:ea typeface="ＭＳ Ｐゴシック" pitchFamily="34" charset="-128"/>
              <a:cs typeface="Arial" panose="020B0604020202020204" pitchFamily="34" charset="0"/>
            </a:endParaRPr>
          </a:p>
        </p:txBody>
      </p:sp>
      <p:sp>
        <p:nvSpPr>
          <p:cNvPr id="5" name="TextBox 4"/>
          <p:cNvSpPr txBox="1">
            <a:spLocks noChangeArrowheads="1"/>
          </p:cNvSpPr>
          <p:nvPr/>
        </p:nvSpPr>
        <p:spPr bwMode="auto">
          <a:xfrm>
            <a:off x="16795" y="5047114"/>
            <a:ext cx="3762375" cy="9541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sz="2800">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572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572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572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572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0"/>
              </a:spcBef>
              <a:buFontTx/>
              <a:buNone/>
            </a:pPr>
            <a:r>
              <a:rPr lang="en-US" sz="1400" b="1" dirty="0" smtClean="0">
                <a:latin typeface="Arial" panose="020B0604020202020204" pitchFamily="34" charset="0"/>
                <a:cs typeface="Arial" panose="020B0604020202020204" pitchFamily="34" charset="0"/>
              </a:rPr>
              <a:t>Jumoke Olaniyan</a:t>
            </a:r>
            <a:endParaRPr lang="en-US" sz="1400" b="1" dirty="0">
              <a:latin typeface="Arial" panose="020B0604020202020204" pitchFamily="34" charset="0"/>
              <a:cs typeface="Arial" panose="020B0604020202020204" pitchFamily="34" charset="0"/>
            </a:endParaRPr>
          </a:p>
          <a:p>
            <a:pPr eaLnBrk="1" hangingPunct="1">
              <a:lnSpc>
                <a:spcPct val="100000"/>
              </a:lnSpc>
              <a:spcBef>
                <a:spcPct val="0"/>
              </a:spcBef>
              <a:buFontTx/>
              <a:buNone/>
            </a:pPr>
            <a:r>
              <a:rPr lang="en-US" sz="1400" b="1" dirty="0" smtClean="0">
                <a:latin typeface="Arial" panose="020B0604020202020204" pitchFamily="34" charset="0"/>
                <a:cs typeface="Arial" panose="020B0604020202020204" pitchFamily="34" charset="0"/>
              </a:rPr>
              <a:t>Group Head, Market Development </a:t>
            </a:r>
            <a:endParaRPr lang="en-US" sz="1100" b="1" dirty="0" smtClean="0">
              <a:latin typeface="Arial" panose="020B0604020202020204" pitchFamily="34" charset="0"/>
              <a:cs typeface="Arial" panose="020B0604020202020204" pitchFamily="34" charset="0"/>
            </a:endParaRPr>
          </a:p>
          <a:p>
            <a:pPr eaLnBrk="1" hangingPunct="1">
              <a:lnSpc>
                <a:spcPct val="100000"/>
              </a:lnSpc>
              <a:spcBef>
                <a:spcPct val="0"/>
              </a:spcBef>
              <a:buFontTx/>
              <a:buNone/>
            </a:pPr>
            <a:endParaRPr lang="en-US" sz="1400" b="1" dirty="0" smtClean="0">
              <a:solidFill>
                <a:srgbClr val="00297A"/>
              </a:solidFill>
              <a:latin typeface="Arial" panose="020B0604020202020204" pitchFamily="34" charset="0"/>
              <a:cs typeface="Arial" panose="020B0604020202020204" pitchFamily="34" charset="0"/>
            </a:endParaRPr>
          </a:p>
          <a:p>
            <a:pPr eaLnBrk="1" hangingPunct="1">
              <a:lnSpc>
                <a:spcPct val="100000"/>
              </a:lnSpc>
              <a:spcBef>
                <a:spcPct val="0"/>
              </a:spcBef>
              <a:buFontTx/>
              <a:buNone/>
            </a:pPr>
            <a:r>
              <a:rPr lang="en-US" sz="1400" b="1" dirty="0" smtClean="0">
                <a:solidFill>
                  <a:srgbClr val="00297A"/>
                </a:solidFill>
                <a:latin typeface="Arial" panose="020B0604020202020204" pitchFamily="34" charset="0"/>
                <a:cs typeface="Arial" panose="020B0604020202020204" pitchFamily="34" charset="0"/>
              </a:rPr>
              <a:t>November 25, 2015</a:t>
            </a:r>
            <a:endParaRPr lang="en-US" sz="1400" b="1" dirty="0">
              <a:solidFill>
                <a:srgbClr val="00297A"/>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b="1" dirty="0" smtClean="0">
                <a:latin typeface="Arial" panose="020B0604020202020204" pitchFamily="34" charset="0"/>
                <a:cs typeface="Arial" panose="020B0604020202020204" pitchFamily="34" charset="0"/>
              </a:rPr>
              <a:t>Market Surveillance Summary – August 2015</a:t>
            </a:r>
            <a:endParaRPr lang="en-US" b="1" dirty="0">
              <a:latin typeface="Arial" panose="020B0604020202020204" pitchFamily="34" charset="0"/>
              <a:cs typeface="Arial" panose="020B0604020202020204" pitchFamily="34" charset="0"/>
            </a:endParaRPr>
          </a:p>
        </p:txBody>
      </p:sp>
      <p:graphicFrame>
        <p:nvGraphicFramePr>
          <p:cNvPr id="2" name="Table 1"/>
          <p:cNvGraphicFramePr>
            <a:graphicFrameLocks noGrp="1"/>
          </p:cNvGraphicFramePr>
          <p:nvPr>
            <p:extLst/>
          </p:nvPr>
        </p:nvGraphicFramePr>
        <p:xfrm>
          <a:off x="44065" y="1033315"/>
          <a:ext cx="8811836" cy="4425840"/>
        </p:xfrm>
        <a:graphic>
          <a:graphicData uri="http://schemas.openxmlformats.org/drawingml/2006/table">
            <a:tbl>
              <a:tblPr firstRow="1" bandRow="1">
                <a:tableStyleId>{9D7B26C5-4107-4FEC-AEDC-1716B250A1EF}</a:tableStyleId>
              </a:tblPr>
              <a:tblGrid>
                <a:gridCol w="2624676"/>
                <a:gridCol w="1114589"/>
                <a:gridCol w="850921"/>
                <a:gridCol w="802981"/>
                <a:gridCol w="635195"/>
                <a:gridCol w="746053"/>
                <a:gridCol w="1066649"/>
                <a:gridCol w="970772"/>
              </a:tblGrid>
              <a:tr h="139864">
                <a:tc gridSpan="8">
                  <a:txBody>
                    <a:bodyPr/>
                    <a:lstStyle/>
                    <a:p>
                      <a:pPr algn="ctr" fontAlgn="ctr"/>
                      <a:r>
                        <a:rPr lang="en-US" sz="1100" u="none" strike="noStrike" dirty="0">
                          <a:solidFill>
                            <a:schemeClr val="bg1"/>
                          </a:solidFill>
                          <a:effectLst/>
                          <a:latin typeface="Arial" panose="020B0604020202020204" pitchFamily="34" charset="0"/>
                          <a:cs typeface="Arial" panose="020B0604020202020204" pitchFamily="34" charset="0"/>
                        </a:rPr>
                        <a:t>Summary of E-Bond trading infractions for August, 2015</a:t>
                      </a:r>
                      <a:endParaRPr lang="en-US" sz="11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solidFill>
                      <a:srgbClr val="00206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28869">
                <a:tc>
                  <a:txBody>
                    <a:bodyPr/>
                    <a:lstStyle/>
                    <a:p>
                      <a:pPr algn="l" fontAlgn="ctr"/>
                      <a:r>
                        <a:rPr lang="en-US" sz="900" b="1" u="none" strike="noStrike" dirty="0">
                          <a:effectLst/>
                          <a:latin typeface="Arial" panose="020B0604020202020204" pitchFamily="34" charset="0"/>
                          <a:cs typeface="Arial" panose="020B0604020202020204" pitchFamily="34" charset="0"/>
                        </a:rPr>
                        <a:t>Dealing Member</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b="1" u="none" strike="noStrike" dirty="0">
                          <a:effectLst/>
                          <a:latin typeface="Arial" panose="020B0604020202020204" pitchFamily="34" charset="0"/>
                          <a:cs typeface="Arial" panose="020B0604020202020204" pitchFamily="34" charset="0"/>
                        </a:rPr>
                        <a:t>Compliance Ranking </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b="1" u="none" strike="noStrike" dirty="0">
                          <a:effectLst/>
                          <a:latin typeface="Arial" panose="020B0604020202020204" pitchFamily="34" charset="0"/>
                          <a:cs typeface="Arial" panose="020B0604020202020204" pitchFamily="34" charset="0"/>
                        </a:rPr>
                        <a:t>A</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b="1" u="none" strike="noStrike" dirty="0">
                          <a:effectLst/>
                          <a:latin typeface="Arial" panose="020B0604020202020204" pitchFamily="34" charset="0"/>
                          <a:cs typeface="Arial" panose="020B0604020202020204" pitchFamily="34" charset="0"/>
                        </a:rPr>
                        <a:t>B</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b="1" u="none" strike="noStrike" dirty="0">
                          <a:effectLst/>
                          <a:latin typeface="Arial" panose="020B0604020202020204" pitchFamily="34" charset="0"/>
                          <a:cs typeface="Arial" panose="020B0604020202020204" pitchFamily="34" charset="0"/>
                        </a:rPr>
                        <a:t>C</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b="1" u="none" strike="noStrike" dirty="0">
                          <a:effectLst/>
                          <a:latin typeface="Arial" panose="020B0604020202020204" pitchFamily="34" charset="0"/>
                          <a:cs typeface="Arial" panose="020B0604020202020204" pitchFamily="34" charset="0"/>
                        </a:rPr>
                        <a:t>Total Infractions</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b="1" u="none" strike="noStrike" dirty="0">
                          <a:effectLst/>
                          <a:latin typeface="Arial" panose="020B0604020202020204" pitchFamily="34" charset="0"/>
                          <a:cs typeface="Arial" panose="020B0604020202020204" pitchFamily="34" charset="0"/>
                        </a:rPr>
                        <a:t>Infractions with Cash Sanction</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b="1" u="none" strike="noStrike" dirty="0">
                          <a:effectLst/>
                          <a:latin typeface="Arial" panose="020B0604020202020204" pitchFamily="34" charset="0"/>
                          <a:cs typeface="Arial" panose="020B0604020202020204" pitchFamily="34" charset="0"/>
                        </a:rPr>
                        <a:t>Cash Sanction (N)</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0">
                <a:tc>
                  <a:txBody>
                    <a:bodyPr/>
                    <a:lstStyle/>
                    <a:p>
                      <a:pPr algn="l" fontAlgn="ctr"/>
                      <a:r>
                        <a:rPr lang="en-US" sz="900" b="1" u="none" strike="noStrike" dirty="0">
                          <a:effectLst/>
                          <a:latin typeface="Arial" panose="020B0604020202020204" pitchFamily="34" charset="0"/>
                          <a:cs typeface="Arial" panose="020B0604020202020204" pitchFamily="34" charset="0"/>
                        </a:rPr>
                        <a:t>Access Bank PLC</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1</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37417">
                <a:tc>
                  <a:txBody>
                    <a:bodyPr/>
                    <a:lstStyle/>
                    <a:p>
                      <a:pPr algn="l" fontAlgn="ctr"/>
                      <a:r>
                        <a:rPr lang="en-US" sz="900" b="1" u="none" strike="noStrike" dirty="0">
                          <a:effectLst/>
                          <a:latin typeface="Arial" panose="020B0604020202020204" pitchFamily="34" charset="0"/>
                          <a:cs typeface="Arial" panose="020B0604020202020204" pitchFamily="34" charset="0"/>
                        </a:rPr>
                        <a:t>Diamond Bank PLC</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1</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37417">
                <a:tc>
                  <a:txBody>
                    <a:bodyPr/>
                    <a:lstStyle/>
                    <a:p>
                      <a:pPr algn="l" fontAlgn="ctr"/>
                      <a:r>
                        <a:rPr lang="en-US" sz="900" b="1" u="none" strike="noStrike" dirty="0">
                          <a:effectLst/>
                          <a:latin typeface="Arial" panose="020B0604020202020204" pitchFamily="34" charset="0"/>
                          <a:cs typeface="Arial" panose="020B0604020202020204" pitchFamily="34" charset="0"/>
                        </a:rPr>
                        <a:t>Ecobank Nigeria Limited</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1</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37417">
                <a:tc>
                  <a:txBody>
                    <a:bodyPr/>
                    <a:lstStyle/>
                    <a:p>
                      <a:pPr algn="l" fontAlgn="ctr"/>
                      <a:r>
                        <a:rPr lang="en-US" sz="900" b="1" u="none" strike="noStrike" dirty="0">
                          <a:effectLst/>
                          <a:latin typeface="Arial" panose="020B0604020202020204" pitchFamily="34" charset="0"/>
                          <a:cs typeface="Arial" panose="020B0604020202020204" pitchFamily="34" charset="0"/>
                        </a:rPr>
                        <a:t>First Bank of Nigeria Limited</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1</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37417">
                <a:tc>
                  <a:txBody>
                    <a:bodyPr/>
                    <a:lstStyle/>
                    <a:p>
                      <a:pPr algn="l" fontAlgn="ctr"/>
                      <a:r>
                        <a:rPr lang="en-US" sz="900" b="1" u="none" strike="noStrike" dirty="0">
                          <a:effectLst/>
                          <a:latin typeface="Arial" panose="020B0604020202020204" pitchFamily="34" charset="0"/>
                          <a:cs typeface="Arial" panose="020B0604020202020204" pitchFamily="34" charset="0"/>
                        </a:rPr>
                        <a:t>Rand Merchant Bank Limited</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1</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37417">
                <a:tc>
                  <a:txBody>
                    <a:bodyPr/>
                    <a:lstStyle/>
                    <a:p>
                      <a:pPr algn="l" fontAlgn="ctr"/>
                      <a:r>
                        <a:rPr lang="en-US" sz="900" b="1" u="none" strike="noStrike" dirty="0">
                          <a:effectLst/>
                          <a:latin typeface="Arial" panose="020B0604020202020204" pitchFamily="34" charset="0"/>
                          <a:cs typeface="Arial" panose="020B0604020202020204" pitchFamily="34" charset="0"/>
                        </a:rPr>
                        <a:t>Skye Bank PLC</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1</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37417">
                <a:tc>
                  <a:txBody>
                    <a:bodyPr/>
                    <a:lstStyle/>
                    <a:p>
                      <a:pPr algn="l" fontAlgn="ctr"/>
                      <a:r>
                        <a:rPr lang="en-US" sz="900" b="1" u="none" strike="noStrike" dirty="0">
                          <a:effectLst/>
                          <a:latin typeface="Arial" panose="020B0604020202020204" pitchFamily="34" charset="0"/>
                          <a:cs typeface="Arial" panose="020B0604020202020204" pitchFamily="34" charset="0"/>
                        </a:rPr>
                        <a:t>Stanbic IBTC Bank PLC</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1</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37417">
                <a:tc>
                  <a:txBody>
                    <a:bodyPr/>
                    <a:lstStyle/>
                    <a:p>
                      <a:pPr algn="l" fontAlgn="ctr"/>
                      <a:r>
                        <a:rPr lang="en-US" sz="900" b="1" u="none" strike="noStrike" dirty="0">
                          <a:effectLst/>
                          <a:latin typeface="Arial" panose="020B0604020202020204" pitchFamily="34" charset="0"/>
                          <a:cs typeface="Arial" panose="020B0604020202020204" pitchFamily="34" charset="0"/>
                        </a:rPr>
                        <a:t>Wema Bank PLC</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1</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37417">
                <a:tc>
                  <a:txBody>
                    <a:bodyPr/>
                    <a:lstStyle/>
                    <a:p>
                      <a:pPr algn="l" fontAlgn="ctr"/>
                      <a:r>
                        <a:rPr lang="en-US" sz="900" b="1" u="none" strike="noStrike" dirty="0">
                          <a:effectLst/>
                          <a:latin typeface="Arial" panose="020B0604020202020204" pitchFamily="34" charset="0"/>
                          <a:cs typeface="Arial" panose="020B0604020202020204" pitchFamily="34" charset="0"/>
                        </a:rPr>
                        <a:t>Zenith Bank PLC</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1</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37417">
                <a:tc>
                  <a:txBody>
                    <a:bodyPr/>
                    <a:lstStyle/>
                    <a:p>
                      <a:pPr algn="l" fontAlgn="ctr"/>
                      <a:r>
                        <a:rPr lang="en-US" sz="900" b="1" u="none" strike="noStrike" dirty="0">
                          <a:effectLst/>
                          <a:latin typeface="Arial" panose="020B0604020202020204" pitchFamily="34" charset="0"/>
                          <a:cs typeface="Arial" panose="020B0604020202020204" pitchFamily="34" charset="0"/>
                        </a:rPr>
                        <a:t>Citibank Nigeria Limited</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10</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1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1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37417">
                <a:tc>
                  <a:txBody>
                    <a:bodyPr/>
                    <a:lstStyle/>
                    <a:p>
                      <a:pPr algn="l" fontAlgn="ctr"/>
                      <a:r>
                        <a:rPr lang="en-US" sz="900" b="1" u="none" strike="noStrike" dirty="0">
                          <a:effectLst/>
                          <a:latin typeface="Arial" panose="020B0604020202020204" pitchFamily="34" charset="0"/>
                          <a:cs typeface="Arial" panose="020B0604020202020204" pitchFamily="34" charset="0"/>
                        </a:rPr>
                        <a:t>Enterprise Bank Limited</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10</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1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1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37417">
                <a:tc>
                  <a:txBody>
                    <a:bodyPr/>
                    <a:lstStyle/>
                    <a:p>
                      <a:pPr algn="l" fontAlgn="ctr"/>
                      <a:r>
                        <a:rPr lang="en-US" sz="900" b="1" u="none" strike="noStrike" dirty="0">
                          <a:effectLst/>
                          <a:latin typeface="Arial" panose="020B0604020202020204" pitchFamily="34" charset="0"/>
                          <a:cs typeface="Arial" panose="020B0604020202020204" pitchFamily="34" charset="0"/>
                        </a:rPr>
                        <a:t>Guaranty Trust Bank PLC</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10</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1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1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228869">
                <a:tc>
                  <a:txBody>
                    <a:bodyPr/>
                    <a:lstStyle/>
                    <a:p>
                      <a:pPr algn="l" fontAlgn="ctr"/>
                      <a:r>
                        <a:rPr lang="en-US" sz="900" b="1" u="none" strike="noStrike" dirty="0">
                          <a:effectLst/>
                          <a:latin typeface="Arial" panose="020B0604020202020204" pitchFamily="34" charset="0"/>
                          <a:cs typeface="Arial" panose="020B0604020202020204" pitchFamily="34" charset="0"/>
                        </a:rPr>
                        <a:t>Standard Chartered Bank Nigeria Limited</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10</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1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1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37417">
                <a:tc>
                  <a:txBody>
                    <a:bodyPr/>
                    <a:lstStyle/>
                    <a:p>
                      <a:pPr algn="l" fontAlgn="ctr"/>
                      <a:r>
                        <a:rPr lang="en-US" sz="900" b="1" u="none" strike="noStrike" dirty="0">
                          <a:effectLst/>
                          <a:latin typeface="Arial" panose="020B0604020202020204" pitchFamily="34" charset="0"/>
                          <a:cs typeface="Arial" panose="020B0604020202020204" pitchFamily="34" charset="0"/>
                        </a:rPr>
                        <a:t>Sterling Bank PLC</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10</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1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1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37417">
                <a:tc>
                  <a:txBody>
                    <a:bodyPr/>
                    <a:lstStyle/>
                    <a:p>
                      <a:pPr algn="l" fontAlgn="ctr"/>
                      <a:r>
                        <a:rPr lang="en-US" sz="900" b="1" u="none" strike="noStrike" dirty="0">
                          <a:effectLst/>
                          <a:latin typeface="Arial" panose="020B0604020202020204" pitchFamily="34" charset="0"/>
                          <a:cs typeface="Arial" panose="020B0604020202020204" pitchFamily="34" charset="0"/>
                        </a:rPr>
                        <a:t>United Bank for Africa PLC</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10</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1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1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37417">
                <a:tc>
                  <a:txBody>
                    <a:bodyPr/>
                    <a:lstStyle/>
                    <a:p>
                      <a:pPr algn="l" fontAlgn="ctr"/>
                      <a:r>
                        <a:rPr lang="en-US" sz="900" b="1" u="none" strike="noStrike" dirty="0">
                          <a:effectLst/>
                          <a:latin typeface="Arial" panose="020B0604020202020204" pitchFamily="34" charset="0"/>
                          <a:cs typeface="Arial" panose="020B0604020202020204" pitchFamily="34" charset="0"/>
                        </a:rPr>
                        <a:t>Fidelity Bank PLC</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16</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2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2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37417">
                <a:tc>
                  <a:txBody>
                    <a:bodyPr/>
                    <a:lstStyle/>
                    <a:p>
                      <a:pPr algn="l" fontAlgn="ctr"/>
                      <a:r>
                        <a:rPr lang="en-US" sz="900" b="1" u="none" strike="noStrike" dirty="0">
                          <a:effectLst/>
                          <a:latin typeface="Arial" panose="020B0604020202020204" pitchFamily="34" charset="0"/>
                          <a:cs typeface="Arial" panose="020B0604020202020204" pitchFamily="34" charset="0"/>
                        </a:rPr>
                        <a:t>FSDH Merchant Bank Limited</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16</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1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1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2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37417">
                <a:tc>
                  <a:txBody>
                    <a:bodyPr/>
                    <a:lstStyle/>
                    <a:p>
                      <a:pPr algn="l" fontAlgn="ctr"/>
                      <a:r>
                        <a:rPr lang="en-US" sz="900" b="1" u="none" strike="noStrike" dirty="0">
                          <a:effectLst/>
                          <a:latin typeface="Arial" panose="020B0604020202020204" pitchFamily="34" charset="0"/>
                          <a:cs typeface="Arial" panose="020B0604020202020204" pitchFamily="34" charset="0"/>
                        </a:rPr>
                        <a:t>Kakawa Discount House Limited</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16</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2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2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37417">
                <a:tc>
                  <a:txBody>
                    <a:bodyPr/>
                    <a:lstStyle/>
                    <a:p>
                      <a:pPr algn="l" fontAlgn="ctr"/>
                      <a:r>
                        <a:rPr lang="en-US" sz="900" b="1" u="none" strike="noStrike" dirty="0">
                          <a:effectLst/>
                          <a:latin typeface="Arial" panose="020B0604020202020204" pitchFamily="34" charset="0"/>
                          <a:cs typeface="Arial" panose="020B0604020202020204" pitchFamily="34" charset="0"/>
                        </a:rPr>
                        <a:t>Keystone Bank Limited</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16</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2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2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228869">
                <a:tc>
                  <a:txBody>
                    <a:bodyPr/>
                    <a:lstStyle/>
                    <a:p>
                      <a:pPr algn="l" fontAlgn="ctr"/>
                      <a:r>
                        <a:rPr lang="en-US" sz="900" b="1" u="none" strike="noStrike" dirty="0">
                          <a:effectLst/>
                          <a:latin typeface="Arial" panose="020B0604020202020204" pitchFamily="34" charset="0"/>
                          <a:cs typeface="Arial" panose="020B0604020202020204" pitchFamily="34" charset="0"/>
                        </a:rPr>
                        <a:t>Union Bank of Nigeria PLC</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20</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3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3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1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500,000.00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228869">
                <a:tc>
                  <a:txBody>
                    <a:bodyPr/>
                    <a:lstStyle/>
                    <a:p>
                      <a:pPr algn="l" fontAlgn="ctr"/>
                      <a:r>
                        <a:rPr lang="en-US" sz="900" b="1" u="none" strike="noStrike" dirty="0">
                          <a:effectLst/>
                          <a:latin typeface="Arial" panose="020B0604020202020204" pitchFamily="34" charset="0"/>
                          <a:cs typeface="Arial" panose="020B0604020202020204" pitchFamily="34" charset="0"/>
                        </a:rPr>
                        <a:t>Coronation Merchant Bank Limited</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21</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6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1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7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1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500,000.00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228869">
                <a:tc>
                  <a:txBody>
                    <a:bodyPr/>
                    <a:lstStyle/>
                    <a:p>
                      <a:pPr algn="l" fontAlgn="ctr"/>
                      <a:r>
                        <a:rPr lang="en-US" sz="900" b="1" u="none" strike="noStrike" dirty="0">
                          <a:effectLst/>
                          <a:latin typeface="Arial" panose="020B0604020202020204" pitchFamily="34" charset="0"/>
                          <a:cs typeface="Arial" panose="020B0604020202020204" pitchFamily="34" charset="0"/>
                        </a:rPr>
                        <a:t>Heritage Banking Company Limited</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22</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2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1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4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7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1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500,000.00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228869">
                <a:tc>
                  <a:txBody>
                    <a:bodyPr/>
                    <a:lstStyle/>
                    <a:p>
                      <a:pPr algn="l" fontAlgn="ctr"/>
                      <a:r>
                        <a:rPr lang="en-US" sz="900" b="1" u="none" strike="noStrike" dirty="0">
                          <a:effectLst/>
                          <a:latin typeface="Arial" panose="020B0604020202020204" pitchFamily="34" charset="0"/>
                          <a:cs typeface="Arial" panose="020B0604020202020204" pitchFamily="34" charset="0"/>
                        </a:rPr>
                        <a:t>First City Monument Bank Limited</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23</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8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4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12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2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1,000,000.00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228869">
                <a:tc>
                  <a:txBody>
                    <a:bodyPr/>
                    <a:lstStyle/>
                    <a:p>
                      <a:pPr algn="l" fontAlgn="ctr"/>
                      <a:r>
                        <a:rPr lang="en-US" sz="900" b="1" u="none" strike="noStrike" dirty="0">
                          <a:effectLst/>
                          <a:latin typeface="Arial" panose="020B0604020202020204" pitchFamily="34" charset="0"/>
                          <a:cs typeface="Arial" panose="020B0604020202020204" pitchFamily="34" charset="0"/>
                        </a:rPr>
                        <a:t>Unity Bank PLC</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24</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9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2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4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15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2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900" u="none" strike="noStrike" dirty="0">
                          <a:effectLst/>
                          <a:latin typeface="Arial" panose="020B0604020202020204" pitchFamily="34" charset="0"/>
                          <a:cs typeface="Arial" panose="020B0604020202020204" pitchFamily="34" charset="0"/>
                        </a:rPr>
                        <a:t>   1,000,000.00 </a:t>
                      </a:r>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37417">
                <a:tc>
                  <a:txBody>
                    <a:bodyPr/>
                    <a:lstStyle/>
                    <a:p>
                      <a:pPr algn="l" fontAlgn="b"/>
                      <a:r>
                        <a:rPr lang="en-US" sz="900" b="1" u="none" strike="noStrike" dirty="0">
                          <a:effectLst/>
                          <a:latin typeface="Arial" panose="020B0604020202020204" pitchFamily="34" charset="0"/>
                          <a:cs typeface="Arial" panose="020B0604020202020204" pitchFamily="34" charset="0"/>
                        </a:rPr>
                        <a:t>Total</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b"/>
                      <a:r>
                        <a:rPr lang="en-US" sz="900" b="1" u="none" strike="noStrike" dirty="0">
                          <a:effectLst/>
                          <a:latin typeface="Arial" panose="020B0604020202020204" pitchFamily="34" charset="0"/>
                          <a:cs typeface="Arial" panose="020B0604020202020204" pitchFamily="34" charset="0"/>
                        </a:rPr>
                        <a:t> </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b"/>
                      <a:r>
                        <a:rPr lang="en-US" sz="900" b="1" u="none" strike="noStrike" dirty="0">
                          <a:effectLst/>
                          <a:latin typeface="Arial" panose="020B0604020202020204" pitchFamily="34" charset="0"/>
                          <a:cs typeface="Arial" panose="020B0604020202020204" pitchFamily="34" charset="0"/>
                        </a:rPr>
                        <a:t> </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b"/>
                      <a:r>
                        <a:rPr lang="en-US" sz="900" b="1" u="none" strike="noStrike" dirty="0">
                          <a:effectLst/>
                          <a:latin typeface="Arial" panose="020B0604020202020204" pitchFamily="34" charset="0"/>
                          <a:cs typeface="Arial" panose="020B0604020202020204" pitchFamily="34" charset="0"/>
                        </a:rPr>
                        <a:t> </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b"/>
                      <a:r>
                        <a:rPr lang="en-US" sz="900" b="1" u="none" strike="noStrike" dirty="0">
                          <a:effectLst/>
                          <a:latin typeface="Arial" panose="020B0604020202020204" pitchFamily="34" charset="0"/>
                          <a:cs typeface="Arial" panose="020B0604020202020204" pitchFamily="34" charset="0"/>
                        </a:rPr>
                        <a:t> </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b"/>
                      <a:r>
                        <a:rPr lang="en-US" sz="900" b="1" u="none" strike="noStrike" dirty="0">
                          <a:effectLst/>
                          <a:latin typeface="Arial" panose="020B0604020202020204" pitchFamily="34" charset="0"/>
                          <a:cs typeface="Arial" panose="020B0604020202020204" pitchFamily="34" charset="0"/>
                        </a:rPr>
                        <a:t> </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b"/>
                      <a:r>
                        <a:rPr lang="en-US" sz="900" b="1" u="none" strike="noStrike" dirty="0">
                          <a:effectLst/>
                          <a:latin typeface="Arial" panose="020B0604020202020204" pitchFamily="34" charset="0"/>
                          <a:cs typeface="Arial" panose="020B0604020202020204" pitchFamily="34" charset="0"/>
                        </a:rPr>
                        <a:t> </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ctr"/>
                      <a:r>
                        <a:rPr lang="en-US" sz="900" b="1" u="none" strike="noStrike" dirty="0">
                          <a:effectLst/>
                          <a:latin typeface="Arial" panose="020B0604020202020204" pitchFamily="34" charset="0"/>
                          <a:cs typeface="Arial" panose="020B0604020202020204" pitchFamily="34" charset="0"/>
                        </a:rPr>
                        <a:t>   3,500,000.00 </a:t>
                      </a:r>
                      <a:endParaRPr lang="en-US" sz="9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bl>
          </a:graphicData>
        </a:graphic>
      </p:graphicFrame>
      <p:graphicFrame>
        <p:nvGraphicFramePr>
          <p:cNvPr id="5" name="Table 4"/>
          <p:cNvGraphicFramePr>
            <a:graphicFrameLocks noGrp="1"/>
          </p:cNvGraphicFramePr>
          <p:nvPr>
            <p:extLst/>
          </p:nvPr>
        </p:nvGraphicFramePr>
        <p:xfrm>
          <a:off x="44065" y="5592068"/>
          <a:ext cx="6521626" cy="775913"/>
        </p:xfrm>
        <a:graphic>
          <a:graphicData uri="http://schemas.openxmlformats.org/drawingml/2006/table">
            <a:tbl>
              <a:tblPr firstRow="1" bandRow="1">
                <a:tableStyleId>{9D7B26C5-4107-4FEC-AEDC-1716B250A1EF}</a:tableStyleId>
              </a:tblPr>
              <a:tblGrid>
                <a:gridCol w="349422"/>
                <a:gridCol w="2391354"/>
                <a:gridCol w="1015507"/>
                <a:gridCol w="775279"/>
                <a:gridCol w="731601"/>
                <a:gridCol w="578729"/>
                <a:gridCol w="679734"/>
              </a:tblGrid>
              <a:tr h="267003">
                <a:tc>
                  <a:txBody>
                    <a:bodyPr/>
                    <a:lstStyle/>
                    <a:p>
                      <a:pPr algn="ctr" fontAlgn="ctr"/>
                      <a:r>
                        <a:rPr lang="en-US" sz="1000" b="1" u="none" strike="noStrike" dirty="0">
                          <a:effectLst/>
                          <a:latin typeface="Arial" panose="020B0604020202020204" pitchFamily="34" charset="0"/>
                          <a:cs typeface="Arial" panose="020B0604020202020204" pitchFamily="34" charset="0"/>
                        </a:rPr>
                        <a:t>A</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gridSpan="6">
                  <a:txBody>
                    <a:bodyPr/>
                    <a:lstStyle/>
                    <a:p>
                      <a:pPr algn="l" fontAlgn="b"/>
                      <a:r>
                        <a:rPr lang="en-US" sz="1000" b="0" u="none" strike="noStrike" dirty="0">
                          <a:effectLst/>
                          <a:latin typeface="Arial" panose="020B0604020202020204" pitchFamily="34" charset="0"/>
                          <a:cs typeface="Arial" panose="020B0604020202020204" pitchFamily="34" charset="0"/>
                        </a:rPr>
                        <a:t>Responding to less than 35% of mandatory RFQs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74462">
                <a:tc>
                  <a:txBody>
                    <a:bodyPr/>
                    <a:lstStyle/>
                    <a:p>
                      <a:pPr algn="ctr" fontAlgn="ctr"/>
                      <a:r>
                        <a:rPr lang="en-US" sz="1000" b="1" u="none" strike="noStrike" dirty="0">
                          <a:effectLst/>
                          <a:latin typeface="Arial" panose="020B0604020202020204" pitchFamily="34" charset="0"/>
                          <a:cs typeface="Arial" panose="020B0604020202020204" pitchFamily="34" charset="0"/>
                        </a:rPr>
                        <a:t>B</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gridSpan="5">
                  <a:txBody>
                    <a:bodyPr/>
                    <a:lstStyle/>
                    <a:p>
                      <a:pPr algn="l" fontAlgn="b"/>
                      <a:r>
                        <a:rPr lang="en-US" sz="1000" u="none" strike="noStrike" dirty="0">
                          <a:effectLst/>
                          <a:latin typeface="Arial" panose="020B0604020202020204" pitchFamily="34" charset="0"/>
                          <a:cs typeface="Arial" panose="020B0604020202020204" pitchFamily="34" charset="0"/>
                        </a:rPr>
                        <a:t>Delay in submitting weekly trade reports</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r>
              <a:tr h="182048">
                <a:tc>
                  <a:txBody>
                    <a:bodyPr/>
                    <a:lstStyle/>
                    <a:p>
                      <a:pPr algn="ctr" fontAlgn="ctr"/>
                      <a:r>
                        <a:rPr lang="en-US" sz="1000" b="1" u="none" strike="noStrike" dirty="0">
                          <a:effectLst/>
                          <a:latin typeface="Arial" panose="020B0604020202020204" pitchFamily="34" charset="0"/>
                          <a:cs typeface="Arial" panose="020B0604020202020204" pitchFamily="34" charset="0"/>
                        </a:rPr>
                        <a:t>C</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gridSpan="5">
                  <a:txBody>
                    <a:bodyPr/>
                    <a:lstStyle/>
                    <a:p>
                      <a:pPr algn="l" fontAlgn="b"/>
                      <a:r>
                        <a:rPr lang="en-US" sz="1000" u="none" strike="noStrike" dirty="0">
                          <a:effectLst/>
                          <a:latin typeface="Arial" panose="020B0604020202020204" pitchFamily="34" charset="0"/>
                          <a:cs typeface="Arial" panose="020B0604020202020204" pitchFamily="34" charset="0"/>
                        </a:rPr>
                        <a:t>Failure to provide firm quotes for all benchmark securities by 10.00AM</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r>
              <a:tr h="151706">
                <a:tc>
                  <a:txBody>
                    <a:bodyPr/>
                    <a:lstStyle/>
                    <a:p>
                      <a:pPr algn="ctr" fontAlgn="ctr"/>
                      <a:r>
                        <a:rPr lang="en-US" sz="1000" b="1" u="none" strike="noStrike" dirty="0">
                          <a:effectLst/>
                          <a:latin typeface="Arial" panose="020B0604020202020204" pitchFamily="34" charset="0"/>
                          <a:cs typeface="Arial" panose="020B0604020202020204" pitchFamily="34" charset="0"/>
                        </a:rPr>
                        <a:t>-</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l" fontAlgn="b"/>
                      <a:r>
                        <a:rPr lang="en-US" sz="1000" u="none" strike="noStrike" dirty="0">
                          <a:effectLst/>
                          <a:latin typeface="Arial" panose="020B0604020202020204" pitchFamily="34" charset="0"/>
                          <a:cs typeface="Arial" panose="020B0604020202020204" pitchFamily="34" charset="0"/>
                        </a:rPr>
                        <a:t>Nil</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r>
            </a:tbl>
          </a:graphicData>
        </a:graphic>
      </p:graphicFrame>
      <p:sp>
        <p:nvSpPr>
          <p:cNvPr id="7" name="TextBox 6"/>
          <p:cNvSpPr txBox="1"/>
          <p:nvPr/>
        </p:nvSpPr>
        <p:spPr>
          <a:xfrm>
            <a:off x="0" y="6377783"/>
            <a:ext cx="2523485" cy="246221"/>
          </a:xfrm>
          <a:prstGeom prst="rect">
            <a:avLst/>
          </a:prstGeom>
          <a:noFill/>
        </p:spPr>
        <p:txBody>
          <a:bodyPr wrap="square" rtlCol="0">
            <a:spAutoFit/>
          </a:bodyPr>
          <a:lstStyle/>
          <a:p>
            <a:pPr defTabSz="457200" eaLnBrk="0" fontAlgn="base" hangingPunct="0">
              <a:spcBef>
                <a:spcPct val="0"/>
              </a:spcBef>
              <a:spcAft>
                <a:spcPct val="0"/>
              </a:spcAft>
            </a:pPr>
            <a:r>
              <a:rPr lang="en-GB" sz="1000" b="1" i="1" dirty="0">
                <a:solidFill>
                  <a:prstClr val="black"/>
                </a:solidFill>
                <a:latin typeface="Arial" panose="020B0604020202020204" pitchFamily="34" charset="0"/>
                <a:ea typeface="MS PGothic" panose="020B0600070205080204" pitchFamily="34" charset="-128"/>
                <a:cs typeface="Arial" panose="020B0604020202020204" pitchFamily="34" charset="0"/>
              </a:rPr>
              <a:t>  Source: FMDQ Market Services</a:t>
            </a:r>
          </a:p>
        </p:txBody>
      </p:sp>
    </p:spTree>
    <p:extLst>
      <p:ext uri="{BB962C8B-B14F-4D97-AF65-F5344CB8AC3E}">
        <p14:creationId xmlns:p14="http://schemas.microsoft.com/office/powerpoint/2010/main" xmlns="" val="35366040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b="1" dirty="0">
                <a:latin typeface="Arial" panose="020B0604020202020204" pitchFamily="34" charset="0"/>
                <a:cs typeface="Arial" panose="020B0604020202020204" pitchFamily="34" charset="0"/>
              </a:rPr>
              <a:t>Market Surveillance Summary – </a:t>
            </a:r>
            <a:r>
              <a:rPr lang="en-GB" b="1" dirty="0" smtClean="0">
                <a:latin typeface="Arial" panose="020B0604020202020204" pitchFamily="34" charset="0"/>
                <a:cs typeface="Arial" panose="020B0604020202020204" pitchFamily="34" charset="0"/>
              </a:rPr>
              <a:t>September </a:t>
            </a:r>
            <a:r>
              <a:rPr lang="en-GB" b="1" dirty="0">
                <a:latin typeface="Arial" panose="020B0604020202020204" pitchFamily="34" charset="0"/>
                <a:cs typeface="Arial" panose="020B0604020202020204" pitchFamily="34" charset="0"/>
              </a:rPr>
              <a:t>2015</a:t>
            </a:r>
            <a:endParaRPr lang="en-US" dirty="0"/>
          </a:p>
        </p:txBody>
      </p:sp>
      <p:graphicFrame>
        <p:nvGraphicFramePr>
          <p:cNvPr id="4" name="Table 3"/>
          <p:cNvGraphicFramePr>
            <a:graphicFrameLocks noGrp="1"/>
          </p:cNvGraphicFramePr>
          <p:nvPr>
            <p:extLst/>
          </p:nvPr>
        </p:nvGraphicFramePr>
        <p:xfrm>
          <a:off x="188148" y="1023961"/>
          <a:ext cx="8642700" cy="4383216"/>
        </p:xfrm>
        <a:graphic>
          <a:graphicData uri="http://schemas.openxmlformats.org/drawingml/2006/table">
            <a:tbl>
              <a:tblPr firstRow="1" bandRow="1">
                <a:tableStyleId>{9D7B26C5-4107-4FEC-AEDC-1716B250A1EF}</a:tableStyleId>
              </a:tblPr>
              <a:tblGrid>
                <a:gridCol w="2574296"/>
                <a:gridCol w="1093194"/>
                <a:gridCol w="834588"/>
                <a:gridCol w="787571"/>
                <a:gridCol w="623002"/>
                <a:gridCol w="731735"/>
                <a:gridCol w="1046176"/>
                <a:gridCol w="952138"/>
              </a:tblGrid>
              <a:tr h="163584">
                <a:tc gridSpan="8">
                  <a:txBody>
                    <a:bodyPr/>
                    <a:lstStyle/>
                    <a:p>
                      <a:pPr algn="ctr" fontAlgn="ctr"/>
                      <a:r>
                        <a:rPr lang="en-US" sz="1000" u="none" strike="noStrike" dirty="0">
                          <a:solidFill>
                            <a:schemeClr val="bg1"/>
                          </a:solidFill>
                          <a:effectLst/>
                          <a:latin typeface="Arial" panose="020B0604020202020204" pitchFamily="34" charset="0"/>
                          <a:cs typeface="Arial" panose="020B0604020202020204" pitchFamily="34" charset="0"/>
                        </a:rPr>
                        <a:t>Summary of E-Bond trading infractions for September, 2015</a:t>
                      </a:r>
                      <a:endParaRPr lang="en-US" sz="10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solidFill>
                      <a:srgbClr val="00206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94451">
                <a:tc>
                  <a:txBody>
                    <a:bodyPr/>
                    <a:lstStyle/>
                    <a:p>
                      <a:pPr algn="ctr" fontAlgn="ctr"/>
                      <a:r>
                        <a:rPr lang="en-US" sz="1000" b="1" u="none" strike="noStrike" dirty="0">
                          <a:effectLst/>
                          <a:latin typeface="Arial" panose="020B0604020202020204" pitchFamily="34" charset="0"/>
                          <a:cs typeface="Arial" panose="020B0604020202020204" pitchFamily="34" charset="0"/>
                        </a:rPr>
                        <a:t>Dealing Member</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b="1" u="none" strike="noStrike" dirty="0">
                          <a:effectLst/>
                          <a:latin typeface="Arial" panose="020B0604020202020204" pitchFamily="34" charset="0"/>
                          <a:cs typeface="Arial" panose="020B0604020202020204" pitchFamily="34" charset="0"/>
                        </a:rPr>
                        <a:t>Compliance Ranking </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b="1" u="none" strike="noStrike" dirty="0">
                          <a:effectLst/>
                          <a:latin typeface="Arial" panose="020B0604020202020204" pitchFamily="34" charset="0"/>
                          <a:cs typeface="Arial" panose="020B0604020202020204" pitchFamily="34" charset="0"/>
                        </a:rPr>
                        <a:t>A</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b="1" u="none" strike="noStrike" dirty="0">
                          <a:effectLst/>
                          <a:latin typeface="Arial" panose="020B0604020202020204" pitchFamily="34" charset="0"/>
                          <a:cs typeface="Arial" panose="020B0604020202020204" pitchFamily="34" charset="0"/>
                        </a:rPr>
                        <a:t>B</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b="1" u="none" strike="noStrike" dirty="0">
                          <a:effectLst/>
                          <a:latin typeface="Arial" panose="020B0604020202020204" pitchFamily="34" charset="0"/>
                          <a:cs typeface="Arial" panose="020B0604020202020204" pitchFamily="34" charset="0"/>
                        </a:rPr>
                        <a:t>C</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b="1" u="none" strike="noStrike" dirty="0">
                          <a:effectLst/>
                          <a:latin typeface="Arial" panose="020B0604020202020204" pitchFamily="34" charset="0"/>
                          <a:cs typeface="Arial" panose="020B0604020202020204" pitchFamily="34" charset="0"/>
                        </a:rPr>
                        <a:t>Total Infractions</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b="1" u="none" strike="noStrike" dirty="0">
                          <a:effectLst/>
                          <a:latin typeface="Arial" panose="020B0604020202020204" pitchFamily="34" charset="0"/>
                          <a:cs typeface="Arial" panose="020B0604020202020204" pitchFamily="34" charset="0"/>
                        </a:rPr>
                        <a:t>Infractions with Cash Sanction</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b="1" u="none" strike="noStrike" dirty="0">
                          <a:effectLst/>
                          <a:latin typeface="Arial" panose="020B0604020202020204" pitchFamily="34" charset="0"/>
                          <a:cs typeface="Arial" panose="020B0604020202020204" pitchFamily="34" charset="0"/>
                        </a:rPr>
                        <a:t>Cash Sanction (N)</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ctr"/>
                      <a:r>
                        <a:rPr lang="en-US" sz="1000" b="1" u="none" strike="noStrike" dirty="0">
                          <a:effectLst/>
                          <a:latin typeface="Arial" panose="020B0604020202020204" pitchFamily="34" charset="0"/>
                          <a:cs typeface="Arial" panose="020B0604020202020204" pitchFamily="34" charset="0"/>
                        </a:rPr>
                        <a:t>Access Bank PLC</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1</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ctr"/>
                      <a:r>
                        <a:rPr lang="en-US" sz="1000" b="1" u="none" strike="noStrike" dirty="0">
                          <a:effectLst/>
                          <a:latin typeface="Arial" panose="020B0604020202020204" pitchFamily="34" charset="0"/>
                          <a:cs typeface="Arial" panose="020B0604020202020204" pitchFamily="34" charset="0"/>
                        </a:rPr>
                        <a:t>Diamond Bank PLC</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1</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ctr"/>
                      <a:r>
                        <a:rPr lang="en-US" sz="1000" b="1" u="none" strike="noStrike" dirty="0">
                          <a:effectLst/>
                          <a:latin typeface="Arial" panose="020B0604020202020204" pitchFamily="34" charset="0"/>
                          <a:cs typeface="Arial" panose="020B0604020202020204" pitchFamily="34" charset="0"/>
                        </a:rPr>
                        <a:t>Ecobank Nigeria Limited</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1</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ctr"/>
                      <a:r>
                        <a:rPr lang="en-US" sz="1000" b="1" u="none" strike="noStrike" dirty="0">
                          <a:effectLst/>
                          <a:latin typeface="Arial" panose="020B0604020202020204" pitchFamily="34" charset="0"/>
                          <a:cs typeface="Arial" panose="020B0604020202020204" pitchFamily="34" charset="0"/>
                        </a:rPr>
                        <a:t>Rand Merchant Bank Nigeria Limited</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1</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ctr"/>
                      <a:r>
                        <a:rPr lang="en-US" sz="1000" b="1" u="none" strike="noStrike" dirty="0">
                          <a:effectLst/>
                          <a:latin typeface="Arial" panose="020B0604020202020204" pitchFamily="34" charset="0"/>
                          <a:cs typeface="Arial" panose="020B0604020202020204" pitchFamily="34" charset="0"/>
                        </a:rPr>
                        <a:t>Skye Bank PLC</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1</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ctr"/>
                      <a:r>
                        <a:rPr lang="en-US" sz="1000" b="1" u="none" strike="noStrike" dirty="0">
                          <a:effectLst/>
                          <a:latin typeface="Arial" panose="020B0604020202020204" pitchFamily="34" charset="0"/>
                          <a:cs typeface="Arial" panose="020B0604020202020204" pitchFamily="34" charset="0"/>
                        </a:rPr>
                        <a:t>Standard Chartered Bank Nigeria Limited</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1</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ctr"/>
                      <a:r>
                        <a:rPr lang="en-US" sz="1000" b="1" u="none" strike="noStrike" dirty="0">
                          <a:effectLst/>
                          <a:latin typeface="Arial" panose="020B0604020202020204" pitchFamily="34" charset="0"/>
                          <a:cs typeface="Arial" panose="020B0604020202020204" pitchFamily="34" charset="0"/>
                        </a:rPr>
                        <a:t>United Bank for Africa PLC</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1</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ctr"/>
                      <a:r>
                        <a:rPr lang="en-US" sz="1000" b="1" u="none" strike="noStrike" dirty="0">
                          <a:effectLst/>
                          <a:latin typeface="Arial" panose="020B0604020202020204" pitchFamily="34" charset="0"/>
                          <a:cs typeface="Arial" panose="020B0604020202020204" pitchFamily="34" charset="0"/>
                        </a:rPr>
                        <a:t>Kakawa Discount House Limited</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1</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ctr"/>
                      <a:r>
                        <a:rPr lang="en-US" sz="1000" b="1" u="none" strike="noStrike" dirty="0">
                          <a:effectLst/>
                          <a:latin typeface="Arial" panose="020B0604020202020204" pitchFamily="34" charset="0"/>
                          <a:cs typeface="Arial" panose="020B0604020202020204" pitchFamily="34" charset="0"/>
                        </a:rPr>
                        <a:t>Union Bank of Nigeria PLC</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1</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ctr"/>
                      <a:r>
                        <a:rPr lang="en-US" sz="1000" b="1" u="none" strike="noStrike" dirty="0">
                          <a:effectLst/>
                          <a:latin typeface="Arial" panose="020B0604020202020204" pitchFamily="34" charset="0"/>
                          <a:cs typeface="Arial" panose="020B0604020202020204" pitchFamily="34" charset="0"/>
                        </a:rPr>
                        <a:t>First Bank of Nigeria Limited</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1</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ctr"/>
                      <a:r>
                        <a:rPr lang="en-US" sz="1000" b="1" u="none" strike="noStrike" dirty="0">
                          <a:effectLst/>
                          <a:latin typeface="Arial" panose="020B0604020202020204" pitchFamily="34" charset="0"/>
                          <a:cs typeface="Arial" panose="020B0604020202020204" pitchFamily="34" charset="0"/>
                        </a:rPr>
                        <a:t>Stanbic IBTC Bank PLC</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1</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ctr"/>
                      <a:r>
                        <a:rPr lang="en-US" sz="1000" b="1" u="none" strike="noStrike" dirty="0">
                          <a:effectLst/>
                          <a:latin typeface="Arial" panose="020B0604020202020204" pitchFamily="34" charset="0"/>
                          <a:cs typeface="Arial" panose="020B0604020202020204" pitchFamily="34" charset="0"/>
                        </a:rPr>
                        <a:t>FSDH Merchant Bank Limited</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1</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ctr"/>
                      <a:r>
                        <a:rPr lang="en-US" sz="1000" b="1" u="none" strike="noStrike" dirty="0">
                          <a:effectLst/>
                          <a:latin typeface="Arial" panose="020B0604020202020204" pitchFamily="34" charset="0"/>
                          <a:cs typeface="Arial" panose="020B0604020202020204" pitchFamily="34" charset="0"/>
                        </a:rPr>
                        <a:t>Zenith Bank PLC</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13</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1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1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ctr"/>
                      <a:r>
                        <a:rPr lang="en-US" sz="1000" b="1" u="none" strike="noStrike" dirty="0">
                          <a:effectLst/>
                          <a:latin typeface="Arial" panose="020B0604020202020204" pitchFamily="34" charset="0"/>
                          <a:cs typeface="Arial" panose="020B0604020202020204" pitchFamily="34" charset="0"/>
                        </a:rPr>
                        <a:t>Guaranty Trust Bank PLC</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13</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1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1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ctr"/>
                      <a:r>
                        <a:rPr lang="en-US" sz="1000" b="1" u="none" strike="noStrike" dirty="0">
                          <a:effectLst/>
                          <a:latin typeface="Arial" panose="020B0604020202020204" pitchFamily="34" charset="0"/>
                          <a:cs typeface="Arial" panose="020B0604020202020204" pitchFamily="34" charset="0"/>
                        </a:rPr>
                        <a:t>Sterling Bank PLC</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13</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1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1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ctr"/>
                      <a:r>
                        <a:rPr lang="en-US" sz="1000" b="1" u="none" strike="noStrike" dirty="0">
                          <a:effectLst/>
                          <a:latin typeface="Arial" panose="020B0604020202020204" pitchFamily="34" charset="0"/>
                          <a:cs typeface="Arial" panose="020B0604020202020204" pitchFamily="34" charset="0"/>
                        </a:rPr>
                        <a:t>Fidelity Bank PLC</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13</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1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1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ctr"/>
                      <a:r>
                        <a:rPr lang="en-US" sz="1000" b="1" u="none" strike="noStrike" dirty="0">
                          <a:effectLst/>
                          <a:latin typeface="Arial" panose="020B0604020202020204" pitchFamily="34" charset="0"/>
                          <a:cs typeface="Arial" panose="020B0604020202020204" pitchFamily="34" charset="0"/>
                        </a:rPr>
                        <a:t>Keystone Bank Limited</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13</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1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1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ctr"/>
                      <a:r>
                        <a:rPr lang="en-US" sz="1000" b="1" u="none" strike="noStrike" dirty="0">
                          <a:effectLst/>
                          <a:latin typeface="Arial" panose="020B0604020202020204" pitchFamily="34" charset="0"/>
                          <a:cs typeface="Arial" panose="020B0604020202020204" pitchFamily="34" charset="0"/>
                        </a:rPr>
                        <a:t>Heritage Banking Company Limited</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13</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1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1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ctr"/>
                      <a:r>
                        <a:rPr lang="en-US" sz="1000" b="1" u="none" strike="noStrike" dirty="0">
                          <a:effectLst/>
                          <a:latin typeface="Arial" panose="020B0604020202020204" pitchFamily="34" charset="0"/>
                          <a:cs typeface="Arial" panose="020B0604020202020204" pitchFamily="34" charset="0"/>
                        </a:rPr>
                        <a:t>Citibank Nigeria Limited</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19</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2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2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ctr"/>
                      <a:r>
                        <a:rPr lang="en-US" sz="1000" b="1" u="none" strike="noStrike" dirty="0">
                          <a:effectLst/>
                          <a:latin typeface="Arial" panose="020B0604020202020204" pitchFamily="34" charset="0"/>
                          <a:cs typeface="Arial" panose="020B0604020202020204" pitchFamily="34" charset="0"/>
                        </a:rPr>
                        <a:t>Wema Bank PLC</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20</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2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1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3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ctr"/>
                      <a:r>
                        <a:rPr lang="en-US" sz="1000" b="1" u="none" strike="noStrike" dirty="0">
                          <a:effectLst/>
                          <a:latin typeface="Arial" panose="020B0604020202020204" pitchFamily="34" charset="0"/>
                          <a:cs typeface="Arial" panose="020B0604020202020204" pitchFamily="34" charset="0"/>
                        </a:rPr>
                        <a:t>Coronation Merchant Bank Limited</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21</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7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7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1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500,000.00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ctr"/>
                      <a:r>
                        <a:rPr lang="en-US" sz="1000" b="1" u="none" strike="noStrike" dirty="0">
                          <a:effectLst/>
                          <a:latin typeface="Arial" panose="020B0604020202020204" pitchFamily="34" charset="0"/>
                          <a:cs typeface="Arial" panose="020B0604020202020204" pitchFamily="34" charset="0"/>
                        </a:rPr>
                        <a:t>First City Monument Bank Limited</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21</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6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1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7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1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500,000.00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ctr"/>
                      <a:r>
                        <a:rPr lang="en-US" sz="1000" b="1" u="none" strike="noStrike" dirty="0">
                          <a:effectLst/>
                          <a:latin typeface="Arial" panose="020B0604020202020204" pitchFamily="34" charset="0"/>
                          <a:cs typeface="Arial" panose="020B0604020202020204" pitchFamily="34" charset="0"/>
                        </a:rPr>
                        <a:t>Unity Bank PLC</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23</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18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1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14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33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2 </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000" u="none" strike="noStrike" dirty="0">
                          <a:effectLst/>
                          <a:latin typeface="Arial" panose="020B0604020202020204" pitchFamily="34" charset="0"/>
                          <a:cs typeface="Arial" panose="020B0604020202020204" pitchFamily="34" charset="0"/>
                        </a:rPr>
                        <a:t>   1,000,000.00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30867">
                <a:tc>
                  <a:txBody>
                    <a:bodyPr/>
                    <a:lstStyle/>
                    <a:p>
                      <a:pPr algn="l" fontAlgn="b"/>
                      <a:r>
                        <a:rPr lang="en-US" sz="1000" b="1" u="none" strike="noStrike" dirty="0">
                          <a:effectLst/>
                          <a:latin typeface="Arial" panose="020B0604020202020204" pitchFamily="34" charset="0"/>
                          <a:cs typeface="Arial" panose="020B0604020202020204" pitchFamily="34" charset="0"/>
                        </a:rPr>
                        <a:t>Total</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ctr"/>
                      <a:r>
                        <a:rPr lang="en-US" sz="1000" u="none" strike="noStrike" dirty="0">
                          <a:effectLst/>
                          <a:latin typeface="Arial" panose="020B0604020202020204" pitchFamily="34" charset="0"/>
                          <a:cs typeface="Arial" panose="020B0604020202020204" pitchFamily="34" charset="0"/>
                        </a:rPr>
                        <a:t>   2,000,000.00 </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bl>
          </a:graphicData>
        </a:graphic>
      </p:graphicFrame>
      <p:graphicFrame>
        <p:nvGraphicFramePr>
          <p:cNvPr id="5" name="Table 4"/>
          <p:cNvGraphicFramePr>
            <a:graphicFrameLocks noGrp="1"/>
          </p:cNvGraphicFramePr>
          <p:nvPr>
            <p:extLst/>
          </p:nvPr>
        </p:nvGraphicFramePr>
        <p:xfrm>
          <a:off x="188148" y="5540275"/>
          <a:ext cx="6521626" cy="775913"/>
        </p:xfrm>
        <a:graphic>
          <a:graphicData uri="http://schemas.openxmlformats.org/drawingml/2006/table">
            <a:tbl>
              <a:tblPr firstRow="1" bandRow="1">
                <a:tableStyleId>{9D7B26C5-4107-4FEC-AEDC-1716B250A1EF}</a:tableStyleId>
              </a:tblPr>
              <a:tblGrid>
                <a:gridCol w="349422"/>
                <a:gridCol w="2391354"/>
                <a:gridCol w="1015507"/>
                <a:gridCol w="775279"/>
                <a:gridCol w="731601"/>
                <a:gridCol w="578729"/>
                <a:gridCol w="679734"/>
              </a:tblGrid>
              <a:tr h="267003">
                <a:tc>
                  <a:txBody>
                    <a:bodyPr/>
                    <a:lstStyle/>
                    <a:p>
                      <a:pPr algn="ctr" fontAlgn="ctr"/>
                      <a:r>
                        <a:rPr lang="en-US" sz="1000" b="1" u="none" strike="noStrike" dirty="0">
                          <a:effectLst/>
                          <a:latin typeface="Arial" panose="020B0604020202020204" pitchFamily="34" charset="0"/>
                          <a:cs typeface="Arial" panose="020B0604020202020204" pitchFamily="34" charset="0"/>
                        </a:rPr>
                        <a:t>A</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gridSpan="6">
                  <a:txBody>
                    <a:bodyPr/>
                    <a:lstStyle/>
                    <a:p>
                      <a:pPr algn="l" fontAlgn="b"/>
                      <a:r>
                        <a:rPr lang="en-US" sz="1000" b="0" u="none" strike="noStrike" dirty="0">
                          <a:effectLst/>
                          <a:latin typeface="Arial" panose="020B0604020202020204" pitchFamily="34" charset="0"/>
                          <a:cs typeface="Arial" panose="020B0604020202020204" pitchFamily="34" charset="0"/>
                        </a:rPr>
                        <a:t>Responding to less than 35% of mandatory RFQs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74462">
                <a:tc>
                  <a:txBody>
                    <a:bodyPr/>
                    <a:lstStyle/>
                    <a:p>
                      <a:pPr algn="ctr" fontAlgn="ctr"/>
                      <a:r>
                        <a:rPr lang="en-US" sz="1000" b="1" u="none" strike="noStrike" dirty="0">
                          <a:effectLst/>
                          <a:latin typeface="Arial" panose="020B0604020202020204" pitchFamily="34" charset="0"/>
                          <a:cs typeface="Arial" panose="020B0604020202020204" pitchFamily="34" charset="0"/>
                        </a:rPr>
                        <a:t>B</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gridSpan="5">
                  <a:txBody>
                    <a:bodyPr/>
                    <a:lstStyle/>
                    <a:p>
                      <a:pPr algn="l" fontAlgn="b"/>
                      <a:r>
                        <a:rPr lang="en-US" sz="1000" u="none" strike="noStrike" dirty="0">
                          <a:effectLst/>
                          <a:latin typeface="Arial" panose="020B0604020202020204" pitchFamily="34" charset="0"/>
                          <a:cs typeface="Arial" panose="020B0604020202020204" pitchFamily="34" charset="0"/>
                        </a:rPr>
                        <a:t>Delay in submitting weekly trade reports</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r>
              <a:tr h="182048">
                <a:tc>
                  <a:txBody>
                    <a:bodyPr/>
                    <a:lstStyle/>
                    <a:p>
                      <a:pPr algn="ctr" fontAlgn="ctr"/>
                      <a:r>
                        <a:rPr lang="en-US" sz="1000" b="1" u="none" strike="noStrike" dirty="0">
                          <a:effectLst/>
                          <a:latin typeface="Arial" panose="020B0604020202020204" pitchFamily="34" charset="0"/>
                          <a:cs typeface="Arial" panose="020B0604020202020204" pitchFamily="34" charset="0"/>
                        </a:rPr>
                        <a:t>C</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gridSpan="5">
                  <a:txBody>
                    <a:bodyPr/>
                    <a:lstStyle/>
                    <a:p>
                      <a:pPr algn="l" fontAlgn="b"/>
                      <a:r>
                        <a:rPr lang="en-US" sz="1000" u="none" strike="noStrike" dirty="0">
                          <a:effectLst/>
                          <a:latin typeface="Arial" panose="020B0604020202020204" pitchFamily="34" charset="0"/>
                          <a:cs typeface="Arial" panose="020B0604020202020204" pitchFamily="34" charset="0"/>
                        </a:rPr>
                        <a:t>Failure to provide firm quotes for all benchmark securities by 10.00AM</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r>
              <a:tr h="151706">
                <a:tc>
                  <a:txBody>
                    <a:bodyPr/>
                    <a:lstStyle/>
                    <a:p>
                      <a:pPr algn="ctr" fontAlgn="ctr"/>
                      <a:r>
                        <a:rPr lang="en-US" sz="1000" b="1" u="none" strike="noStrike" dirty="0">
                          <a:effectLst/>
                          <a:latin typeface="Arial" panose="020B0604020202020204" pitchFamily="34" charset="0"/>
                          <a:cs typeface="Arial" panose="020B0604020202020204" pitchFamily="34" charset="0"/>
                        </a:rPr>
                        <a:t>-</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l" fontAlgn="b"/>
                      <a:r>
                        <a:rPr lang="en-US" sz="1000" u="none" strike="noStrike" dirty="0">
                          <a:effectLst/>
                          <a:latin typeface="Arial" panose="020B0604020202020204" pitchFamily="34" charset="0"/>
                          <a:cs typeface="Arial" panose="020B0604020202020204" pitchFamily="34" charset="0"/>
                        </a:rPr>
                        <a:t>Nil</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r>
            </a:tbl>
          </a:graphicData>
        </a:graphic>
      </p:graphicFrame>
      <p:sp>
        <p:nvSpPr>
          <p:cNvPr id="6" name="TextBox 5"/>
          <p:cNvSpPr txBox="1"/>
          <p:nvPr/>
        </p:nvSpPr>
        <p:spPr>
          <a:xfrm>
            <a:off x="0" y="6449286"/>
            <a:ext cx="2523485" cy="246221"/>
          </a:xfrm>
          <a:prstGeom prst="rect">
            <a:avLst/>
          </a:prstGeom>
          <a:noFill/>
        </p:spPr>
        <p:txBody>
          <a:bodyPr wrap="square" rtlCol="0">
            <a:spAutoFit/>
          </a:bodyPr>
          <a:lstStyle/>
          <a:p>
            <a:pPr defTabSz="457200" eaLnBrk="0" fontAlgn="base" hangingPunct="0">
              <a:spcBef>
                <a:spcPct val="0"/>
              </a:spcBef>
              <a:spcAft>
                <a:spcPct val="0"/>
              </a:spcAft>
            </a:pPr>
            <a:r>
              <a:rPr lang="en-GB" sz="1000" b="1" i="1" dirty="0">
                <a:solidFill>
                  <a:prstClr val="black"/>
                </a:solidFill>
                <a:latin typeface="Arial" panose="020B0604020202020204" pitchFamily="34" charset="0"/>
                <a:ea typeface="MS PGothic" panose="020B0600070205080204" pitchFamily="34" charset="-128"/>
                <a:cs typeface="Arial" panose="020B0604020202020204" pitchFamily="34" charset="0"/>
              </a:rPr>
              <a:t>  Source: FMDQ Market Services</a:t>
            </a:r>
          </a:p>
        </p:txBody>
      </p:sp>
    </p:spTree>
    <p:extLst>
      <p:ext uri="{BB962C8B-B14F-4D97-AF65-F5344CB8AC3E}">
        <p14:creationId xmlns:p14="http://schemas.microsoft.com/office/powerpoint/2010/main" xmlns="" val="19517736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b="1" dirty="0">
                <a:latin typeface="Arial" panose="020B0604020202020204" pitchFamily="34" charset="0"/>
                <a:cs typeface="Arial" panose="020B0604020202020204" pitchFamily="34" charset="0"/>
              </a:rPr>
              <a:t>Market Surveillance Summary – </a:t>
            </a:r>
            <a:r>
              <a:rPr lang="en-GB" b="1" dirty="0" smtClean="0">
                <a:latin typeface="Arial" panose="020B0604020202020204" pitchFamily="34" charset="0"/>
                <a:cs typeface="Arial" panose="020B0604020202020204" pitchFamily="34" charset="0"/>
              </a:rPr>
              <a:t>October </a:t>
            </a:r>
            <a:r>
              <a:rPr lang="en-GB" b="1" dirty="0">
                <a:latin typeface="Arial" panose="020B0604020202020204" pitchFamily="34" charset="0"/>
                <a:cs typeface="Arial" panose="020B0604020202020204" pitchFamily="34" charset="0"/>
              </a:rPr>
              <a:t>2015</a:t>
            </a:r>
            <a:endParaRPr lang="en-US" dirty="0"/>
          </a:p>
        </p:txBody>
      </p:sp>
      <p:sp>
        <p:nvSpPr>
          <p:cNvPr id="4" name="TextBox 3"/>
          <p:cNvSpPr txBox="1"/>
          <p:nvPr/>
        </p:nvSpPr>
        <p:spPr>
          <a:xfrm>
            <a:off x="0" y="6611779"/>
            <a:ext cx="2523485" cy="246221"/>
          </a:xfrm>
          <a:prstGeom prst="rect">
            <a:avLst/>
          </a:prstGeom>
          <a:noFill/>
        </p:spPr>
        <p:txBody>
          <a:bodyPr wrap="square" rtlCol="0">
            <a:spAutoFit/>
          </a:bodyPr>
          <a:lstStyle/>
          <a:p>
            <a:pPr defTabSz="457200" eaLnBrk="0" fontAlgn="base" hangingPunct="0">
              <a:spcBef>
                <a:spcPct val="0"/>
              </a:spcBef>
              <a:spcAft>
                <a:spcPct val="0"/>
              </a:spcAft>
            </a:pPr>
            <a:r>
              <a:rPr lang="en-GB" sz="1000" b="1" i="1" dirty="0">
                <a:solidFill>
                  <a:prstClr val="black"/>
                </a:solidFill>
                <a:latin typeface="Arial" panose="020B0604020202020204" pitchFamily="34" charset="0"/>
                <a:ea typeface="MS PGothic" panose="020B0600070205080204" pitchFamily="34" charset="-128"/>
                <a:cs typeface="Arial" panose="020B0604020202020204" pitchFamily="34" charset="0"/>
              </a:rPr>
              <a:t>  Source: FMDQ Market Services</a:t>
            </a:r>
          </a:p>
        </p:txBody>
      </p:sp>
      <p:graphicFrame>
        <p:nvGraphicFramePr>
          <p:cNvPr id="5" name="Table 4"/>
          <p:cNvGraphicFramePr>
            <a:graphicFrameLocks noGrp="1"/>
          </p:cNvGraphicFramePr>
          <p:nvPr>
            <p:extLst/>
          </p:nvPr>
        </p:nvGraphicFramePr>
        <p:xfrm>
          <a:off x="138044" y="1003597"/>
          <a:ext cx="8755435" cy="4693920"/>
        </p:xfrm>
        <a:graphic>
          <a:graphicData uri="http://schemas.openxmlformats.org/drawingml/2006/table">
            <a:tbl>
              <a:tblPr firstRow="1" bandRow="1">
                <a:tableStyleId>{9D7B26C5-4107-4FEC-AEDC-1716B250A1EF}</a:tableStyleId>
              </a:tblPr>
              <a:tblGrid>
                <a:gridCol w="2607875"/>
                <a:gridCol w="1107453"/>
                <a:gridCol w="845475"/>
                <a:gridCol w="797844"/>
                <a:gridCol w="631129"/>
                <a:gridCol w="741280"/>
                <a:gridCol w="1059822"/>
                <a:gridCol w="964557"/>
              </a:tblGrid>
              <a:tr h="163584">
                <a:tc gridSpan="8">
                  <a:txBody>
                    <a:bodyPr/>
                    <a:lstStyle/>
                    <a:p>
                      <a:pPr algn="ctr" fontAlgn="ctr"/>
                      <a:r>
                        <a:rPr lang="en-US" sz="1100" u="none" strike="noStrike" dirty="0">
                          <a:solidFill>
                            <a:schemeClr val="bg1"/>
                          </a:solidFill>
                          <a:effectLst/>
                          <a:latin typeface="Arial" panose="020B0604020202020204" pitchFamily="34" charset="0"/>
                          <a:cs typeface="Arial" panose="020B0604020202020204" pitchFamily="34" charset="0"/>
                        </a:rPr>
                        <a:t>Summary of E-Bond trading infractions for October, 2015</a:t>
                      </a:r>
                      <a:endParaRPr lang="en-US" sz="11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solidFill>
                      <a:srgbClr val="00206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94451">
                <a:tc>
                  <a:txBody>
                    <a:bodyPr/>
                    <a:lstStyle/>
                    <a:p>
                      <a:pPr algn="l" fontAlgn="ctr"/>
                      <a:r>
                        <a:rPr lang="en-US" sz="1100" b="1" u="none" strike="noStrike" dirty="0">
                          <a:effectLst/>
                          <a:latin typeface="Arial" panose="020B0604020202020204" pitchFamily="34" charset="0"/>
                          <a:cs typeface="Arial" panose="020B0604020202020204" pitchFamily="34" charset="0"/>
                        </a:rPr>
                        <a:t>Dealing Member</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l" fontAlgn="ctr"/>
                      <a:r>
                        <a:rPr lang="en-US" sz="1100" b="1" u="none" strike="noStrike" dirty="0">
                          <a:effectLst/>
                          <a:latin typeface="Arial" panose="020B0604020202020204" pitchFamily="34" charset="0"/>
                          <a:cs typeface="Arial" panose="020B0604020202020204" pitchFamily="34" charset="0"/>
                        </a:rPr>
                        <a:t>Compliance Ranking </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b="1" u="none" strike="noStrike" dirty="0">
                          <a:effectLst/>
                          <a:latin typeface="Arial" panose="020B0604020202020204" pitchFamily="34" charset="0"/>
                          <a:cs typeface="Arial" panose="020B0604020202020204" pitchFamily="34" charset="0"/>
                        </a:rPr>
                        <a:t>A</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b="1" u="none" strike="noStrike" dirty="0">
                          <a:effectLst/>
                          <a:latin typeface="Arial" panose="020B0604020202020204" pitchFamily="34" charset="0"/>
                          <a:cs typeface="Arial" panose="020B0604020202020204" pitchFamily="34" charset="0"/>
                        </a:rPr>
                        <a:t>B</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b="1" u="none" strike="noStrike" dirty="0">
                          <a:effectLst/>
                          <a:latin typeface="Arial" panose="020B0604020202020204" pitchFamily="34" charset="0"/>
                          <a:cs typeface="Arial" panose="020B0604020202020204" pitchFamily="34" charset="0"/>
                        </a:rPr>
                        <a:t>C</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b="1" u="none" strike="noStrike" dirty="0">
                          <a:effectLst/>
                          <a:latin typeface="Arial" panose="020B0604020202020204" pitchFamily="34" charset="0"/>
                          <a:cs typeface="Arial" panose="020B0604020202020204" pitchFamily="34" charset="0"/>
                        </a:rPr>
                        <a:t>Total Infractions</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b="1" u="none" strike="noStrike" dirty="0">
                          <a:effectLst/>
                          <a:latin typeface="Arial" panose="020B0604020202020204" pitchFamily="34" charset="0"/>
                          <a:cs typeface="Arial" panose="020B0604020202020204" pitchFamily="34" charset="0"/>
                        </a:rPr>
                        <a:t>Infractions with Cash Sanction</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b="1" u="none" strike="noStrike" dirty="0">
                          <a:effectLst/>
                          <a:latin typeface="Arial" panose="020B0604020202020204" pitchFamily="34" charset="0"/>
                          <a:cs typeface="Arial" panose="020B0604020202020204" pitchFamily="34" charset="0"/>
                        </a:rPr>
                        <a:t>Cash Sanction (N)</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b"/>
                      <a:r>
                        <a:rPr lang="en-US" sz="1100" b="1" u="none" strike="noStrike" dirty="0">
                          <a:effectLst/>
                          <a:latin typeface="Arial" panose="020B0604020202020204" pitchFamily="34" charset="0"/>
                          <a:cs typeface="Arial" panose="020B0604020202020204" pitchFamily="34" charset="0"/>
                        </a:rPr>
                        <a:t>Access Bank PLC</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ctr"/>
                      <a:r>
                        <a:rPr lang="en-US" sz="1100" u="none" strike="noStrike" dirty="0">
                          <a:effectLst/>
                          <a:latin typeface="Arial" panose="020B0604020202020204" pitchFamily="34" charset="0"/>
                          <a:cs typeface="Arial" panose="020B0604020202020204" pitchFamily="34" charset="0"/>
                        </a:rPr>
                        <a:t>1</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b"/>
                      <a:r>
                        <a:rPr lang="en-US" sz="1100" b="1" u="none" strike="noStrike" dirty="0">
                          <a:effectLst/>
                          <a:latin typeface="Arial" panose="020B0604020202020204" pitchFamily="34" charset="0"/>
                          <a:cs typeface="Arial" panose="020B0604020202020204" pitchFamily="34" charset="0"/>
                        </a:rPr>
                        <a:t>Citibank Nigeria Limited</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ctr"/>
                      <a:r>
                        <a:rPr lang="en-US" sz="1100" u="none" strike="noStrike" dirty="0">
                          <a:effectLst/>
                          <a:latin typeface="Arial" panose="020B0604020202020204" pitchFamily="34" charset="0"/>
                          <a:cs typeface="Arial" panose="020B0604020202020204" pitchFamily="34" charset="0"/>
                        </a:rPr>
                        <a:t>1</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b"/>
                      <a:r>
                        <a:rPr lang="en-US" sz="1100" b="1" u="none" strike="noStrike" dirty="0">
                          <a:effectLst/>
                          <a:latin typeface="Arial" panose="020B0604020202020204" pitchFamily="34" charset="0"/>
                          <a:cs typeface="Arial" panose="020B0604020202020204" pitchFamily="34" charset="0"/>
                        </a:rPr>
                        <a:t>Fidelity Bank PLC</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ctr"/>
                      <a:r>
                        <a:rPr lang="en-US" sz="1100" u="none" strike="noStrike" dirty="0">
                          <a:effectLst/>
                          <a:latin typeface="Arial" panose="020B0604020202020204" pitchFamily="34" charset="0"/>
                          <a:cs typeface="Arial" panose="020B0604020202020204" pitchFamily="34" charset="0"/>
                        </a:rPr>
                        <a:t>1</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b"/>
                      <a:r>
                        <a:rPr lang="en-US" sz="1100" b="1" u="none" strike="noStrike" dirty="0">
                          <a:effectLst/>
                          <a:latin typeface="Arial" panose="020B0604020202020204" pitchFamily="34" charset="0"/>
                          <a:cs typeface="Arial" panose="020B0604020202020204" pitchFamily="34" charset="0"/>
                        </a:rPr>
                        <a:t>First Bank of Nigeria Limited</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ctr"/>
                      <a:r>
                        <a:rPr lang="en-US" sz="1100" u="none" strike="noStrike" dirty="0">
                          <a:effectLst/>
                          <a:latin typeface="Arial" panose="020B0604020202020204" pitchFamily="34" charset="0"/>
                          <a:cs typeface="Arial" panose="020B0604020202020204" pitchFamily="34" charset="0"/>
                        </a:rPr>
                        <a:t>1</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b"/>
                      <a:r>
                        <a:rPr lang="en-US" sz="1100" b="1" u="none" strike="noStrike" dirty="0">
                          <a:effectLst/>
                          <a:latin typeface="Arial" panose="020B0604020202020204" pitchFamily="34" charset="0"/>
                          <a:cs typeface="Arial" panose="020B0604020202020204" pitchFamily="34" charset="0"/>
                        </a:rPr>
                        <a:t>FSDH Merchant Bank Limited</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ctr"/>
                      <a:r>
                        <a:rPr lang="en-US" sz="1100" u="none" strike="noStrike" dirty="0">
                          <a:effectLst/>
                          <a:latin typeface="Arial" panose="020B0604020202020204" pitchFamily="34" charset="0"/>
                          <a:cs typeface="Arial" panose="020B0604020202020204" pitchFamily="34" charset="0"/>
                        </a:rPr>
                        <a:t>1</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b"/>
                      <a:r>
                        <a:rPr lang="en-US" sz="1100" b="1" u="none" strike="noStrike" dirty="0">
                          <a:effectLst/>
                          <a:latin typeface="Arial" panose="020B0604020202020204" pitchFamily="34" charset="0"/>
                          <a:cs typeface="Arial" panose="020B0604020202020204" pitchFamily="34" charset="0"/>
                        </a:rPr>
                        <a:t>Stanbic IBTC Bank PLC</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ctr"/>
                      <a:r>
                        <a:rPr lang="en-US" sz="1100" u="none" strike="noStrike" dirty="0">
                          <a:effectLst/>
                          <a:latin typeface="Arial" panose="020B0604020202020204" pitchFamily="34" charset="0"/>
                          <a:cs typeface="Arial" panose="020B0604020202020204" pitchFamily="34" charset="0"/>
                        </a:rPr>
                        <a:t>1</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b"/>
                      <a:r>
                        <a:rPr lang="en-US" sz="1100" b="1" u="none" strike="noStrike" dirty="0">
                          <a:effectLst/>
                          <a:latin typeface="Arial" panose="020B0604020202020204" pitchFamily="34" charset="0"/>
                          <a:cs typeface="Arial" panose="020B0604020202020204" pitchFamily="34" charset="0"/>
                        </a:rPr>
                        <a:t>Union Bank of Nigeria PLC</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ctr"/>
                      <a:r>
                        <a:rPr lang="en-US" sz="1100" u="none" strike="noStrike" dirty="0">
                          <a:effectLst/>
                          <a:latin typeface="Arial" panose="020B0604020202020204" pitchFamily="34" charset="0"/>
                          <a:cs typeface="Arial" panose="020B0604020202020204" pitchFamily="34" charset="0"/>
                        </a:rPr>
                        <a:t>1</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b"/>
                      <a:r>
                        <a:rPr lang="en-US" sz="1100" b="1" u="none" strike="noStrike" dirty="0">
                          <a:effectLst/>
                          <a:latin typeface="Arial" panose="020B0604020202020204" pitchFamily="34" charset="0"/>
                          <a:cs typeface="Arial" panose="020B0604020202020204" pitchFamily="34" charset="0"/>
                        </a:rPr>
                        <a:t>Zenith Bank PLC</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ctr"/>
                      <a:r>
                        <a:rPr lang="en-US" sz="1100" u="none" strike="noStrike" dirty="0">
                          <a:effectLst/>
                          <a:latin typeface="Arial" panose="020B0604020202020204" pitchFamily="34" charset="0"/>
                          <a:cs typeface="Arial" panose="020B0604020202020204" pitchFamily="34" charset="0"/>
                        </a:rPr>
                        <a:t>1</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b"/>
                      <a:r>
                        <a:rPr lang="en-US" sz="1100" b="1" u="none" strike="noStrike" dirty="0">
                          <a:effectLst/>
                          <a:latin typeface="Arial" panose="020B0604020202020204" pitchFamily="34" charset="0"/>
                          <a:cs typeface="Arial" panose="020B0604020202020204" pitchFamily="34" charset="0"/>
                        </a:rPr>
                        <a:t>Diamond Bank PLC</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ctr"/>
                      <a:r>
                        <a:rPr lang="en-US" sz="1100" u="none" strike="noStrike" dirty="0">
                          <a:effectLst/>
                          <a:latin typeface="Arial" panose="020B0604020202020204" pitchFamily="34" charset="0"/>
                          <a:cs typeface="Arial" panose="020B0604020202020204" pitchFamily="34" charset="0"/>
                        </a:rPr>
                        <a:t>8</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1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1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b"/>
                      <a:r>
                        <a:rPr lang="en-US" sz="1100" b="1" u="none" strike="noStrike" dirty="0">
                          <a:effectLst/>
                          <a:latin typeface="Arial" panose="020B0604020202020204" pitchFamily="34" charset="0"/>
                          <a:cs typeface="Arial" panose="020B0604020202020204" pitchFamily="34" charset="0"/>
                        </a:rPr>
                        <a:t>Ecobank Nigeria Limited</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ctr"/>
                      <a:r>
                        <a:rPr lang="en-US" sz="1100" u="none" strike="noStrike" dirty="0">
                          <a:effectLst/>
                          <a:latin typeface="Arial" panose="020B0604020202020204" pitchFamily="34" charset="0"/>
                          <a:cs typeface="Arial" panose="020B0604020202020204" pitchFamily="34" charset="0"/>
                        </a:rPr>
                        <a:t>8</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1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1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b"/>
                      <a:r>
                        <a:rPr lang="en-US" sz="1100" b="1" u="none" strike="noStrike" dirty="0">
                          <a:effectLst/>
                          <a:latin typeface="Arial" panose="020B0604020202020204" pitchFamily="34" charset="0"/>
                          <a:cs typeface="Arial" panose="020B0604020202020204" pitchFamily="34" charset="0"/>
                        </a:rPr>
                        <a:t>Rand Merchant Bank Limited</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ctr"/>
                      <a:r>
                        <a:rPr lang="en-US" sz="1100" u="none" strike="noStrike" dirty="0">
                          <a:effectLst/>
                          <a:latin typeface="Arial" panose="020B0604020202020204" pitchFamily="34" charset="0"/>
                          <a:cs typeface="Arial" panose="020B0604020202020204" pitchFamily="34" charset="0"/>
                        </a:rPr>
                        <a:t>8</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1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1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b"/>
                      <a:r>
                        <a:rPr lang="en-US" sz="1100" b="1" u="none" strike="noStrike" dirty="0">
                          <a:effectLst/>
                          <a:latin typeface="Arial" panose="020B0604020202020204" pitchFamily="34" charset="0"/>
                          <a:cs typeface="Arial" panose="020B0604020202020204" pitchFamily="34" charset="0"/>
                        </a:rPr>
                        <a:t>Skye Bank PLC</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ctr"/>
                      <a:r>
                        <a:rPr lang="en-US" sz="1100" u="none" strike="noStrike" dirty="0">
                          <a:effectLst/>
                          <a:latin typeface="Arial" panose="020B0604020202020204" pitchFamily="34" charset="0"/>
                          <a:cs typeface="Arial" panose="020B0604020202020204" pitchFamily="34" charset="0"/>
                        </a:rPr>
                        <a:t>8</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1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1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b"/>
                      <a:r>
                        <a:rPr lang="en-US" sz="1100" b="1" u="none" strike="noStrike" dirty="0">
                          <a:effectLst/>
                          <a:latin typeface="Arial" panose="020B0604020202020204" pitchFamily="34" charset="0"/>
                          <a:cs typeface="Arial" panose="020B0604020202020204" pitchFamily="34" charset="0"/>
                        </a:rPr>
                        <a:t>Wema Bank PLC</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ctr"/>
                      <a:r>
                        <a:rPr lang="en-US" sz="1100" u="none" strike="noStrike" dirty="0">
                          <a:effectLst/>
                          <a:latin typeface="Arial" panose="020B0604020202020204" pitchFamily="34" charset="0"/>
                          <a:cs typeface="Arial" panose="020B0604020202020204" pitchFamily="34" charset="0"/>
                        </a:rPr>
                        <a:t>8</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1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1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b"/>
                      <a:r>
                        <a:rPr lang="en-US" sz="1100" b="1" u="none" strike="noStrike" dirty="0">
                          <a:effectLst/>
                          <a:latin typeface="Arial" panose="020B0604020202020204" pitchFamily="34" charset="0"/>
                          <a:cs typeface="Arial" panose="020B0604020202020204" pitchFamily="34" charset="0"/>
                        </a:rPr>
                        <a:t>Coronation Merchant Bank Limited</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ctr"/>
                      <a:r>
                        <a:rPr lang="en-US" sz="1100" u="none" strike="noStrike" dirty="0">
                          <a:effectLst/>
                          <a:latin typeface="Arial" panose="020B0604020202020204" pitchFamily="34" charset="0"/>
                          <a:cs typeface="Arial" panose="020B0604020202020204" pitchFamily="34" charset="0"/>
                        </a:rPr>
                        <a:t>14</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1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1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2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b"/>
                      <a:r>
                        <a:rPr lang="en-US" sz="1100" b="1" u="none" strike="noStrike" dirty="0">
                          <a:effectLst/>
                          <a:latin typeface="Arial" panose="020B0604020202020204" pitchFamily="34" charset="0"/>
                          <a:cs typeface="Arial" panose="020B0604020202020204" pitchFamily="34" charset="0"/>
                        </a:rPr>
                        <a:t>Kakawa Discount House Limited</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ctr"/>
                      <a:r>
                        <a:rPr lang="en-US" sz="1100" u="none" strike="noStrike" dirty="0">
                          <a:effectLst/>
                          <a:latin typeface="Arial" panose="020B0604020202020204" pitchFamily="34" charset="0"/>
                          <a:cs typeface="Arial" panose="020B0604020202020204" pitchFamily="34" charset="0"/>
                        </a:rPr>
                        <a:t>14</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1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1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2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b"/>
                      <a:r>
                        <a:rPr lang="en-US" sz="1100" b="1" u="none" strike="noStrike" dirty="0">
                          <a:effectLst/>
                          <a:latin typeface="Arial" panose="020B0604020202020204" pitchFamily="34" charset="0"/>
                          <a:cs typeface="Arial" panose="020B0604020202020204" pitchFamily="34" charset="0"/>
                        </a:rPr>
                        <a:t>Sterling Bank PLC</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ctr"/>
                      <a:r>
                        <a:rPr lang="en-US" sz="1100" u="none" strike="noStrike" dirty="0">
                          <a:effectLst/>
                          <a:latin typeface="Arial" panose="020B0604020202020204" pitchFamily="34" charset="0"/>
                          <a:cs typeface="Arial" panose="020B0604020202020204" pitchFamily="34" charset="0"/>
                        </a:rPr>
                        <a:t>14</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2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2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b"/>
                      <a:r>
                        <a:rPr lang="en-US" sz="1100" b="1" u="none" strike="noStrike" dirty="0">
                          <a:effectLst/>
                          <a:latin typeface="Arial" panose="020B0604020202020204" pitchFamily="34" charset="0"/>
                          <a:cs typeface="Arial" panose="020B0604020202020204" pitchFamily="34" charset="0"/>
                        </a:rPr>
                        <a:t>United Bank for Africa PLC</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ctr"/>
                      <a:r>
                        <a:rPr lang="en-US" sz="1100" u="none" strike="noStrike" dirty="0">
                          <a:effectLst/>
                          <a:latin typeface="Arial" panose="020B0604020202020204" pitchFamily="34" charset="0"/>
                          <a:cs typeface="Arial" panose="020B0604020202020204" pitchFamily="34" charset="0"/>
                        </a:rPr>
                        <a:t>17</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1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2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3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b"/>
                      <a:r>
                        <a:rPr lang="en-US" sz="1100" b="1" u="none" strike="noStrike" dirty="0">
                          <a:effectLst/>
                          <a:latin typeface="Arial" panose="020B0604020202020204" pitchFamily="34" charset="0"/>
                          <a:cs typeface="Arial" panose="020B0604020202020204" pitchFamily="34" charset="0"/>
                        </a:rPr>
                        <a:t>Guaranty Trust Bank PLC</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ctr"/>
                      <a:r>
                        <a:rPr lang="en-US" sz="1100" u="none" strike="noStrike" dirty="0">
                          <a:effectLst/>
                          <a:latin typeface="Arial" panose="020B0604020202020204" pitchFamily="34" charset="0"/>
                          <a:cs typeface="Arial" panose="020B0604020202020204" pitchFamily="34" charset="0"/>
                        </a:rPr>
                        <a:t>18</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4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4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1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500,000.00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b"/>
                      <a:r>
                        <a:rPr lang="en-US" sz="1100" b="1" u="none" strike="noStrike" dirty="0">
                          <a:effectLst/>
                          <a:latin typeface="Arial" panose="020B0604020202020204" pitchFamily="34" charset="0"/>
                          <a:cs typeface="Arial" panose="020B0604020202020204" pitchFamily="34" charset="0"/>
                        </a:rPr>
                        <a:t>Standard Chartered Bank Nigeria Limited</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ctr"/>
                      <a:r>
                        <a:rPr lang="en-US" sz="1100" u="none" strike="noStrike" dirty="0">
                          <a:effectLst/>
                          <a:latin typeface="Arial" panose="020B0604020202020204" pitchFamily="34" charset="0"/>
                          <a:cs typeface="Arial" panose="020B0604020202020204" pitchFamily="34" charset="0"/>
                        </a:rPr>
                        <a:t>19</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5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5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1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500,000.00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b"/>
                      <a:r>
                        <a:rPr lang="en-US" sz="1100" b="1" u="none" strike="noStrike" dirty="0">
                          <a:effectLst/>
                          <a:latin typeface="Arial" panose="020B0604020202020204" pitchFamily="34" charset="0"/>
                          <a:cs typeface="Arial" panose="020B0604020202020204" pitchFamily="34" charset="0"/>
                        </a:rPr>
                        <a:t>First City Monument Bank Limited</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ctr"/>
                      <a:r>
                        <a:rPr lang="en-US" sz="1100" u="none" strike="noStrike" dirty="0">
                          <a:effectLst/>
                          <a:latin typeface="Arial" panose="020B0604020202020204" pitchFamily="34" charset="0"/>
                          <a:cs typeface="Arial" panose="020B0604020202020204" pitchFamily="34" charset="0"/>
                        </a:rPr>
                        <a:t>20</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6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6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1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500,000.00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b"/>
                      <a:r>
                        <a:rPr lang="en-US" sz="1100" b="1" u="none" strike="noStrike" dirty="0">
                          <a:effectLst/>
                          <a:latin typeface="Arial" panose="020B0604020202020204" pitchFamily="34" charset="0"/>
                          <a:cs typeface="Arial" panose="020B0604020202020204" pitchFamily="34" charset="0"/>
                        </a:rPr>
                        <a:t>Keystone Bank Limited</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ctr"/>
                      <a:r>
                        <a:rPr lang="en-US" sz="1100" u="none" strike="noStrike" dirty="0">
                          <a:effectLst/>
                          <a:latin typeface="Arial" panose="020B0604020202020204" pitchFamily="34" charset="0"/>
                          <a:cs typeface="Arial" panose="020B0604020202020204" pitchFamily="34" charset="0"/>
                        </a:rPr>
                        <a:t>20</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6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6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1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500,000.00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b"/>
                      <a:r>
                        <a:rPr lang="en-US" sz="1100" b="1" u="none" strike="noStrike" dirty="0">
                          <a:effectLst/>
                          <a:latin typeface="Arial" panose="020B0604020202020204" pitchFamily="34" charset="0"/>
                          <a:cs typeface="Arial" panose="020B0604020202020204" pitchFamily="34" charset="0"/>
                        </a:rPr>
                        <a:t>Heritage Banking Company Limited</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ctr"/>
                      <a:r>
                        <a:rPr lang="en-US" sz="1100" u="none" strike="noStrike" dirty="0">
                          <a:effectLst/>
                          <a:latin typeface="Arial" panose="020B0604020202020204" pitchFamily="34" charset="0"/>
                          <a:cs typeface="Arial" panose="020B0604020202020204" pitchFamily="34" charset="0"/>
                        </a:rPr>
                        <a:t>22</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1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1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5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7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1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500,000.00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63584">
                <a:tc>
                  <a:txBody>
                    <a:bodyPr/>
                    <a:lstStyle/>
                    <a:p>
                      <a:pPr algn="l" fontAlgn="ctr"/>
                      <a:r>
                        <a:rPr lang="en-US" sz="1100" b="1" u="none" strike="noStrike" dirty="0">
                          <a:effectLst/>
                          <a:latin typeface="Arial" panose="020B0604020202020204" pitchFamily="34" charset="0"/>
                          <a:cs typeface="Arial" panose="020B0604020202020204" pitchFamily="34" charset="0"/>
                        </a:rPr>
                        <a:t>Unity Bank PLC</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23</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11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11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US" sz="1100" u="none" strike="noStrike" dirty="0">
                          <a:effectLst/>
                          <a:latin typeface="Arial" panose="020B0604020202020204" pitchFamily="34" charset="0"/>
                          <a:cs typeface="Arial" panose="020B0604020202020204" pitchFamily="34" charset="0"/>
                        </a:rPr>
                        <a:t>              22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2 </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r" fontAlgn="ctr"/>
                      <a:r>
                        <a:rPr lang="en-US" sz="1100" u="none" strike="noStrike" dirty="0">
                          <a:effectLst/>
                          <a:latin typeface="Arial" panose="020B0604020202020204" pitchFamily="34" charset="0"/>
                          <a:cs typeface="Arial" panose="020B0604020202020204" pitchFamily="34" charset="0"/>
                        </a:rPr>
                        <a:t>   1,000,000.00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r h="130867">
                <a:tc>
                  <a:txBody>
                    <a:bodyPr/>
                    <a:lstStyle/>
                    <a:p>
                      <a:pPr algn="l" fontAlgn="b"/>
                      <a:r>
                        <a:rPr lang="en-US" sz="1100" b="1" u="none" strike="noStrike" dirty="0">
                          <a:effectLst/>
                          <a:latin typeface="Arial" panose="020B0604020202020204" pitchFamily="34" charset="0"/>
                          <a:cs typeface="Arial" panose="020B0604020202020204" pitchFamily="34" charset="0"/>
                        </a:rPr>
                        <a:t>Total</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b"/>
                      <a:r>
                        <a:rPr lang="en-US" sz="1100" u="none" strike="noStrike" dirty="0">
                          <a:effectLst/>
                          <a:latin typeface="Arial" panose="020B0604020202020204" pitchFamily="34" charset="0"/>
                          <a:cs typeface="Arial" panose="020B0604020202020204" pitchFamily="34" charset="0"/>
                        </a:rPr>
                        <a:t> </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b"/>
                      <a:r>
                        <a:rPr lang="en-US" sz="1100" u="none" strike="noStrike" dirty="0">
                          <a:effectLst/>
                          <a:latin typeface="Arial" panose="020B0604020202020204" pitchFamily="34" charset="0"/>
                          <a:cs typeface="Arial" panose="020B0604020202020204" pitchFamily="34" charset="0"/>
                        </a:rPr>
                        <a:t> </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b"/>
                      <a:r>
                        <a:rPr lang="en-US" sz="1100" u="none" strike="noStrike" dirty="0">
                          <a:effectLst/>
                          <a:latin typeface="Arial" panose="020B0604020202020204" pitchFamily="34" charset="0"/>
                          <a:cs typeface="Arial" panose="020B0604020202020204" pitchFamily="34" charset="0"/>
                        </a:rPr>
                        <a:t> </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b"/>
                      <a:r>
                        <a:rPr lang="en-US" sz="1100" u="none" strike="noStrike" dirty="0">
                          <a:effectLst/>
                          <a:latin typeface="Arial" panose="020B0604020202020204" pitchFamily="34" charset="0"/>
                          <a:cs typeface="Arial" panose="020B0604020202020204" pitchFamily="34" charset="0"/>
                        </a:rPr>
                        <a:t> </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b"/>
                      <a:r>
                        <a:rPr lang="en-US" sz="1100" u="none" strike="noStrike" dirty="0">
                          <a:effectLst/>
                          <a:latin typeface="Arial" panose="020B0604020202020204" pitchFamily="34" charset="0"/>
                          <a:cs typeface="Arial" panose="020B0604020202020204" pitchFamily="34" charset="0"/>
                        </a:rPr>
                        <a:t> </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b"/>
                      <a:r>
                        <a:rPr lang="en-US" sz="1100" u="none" strike="noStrike" dirty="0">
                          <a:effectLst/>
                          <a:latin typeface="Arial" panose="020B0604020202020204" pitchFamily="34" charset="0"/>
                          <a:cs typeface="Arial" panose="020B0604020202020204" pitchFamily="34" charset="0"/>
                        </a:rPr>
                        <a:t> </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ctr"/>
                      <a:r>
                        <a:rPr lang="en-US" sz="1100" u="none" strike="noStrike" dirty="0">
                          <a:effectLst/>
                          <a:latin typeface="Arial" panose="020B0604020202020204" pitchFamily="34" charset="0"/>
                          <a:cs typeface="Arial" panose="020B0604020202020204" pitchFamily="34" charset="0"/>
                        </a:rPr>
                        <a:t>   3,500,000.00 </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r>
            </a:tbl>
          </a:graphicData>
        </a:graphic>
      </p:graphicFrame>
      <p:graphicFrame>
        <p:nvGraphicFramePr>
          <p:cNvPr id="6" name="Table 5"/>
          <p:cNvGraphicFramePr>
            <a:graphicFrameLocks noGrp="1"/>
          </p:cNvGraphicFramePr>
          <p:nvPr>
            <p:extLst/>
          </p:nvPr>
        </p:nvGraphicFramePr>
        <p:xfrm>
          <a:off x="138044" y="5810251"/>
          <a:ext cx="6521626" cy="688608"/>
        </p:xfrm>
        <a:graphic>
          <a:graphicData uri="http://schemas.openxmlformats.org/drawingml/2006/table">
            <a:tbl>
              <a:tblPr firstRow="1" bandRow="1">
                <a:tableStyleId>{9D7B26C5-4107-4FEC-AEDC-1716B250A1EF}</a:tableStyleId>
              </a:tblPr>
              <a:tblGrid>
                <a:gridCol w="349422"/>
                <a:gridCol w="2391354"/>
                <a:gridCol w="1015507"/>
                <a:gridCol w="775279"/>
                <a:gridCol w="731601"/>
                <a:gridCol w="578729"/>
                <a:gridCol w="679734"/>
              </a:tblGrid>
              <a:tr h="228210">
                <a:tc>
                  <a:txBody>
                    <a:bodyPr/>
                    <a:lstStyle/>
                    <a:p>
                      <a:pPr algn="ctr" fontAlgn="ctr"/>
                      <a:r>
                        <a:rPr lang="en-US" sz="1000" b="1" u="none" strike="noStrike" dirty="0">
                          <a:effectLst/>
                          <a:latin typeface="Arial" panose="020B0604020202020204" pitchFamily="34" charset="0"/>
                          <a:cs typeface="Arial" panose="020B0604020202020204" pitchFamily="34" charset="0"/>
                        </a:rPr>
                        <a:t>A</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gridSpan="6">
                  <a:txBody>
                    <a:bodyPr/>
                    <a:lstStyle/>
                    <a:p>
                      <a:pPr algn="l" fontAlgn="b"/>
                      <a:r>
                        <a:rPr lang="en-US" sz="1000" b="0" u="none" strike="noStrike" dirty="0">
                          <a:effectLst/>
                          <a:latin typeface="Arial" panose="020B0604020202020204" pitchFamily="34" charset="0"/>
                          <a:cs typeface="Arial" panose="020B0604020202020204" pitchFamily="34" charset="0"/>
                        </a:rPr>
                        <a:t>Responding to less than 35% of mandatory RFQs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49114">
                <a:tc>
                  <a:txBody>
                    <a:bodyPr/>
                    <a:lstStyle/>
                    <a:p>
                      <a:pPr algn="ctr" fontAlgn="ctr"/>
                      <a:r>
                        <a:rPr lang="en-US" sz="1000" b="1" u="none" strike="noStrike" dirty="0">
                          <a:effectLst/>
                          <a:latin typeface="Arial" panose="020B0604020202020204" pitchFamily="34" charset="0"/>
                          <a:cs typeface="Arial" panose="020B0604020202020204" pitchFamily="34" charset="0"/>
                        </a:rPr>
                        <a:t>B</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gridSpan="5">
                  <a:txBody>
                    <a:bodyPr/>
                    <a:lstStyle/>
                    <a:p>
                      <a:pPr algn="l" fontAlgn="b"/>
                      <a:r>
                        <a:rPr lang="en-US" sz="1000" u="none" strike="noStrike" dirty="0">
                          <a:effectLst/>
                          <a:latin typeface="Arial" panose="020B0604020202020204" pitchFamily="34" charset="0"/>
                          <a:cs typeface="Arial" panose="020B0604020202020204" pitchFamily="34" charset="0"/>
                        </a:rPr>
                        <a:t>Delay in submitting weekly trade reports</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r>
              <a:tr h="155598">
                <a:tc>
                  <a:txBody>
                    <a:bodyPr/>
                    <a:lstStyle/>
                    <a:p>
                      <a:pPr algn="ctr" fontAlgn="ctr"/>
                      <a:r>
                        <a:rPr lang="en-US" sz="1000" b="1" u="none" strike="noStrike" dirty="0">
                          <a:effectLst/>
                          <a:latin typeface="Arial" panose="020B0604020202020204" pitchFamily="34" charset="0"/>
                          <a:cs typeface="Arial" panose="020B0604020202020204" pitchFamily="34" charset="0"/>
                        </a:rPr>
                        <a:t>C</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gridSpan="5">
                  <a:txBody>
                    <a:bodyPr/>
                    <a:lstStyle/>
                    <a:p>
                      <a:pPr algn="l" fontAlgn="b"/>
                      <a:r>
                        <a:rPr lang="en-US" sz="1000" u="none" strike="noStrike" dirty="0">
                          <a:effectLst/>
                          <a:latin typeface="Arial" panose="020B0604020202020204" pitchFamily="34" charset="0"/>
                          <a:cs typeface="Arial" panose="020B0604020202020204" pitchFamily="34" charset="0"/>
                        </a:rPr>
                        <a:t>Failure to provide firm quotes for all benchmark securities by 10.00AM</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r>
              <a:tr h="130257">
                <a:tc>
                  <a:txBody>
                    <a:bodyPr/>
                    <a:lstStyle/>
                    <a:p>
                      <a:pPr algn="ctr" fontAlgn="ctr"/>
                      <a:r>
                        <a:rPr lang="en-US" sz="1000" b="1" u="none" strike="noStrike" dirty="0">
                          <a:effectLst/>
                          <a:latin typeface="Arial" panose="020B0604020202020204" pitchFamily="34" charset="0"/>
                          <a:cs typeface="Arial" panose="020B0604020202020204" pitchFamily="34" charset="0"/>
                        </a:rPr>
                        <a:t>-</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l" fontAlgn="b"/>
                      <a:r>
                        <a:rPr lang="en-US" sz="1000" u="none" strike="noStrike" dirty="0">
                          <a:effectLst/>
                          <a:latin typeface="Arial" panose="020B0604020202020204" pitchFamily="34" charset="0"/>
                          <a:cs typeface="Arial" panose="020B0604020202020204" pitchFamily="34" charset="0"/>
                        </a:rPr>
                        <a:t>Nil</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r>
            </a:tbl>
          </a:graphicData>
        </a:graphic>
      </p:graphicFrame>
    </p:spTree>
    <p:extLst>
      <p:ext uri="{BB962C8B-B14F-4D97-AF65-F5344CB8AC3E}">
        <p14:creationId xmlns:p14="http://schemas.microsoft.com/office/powerpoint/2010/main" xmlns="" val="1846193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7152" y="0"/>
            <a:ext cx="6651381" cy="800100"/>
          </a:xfrm>
        </p:spPr>
        <p:txBody>
          <a:bodyPr anchor="ctr"/>
          <a:lstStyle/>
          <a:p>
            <a:r>
              <a:rPr lang="en-US" sz="2800" b="1" dirty="0" smtClean="0">
                <a:solidFill>
                  <a:schemeClr val="tx1"/>
                </a:solidFill>
                <a:latin typeface="Arial" panose="020B0604020202020204" pitchFamily="34" charset="0"/>
                <a:cs typeface="Arial" panose="020B0604020202020204" pitchFamily="34" charset="0"/>
              </a:rPr>
              <a:t>Outline</a:t>
            </a:r>
            <a:endParaRPr lang="en-US" sz="2800" b="1" dirty="0">
              <a:solidFill>
                <a:schemeClr val="tx1"/>
              </a:solidFill>
              <a:latin typeface="Arial" panose="020B0604020202020204" pitchFamily="34" charset="0"/>
              <a:cs typeface="Arial" panose="020B0604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xmlns="" val="3641426065"/>
              </p:ext>
            </p:extLst>
          </p:nvPr>
        </p:nvGraphicFramePr>
        <p:xfrm>
          <a:off x="56246" y="1041952"/>
          <a:ext cx="8983481" cy="4468035"/>
        </p:xfrm>
        <a:graphic>
          <a:graphicData uri="http://schemas.openxmlformats.org/drawingml/2006/table">
            <a:tbl>
              <a:tblPr firstRow="1" bandRow="1">
                <a:tableStyleId>{073A0DAA-6AF3-43AB-8588-CEC1D06C72B9}</a:tableStyleId>
              </a:tblPr>
              <a:tblGrid>
                <a:gridCol w="1096424"/>
                <a:gridCol w="6496359"/>
                <a:gridCol w="1390698"/>
              </a:tblGrid>
              <a:tr h="612036">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2000" b="1" dirty="0" smtClean="0">
                          <a:solidFill>
                            <a:schemeClr val="bg1"/>
                          </a:solidFill>
                          <a:latin typeface="Arial" panose="020B0604020202020204" pitchFamily="34" charset="0"/>
                          <a:cs typeface="Arial" panose="020B0604020202020204" pitchFamily="34" charset="0"/>
                        </a:rPr>
                        <a:t>Part 1</a:t>
                      </a:r>
                    </a:p>
                  </a:txBody>
                  <a:tcPr marL="91427" marR="91427" marT="45756" marB="45756"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012A7C"/>
                    </a:solidFill>
                  </a:tcPr>
                </a:tc>
                <a:tc>
                  <a:txBody>
                    <a:bodyPr/>
                    <a:lstStyle/>
                    <a:p>
                      <a:r>
                        <a:rPr lang="en-US" sz="2000" b="1" dirty="0" smtClean="0">
                          <a:solidFill>
                            <a:schemeClr val="bg1"/>
                          </a:solidFill>
                          <a:latin typeface="Arial" pitchFamily="34" charset="0"/>
                          <a:cs typeface="Arial" pitchFamily="34" charset="0"/>
                        </a:rPr>
                        <a:t>FMDQ</a:t>
                      </a:r>
                      <a:r>
                        <a:rPr lang="en-US" sz="2000" b="1" baseline="0" dirty="0" smtClean="0">
                          <a:solidFill>
                            <a:schemeClr val="bg1"/>
                          </a:solidFill>
                          <a:latin typeface="Arial" pitchFamily="34" charset="0"/>
                          <a:cs typeface="Arial" pitchFamily="34" charset="0"/>
                        </a:rPr>
                        <a:t> </a:t>
                      </a:r>
                      <a:r>
                        <a:rPr lang="en-US" sz="2000" b="1" dirty="0" smtClean="0">
                          <a:solidFill>
                            <a:schemeClr val="bg1"/>
                          </a:solidFill>
                          <a:latin typeface="Arial" pitchFamily="34" charset="0"/>
                          <a:cs typeface="Arial" pitchFamily="34" charset="0"/>
                        </a:rPr>
                        <a:t>OTC</a:t>
                      </a:r>
                      <a:r>
                        <a:rPr lang="en-US" sz="2000" b="1" baseline="0" dirty="0" smtClean="0">
                          <a:solidFill>
                            <a:schemeClr val="bg1"/>
                          </a:solidFill>
                          <a:latin typeface="Arial" pitchFamily="34" charset="0"/>
                          <a:cs typeface="Arial" pitchFamily="34" charset="0"/>
                        </a:rPr>
                        <a:t> Market Sizing</a:t>
                      </a:r>
                      <a:endParaRPr lang="en-US" sz="2000" b="1" dirty="0" smtClean="0">
                        <a:solidFill>
                          <a:schemeClr val="bg1"/>
                        </a:solidFill>
                        <a:latin typeface="Arial" pitchFamily="34" charset="0"/>
                        <a:cs typeface="Arial" pitchFamily="34" charset="0"/>
                      </a:endParaRPr>
                    </a:p>
                  </a:txBody>
                  <a:tcPr marL="91427" marR="91427" marT="45756" marB="45756"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012A7C"/>
                    </a:solidFill>
                  </a:tcPr>
                </a:tc>
                <a:tc>
                  <a:txBody>
                    <a:bodyPr/>
                    <a:lstStyle/>
                    <a:p>
                      <a:pPr algn="ctr"/>
                      <a:r>
                        <a:rPr lang="en-GB" sz="2000" b="1" dirty="0" smtClean="0">
                          <a:solidFill>
                            <a:schemeClr val="bg1"/>
                          </a:solidFill>
                          <a:latin typeface="Arial" pitchFamily="34" charset="0"/>
                          <a:cs typeface="Arial" pitchFamily="34" charset="0"/>
                        </a:rPr>
                        <a:t>2</a:t>
                      </a:r>
                      <a:r>
                        <a:rPr lang="en-GB" sz="2000" b="1" baseline="0" dirty="0" smtClean="0">
                          <a:solidFill>
                            <a:schemeClr val="bg1"/>
                          </a:solidFill>
                          <a:latin typeface="Arial" pitchFamily="34" charset="0"/>
                          <a:cs typeface="Arial" pitchFamily="34" charset="0"/>
                        </a:rPr>
                        <a:t> </a:t>
                      </a:r>
                      <a:endParaRPr lang="en-US" sz="2000" b="1" dirty="0">
                        <a:solidFill>
                          <a:schemeClr val="bg1"/>
                        </a:solidFill>
                        <a:latin typeface="Arial" pitchFamily="34" charset="0"/>
                        <a:cs typeface="Arial" pitchFamily="34" charset="0"/>
                      </a:endParaRPr>
                    </a:p>
                  </a:txBody>
                  <a:tcPr marL="91427" marR="91427" marT="45756" marB="45756"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012A7C"/>
                    </a:solidFill>
                  </a:tcPr>
                </a:tc>
              </a:tr>
              <a:tr h="178790">
                <a:tc gridSpan="3">
                  <a:txBody>
                    <a:bodyPr/>
                    <a:lstStyle/>
                    <a:p>
                      <a:pPr marL="0" marR="0" indent="0" algn="ctr" defTabSz="685800" rtl="0" eaLnBrk="1" fontAlgn="auto" latinLnBrk="0" hangingPunct="1">
                        <a:lnSpc>
                          <a:spcPct val="100000"/>
                        </a:lnSpc>
                        <a:spcBef>
                          <a:spcPts val="0"/>
                        </a:spcBef>
                        <a:spcAft>
                          <a:spcPts val="0"/>
                        </a:spcAft>
                        <a:buClrTx/>
                        <a:buSzTx/>
                        <a:buFontTx/>
                        <a:buNone/>
                        <a:tabLst/>
                        <a:defRPr/>
                      </a:pPr>
                      <a:endParaRPr lang="en-US" sz="400" b="1" dirty="0" smtClean="0">
                        <a:solidFill>
                          <a:schemeClr val="tx1"/>
                        </a:solidFill>
                        <a:latin typeface="Arial" pitchFamily="34" charset="0"/>
                        <a:cs typeface="Arial" pitchFamily="34" charset="0"/>
                      </a:endParaRPr>
                    </a:p>
                  </a:txBody>
                  <a:tcPr marL="91427" marR="91427" marT="45756" marB="45756"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400" b="1" dirty="0">
                        <a:solidFill>
                          <a:schemeClr val="tx1"/>
                        </a:solidFill>
                        <a:latin typeface="Arial" pitchFamily="34" charset="0"/>
                        <a:cs typeface="Arial" pitchFamily="34" charset="0"/>
                      </a:endParaRPr>
                    </a:p>
                  </a:txBody>
                  <a:tcPr marL="91427" marR="91427" marT="45756" marB="45756"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775951">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latin typeface="Arial" pitchFamily="34" charset="0"/>
                          <a:cs typeface="Arial" pitchFamily="34" charset="0"/>
                        </a:rPr>
                        <a:t>Part 2</a:t>
                      </a:r>
                    </a:p>
                  </a:txBody>
                  <a:tcPr marL="91427" marR="91427" marT="45756" marB="45756"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latin typeface="Arial" panose="020B0604020202020204" pitchFamily="34" charset="0"/>
                          <a:cs typeface="Arial" panose="020B0604020202020204" pitchFamily="34" charset="0"/>
                        </a:rPr>
                        <a:t>Nigerian Debt Capital Market  Transformation Governance and Structure</a:t>
                      </a:r>
                      <a:endParaRPr lang="en-US" sz="2000" b="1" baseline="0" dirty="0" smtClean="0">
                        <a:solidFill>
                          <a:schemeClr val="tx1"/>
                        </a:solidFill>
                        <a:latin typeface="Arial" panose="020B0604020202020204" pitchFamily="34" charset="0"/>
                        <a:cs typeface="Arial" panose="020B0604020202020204" pitchFamily="34" charset="0"/>
                      </a:endParaRPr>
                    </a:p>
                  </a:txBody>
                  <a:tcPr marL="91427" marR="91427" marT="45756" marB="45756"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2000" b="1" kern="1200" dirty="0" smtClean="0">
                          <a:solidFill>
                            <a:schemeClr val="tx1"/>
                          </a:solidFill>
                          <a:latin typeface="Arial" pitchFamily="34" charset="0"/>
                          <a:ea typeface="+mn-ea"/>
                          <a:cs typeface="Arial" pitchFamily="34" charset="0"/>
                        </a:rPr>
                        <a:t>3</a:t>
                      </a:r>
                    </a:p>
                  </a:txBody>
                  <a:tcPr marL="91427" marR="91427" marT="45756" marB="45756"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143049">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200" b="1" dirty="0" smtClean="0">
                        <a:solidFill>
                          <a:schemeClr val="tx1"/>
                        </a:solidFill>
                        <a:latin typeface="Arial" pitchFamily="34" charset="0"/>
                        <a:cs typeface="Arial" pitchFamily="34" charset="0"/>
                      </a:endParaRPr>
                    </a:p>
                  </a:txBody>
                  <a:tcPr marL="91427" marR="91427" marT="45756" marB="45756"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200" b="1" dirty="0" smtClean="0">
                        <a:solidFill>
                          <a:schemeClr val="tx1"/>
                        </a:solidFill>
                        <a:latin typeface="Arial" panose="020B0604020202020204" pitchFamily="34" charset="0"/>
                        <a:cs typeface="Arial" panose="020B0604020202020204" pitchFamily="34" charset="0"/>
                      </a:endParaRPr>
                    </a:p>
                  </a:txBody>
                  <a:tcPr marL="91427" marR="91427" marT="45756" marB="45756"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200" dirty="0">
                        <a:solidFill>
                          <a:schemeClr val="tx1"/>
                        </a:solidFill>
                        <a:latin typeface="Arial" panose="020B0604020202020204" pitchFamily="34" charset="0"/>
                        <a:cs typeface="Arial" panose="020B0604020202020204" pitchFamily="34" charset="0"/>
                      </a:endParaRPr>
                    </a:p>
                  </a:txBody>
                  <a:tcPr marL="91427" marR="91427" marT="45756" marB="45756"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657931">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latin typeface="Arial" pitchFamily="34" charset="0"/>
                          <a:cs typeface="Arial" pitchFamily="34" charset="0"/>
                        </a:rPr>
                        <a:t>Part 3</a:t>
                      </a:r>
                    </a:p>
                  </a:txBody>
                  <a:tcPr marL="91427" marR="91427" marT="45756" marB="45756"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GB" sz="2100" b="1" kern="1200" dirty="0" smtClean="0">
                          <a:solidFill>
                            <a:schemeClr val="tx1"/>
                          </a:solidFill>
                          <a:latin typeface="Arial" pitchFamily="34" charset="0"/>
                          <a:ea typeface="+mn-ea"/>
                          <a:cs typeface="Arial" pitchFamily="34" charset="0"/>
                        </a:rPr>
                        <a:t>Specialist Dealing Member (SDM) Project Plan</a:t>
                      </a:r>
                      <a:endParaRPr lang="en-US" sz="2100" b="1" kern="1200" dirty="0" smtClean="0">
                        <a:solidFill>
                          <a:schemeClr val="tx1"/>
                        </a:solidFill>
                        <a:latin typeface="Arial" pitchFamily="34" charset="0"/>
                        <a:ea typeface="+mn-ea"/>
                        <a:cs typeface="Arial" pitchFamily="34" charset="0"/>
                      </a:endParaRPr>
                    </a:p>
                  </a:txBody>
                  <a:tcPr marL="91427" marR="91427" marT="45756" marB="45756"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2000" b="1" kern="1200" dirty="0" smtClean="0">
                          <a:solidFill>
                            <a:schemeClr val="tx1"/>
                          </a:solidFill>
                          <a:latin typeface="Arial" pitchFamily="34" charset="0"/>
                          <a:ea typeface="+mn-ea"/>
                          <a:cs typeface="Arial" pitchFamily="34" charset="0"/>
                        </a:rPr>
                        <a:t>4</a:t>
                      </a:r>
                    </a:p>
                  </a:txBody>
                  <a:tcPr marL="91427" marR="91427" marT="45756" marB="45756"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131152">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200" b="1" dirty="0" smtClean="0">
                        <a:solidFill>
                          <a:schemeClr val="tx1"/>
                        </a:solidFill>
                        <a:latin typeface="Arial" pitchFamily="34" charset="0"/>
                        <a:cs typeface="Arial" pitchFamily="34" charset="0"/>
                      </a:endParaRPr>
                    </a:p>
                  </a:txBody>
                  <a:tcPr marL="91427" marR="91427" marT="45756" marB="45756"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200" b="1" dirty="0" smtClean="0">
                        <a:solidFill>
                          <a:schemeClr val="tx1"/>
                        </a:solidFill>
                        <a:latin typeface="Arial" panose="020B0604020202020204" pitchFamily="34" charset="0"/>
                        <a:cs typeface="Arial" panose="020B0604020202020204" pitchFamily="34" charset="0"/>
                      </a:endParaRPr>
                    </a:p>
                  </a:txBody>
                  <a:tcPr marL="91427" marR="91427" marT="45756" marB="45756"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200" dirty="0">
                        <a:solidFill>
                          <a:schemeClr val="tx1"/>
                        </a:solidFill>
                      </a:endParaRPr>
                    </a:p>
                  </a:txBody>
                  <a:tcPr marL="91427" marR="91427" marT="45756" marB="45756"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57422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GB" sz="2000" b="1" dirty="0" smtClean="0">
                          <a:solidFill>
                            <a:schemeClr val="tx1"/>
                          </a:solidFill>
                          <a:latin typeface="Arial" pitchFamily="34" charset="0"/>
                          <a:cs typeface="Arial" pitchFamily="34" charset="0"/>
                        </a:rPr>
                        <a:t>Part</a:t>
                      </a:r>
                      <a:r>
                        <a:rPr lang="en-GB" sz="2000" b="1" baseline="0" dirty="0" smtClean="0">
                          <a:solidFill>
                            <a:schemeClr val="tx1"/>
                          </a:solidFill>
                          <a:latin typeface="Arial" pitchFamily="34" charset="0"/>
                          <a:cs typeface="Arial" pitchFamily="34" charset="0"/>
                        </a:rPr>
                        <a:t> 4</a:t>
                      </a:r>
                      <a:endParaRPr lang="en-US" sz="2000" b="1" dirty="0" smtClean="0">
                        <a:solidFill>
                          <a:schemeClr val="tx1"/>
                        </a:solidFill>
                        <a:latin typeface="Arial" pitchFamily="34" charset="0"/>
                        <a:cs typeface="Arial" pitchFamily="34" charset="0"/>
                      </a:endParaRPr>
                    </a:p>
                  </a:txBody>
                  <a:tcPr marL="91427" marR="91427" marT="45756" marB="45756"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2000" b="1" kern="1200" dirty="0" smtClean="0">
                          <a:solidFill>
                            <a:schemeClr val="tx1"/>
                          </a:solidFill>
                          <a:latin typeface="Arial" panose="020B0604020202020204" pitchFamily="34" charset="0"/>
                          <a:ea typeface="+mn-ea"/>
                          <a:cs typeface="Arial" panose="020B0604020202020204" pitchFamily="34" charset="0"/>
                        </a:rPr>
                        <a:t>FMDQ</a:t>
                      </a:r>
                      <a:r>
                        <a:rPr lang="en-US" sz="2000" b="1" kern="1200" baseline="0" dirty="0" smtClean="0">
                          <a:solidFill>
                            <a:schemeClr val="tx1"/>
                          </a:solidFill>
                          <a:latin typeface="Arial" panose="020B0604020202020204" pitchFamily="34" charset="0"/>
                          <a:ea typeface="+mn-ea"/>
                          <a:cs typeface="Arial" panose="020B0604020202020204" pitchFamily="34" charset="0"/>
                        </a:rPr>
                        <a:t> Listings and Quotation</a:t>
                      </a:r>
                      <a:endParaRPr lang="en-US" sz="2000" b="1" kern="1200" dirty="0" smtClean="0">
                        <a:solidFill>
                          <a:schemeClr val="tx1"/>
                        </a:solidFill>
                        <a:latin typeface="Arial" panose="020B0604020202020204" pitchFamily="34" charset="0"/>
                        <a:ea typeface="+mn-ea"/>
                        <a:cs typeface="Arial" panose="020B0604020202020204" pitchFamily="34" charset="0"/>
                      </a:endParaRPr>
                    </a:p>
                  </a:txBody>
                  <a:tcPr marL="91427" marR="91427" marT="45756" marB="45756"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ctr" defTabSz="685800" rtl="0" eaLnBrk="1" latinLnBrk="0" hangingPunct="1"/>
                      <a:r>
                        <a:rPr lang="en-GB" sz="2000" b="1" kern="1200" dirty="0" smtClean="0">
                          <a:solidFill>
                            <a:schemeClr val="tx1"/>
                          </a:solidFill>
                          <a:latin typeface="Arial" pitchFamily="34" charset="0"/>
                          <a:ea typeface="+mn-ea"/>
                          <a:cs typeface="Arial" pitchFamily="34" charset="0"/>
                        </a:rPr>
                        <a:t>5  </a:t>
                      </a:r>
                      <a:endParaRPr lang="en-GB" sz="2000" b="1" kern="1200" dirty="0">
                        <a:solidFill>
                          <a:schemeClr val="tx1"/>
                        </a:solidFill>
                        <a:latin typeface="Arial" pitchFamily="34" charset="0"/>
                        <a:ea typeface="+mn-ea"/>
                        <a:cs typeface="Arial" pitchFamily="34" charset="0"/>
                      </a:endParaRPr>
                    </a:p>
                  </a:txBody>
                  <a:tcPr marL="91427" marR="91427" marT="45756" marB="45756"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178063">
                <a:tc>
                  <a:txBody>
                    <a:bodyPr/>
                    <a:lstStyle/>
                    <a:p>
                      <a:endParaRPr lang="en-US" sz="200" dirty="0">
                        <a:latin typeface="Arial" panose="020B0604020202020204" pitchFamily="34" charset="0"/>
                        <a:cs typeface="Arial" panose="020B0604020202020204" pitchFamily="34" charset="0"/>
                      </a:endParaRPr>
                    </a:p>
                  </a:txBody>
                  <a:tcPr marL="91427" marR="91427" marT="45756" marB="45756"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200" dirty="0">
                        <a:latin typeface="Arial" panose="020B0604020202020204" pitchFamily="34" charset="0"/>
                        <a:cs typeface="Arial" panose="020B0604020202020204" pitchFamily="34" charset="0"/>
                      </a:endParaRPr>
                    </a:p>
                  </a:txBody>
                  <a:tcPr marL="91427" marR="91427" marT="45756" marB="45756"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200" dirty="0">
                        <a:latin typeface="Arial" panose="020B0604020202020204" pitchFamily="34" charset="0"/>
                        <a:cs typeface="Arial" panose="020B0604020202020204" pitchFamily="34" charset="0"/>
                      </a:endParaRPr>
                    </a:p>
                  </a:txBody>
                  <a:tcPr marL="91427" marR="91427" marT="45756" marB="45756"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453668">
                <a:tc rowSpan="3">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GB" sz="2000" b="1" dirty="0" smtClean="0">
                          <a:solidFill>
                            <a:schemeClr val="tx1"/>
                          </a:solidFill>
                          <a:latin typeface="Arial" pitchFamily="34" charset="0"/>
                          <a:cs typeface="Arial" pitchFamily="34" charset="0"/>
                        </a:rPr>
                        <a:t>Part</a:t>
                      </a:r>
                      <a:r>
                        <a:rPr lang="en-GB" sz="2000" b="1" baseline="0" dirty="0" smtClean="0">
                          <a:solidFill>
                            <a:schemeClr val="tx1"/>
                          </a:solidFill>
                          <a:latin typeface="Arial" pitchFamily="34" charset="0"/>
                          <a:cs typeface="Arial" pitchFamily="34" charset="0"/>
                        </a:rPr>
                        <a:t> 5</a:t>
                      </a:r>
                      <a:endParaRPr lang="en-US" sz="2000" b="1" dirty="0" smtClean="0">
                        <a:solidFill>
                          <a:schemeClr val="tx1"/>
                        </a:solidFill>
                        <a:latin typeface="Arial" pitchFamily="34" charset="0"/>
                        <a:cs typeface="Arial" pitchFamily="34" charset="0"/>
                      </a:endParaRPr>
                    </a:p>
                  </a:txBody>
                  <a:tcPr marL="91427" marR="91427" marT="45756" marB="45756"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altLang="en-US" sz="2000" b="1" dirty="0" smtClean="0">
                          <a:solidFill>
                            <a:schemeClr val="tx1"/>
                          </a:solidFill>
                          <a:latin typeface="Arial" panose="020B0604020202020204" pitchFamily="34" charset="0"/>
                          <a:ea typeface="MS PGothic" pitchFamily="34" charset="-128"/>
                          <a:cs typeface="Arial" panose="020B0604020202020204" pitchFamily="34" charset="0"/>
                        </a:rPr>
                        <a:t>FMDQ Market Development</a:t>
                      </a:r>
                      <a:r>
                        <a:rPr lang="en-US" altLang="en-US" sz="2000" b="1" baseline="0" dirty="0" smtClean="0">
                          <a:solidFill>
                            <a:schemeClr val="tx1"/>
                          </a:solidFill>
                          <a:latin typeface="Arial" panose="020B0604020202020204" pitchFamily="34" charset="0"/>
                          <a:ea typeface="MS PGothic" pitchFamily="34" charset="-128"/>
                          <a:cs typeface="Arial" panose="020B0604020202020204" pitchFamily="34" charset="0"/>
                        </a:rPr>
                        <a:t> Workgroup (FMDW)</a:t>
                      </a:r>
                      <a:endParaRPr lang="en-US" sz="2000" b="1" dirty="0" smtClean="0">
                        <a:solidFill>
                          <a:schemeClr val="tx1"/>
                        </a:solidFill>
                        <a:latin typeface="Arial" panose="020B0604020202020204" pitchFamily="34" charset="0"/>
                        <a:cs typeface="Arial" panose="020B0604020202020204" pitchFamily="34" charset="0"/>
                      </a:endParaRPr>
                    </a:p>
                  </a:txBody>
                  <a:tcPr marL="91427" marR="91427" marT="45756" marB="45756"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rowSpan="3">
                  <a:txBody>
                    <a:bodyPr/>
                    <a:lstStyle/>
                    <a:p>
                      <a:pPr marL="0" algn="ctr" defTabSz="685800" rtl="0" eaLnBrk="1" latinLnBrk="0" hangingPunct="1"/>
                      <a:r>
                        <a:rPr lang="en-US" sz="2000" b="1" kern="1200" dirty="0" smtClean="0">
                          <a:solidFill>
                            <a:schemeClr val="tx1"/>
                          </a:solidFill>
                          <a:latin typeface="Arial" pitchFamily="34" charset="0"/>
                          <a:ea typeface="+mn-ea"/>
                          <a:cs typeface="Arial" pitchFamily="34" charset="0"/>
                        </a:rPr>
                        <a:t>6</a:t>
                      </a:r>
                      <a:r>
                        <a:rPr lang="en-GB" sz="2000" b="1" kern="1200" dirty="0" smtClean="0">
                          <a:solidFill>
                            <a:schemeClr val="tx1"/>
                          </a:solidFill>
                          <a:latin typeface="Arial" pitchFamily="34" charset="0"/>
                          <a:ea typeface="+mn-ea"/>
                          <a:cs typeface="Arial" pitchFamily="34" charset="0"/>
                        </a:rPr>
                        <a:t>  </a:t>
                      </a:r>
                      <a:endParaRPr lang="en-GB" sz="2000" b="1" kern="1200" dirty="0">
                        <a:solidFill>
                          <a:schemeClr val="tx1"/>
                        </a:solidFill>
                        <a:latin typeface="Arial" pitchFamily="34" charset="0"/>
                        <a:ea typeface="+mn-ea"/>
                        <a:cs typeface="Arial" pitchFamily="34" charset="0"/>
                      </a:endParaRPr>
                    </a:p>
                  </a:txBody>
                  <a:tcPr marL="91427" marR="91427" marT="45756" marB="45756"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161364">
                <a:tc vMerge="1">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200" b="1" dirty="0" smtClean="0">
                        <a:solidFill>
                          <a:srgbClr val="FFFFFF"/>
                        </a:solidFill>
                        <a:latin typeface="Arial" pitchFamily="34" charset="0"/>
                        <a:cs typeface="Arial" pitchFamily="34" charset="0"/>
                      </a:endParaRPr>
                    </a:p>
                  </a:txBody>
                  <a:tcPr marL="91427" marR="91427" marT="45756" marB="45756"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200" b="1" dirty="0" smtClean="0">
                        <a:solidFill>
                          <a:srgbClr val="FFFFFF"/>
                        </a:solidFill>
                        <a:latin typeface="Arial" panose="020B0604020202020204" pitchFamily="34" charset="0"/>
                        <a:cs typeface="Arial" panose="020B0604020202020204" pitchFamily="34" charset="0"/>
                      </a:endParaRPr>
                    </a:p>
                  </a:txBody>
                  <a:tcPr marL="91427" marR="91427" marT="45756" marB="45756"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algn="ctr" defTabSz="685800" rtl="0" eaLnBrk="1" latinLnBrk="0" hangingPunct="1"/>
                      <a:endParaRPr lang="en-GB" sz="200" b="1" kern="1200" dirty="0">
                        <a:solidFill>
                          <a:srgbClr val="FFFFFF"/>
                        </a:solidFill>
                        <a:latin typeface="Arial" pitchFamily="34" charset="0"/>
                        <a:ea typeface="+mn-ea"/>
                        <a:cs typeface="Arial" pitchFamily="34" charset="0"/>
                      </a:endParaRPr>
                    </a:p>
                  </a:txBody>
                  <a:tcPr marL="91427" marR="91427" marT="45756" marB="45756"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601811">
                <a:tc vMerge="1">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latin typeface="Arial" pitchFamily="34" charset="0"/>
                        <a:cs typeface="Arial" pitchFamily="34" charset="0"/>
                      </a:endParaRPr>
                    </a:p>
                  </a:txBody>
                  <a:tcPr marL="91427" marR="91427" marT="45756" marB="45756"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altLang="en-US" sz="2000" b="1" dirty="0" smtClean="0">
                          <a:solidFill>
                            <a:schemeClr val="tx1"/>
                          </a:solidFill>
                          <a:latin typeface="Arial" panose="020B0604020202020204" pitchFamily="34" charset="0"/>
                          <a:ea typeface="MS PGothic" pitchFamily="34" charset="-128"/>
                          <a:cs typeface="Arial" panose="020B0604020202020204" pitchFamily="34" charset="0"/>
                        </a:rPr>
                        <a:t>FMDQ Market Surveillance</a:t>
                      </a:r>
                      <a:endParaRPr lang="en-US" sz="2000" b="1" dirty="0" smtClean="0">
                        <a:solidFill>
                          <a:schemeClr val="tx1"/>
                        </a:solidFill>
                        <a:latin typeface="Arial" panose="020B0604020202020204" pitchFamily="34" charset="0"/>
                        <a:cs typeface="Arial" panose="020B0604020202020204" pitchFamily="34" charset="0"/>
                      </a:endParaRPr>
                    </a:p>
                  </a:txBody>
                  <a:tcPr marL="91427" marR="91427" marT="45756" marB="45756"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vMerge="1">
                  <a:txBody>
                    <a:bodyPr/>
                    <a:lstStyle/>
                    <a:p>
                      <a:pPr marL="0" algn="ctr" defTabSz="685800" rtl="0" eaLnBrk="1" latinLnBrk="0" hangingPunct="1"/>
                      <a:endParaRPr lang="en-GB" sz="2000" b="1" kern="1200" dirty="0">
                        <a:solidFill>
                          <a:schemeClr val="tx1"/>
                        </a:solidFill>
                        <a:latin typeface="Arial" pitchFamily="34" charset="0"/>
                        <a:ea typeface="+mn-ea"/>
                        <a:cs typeface="Arial" pitchFamily="34" charset="0"/>
                      </a:endParaRPr>
                    </a:p>
                  </a:txBody>
                  <a:tcPr marL="91427" marR="91427" marT="45756" marB="45756"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bl>
          </a:graphicData>
        </a:graphic>
      </p:graphicFrame>
    </p:spTree>
    <p:extLst>
      <p:ext uri="{BB962C8B-B14F-4D97-AF65-F5344CB8AC3E}">
        <p14:creationId xmlns:p14="http://schemas.microsoft.com/office/powerpoint/2010/main" xmlns="" val="34011400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Title 2"/>
          <p:cNvSpPr>
            <a:spLocks noGrp="1"/>
          </p:cNvSpPr>
          <p:nvPr>
            <p:ph type="title"/>
          </p:nvPr>
        </p:nvSpPr>
        <p:spPr>
          <a:xfrm>
            <a:off x="22225" y="207963"/>
            <a:ext cx="9064625" cy="465137"/>
          </a:xfrm>
        </p:spPr>
        <p:txBody>
          <a:bodyPr>
            <a:spAutoFit/>
          </a:bodyPr>
          <a:lstStyle/>
          <a:p>
            <a:r>
              <a:rPr lang="en-GB" altLang="en-US" sz="2700" b="1" dirty="0" smtClean="0">
                <a:latin typeface="Arial" panose="020B0604020202020204" pitchFamily="34" charset="0"/>
                <a:cs typeface="Arial" panose="020B0604020202020204" pitchFamily="34" charset="0"/>
              </a:rPr>
              <a:t>FMDQ OTC Market Sizing </a:t>
            </a:r>
          </a:p>
        </p:txBody>
      </p:sp>
      <p:sp>
        <p:nvSpPr>
          <p:cNvPr id="8" name="Rectangle 2"/>
          <p:cNvSpPr>
            <a:spLocks noChangeArrowheads="1"/>
          </p:cNvSpPr>
          <p:nvPr/>
        </p:nvSpPr>
        <p:spPr bwMode="auto">
          <a:xfrm>
            <a:off x="133350" y="6188075"/>
            <a:ext cx="6167438" cy="601663"/>
          </a:xfrm>
          <a:prstGeom prst="rect">
            <a:avLst/>
          </a:prstGeom>
          <a:solidFill>
            <a:schemeClr val="bg1">
              <a:lumMod val="95000"/>
            </a:schemeClr>
          </a:solidFill>
          <a:ln>
            <a:noFill/>
          </a:ln>
          <a:effectLst/>
          <a:extLst/>
        </p:spPr>
        <p:txBody>
          <a:bodyPr anchor="ctr">
            <a:spAutoFit/>
          </a:bodyPr>
          <a:lstStyle>
            <a:lvl1pPr indent="1651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63500" indent="-63500" algn="just" defTabSz="914400">
              <a:buFont typeface="Arial" panose="020B0604020202020204" pitchFamily="34" charset="0"/>
              <a:buChar char="•"/>
              <a:defRPr/>
            </a:pPr>
            <a:r>
              <a:rPr lang="en-US" sz="1100" dirty="0" smtClean="0"/>
              <a:t>Other </a:t>
            </a:r>
            <a:r>
              <a:rPr lang="en-US" sz="1100" dirty="0"/>
              <a:t>bonds include Agency, Sub-national, Corporate and Supranational </a:t>
            </a:r>
            <a:r>
              <a:rPr lang="en-US" sz="1100" dirty="0" smtClean="0"/>
              <a:t>Bonds</a:t>
            </a:r>
          </a:p>
          <a:p>
            <a:pPr indent="0" algn="just" defTabSz="914400">
              <a:defRPr/>
            </a:pPr>
            <a:endParaRPr lang="en-US" altLang="en-US" sz="1100" dirty="0" smtClean="0">
              <a:cs typeface="Arial" panose="020B0604020202020204" pitchFamily="34" charset="0"/>
            </a:endParaRPr>
          </a:p>
          <a:p>
            <a:pPr indent="0" algn="just" defTabSz="914400">
              <a:defRPr/>
            </a:pPr>
            <a:r>
              <a:rPr lang="en-US" sz="1100" i="1" u="sng" dirty="0"/>
              <a:t>Source:</a:t>
            </a:r>
            <a:r>
              <a:rPr lang="en-US" sz="1100" i="1" dirty="0"/>
              <a:t> FMDQ Data </a:t>
            </a:r>
            <a:r>
              <a:rPr lang="en-US" sz="1100" i="1" dirty="0" smtClean="0"/>
              <a:t>Portal: Figures </a:t>
            </a:r>
            <a:r>
              <a:rPr lang="en-US" sz="1100" i="1" dirty="0"/>
              <a:t>reported by Dealing Members on a week ending basis</a:t>
            </a:r>
            <a:endParaRPr lang="en-US" altLang="en-US" sz="1100" dirty="0" smtClean="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4892955" y="1020034"/>
            <a:ext cx="4193895" cy="4896671"/>
          </a:xfrm>
          <a:prstGeom prst="rect">
            <a:avLst/>
          </a:prstGeom>
          <a:ln w="19050" cap="sq" cmpd="thickThin">
            <a:solidFill>
              <a:srgbClr val="000000"/>
            </a:solidFill>
            <a:prstDash val="solid"/>
            <a:miter lim="800000"/>
          </a:ln>
          <a:effectLst>
            <a:innerShdw blurRad="76200">
              <a:srgbClr val="000000"/>
            </a:innerShdw>
          </a:effectLst>
        </p:spPr>
      </p:pic>
      <p:pic>
        <p:nvPicPr>
          <p:cNvPr id="16" name="Picture 15"/>
          <p:cNvPicPr>
            <a:picLocks noChangeAspect="1"/>
          </p:cNvPicPr>
          <p:nvPr/>
        </p:nvPicPr>
        <p:blipFill>
          <a:blip r:embed="rId4"/>
          <a:stretch>
            <a:fillRect/>
          </a:stretch>
        </p:blipFill>
        <p:spPr>
          <a:xfrm>
            <a:off x="133350" y="1060374"/>
            <a:ext cx="4559674" cy="4856331"/>
          </a:xfrm>
          <a:prstGeom prst="rect">
            <a:avLst/>
          </a:prstGeom>
          <a:ln w="28575" cap="sq" cmpd="thickThin">
            <a:solidFill>
              <a:schemeClr val="tx1"/>
            </a:solidFill>
            <a:prstDash val="solid"/>
            <a:miter lim="800000"/>
          </a:ln>
          <a:effectLst>
            <a:innerShdw blurRad="76200">
              <a:srgbClr val="000000"/>
            </a:innerShdw>
          </a:effectLst>
        </p:spPr>
      </p:pic>
    </p:spTree>
    <p:extLst>
      <p:ext uri="{BB962C8B-B14F-4D97-AF65-F5344CB8AC3E}">
        <p14:creationId xmlns:p14="http://schemas.microsoft.com/office/powerpoint/2010/main" xmlns="" val="40974568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Elbow Connector 25"/>
          <p:cNvCxnSpPr/>
          <p:nvPr/>
        </p:nvCxnSpPr>
        <p:spPr>
          <a:xfrm rot="5400000" flipH="1" flipV="1">
            <a:off x="2335919" y="1727421"/>
            <a:ext cx="858584" cy="3072480"/>
          </a:xfrm>
          <a:prstGeom prst="bentConnector3">
            <a:avLst>
              <a:gd name="adj1" fmla="val 53132"/>
            </a:avLst>
          </a:prstGeom>
        </p:spPr>
        <p:style>
          <a:lnRef idx="1">
            <a:schemeClr val="accent1"/>
          </a:lnRef>
          <a:fillRef idx="0">
            <a:schemeClr val="accent1"/>
          </a:fillRef>
          <a:effectRef idx="0">
            <a:schemeClr val="accent1"/>
          </a:effectRef>
          <a:fontRef idx="minor">
            <a:schemeClr val="tx1"/>
          </a:fontRef>
        </p:style>
      </p:cxnSp>
      <p:cxnSp>
        <p:nvCxnSpPr>
          <p:cNvPr id="32" name="Elbow Connector 31"/>
          <p:cNvCxnSpPr/>
          <p:nvPr/>
        </p:nvCxnSpPr>
        <p:spPr>
          <a:xfrm rot="5400000" flipH="1" flipV="1">
            <a:off x="3411626" y="2907390"/>
            <a:ext cx="858584" cy="899458"/>
          </a:xfrm>
          <a:prstGeom prst="bentConnector3">
            <a:avLst>
              <a:gd name="adj1" fmla="val 64096"/>
            </a:avLst>
          </a:prstGeom>
        </p:spPr>
        <p:style>
          <a:lnRef idx="1">
            <a:schemeClr val="accent1"/>
          </a:lnRef>
          <a:fillRef idx="0">
            <a:schemeClr val="accent1"/>
          </a:fillRef>
          <a:effectRef idx="0">
            <a:schemeClr val="accent1"/>
          </a:effectRef>
          <a:fontRef idx="minor">
            <a:schemeClr val="tx1"/>
          </a:fontRef>
        </p:style>
      </p:cxnSp>
      <p:cxnSp>
        <p:nvCxnSpPr>
          <p:cNvPr id="38" name="Elbow Connector 37"/>
          <p:cNvCxnSpPr>
            <a:endCxn id="18" idx="0"/>
          </p:cNvCxnSpPr>
          <p:nvPr/>
        </p:nvCxnSpPr>
        <p:spPr>
          <a:xfrm>
            <a:off x="4270498" y="3238187"/>
            <a:ext cx="3416056" cy="515994"/>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35" name="Elbow Connector 34"/>
          <p:cNvCxnSpPr>
            <a:endCxn id="17" idx="0"/>
          </p:cNvCxnSpPr>
          <p:nvPr/>
        </p:nvCxnSpPr>
        <p:spPr>
          <a:xfrm>
            <a:off x="4290648" y="2781975"/>
            <a:ext cx="1273562" cy="989681"/>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216877" y="3233373"/>
            <a:ext cx="8575431" cy="297944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p>
        </p:txBody>
      </p:sp>
      <p:sp>
        <p:nvSpPr>
          <p:cNvPr id="24" name="Title 2"/>
          <p:cNvSpPr>
            <a:spLocks noGrp="1"/>
          </p:cNvSpPr>
          <p:nvPr>
            <p:ph type="title"/>
          </p:nvPr>
        </p:nvSpPr>
        <p:spPr>
          <a:xfrm>
            <a:off x="0" y="0"/>
            <a:ext cx="9143999" cy="732317"/>
          </a:xfrm>
        </p:spPr>
        <p:txBody>
          <a:bodyPr>
            <a:normAutofit fontScale="90000"/>
          </a:bodyPr>
          <a:lstStyle/>
          <a:p>
            <a:r>
              <a:rPr lang="en-US" sz="2700" b="1" dirty="0" smtClean="0">
                <a:latin typeface="Arial" panose="020B0604020202020204" pitchFamily="34" charset="0"/>
                <a:cs typeface="Arial" panose="020B0604020202020204" pitchFamily="34" charset="0"/>
              </a:rPr>
              <a:t>Nigerian Debt Capital Market  Transformation </a:t>
            </a:r>
            <a:r>
              <a:rPr lang="en-US" sz="2700" b="1" dirty="0">
                <a:latin typeface="Arial" panose="020B0604020202020204" pitchFamily="34" charset="0"/>
                <a:cs typeface="Arial" panose="020B0604020202020204" pitchFamily="34" charset="0"/>
              </a:rPr>
              <a:t>Governance and Structure</a:t>
            </a:r>
            <a:endParaRPr lang="en-GB" sz="2700" b="1" dirty="0">
              <a:latin typeface="Arial" panose="020B0604020202020204" pitchFamily="34" charset="0"/>
              <a:cs typeface="Arial" panose="020B0604020202020204" pitchFamily="34" charset="0"/>
            </a:endParaRPr>
          </a:p>
        </p:txBody>
      </p:sp>
      <p:sp>
        <p:nvSpPr>
          <p:cNvPr id="12" name="Rectangle 6"/>
          <p:cNvSpPr>
            <a:spLocks noChangeArrowheads="1"/>
          </p:cNvSpPr>
          <p:nvPr/>
        </p:nvSpPr>
        <p:spPr bwMode="auto">
          <a:xfrm>
            <a:off x="3446585" y="1013858"/>
            <a:ext cx="1688123" cy="784578"/>
          </a:xfrm>
          <a:prstGeom prst="rect">
            <a:avLst/>
          </a:prstGeom>
          <a:solidFill>
            <a:schemeClr val="accent2">
              <a:lumMod val="75000"/>
            </a:schemeClr>
          </a:solidFill>
          <a:ln w="76200" cmpd="tri" algn="ctr">
            <a:noFill/>
            <a:miter lim="800000"/>
            <a:headEnd type="none" w="sm" len="sm"/>
            <a:tailEnd type="none" w="sm" len="sm"/>
          </a:ln>
        </p:spPr>
        <p:txBody>
          <a:bodyPr anchor="ctr"/>
          <a:lstStyle/>
          <a:p>
            <a:pPr algn="ctr" defTabSz="844083" fontAlgn="auto">
              <a:spcBef>
                <a:spcPct val="50000"/>
              </a:spcBef>
              <a:spcAft>
                <a:spcPts val="0"/>
              </a:spcAft>
              <a:defRPr/>
            </a:pPr>
            <a:r>
              <a:rPr lang="en-GB" sz="1108" b="1" kern="0" dirty="0">
                <a:solidFill>
                  <a:srgbClr val="FFFFFF"/>
                </a:solidFill>
                <a:latin typeface="Arial" pitchFamily="34" charset="0"/>
                <a:cs typeface="Arial" pitchFamily="34" charset="0"/>
              </a:rPr>
              <a:t>Steering Committee (</a:t>
            </a:r>
            <a:r>
              <a:rPr lang="en-GB" sz="1108" b="1" kern="0" dirty="0" err="1">
                <a:solidFill>
                  <a:srgbClr val="FFFFFF"/>
                </a:solidFill>
                <a:latin typeface="Arial" pitchFamily="34" charset="0"/>
                <a:cs typeface="Arial" pitchFamily="34" charset="0"/>
              </a:rPr>
              <a:t>SteerCo</a:t>
            </a:r>
            <a:r>
              <a:rPr lang="en-GB" sz="1108" b="1" kern="0" dirty="0">
                <a:solidFill>
                  <a:srgbClr val="FFFFFF"/>
                </a:solidFill>
                <a:latin typeface="Arial" pitchFamily="34" charset="0"/>
                <a:cs typeface="Arial" pitchFamily="34" charset="0"/>
              </a:rPr>
              <a:t>)*</a:t>
            </a:r>
          </a:p>
        </p:txBody>
      </p:sp>
      <p:sp>
        <p:nvSpPr>
          <p:cNvPr id="13" name="Rectangle 6"/>
          <p:cNvSpPr>
            <a:spLocks noChangeArrowheads="1"/>
          </p:cNvSpPr>
          <p:nvPr/>
        </p:nvSpPr>
        <p:spPr bwMode="auto">
          <a:xfrm>
            <a:off x="3446585" y="1996207"/>
            <a:ext cx="1688123" cy="644188"/>
          </a:xfrm>
          <a:prstGeom prst="rect">
            <a:avLst/>
          </a:prstGeom>
          <a:solidFill>
            <a:schemeClr val="bg2">
              <a:lumMod val="50000"/>
            </a:schemeClr>
          </a:solidFill>
          <a:ln w="76200" cmpd="tri" algn="ctr">
            <a:noFill/>
            <a:miter lim="800000"/>
            <a:headEnd type="none" w="sm" len="sm"/>
            <a:tailEnd type="none" w="sm" len="sm"/>
          </a:ln>
        </p:spPr>
        <p:txBody>
          <a:bodyPr anchor="ctr"/>
          <a:lstStyle/>
          <a:p>
            <a:pPr algn="ctr" defTabSz="844083" fontAlgn="auto">
              <a:spcBef>
                <a:spcPts val="0"/>
              </a:spcBef>
              <a:spcAft>
                <a:spcPts val="0"/>
              </a:spcAft>
              <a:defRPr/>
            </a:pPr>
            <a:r>
              <a:rPr lang="en-GB" sz="1108" b="1" kern="0" dirty="0">
                <a:solidFill>
                  <a:srgbClr val="FFFFFF"/>
                </a:solidFill>
                <a:latin typeface="Arial" pitchFamily="34" charset="0"/>
                <a:cs typeface="Arial" pitchFamily="34" charset="0"/>
              </a:rPr>
              <a:t>Transformation Committee </a:t>
            </a:r>
          </a:p>
          <a:p>
            <a:pPr algn="ctr" defTabSz="844083" fontAlgn="auto">
              <a:spcBef>
                <a:spcPts val="0"/>
              </a:spcBef>
              <a:spcAft>
                <a:spcPts val="0"/>
              </a:spcAft>
              <a:defRPr/>
            </a:pPr>
            <a:r>
              <a:rPr lang="en-GB" sz="1108" b="1" kern="0" dirty="0">
                <a:solidFill>
                  <a:srgbClr val="FFFFFF"/>
                </a:solidFill>
                <a:latin typeface="Arial" pitchFamily="34" charset="0"/>
                <a:cs typeface="Arial" pitchFamily="34" charset="0"/>
              </a:rPr>
              <a:t>(TransCo)</a:t>
            </a:r>
          </a:p>
        </p:txBody>
      </p:sp>
      <p:sp>
        <p:nvSpPr>
          <p:cNvPr id="14" name="Rectangle 6"/>
          <p:cNvSpPr>
            <a:spLocks noChangeArrowheads="1"/>
          </p:cNvSpPr>
          <p:nvPr/>
        </p:nvSpPr>
        <p:spPr bwMode="auto">
          <a:xfrm>
            <a:off x="5180573" y="2492121"/>
            <a:ext cx="1406769" cy="657209"/>
          </a:xfrm>
          <a:prstGeom prst="rect">
            <a:avLst/>
          </a:prstGeom>
          <a:solidFill>
            <a:srgbClr val="0070C0"/>
          </a:solidFill>
          <a:ln w="76200" cmpd="tri" algn="ctr">
            <a:noFill/>
            <a:miter lim="800000"/>
            <a:headEnd type="none" w="sm" len="sm"/>
            <a:tailEnd type="none" w="sm" len="sm"/>
          </a:ln>
        </p:spPr>
        <p:txBody>
          <a:bodyPr anchor="ctr"/>
          <a:lstStyle/>
          <a:p>
            <a:pPr algn="ctr" defTabSz="844083" fontAlgn="auto">
              <a:spcBef>
                <a:spcPct val="50000"/>
              </a:spcBef>
              <a:spcAft>
                <a:spcPts val="0"/>
              </a:spcAft>
              <a:defRPr/>
            </a:pPr>
            <a:r>
              <a:rPr lang="en-GB" sz="1108" b="1" kern="0" dirty="0">
                <a:solidFill>
                  <a:srgbClr val="FFFFFF"/>
                </a:solidFill>
                <a:latin typeface="Arial" pitchFamily="34" charset="0"/>
                <a:cs typeface="Arial" pitchFamily="34" charset="0"/>
              </a:rPr>
              <a:t>Project Management Office (PMO)</a:t>
            </a:r>
          </a:p>
        </p:txBody>
      </p:sp>
      <p:sp>
        <p:nvSpPr>
          <p:cNvPr id="15" name="Rectangle 6"/>
          <p:cNvSpPr>
            <a:spLocks noChangeArrowheads="1"/>
          </p:cNvSpPr>
          <p:nvPr/>
        </p:nvSpPr>
        <p:spPr bwMode="auto">
          <a:xfrm>
            <a:off x="374105" y="3755807"/>
            <a:ext cx="1688123" cy="618523"/>
          </a:xfrm>
          <a:prstGeom prst="rect">
            <a:avLst/>
          </a:prstGeom>
          <a:solidFill>
            <a:srgbClr val="93CDDD"/>
          </a:solidFill>
          <a:ln w="76200" cmpd="tri" algn="ctr">
            <a:noFill/>
            <a:miter lim="800000"/>
            <a:headEnd type="none" w="sm" len="sm"/>
            <a:tailEnd type="none" w="sm" len="sm"/>
          </a:ln>
        </p:spPr>
        <p:txBody>
          <a:bodyPr anchor="ctr"/>
          <a:lstStyle/>
          <a:p>
            <a:pPr algn="ctr" defTabSz="844083" eaLnBrk="1" fontAlgn="auto" hangingPunct="1">
              <a:spcBef>
                <a:spcPts val="0"/>
              </a:spcBef>
              <a:spcAft>
                <a:spcPts val="0"/>
              </a:spcAft>
              <a:defRPr/>
            </a:pPr>
            <a:r>
              <a:rPr lang="en-US" sz="923" b="1" kern="0" dirty="0">
                <a:solidFill>
                  <a:srgbClr val="000000"/>
                </a:solidFill>
                <a:latin typeface="Arial" pitchFamily="34" charset="0"/>
                <a:cs typeface="Arial" pitchFamily="34" charset="0"/>
              </a:rPr>
              <a:t>Regulation Consolidation</a:t>
            </a:r>
          </a:p>
          <a:p>
            <a:pPr algn="ctr" defTabSz="844083" eaLnBrk="1" fontAlgn="auto" hangingPunct="1">
              <a:spcBef>
                <a:spcPts val="0"/>
              </a:spcBef>
              <a:spcAft>
                <a:spcPts val="0"/>
              </a:spcAft>
              <a:defRPr/>
            </a:pPr>
            <a:r>
              <a:rPr lang="en-US" sz="923" b="1" i="1" kern="0" dirty="0">
                <a:solidFill>
                  <a:srgbClr val="000000"/>
                </a:solidFill>
                <a:latin typeface="Arial" pitchFamily="34" charset="0"/>
                <a:cs typeface="Arial" pitchFamily="34" charset="0"/>
              </a:rPr>
              <a:t>Chair, Chinua Azubike</a:t>
            </a:r>
          </a:p>
        </p:txBody>
      </p:sp>
      <p:sp>
        <p:nvSpPr>
          <p:cNvPr id="16" name="Rectangle 6"/>
          <p:cNvSpPr>
            <a:spLocks noChangeArrowheads="1"/>
          </p:cNvSpPr>
          <p:nvPr/>
        </p:nvSpPr>
        <p:spPr bwMode="auto">
          <a:xfrm>
            <a:off x="2582375" y="3755807"/>
            <a:ext cx="1688123" cy="618523"/>
          </a:xfrm>
          <a:prstGeom prst="rect">
            <a:avLst/>
          </a:prstGeom>
          <a:solidFill>
            <a:srgbClr val="D3CFB8"/>
          </a:solidFill>
          <a:ln w="76200" cmpd="tri" algn="ctr">
            <a:noFill/>
            <a:miter lim="800000"/>
            <a:headEnd type="none" w="sm" len="sm"/>
            <a:tailEnd type="none" w="sm" len="sm"/>
          </a:ln>
        </p:spPr>
        <p:txBody>
          <a:bodyPr anchor="ctr"/>
          <a:lstStyle/>
          <a:p>
            <a:pPr algn="ctr" fontAlgn="auto">
              <a:spcBef>
                <a:spcPts val="0"/>
              </a:spcBef>
              <a:spcAft>
                <a:spcPts val="0"/>
              </a:spcAft>
              <a:defRPr/>
            </a:pPr>
            <a:r>
              <a:rPr lang="en-US" sz="923" b="1" kern="0" dirty="0">
                <a:solidFill>
                  <a:srgbClr val="000000"/>
                </a:solidFill>
                <a:latin typeface="Arial" pitchFamily="34" charset="0"/>
                <a:cs typeface="Arial" pitchFamily="34" charset="0"/>
              </a:rPr>
              <a:t>Product &amp; Infrastructure Innovation</a:t>
            </a:r>
          </a:p>
          <a:p>
            <a:pPr algn="ctr" fontAlgn="auto">
              <a:spcBef>
                <a:spcPts val="0"/>
              </a:spcBef>
              <a:spcAft>
                <a:spcPts val="0"/>
              </a:spcAft>
              <a:defRPr/>
            </a:pPr>
            <a:r>
              <a:rPr lang="en-US" sz="923" b="1" i="1" kern="0" dirty="0">
                <a:solidFill>
                  <a:srgbClr val="000000"/>
                </a:solidFill>
                <a:latin typeface="Arial" pitchFamily="34" charset="0"/>
                <a:cs typeface="Arial" pitchFamily="34" charset="0"/>
              </a:rPr>
              <a:t>Chair, Dipo Odeyemi</a:t>
            </a:r>
          </a:p>
        </p:txBody>
      </p:sp>
      <p:sp>
        <p:nvSpPr>
          <p:cNvPr id="17" name="Rectangle 6"/>
          <p:cNvSpPr>
            <a:spLocks noChangeArrowheads="1"/>
          </p:cNvSpPr>
          <p:nvPr/>
        </p:nvSpPr>
        <p:spPr bwMode="auto">
          <a:xfrm>
            <a:off x="4720148" y="3771656"/>
            <a:ext cx="1688123" cy="618523"/>
          </a:xfrm>
          <a:prstGeom prst="rect">
            <a:avLst/>
          </a:prstGeom>
          <a:solidFill>
            <a:srgbClr val="FAC090"/>
          </a:solidFill>
          <a:ln w="76200" cmpd="tri" algn="ctr">
            <a:noFill/>
            <a:miter lim="800000"/>
            <a:headEnd type="none" w="sm" len="sm"/>
            <a:tailEnd type="none" w="sm" len="sm"/>
          </a:ln>
        </p:spPr>
        <p:txBody>
          <a:bodyPr anchor="ctr"/>
          <a:lstStyle/>
          <a:p>
            <a:pPr algn="ctr" defTabSz="844083" eaLnBrk="1" fontAlgn="auto" hangingPunct="1">
              <a:spcBef>
                <a:spcPts val="0"/>
              </a:spcBef>
              <a:spcAft>
                <a:spcPts val="0"/>
              </a:spcAft>
              <a:defRPr/>
            </a:pPr>
            <a:r>
              <a:rPr lang="en-US" sz="923" b="1" kern="0" dirty="0">
                <a:solidFill>
                  <a:srgbClr val="000000"/>
                </a:solidFill>
                <a:latin typeface="Arial" pitchFamily="34" charset="0"/>
                <a:cs typeface="Arial" pitchFamily="34" charset="0"/>
              </a:rPr>
              <a:t>Market Liquidity &amp; Enhancement</a:t>
            </a:r>
          </a:p>
          <a:p>
            <a:pPr algn="ctr" defTabSz="844083" eaLnBrk="1" fontAlgn="auto" hangingPunct="1">
              <a:spcBef>
                <a:spcPts val="0"/>
              </a:spcBef>
              <a:spcAft>
                <a:spcPts val="0"/>
              </a:spcAft>
              <a:defRPr/>
            </a:pPr>
            <a:r>
              <a:rPr lang="en-US" sz="923" b="1" i="1" kern="0" dirty="0">
                <a:solidFill>
                  <a:srgbClr val="000000"/>
                </a:solidFill>
                <a:latin typeface="Arial" pitchFamily="34" charset="0"/>
                <a:cs typeface="Arial" pitchFamily="34" charset="0"/>
              </a:rPr>
              <a:t>Chair, David Adepoju</a:t>
            </a:r>
          </a:p>
        </p:txBody>
      </p:sp>
      <p:sp>
        <p:nvSpPr>
          <p:cNvPr id="18" name="Rectangle 6"/>
          <p:cNvSpPr>
            <a:spLocks noChangeArrowheads="1"/>
          </p:cNvSpPr>
          <p:nvPr/>
        </p:nvSpPr>
        <p:spPr bwMode="auto">
          <a:xfrm>
            <a:off x="6719011" y="3754181"/>
            <a:ext cx="1935085" cy="623430"/>
          </a:xfrm>
          <a:prstGeom prst="rect">
            <a:avLst/>
          </a:prstGeom>
          <a:solidFill>
            <a:srgbClr val="B7DEE8"/>
          </a:solidFill>
          <a:ln w="76200" cmpd="tri" algn="ctr">
            <a:noFill/>
            <a:miter lim="800000"/>
            <a:headEnd type="none" w="sm" len="sm"/>
            <a:tailEnd type="none" w="sm" len="sm"/>
          </a:ln>
        </p:spPr>
        <p:txBody>
          <a:bodyPr anchor="ctr"/>
          <a:lstStyle/>
          <a:p>
            <a:pPr algn="ctr" defTabSz="844083" eaLnBrk="1" fontAlgn="auto" hangingPunct="1">
              <a:spcBef>
                <a:spcPts val="0"/>
              </a:spcBef>
              <a:spcAft>
                <a:spcPts val="0"/>
              </a:spcAft>
              <a:defRPr/>
            </a:pPr>
            <a:r>
              <a:rPr lang="en-US" sz="923" b="1" kern="0" dirty="0">
                <a:solidFill>
                  <a:srgbClr val="000000"/>
                </a:solidFill>
                <a:latin typeface="Arial" pitchFamily="34" charset="0"/>
                <a:cs typeface="Arial" pitchFamily="34" charset="0"/>
              </a:rPr>
              <a:t>Investor/ Issuers &amp; Intermediaries Engagement</a:t>
            </a:r>
          </a:p>
          <a:p>
            <a:pPr algn="ctr" defTabSz="844083" eaLnBrk="1" fontAlgn="auto" hangingPunct="1">
              <a:spcBef>
                <a:spcPts val="0"/>
              </a:spcBef>
              <a:spcAft>
                <a:spcPts val="0"/>
              </a:spcAft>
              <a:defRPr/>
            </a:pPr>
            <a:r>
              <a:rPr lang="en-US" sz="923" b="1" kern="0" dirty="0">
                <a:solidFill>
                  <a:srgbClr val="000000"/>
                </a:solidFill>
                <a:latin typeface="Arial" pitchFamily="34" charset="0"/>
                <a:cs typeface="Arial" pitchFamily="34" charset="0"/>
              </a:rPr>
              <a:t>/Education</a:t>
            </a:r>
          </a:p>
          <a:p>
            <a:pPr algn="ctr" defTabSz="844083" eaLnBrk="1" fontAlgn="auto" hangingPunct="1">
              <a:spcBef>
                <a:spcPts val="0"/>
              </a:spcBef>
              <a:spcAft>
                <a:spcPts val="0"/>
              </a:spcAft>
              <a:defRPr/>
            </a:pPr>
            <a:r>
              <a:rPr lang="en-US" sz="923" b="1" i="1" kern="0" dirty="0">
                <a:solidFill>
                  <a:srgbClr val="000000"/>
                </a:solidFill>
                <a:latin typeface="Arial" pitchFamily="34" charset="0"/>
                <a:cs typeface="Arial" pitchFamily="34" charset="0"/>
              </a:rPr>
              <a:t>Chair, Kobby </a:t>
            </a:r>
            <a:r>
              <a:rPr lang="en-US" sz="923" b="1" i="1" kern="0" dirty="0" err="1">
                <a:solidFill>
                  <a:srgbClr val="000000"/>
                </a:solidFill>
                <a:latin typeface="Arial" pitchFamily="34" charset="0"/>
                <a:cs typeface="Arial" pitchFamily="34" charset="0"/>
              </a:rPr>
              <a:t>Bentsi</a:t>
            </a:r>
            <a:r>
              <a:rPr lang="en-US" sz="923" b="1" i="1" kern="0" dirty="0">
                <a:solidFill>
                  <a:srgbClr val="000000"/>
                </a:solidFill>
                <a:latin typeface="Arial" pitchFamily="34" charset="0"/>
                <a:cs typeface="Arial" pitchFamily="34" charset="0"/>
              </a:rPr>
              <a:t> </a:t>
            </a:r>
            <a:r>
              <a:rPr lang="en-US" sz="923" b="1" i="1" kern="0" dirty="0" err="1">
                <a:solidFill>
                  <a:srgbClr val="000000"/>
                </a:solidFill>
                <a:latin typeface="Arial" pitchFamily="34" charset="0"/>
                <a:cs typeface="Arial" pitchFamily="34" charset="0"/>
              </a:rPr>
              <a:t>Enchill</a:t>
            </a:r>
            <a:endParaRPr lang="en-US" sz="923" b="1" i="1" kern="0" dirty="0">
              <a:solidFill>
                <a:srgbClr val="000000"/>
              </a:solidFill>
              <a:latin typeface="Arial" pitchFamily="34" charset="0"/>
              <a:cs typeface="Arial" pitchFamily="34" charset="0"/>
            </a:endParaRPr>
          </a:p>
        </p:txBody>
      </p:sp>
      <p:cxnSp>
        <p:nvCxnSpPr>
          <p:cNvPr id="3" name="Straight Connector 2"/>
          <p:cNvCxnSpPr>
            <a:stCxn id="12" idx="2"/>
            <a:endCxn id="13" idx="0"/>
          </p:cNvCxnSpPr>
          <p:nvPr/>
        </p:nvCxnSpPr>
        <p:spPr>
          <a:xfrm>
            <a:off x="4290647" y="1798436"/>
            <a:ext cx="0" cy="197771"/>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52" name="Rectangle 51"/>
          <p:cNvSpPr/>
          <p:nvPr/>
        </p:nvSpPr>
        <p:spPr>
          <a:xfrm>
            <a:off x="163091" y="3333006"/>
            <a:ext cx="2090637" cy="276999"/>
          </a:xfrm>
          <a:prstGeom prst="rect">
            <a:avLst/>
          </a:prstGeom>
        </p:spPr>
        <p:txBody>
          <a:bodyPr wrap="none">
            <a:spAutoFit/>
          </a:bodyPr>
          <a:lstStyle/>
          <a:p>
            <a:r>
              <a:rPr lang="en-GB" sz="1200" b="1" dirty="0">
                <a:solidFill>
                  <a:srgbClr val="000000"/>
                </a:solidFill>
              </a:rPr>
              <a:t>Sub-Committees(SubCos)</a:t>
            </a:r>
            <a:endParaRPr lang="en-GB" sz="1200" b="1" baseline="30000" dirty="0">
              <a:solidFill>
                <a:srgbClr val="000000"/>
              </a:solidFill>
            </a:endParaRPr>
          </a:p>
        </p:txBody>
      </p:sp>
      <p:cxnSp>
        <p:nvCxnSpPr>
          <p:cNvPr id="73" name="Elbow Connector 72"/>
          <p:cNvCxnSpPr>
            <a:stCxn id="13" idx="2"/>
          </p:cNvCxnSpPr>
          <p:nvPr/>
        </p:nvCxnSpPr>
        <p:spPr>
          <a:xfrm rot="16200000" flipH="1">
            <a:off x="4023621" y="2907421"/>
            <a:ext cx="544858" cy="10806"/>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5260221" y="1089823"/>
            <a:ext cx="3284874" cy="987322"/>
          </a:xfrm>
          <a:prstGeom prst="rect">
            <a:avLst/>
          </a:prstGeom>
          <a:noFill/>
        </p:spPr>
        <p:txBody>
          <a:bodyPr wrap="none" rtlCol="0">
            <a:spAutoFit/>
          </a:bodyPr>
          <a:lstStyle/>
          <a:p>
            <a:pPr marL="117234" indent="-117234">
              <a:buFont typeface="Arial" panose="020B0604020202020204" pitchFamily="34" charset="0"/>
              <a:buChar char="•"/>
            </a:pPr>
            <a:r>
              <a:rPr lang="en-US" sz="831" b="1" dirty="0">
                <a:solidFill>
                  <a:srgbClr val="000000"/>
                </a:solidFill>
              </a:rPr>
              <a:t>Mary </a:t>
            </a:r>
            <a:r>
              <a:rPr lang="en-US" sz="831" b="1" dirty="0" err="1">
                <a:solidFill>
                  <a:srgbClr val="000000"/>
                </a:solidFill>
              </a:rPr>
              <a:t>Uduk</a:t>
            </a:r>
            <a:r>
              <a:rPr lang="en-US" sz="831" b="1" dirty="0">
                <a:solidFill>
                  <a:srgbClr val="000000"/>
                </a:solidFill>
              </a:rPr>
              <a:t>, Director,</a:t>
            </a:r>
          </a:p>
          <a:p>
            <a:r>
              <a:rPr lang="en-US" sz="831" b="1" dirty="0">
                <a:solidFill>
                  <a:srgbClr val="000000"/>
                </a:solidFill>
              </a:rPr>
              <a:t> Investment Management (SEC)</a:t>
            </a:r>
          </a:p>
          <a:p>
            <a:pPr marL="117234" indent="-117234">
              <a:buFont typeface="Arial" panose="020B0604020202020204" pitchFamily="34" charset="0"/>
              <a:buChar char="•"/>
            </a:pPr>
            <a:r>
              <a:rPr lang="en-US" sz="831" b="1" dirty="0">
                <a:solidFill>
                  <a:srgbClr val="000000"/>
                </a:solidFill>
              </a:rPr>
              <a:t>CBN Director, Financial Markets </a:t>
            </a:r>
            <a:r>
              <a:rPr lang="en-US" sz="831" b="1" dirty="0" err="1">
                <a:solidFill>
                  <a:srgbClr val="000000"/>
                </a:solidFill>
              </a:rPr>
              <a:t>Dept</a:t>
            </a:r>
            <a:r>
              <a:rPr lang="en-US" sz="831" b="1" dirty="0">
                <a:solidFill>
                  <a:srgbClr val="000000"/>
                </a:solidFill>
              </a:rPr>
              <a:t> (Emmanuel </a:t>
            </a:r>
            <a:r>
              <a:rPr lang="en-US" sz="831" b="1" dirty="0" err="1">
                <a:solidFill>
                  <a:srgbClr val="000000"/>
                </a:solidFill>
              </a:rPr>
              <a:t>Ukeje</a:t>
            </a:r>
            <a:r>
              <a:rPr lang="en-US" sz="831" b="1" dirty="0">
                <a:solidFill>
                  <a:srgbClr val="000000"/>
                </a:solidFill>
              </a:rPr>
              <a:t>)**</a:t>
            </a:r>
          </a:p>
          <a:p>
            <a:pPr marL="117234" indent="-117234">
              <a:buFont typeface="Arial" panose="020B0604020202020204" pitchFamily="34" charset="0"/>
              <a:buChar char="•"/>
            </a:pPr>
            <a:r>
              <a:rPr lang="en-US" sz="831" b="1" dirty="0" err="1">
                <a:solidFill>
                  <a:srgbClr val="000000"/>
                </a:solidFill>
              </a:rPr>
              <a:t>PenCom</a:t>
            </a:r>
            <a:r>
              <a:rPr lang="en-US" sz="831" b="1" dirty="0">
                <a:solidFill>
                  <a:srgbClr val="000000"/>
                </a:solidFill>
              </a:rPr>
              <a:t> Head, Investment Supervision (</a:t>
            </a:r>
            <a:r>
              <a:rPr lang="en-US" sz="831" b="1" dirty="0" err="1">
                <a:solidFill>
                  <a:srgbClr val="000000"/>
                </a:solidFill>
              </a:rPr>
              <a:t>Ehimeme</a:t>
            </a:r>
            <a:r>
              <a:rPr lang="en-US" sz="831" b="1" dirty="0">
                <a:solidFill>
                  <a:srgbClr val="000000"/>
                </a:solidFill>
              </a:rPr>
              <a:t> </a:t>
            </a:r>
            <a:r>
              <a:rPr lang="en-US" sz="831" b="1" dirty="0" err="1">
                <a:solidFill>
                  <a:srgbClr val="000000"/>
                </a:solidFill>
              </a:rPr>
              <a:t>Ohioma</a:t>
            </a:r>
            <a:r>
              <a:rPr lang="en-US" sz="831" b="1" dirty="0">
                <a:solidFill>
                  <a:srgbClr val="000000"/>
                </a:solidFill>
              </a:rPr>
              <a:t>)</a:t>
            </a:r>
          </a:p>
          <a:p>
            <a:pPr marL="117234" indent="-117234">
              <a:buFont typeface="Arial" panose="020B0604020202020204" pitchFamily="34" charset="0"/>
              <a:buChar char="•"/>
            </a:pPr>
            <a:r>
              <a:rPr lang="en-US" sz="831" b="1" dirty="0">
                <a:solidFill>
                  <a:srgbClr val="000000"/>
                </a:solidFill>
              </a:rPr>
              <a:t>FMDQ MD/CEO (Bola Onadele. Koko)</a:t>
            </a:r>
          </a:p>
          <a:p>
            <a:pPr marL="117234" indent="-117234">
              <a:buFont typeface="Arial" panose="020B0604020202020204" pitchFamily="34" charset="0"/>
              <a:buChar char="•"/>
            </a:pPr>
            <a:r>
              <a:rPr lang="en-US" sz="831" b="1" dirty="0" err="1">
                <a:solidFill>
                  <a:srgbClr val="000000"/>
                </a:solidFill>
              </a:rPr>
              <a:t>Bolaji</a:t>
            </a:r>
            <a:r>
              <a:rPr lang="en-US" sz="831" b="1" dirty="0">
                <a:solidFill>
                  <a:srgbClr val="000000"/>
                </a:solidFill>
              </a:rPr>
              <a:t> Balogun</a:t>
            </a:r>
          </a:p>
          <a:p>
            <a:pPr marL="117234" indent="-117234">
              <a:buFont typeface="Arial" panose="020B0604020202020204" pitchFamily="34" charset="0"/>
              <a:buChar char="•"/>
            </a:pPr>
            <a:r>
              <a:rPr lang="en-US" sz="831" b="1" dirty="0">
                <a:solidFill>
                  <a:srgbClr val="000000"/>
                </a:solidFill>
              </a:rPr>
              <a:t>Chuka </a:t>
            </a:r>
            <a:r>
              <a:rPr lang="en-US" sz="831" b="1" dirty="0" err="1">
                <a:solidFill>
                  <a:srgbClr val="000000"/>
                </a:solidFill>
              </a:rPr>
              <a:t>Eseka</a:t>
            </a:r>
            <a:r>
              <a:rPr lang="en-US" sz="831" b="1" dirty="0">
                <a:solidFill>
                  <a:srgbClr val="000000"/>
                </a:solidFill>
              </a:rPr>
              <a:t> </a:t>
            </a:r>
          </a:p>
        </p:txBody>
      </p:sp>
      <p:sp>
        <p:nvSpPr>
          <p:cNvPr id="75" name="TextBox 74"/>
          <p:cNvSpPr txBox="1"/>
          <p:nvPr/>
        </p:nvSpPr>
        <p:spPr>
          <a:xfrm>
            <a:off x="290026" y="2280450"/>
            <a:ext cx="2734528" cy="859466"/>
          </a:xfrm>
          <a:prstGeom prst="rect">
            <a:avLst/>
          </a:prstGeom>
          <a:noFill/>
        </p:spPr>
        <p:txBody>
          <a:bodyPr wrap="square" rtlCol="0">
            <a:spAutoFit/>
          </a:bodyPr>
          <a:lstStyle/>
          <a:p>
            <a:pPr marL="117234" indent="-117234">
              <a:buFont typeface="Arial" panose="020B0604020202020204" pitchFamily="34" charset="0"/>
              <a:buChar char="•"/>
            </a:pPr>
            <a:r>
              <a:rPr lang="en-US" sz="831" b="1" dirty="0">
                <a:solidFill>
                  <a:srgbClr val="000000"/>
                </a:solidFill>
              </a:rPr>
              <a:t>Abdulkadir Abbas (Dep. Director, Securities Offering, SEC)</a:t>
            </a:r>
          </a:p>
          <a:p>
            <a:pPr marL="117234" indent="-117234">
              <a:buFont typeface="Arial" panose="020B0604020202020204" pitchFamily="34" charset="0"/>
              <a:buChar char="•"/>
            </a:pPr>
            <a:r>
              <a:rPr lang="en-US" sz="831" b="1" dirty="0">
                <a:solidFill>
                  <a:srgbClr val="000000"/>
                </a:solidFill>
              </a:rPr>
              <a:t>Kemi Awodein</a:t>
            </a:r>
          </a:p>
          <a:p>
            <a:pPr marL="117234" indent="-117234">
              <a:buFont typeface="Arial" panose="020B0604020202020204" pitchFamily="34" charset="0"/>
              <a:buChar char="•"/>
            </a:pPr>
            <a:r>
              <a:rPr lang="en-US" sz="831" b="1" dirty="0">
                <a:solidFill>
                  <a:srgbClr val="000000"/>
                </a:solidFill>
              </a:rPr>
              <a:t>Kobby Bentsi-Enchill</a:t>
            </a:r>
          </a:p>
          <a:p>
            <a:pPr marL="117234" indent="-117234">
              <a:buFont typeface="Arial" panose="020B0604020202020204" pitchFamily="34" charset="0"/>
              <a:buChar char="•"/>
            </a:pPr>
            <a:r>
              <a:rPr lang="en-US" sz="831" b="1" dirty="0">
                <a:solidFill>
                  <a:srgbClr val="000000"/>
                </a:solidFill>
              </a:rPr>
              <a:t>Vice Chairman, FMDQ Market Development Workgroup (David Adepoju)</a:t>
            </a:r>
            <a:endParaRPr lang="en-GB" sz="831" b="1" dirty="0">
              <a:solidFill>
                <a:srgbClr val="000000"/>
              </a:solidFill>
            </a:endParaRPr>
          </a:p>
        </p:txBody>
      </p:sp>
      <p:sp>
        <p:nvSpPr>
          <p:cNvPr id="76" name="TextBox 75"/>
          <p:cNvSpPr txBox="1"/>
          <p:nvPr/>
        </p:nvSpPr>
        <p:spPr>
          <a:xfrm>
            <a:off x="6541611" y="2219149"/>
            <a:ext cx="2753531" cy="987322"/>
          </a:xfrm>
          <a:prstGeom prst="rect">
            <a:avLst/>
          </a:prstGeom>
          <a:noFill/>
        </p:spPr>
        <p:txBody>
          <a:bodyPr wrap="square" rtlCol="0">
            <a:spAutoFit/>
          </a:bodyPr>
          <a:lstStyle/>
          <a:p>
            <a:pPr marL="117234" indent="-117234">
              <a:buFont typeface="Arial" panose="020B0604020202020204" pitchFamily="34" charset="0"/>
              <a:buChar char="•"/>
            </a:pPr>
            <a:r>
              <a:rPr lang="en-US" sz="831" b="1" dirty="0">
                <a:solidFill>
                  <a:srgbClr val="000000"/>
                </a:solidFill>
              </a:rPr>
              <a:t>Emmanuel Etaderhi (Chair, FMDQ </a:t>
            </a:r>
            <a:r>
              <a:rPr lang="en-US" sz="831" b="1" dirty="0" err="1">
                <a:solidFill>
                  <a:srgbClr val="000000"/>
                </a:solidFill>
              </a:rPr>
              <a:t>Govt</a:t>
            </a:r>
            <a:r>
              <a:rPr lang="en-US" sz="831" b="1" dirty="0">
                <a:solidFill>
                  <a:srgbClr val="000000"/>
                </a:solidFill>
              </a:rPr>
              <a:t> Relations)</a:t>
            </a:r>
          </a:p>
          <a:p>
            <a:pPr marL="117234" indent="-117234">
              <a:buFont typeface="Arial" panose="020B0604020202020204" pitchFamily="34" charset="0"/>
              <a:buChar char="•"/>
            </a:pPr>
            <a:r>
              <a:rPr lang="en-US" sz="831" b="1" i="1" dirty="0">
                <a:solidFill>
                  <a:srgbClr val="000000"/>
                </a:solidFill>
              </a:rPr>
              <a:t>Supported by </a:t>
            </a:r>
            <a:r>
              <a:rPr lang="en-US" sz="831" b="1" i="1" dirty="0" err="1">
                <a:solidFill>
                  <a:srgbClr val="000000"/>
                </a:solidFill>
              </a:rPr>
              <a:t>Sonnie</a:t>
            </a:r>
            <a:r>
              <a:rPr lang="en-US" sz="831" b="1" i="1" dirty="0">
                <a:solidFill>
                  <a:srgbClr val="000000"/>
                </a:solidFill>
              </a:rPr>
              <a:t> </a:t>
            </a:r>
            <a:r>
              <a:rPr lang="en-US" sz="831" b="1" i="1" dirty="0" err="1">
                <a:solidFill>
                  <a:srgbClr val="000000"/>
                </a:solidFill>
              </a:rPr>
              <a:t>Ayere</a:t>
            </a:r>
            <a:r>
              <a:rPr lang="en-US" sz="831" b="1" i="1" dirty="0">
                <a:solidFill>
                  <a:srgbClr val="000000"/>
                </a:solidFill>
              </a:rPr>
              <a:t>, </a:t>
            </a:r>
            <a:r>
              <a:rPr lang="en-US" sz="831" b="1" i="1" dirty="0" err="1">
                <a:solidFill>
                  <a:srgbClr val="000000"/>
                </a:solidFill>
              </a:rPr>
              <a:t>Yewande</a:t>
            </a:r>
            <a:r>
              <a:rPr lang="en-US" sz="831" b="1" i="1" dirty="0">
                <a:solidFill>
                  <a:srgbClr val="000000"/>
                </a:solidFill>
              </a:rPr>
              <a:t> </a:t>
            </a:r>
            <a:r>
              <a:rPr lang="en-US" sz="831" b="1" i="1" dirty="0" err="1">
                <a:solidFill>
                  <a:srgbClr val="000000"/>
                </a:solidFill>
              </a:rPr>
              <a:t>Sadiku</a:t>
            </a:r>
            <a:r>
              <a:rPr lang="en-US" sz="831" b="1" i="1" dirty="0">
                <a:solidFill>
                  <a:srgbClr val="000000"/>
                </a:solidFill>
              </a:rPr>
              <a:t> &amp; Michael </a:t>
            </a:r>
            <a:r>
              <a:rPr lang="en-US" sz="831" b="1" i="1" dirty="0" err="1">
                <a:solidFill>
                  <a:srgbClr val="000000"/>
                </a:solidFill>
              </a:rPr>
              <a:t>Larbie</a:t>
            </a:r>
            <a:endParaRPr lang="en-US" sz="831" b="1" i="1" dirty="0">
              <a:solidFill>
                <a:srgbClr val="000000"/>
              </a:solidFill>
            </a:endParaRPr>
          </a:p>
          <a:p>
            <a:pPr marL="117234" indent="-117234">
              <a:buFont typeface="Arial" panose="020B0604020202020204" pitchFamily="34" charset="0"/>
              <a:buChar char="•"/>
            </a:pPr>
            <a:r>
              <a:rPr lang="en-US" sz="831" b="1" dirty="0">
                <a:solidFill>
                  <a:srgbClr val="000000"/>
                </a:solidFill>
              </a:rPr>
              <a:t>Transformation Manager (PMO)</a:t>
            </a:r>
          </a:p>
          <a:p>
            <a:pPr marL="117234" indent="-117234">
              <a:buFont typeface="Arial" panose="020B0604020202020204" pitchFamily="34" charset="0"/>
              <a:buChar char="•"/>
            </a:pPr>
            <a:r>
              <a:rPr lang="en-US" sz="831" b="1" i="1" dirty="0">
                <a:solidFill>
                  <a:srgbClr val="000000"/>
                </a:solidFill>
              </a:rPr>
              <a:t>Supported by Global Capital Market Experts (India, South Africa &amp; Malaysia)</a:t>
            </a:r>
            <a:endParaRPr lang="en-GB" sz="831" b="1" i="1" dirty="0">
              <a:solidFill>
                <a:srgbClr val="000000"/>
              </a:solidFill>
            </a:endParaRPr>
          </a:p>
        </p:txBody>
      </p:sp>
      <p:grpSp>
        <p:nvGrpSpPr>
          <p:cNvPr id="41" name="Group 40"/>
          <p:cNvGrpSpPr/>
          <p:nvPr/>
        </p:nvGrpSpPr>
        <p:grpSpPr>
          <a:xfrm>
            <a:off x="285067" y="4689282"/>
            <a:ext cx="8329191" cy="1514061"/>
            <a:chOff x="509666" y="4877809"/>
            <a:chExt cx="9039908" cy="1640233"/>
          </a:xfrm>
        </p:grpSpPr>
        <p:sp>
          <p:nvSpPr>
            <p:cNvPr id="40" name="Rectangle 6"/>
            <p:cNvSpPr>
              <a:spLocks noChangeArrowheads="1"/>
            </p:cNvSpPr>
            <p:nvPr/>
          </p:nvSpPr>
          <p:spPr bwMode="auto">
            <a:xfrm>
              <a:off x="554599" y="4877809"/>
              <a:ext cx="8994975" cy="1550699"/>
            </a:xfrm>
            <a:prstGeom prst="rect">
              <a:avLst/>
            </a:prstGeom>
            <a:solidFill>
              <a:schemeClr val="tx1">
                <a:lumMod val="20000"/>
                <a:lumOff val="80000"/>
              </a:schemeClr>
            </a:solidFill>
            <a:ln w="76200" cmpd="tri" algn="ctr">
              <a:noFill/>
              <a:miter lim="800000"/>
              <a:headEnd type="none" w="sm" len="sm"/>
              <a:tailEnd type="none" w="sm" len="sm"/>
            </a:ln>
          </p:spPr>
          <p:txBody>
            <a:bodyPr anchor="ctr"/>
            <a:lstStyle/>
            <a:p>
              <a:pPr algn="ctr" defTabSz="844083" eaLnBrk="1" fontAlgn="auto" hangingPunct="1">
                <a:spcBef>
                  <a:spcPts val="0"/>
                </a:spcBef>
                <a:spcAft>
                  <a:spcPts val="0"/>
                </a:spcAft>
                <a:defRPr/>
              </a:pPr>
              <a:endParaRPr lang="en-US" sz="969" b="1" kern="0" dirty="0">
                <a:solidFill>
                  <a:srgbClr val="000000"/>
                </a:solidFill>
                <a:latin typeface="Arial" pitchFamily="34" charset="0"/>
                <a:cs typeface="Arial" pitchFamily="34" charset="0"/>
              </a:endParaRPr>
            </a:p>
          </p:txBody>
        </p:sp>
        <p:sp>
          <p:nvSpPr>
            <p:cNvPr id="77" name="TextBox 76"/>
            <p:cNvSpPr txBox="1"/>
            <p:nvPr/>
          </p:nvSpPr>
          <p:spPr>
            <a:xfrm>
              <a:off x="4736560" y="4879398"/>
              <a:ext cx="2399457" cy="1638644"/>
            </a:xfrm>
            <a:prstGeom prst="rect">
              <a:avLst/>
            </a:prstGeom>
            <a:noFill/>
          </p:spPr>
          <p:txBody>
            <a:bodyPr wrap="square" rtlCol="0">
              <a:spAutoFit/>
            </a:bodyPr>
            <a:lstStyle/>
            <a:p>
              <a:pPr marL="117234" indent="-117234">
                <a:buFont typeface="Arial" panose="020B0604020202020204" pitchFamily="34" charset="0"/>
                <a:buChar char="•"/>
              </a:pPr>
              <a:r>
                <a:rPr lang="en-US" sz="923" b="1" dirty="0">
                  <a:solidFill>
                    <a:srgbClr val="000000"/>
                  </a:solidFill>
                </a:rPr>
                <a:t>Market </a:t>
              </a:r>
            </a:p>
            <a:p>
              <a:pPr marL="117234" indent="-117234">
                <a:buFont typeface="Arial" panose="020B0604020202020204" pitchFamily="34" charset="0"/>
                <a:buChar char="•"/>
              </a:pPr>
              <a:r>
                <a:rPr lang="en-US" sz="923" b="1" dirty="0">
                  <a:solidFill>
                    <a:srgbClr val="000000"/>
                  </a:solidFill>
                </a:rPr>
                <a:t>CBN </a:t>
              </a:r>
            </a:p>
            <a:p>
              <a:pPr marL="117234" indent="-117234">
                <a:buFont typeface="Arial" panose="020B0604020202020204" pitchFamily="34" charset="0"/>
                <a:buChar char="•"/>
              </a:pPr>
              <a:r>
                <a:rPr lang="en-US" sz="923" b="1" dirty="0">
                  <a:solidFill>
                    <a:srgbClr val="000000"/>
                  </a:solidFill>
                </a:rPr>
                <a:t>Custodian </a:t>
              </a:r>
            </a:p>
            <a:p>
              <a:pPr marL="117234" indent="-117234">
                <a:buFont typeface="Arial" panose="020B0604020202020204" pitchFamily="34" charset="0"/>
                <a:buChar char="•"/>
              </a:pPr>
              <a:r>
                <a:rPr lang="en-US" sz="923" b="1" dirty="0">
                  <a:solidFill>
                    <a:srgbClr val="000000"/>
                  </a:solidFill>
                </a:rPr>
                <a:t>PenCom</a:t>
              </a:r>
            </a:p>
            <a:p>
              <a:pPr marL="117234" indent="-117234">
                <a:buFont typeface="Arial" panose="020B0604020202020204" pitchFamily="34" charset="0"/>
                <a:buChar char="•"/>
              </a:pPr>
              <a:r>
                <a:rPr lang="en-US" sz="923" b="1" dirty="0">
                  <a:solidFill>
                    <a:srgbClr val="000000"/>
                  </a:solidFill>
                </a:rPr>
                <a:t>PFA</a:t>
              </a:r>
            </a:p>
            <a:p>
              <a:pPr marL="117234" indent="-117234">
                <a:buFont typeface="Arial" panose="020B0604020202020204" pitchFamily="34" charset="0"/>
                <a:buChar char="•"/>
              </a:pPr>
              <a:r>
                <a:rPr lang="en-US" sz="923" b="1" dirty="0">
                  <a:solidFill>
                    <a:srgbClr val="000000"/>
                  </a:solidFill>
                </a:rPr>
                <a:t>CSCS</a:t>
              </a:r>
            </a:p>
            <a:p>
              <a:pPr marL="117234" indent="-117234">
                <a:buFont typeface="Arial" panose="020B0604020202020204" pitchFamily="34" charset="0"/>
                <a:buChar char="•"/>
              </a:pPr>
              <a:r>
                <a:rPr lang="en-US" sz="923" b="1" dirty="0">
                  <a:solidFill>
                    <a:srgbClr val="000000"/>
                  </a:solidFill>
                </a:rPr>
                <a:t>FMDA</a:t>
              </a:r>
            </a:p>
            <a:p>
              <a:pPr marL="117234" indent="-117234">
                <a:buFont typeface="Arial" panose="020B0604020202020204" pitchFamily="34" charset="0"/>
                <a:buChar char="•"/>
              </a:pPr>
              <a:r>
                <a:rPr lang="en-US" sz="923" b="1" dirty="0">
                  <a:solidFill>
                    <a:srgbClr val="000000"/>
                  </a:solidFill>
                </a:rPr>
                <a:t>FMDQ MDG (Adebola Lawal)</a:t>
              </a:r>
            </a:p>
            <a:p>
              <a:pPr marL="117234" indent="-117234">
                <a:buFont typeface="Arial" panose="020B0604020202020204" pitchFamily="34" charset="0"/>
                <a:buChar char="•"/>
              </a:pPr>
              <a:r>
                <a:rPr lang="en-US" sz="923" b="1" dirty="0">
                  <a:solidFill>
                    <a:srgbClr val="000000"/>
                  </a:solidFill>
                </a:rPr>
                <a:t>FMDQ MSG (Segun Akintoye) </a:t>
              </a:r>
            </a:p>
            <a:p>
              <a:endParaRPr lang="en-US" sz="923" b="1" dirty="0">
                <a:solidFill>
                  <a:srgbClr val="000000"/>
                </a:solidFill>
              </a:endParaRPr>
            </a:p>
          </p:txBody>
        </p:sp>
        <p:sp>
          <p:nvSpPr>
            <p:cNvPr id="80" name="TextBox 79"/>
            <p:cNvSpPr txBox="1"/>
            <p:nvPr/>
          </p:nvSpPr>
          <p:spPr>
            <a:xfrm>
              <a:off x="2528752" y="4980708"/>
              <a:ext cx="2207808" cy="1177059"/>
            </a:xfrm>
            <a:prstGeom prst="rect">
              <a:avLst/>
            </a:prstGeom>
            <a:noFill/>
          </p:spPr>
          <p:txBody>
            <a:bodyPr wrap="square" rtlCol="0">
              <a:spAutoFit/>
            </a:bodyPr>
            <a:lstStyle/>
            <a:p>
              <a:pPr marL="117234" indent="-117234">
                <a:buFont typeface="Arial" panose="020B0604020202020204" pitchFamily="34" charset="0"/>
                <a:buChar char="•"/>
              </a:pPr>
              <a:r>
                <a:rPr lang="en-US" sz="923" b="1" dirty="0">
                  <a:solidFill>
                    <a:srgbClr val="000000"/>
                  </a:solidFill>
                </a:rPr>
                <a:t>Market</a:t>
              </a:r>
            </a:p>
            <a:p>
              <a:pPr marL="117234" indent="-117234">
                <a:buFont typeface="Arial" panose="020B0604020202020204" pitchFamily="34" charset="0"/>
                <a:buChar char="•"/>
              </a:pPr>
              <a:r>
                <a:rPr lang="en-US" sz="923" b="1" dirty="0">
                  <a:solidFill>
                    <a:srgbClr val="000000"/>
                  </a:solidFill>
                </a:rPr>
                <a:t>NMRC </a:t>
              </a:r>
            </a:p>
            <a:p>
              <a:pPr marL="117234" indent="-117234">
                <a:buFont typeface="Arial" panose="020B0604020202020204" pitchFamily="34" charset="0"/>
                <a:buChar char="•"/>
              </a:pPr>
              <a:r>
                <a:rPr lang="en-US" sz="923" b="1" dirty="0">
                  <a:solidFill>
                    <a:srgbClr val="000000"/>
                  </a:solidFill>
                </a:rPr>
                <a:t>Infrastructure Bank</a:t>
              </a:r>
            </a:p>
            <a:p>
              <a:pPr marL="117234" indent="-117234">
                <a:buFont typeface="Arial" panose="020B0604020202020204" pitchFamily="34" charset="0"/>
                <a:buChar char="•"/>
              </a:pPr>
              <a:r>
                <a:rPr lang="en-US" sz="923" b="1" dirty="0">
                  <a:solidFill>
                    <a:srgbClr val="000000"/>
                  </a:solidFill>
                </a:rPr>
                <a:t>Development Finance Institutions (DFIs)</a:t>
              </a:r>
            </a:p>
            <a:p>
              <a:pPr marL="117234" indent="-117234">
                <a:buFont typeface="Arial" panose="020B0604020202020204" pitchFamily="34" charset="0"/>
                <a:buChar char="•"/>
              </a:pPr>
              <a:r>
                <a:rPr lang="en-US" sz="923" b="1" dirty="0">
                  <a:solidFill>
                    <a:srgbClr val="000000"/>
                  </a:solidFill>
                </a:rPr>
                <a:t>AIHN</a:t>
              </a:r>
            </a:p>
            <a:p>
              <a:pPr marL="117234" indent="-117234">
                <a:buFont typeface="Arial" panose="020B0604020202020204" pitchFamily="34" charset="0"/>
                <a:buChar char="•"/>
              </a:pPr>
              <a:r>
                <a:rPr lang="en-US" sz="923" b="1" dirty="0">
                  <a:solidFill>
                    <a:srgbClr val="000000"/>
                  </a:solidFill>
                </a:rPr>
                <a:t>FMDQ MDG (Jumoke Olaniyan)</a:t>
              </a:r>
            </a:p>
          </p:txBody>
        </p:sp>
        <p:sp>
          <p:nvSpPr>
            <p:cNvPr id="81" name="TextBox 80"/>
            <p:cNvSpPr txBox="1"/>
            <p:nvPr/>
          </p:nvSpPr>
          <p:spPr>
            <a:xfrm>
              <a:off x="509666" y="5041248"/>
              <a:ext cx="2179746" cy="1330920"/>
            </a:xfrm>
            <a:prstGeom prst="rect">
              <a:avLst/>
            </a:prstGeom>
            <a:noFill/>
          </p:spPr>
          <p:txBody>
            <a:bodyPr wrap="square" rtlCol="0">
              <a:spAutoFit/>
            </a:bodyPr>
            <a:lstStyle/>
            <a:p>
              <a:pPr marL="117234" indent="-117234">
                <a:buFont typeface="Arial" panose="020B0604020202020204" pitchFamily="34" charset="0"/>
                <a:buChar char="•"/>
              </a:pPr>
              <a:r>
                <a:rPr lang="en-US" sz="923" b="1" dirty="0">
                  <a:solidFill>
                    <a:srgbClr val="000000"/>
                  </a:solidFill>
                </a:rPr>
                <a:t>Market </a:t>
              </a:r>
            </a:p>
            <a:p>
              <a:pPr marL="117234" indent="-117234">
                <a:buFont typeface="Arial" panose="020B0604020202020204" pitchFamily="34" charset="0"/>
                <a:buChar char="•"/>
              </a:pPr>
              <a:r>
                <a:rPr lang="en-US" sz="923" b="1" dirty="0">
                  <a:solidFill>
                    <a:srgbClr val="000000"/>
                  </a:solidFill>
                </a:rPr>
                <a:t>PenCom</a:t>
              </a:r>
            </a:p>
            <a:p>
              <a:pPr marL="117234" indent="-117234">
                <a:buFont typeface="Arial" panose="020B0604020202020204" pitchFamily="34" charset="0"/>
                <a:buChar char="•"/>
              </a:pPr>
              <a:r>
                <a:rPr lang="en-US" sz="923" b="1" dirty="0">
                  <a:solidFill>
                    <a:srgbClr val="000000"/>
                  </a:solidFill>
                </a:rPr>
                <a:t>CBN</a:t>
              </a:r>
            </a:p>
            <a:p>
              <a:pPr marL="117234" indent="-117234">
                <a:buFont typeface="Arial" panose="020B0604020202020204" pitchFamily="34" charset="0"/>
                <a:buChar char="•"/>
              </a:pPr>
              <a:r>
                <a:rPr lang="en-US" sz="923" b="1" dirty="0">
                  <a:solidFill>
                    <a:srgbClr val="000000"/>
                  </a:solidFill>
                </a:rPr>
                <a:t>FIRS </a:t>
              </a:r>
            </a:p>
            <a:p>
              <a:pPr marL="117234" indent="-117234">
                <a:buFont typeface="Arial" panose="020B0604020202020204" pitchFamily="34" charset="0"/>
                <a:buChar char="•"/>
              </a:pPr>
              <a:r>
                <a:rPr lang="en-US" sz="923" b="1" dirty="0">
                  <a:solidFill>
                    <a:srgbClr val="000000"/>
                  </a:solidFill>
                </a:rPr>
                <a:t>NAICOM</a:t>
              </a:r>
            </a:p>
            <a:p>
              <a:pPr marL="117234" indent="-117234">
                <a:buFont typeface="Arial" panose="020B0604020202020204" pitchFamily="34" charset="0"/>
                <a:buChar char="•"/>
              </a:pPr>
              <a:r>
                <a:rPr lang="en-US" sz="923" b="1" dirty="0">
                  <a:solidFill>
                    <a:srgbClr val="000000"/>
                  </a:solidFill>
                </a:rPr>
                <a:t>NIA</a:t>
              </a:r>
            </a:p>
            <a:p>
              <a:pPr marL="117234" indent="-117234">
                <a:buFont typeface="Arial" panose="020B0604020202020204" pitchFamily="34" charset="0"/>
                <a:buChar char="•"/>
              </a:pPr>
              <a:r>
                <a:rPr lang="en-GB" sz="923" b="1" dirty="0">
                  <a:solidFill>
                    <a:srgbClr val="000000"/>
                  </a:solidFill>
                </a:rPr>
                <a:t>FMDQ MRG (Olamide Niyi-Afuye)</a:t>
              </a:r>
            </a:p>
          </p:txBody>
        </p:sp>
        <p:sp>
          <p:nvSpPr>
            <p:cNvPr id="82" name="TextBox 81"/>
            <p:cNvSpPr txBox="1"/>
            <p:nvPr/>
          </p:nvSpPr>
          <p:spPr>
            <a:xfrm>
              <a:off x="7329260" y="4980708"/>
              <a:ext cx="2051070" cy="1330920"/>
            </a:xfrm>
            <a:prstGeom prst="rect">
              <a:avLst/>
            </a:prstGeom>
            <a:noFill/>
          </p:spPr>
          <p:txBody>
            <a:bodyPr wrap="square" rtlCol="0">
              <a:spAutoFit/>
            </a:bodyPr>
            <a:lstStyle/>
            <a:p>
              <a:pPr marL="117234" indent="-117234">
                <a:buFont typeface="Arial" panose="020B0604020202020204" pitchFamily="34" charset="0"/>
                <a:buChar char="•"/>
              </a:pPr>
              <a:r>
                <a:rPr lang="en-US" sz="923" b="1" dirty="0">
                  <a:solidFill>
                    <a:srgbClr val="000000"/>
                  </a:solidFill>
                </a:rPr>
                <a:t>Market</a:t>
              </a:r>
            </a:p>
            <a:p>
              <a:pPr marL="117234" indent="-117234">
                <a:buFont typeface="Arial" panose="020B0604020202020204" pitchFamily="34" charset="0"/>
                <a:buChar char="•"/>
              </a:pPr>
              <a:r>
                <a:rPr lang="en-US" sz="923" b="1" dirty="0">
                  <a:solidFill>
                    <a:srgbClr val="000000"/>
                  </a:solidFill>
                </a:rPr>
                <a:t>Custodian/Trustees</a:t>
              </a:r>
            </a:p>
            <a:p>
              <a:pPr marL="117234" indent="-117234">
                <a:buFont typeface="Arial" panose="020B0604020202020204" pitchFamily="34" charset="0"/>
                <a:buChar char="•"/>
              </a:pPr>
              <a:r>
                <a:rPr lang="en-US" sz="923" b="1" dirty="0">
                  <a:solidFill>
                    <a:srgbClr val="000000"/>
                  </a:solidFill>
                </a:rPr>
                <a:t>PFA</a:t>
              </a:r>
            </a:p>
            <a:p>
              <a:pPr marL="117234" indent="-117234">
                <a:buFont typeface="Arial" panose="020B0604020202020204" pitchFamily="34" charset="0"/>
                <a:buChar char="•"/>
              </a:pPr>
              <a:r>
                <a:rPr lang="en-US" sz="923" b="1" dirty="0">
                  <a:solidFill>
                    <a:srgbClr val="000000"/>
                  </a:solidFill>
                </a:rPr>
                <a:t>Rating Agencies </a:t>
              </a:r>
            </a:p>
            <a:p>
              <a:pPr marL="117234" indent="-117234">
                <a:buFont typeface="Arial" panose="020B0604020202020204" pitchFamily="34" charset="0"/>
                <a:buChar char="•"/>
              </a:pPr>
              <a:r>
                <a:rPr lang="en-US" sz="923" b="1" dirty="0">
                  <a:solidFill>
                    <a:srgbClr val="000000"/>
                  </a:solidFill>
                </a:rPr>
                <a:t>DMO</a:t>
              </a:r>
            </a:p>
            <a:p>
              <a:pPr marL="117234" indent="-117234">
                <a:buFont typeface="Arial" panose="020B0604020202020204" pitchFamily="34" charset="0"/>
                <a:buChar char="•"/>
              </a:pPr>
              <a:r>
                <a:rPr lang="en-US" sz="923" b="1" dirty="0">
                  <a:solidFill>
                    <a:srgbClr val="000000"/>
                  </a:solidFill>
                </a:rPr>
                <a:t>Commercial Banks</a:t>
              </a:r>
            </a:p>
            <a:p>
              <a:pPr marL="117234" indent="-117234">
                <a:buFont typeface="Arial" panose="020B0604020202020204" pitchFamily="34" charset="0"/>
                <a:buChar char="•"/>
              </a:pPr>
              <a:r>
                <a:rPr lang="en-US" sz="923" b="1" dirty="0">
                  <a:solidFill>
                    <a:srgbClr val="000000"/>
                  </a:solidFill>
                </a:rPr>
                <a:t>Capital Market Associations</a:t>
              </a:r>
            </a:p>
            <a:p>
              <a:pPr marL="117234" indent="-117234">
                <a:buFont typeface="Arial" panose="020B0604020202020204" pitchFamily="34" charset="0"/>
                <a:buChar char="•"/>
              </a:pPr>
              <a:r>
                <a:rPr lang="en-US" sz="923" b="1" dirty="0">
                  <a:solidFill>
                    <a:srgbClr val="000000"/>
                  </a:solidFill>
                </a:rPr>
                <a:t>FMDQ BDG (Tumi Sekoni</a:t>
              </a:r>
              <a:r>
                <a:rPr lang="en-US" sz="923" b="1" dirty="0" smtClean="0">
                  <a:solidFill>
                    <a:srgbClr val="000000"/>
                  </a:solidFill>
                </a:rPr>
                <a:t>)</a:t>
              </a:r>
              <a:endParaRPr lang="en-US" sz="923" b="1" dirty="0">
                <a:solidFill>
                  <a:srgbClr val="000000"/>
                </a:solidFill>
              </a:endParaRPr>
            </a:p>
          </p:txBody>
        </p:sp>
      </p:grpSp>
      <p:sp>
        <p:nvSpPr>
          <p:cNvPr id="6" name="Rectangle 5"/>
          <p:cNvSpPr/>
          <p:nvPr/>
        </p:nvSpPr>
        <p:spPr>
          <a:xfrm>
            <a:off x="403735" y="4438300"/>
            <a:ext cx="8193694" cy="219555"/>
          </a:xfrm>
          <a:prstGeom prst="rect">
            <a:avLst/>
          </a:prstGeom>
          <a:solidFill>
            <a:schemeClr val="accent4">
              <a:lumMod val="20000"/>
              <a:lumOff val="80000"/>
            </a:schemeClr>
          </a:solidFill>
          <a:ln w="6350">
            <a:solidFill>
              <a:srgbClr val="000000"/>
            </a:solidFill>
          </a:ln>
        </p:spPr>
        <p:txBody>
          <a:bodyPr wrap="square" anchor="ctr" anchorCtr="0">
            <a:noAutofit/>
          </a:bodyPr>
          <a:lstStyle/>
          <a:p>
            <a:pPr algn="ctr" fontAlgn="auto">
              <a:spcBef>
                <a:spcPct val="50000"/>
              </a:spcBef>
              <a:spcAft>
                <a:spcPts val="0"/>
              </a:spcAft>
            </a:pPr>
            <a:r>
              <a:rPr lang="en-US" sz="1108" b="1" kern="0" dirty="0">
                <a:solidFill>
                  <a:srgbClr val="000000"/>
                </a:solidFill>
                <a:latin typeface="Arial" pitchFamily="34" charset="0"/>
                <a:cs typeface="Arial" pitchFamily="34" charset="0"/>
              </a:rPr>
              <a:t>Planning Committee /FMDQ/ Consultant representatives</a:t>
            </a:r>
            <a:endParaRPr lang="en-GB" sz="1108" b="1" kern="0" dirty="0">
              <a:solidFill>
                <a:srgbClr val="000000"/>
              </a:solidFill>
              <a:latin typeface="Arial" pitchFamily="34" charset="0"/>
              <a:cs typeface="Arial" pitchFamily="34" charset="0"/>
            </a:endParaRPr>
          </a:p>
        </p:txBody>
      </p:sp>
      <p:sp>
        <p:nvSpPr>
          <p:cNvPr id="39" name="TextBox 38"/>
          <p:cNvSpPr txBox="1"/>
          <p:nvPr/>
        </p:nvSpPr>
        <p:spPr>
          <a:xfrm>
            <a:off x="326467" y="4685066"/>
            <a:ext cx="3266546" cy="241476"/>
          </a:xfrm>
          <a:prstGeom prst="rect">
            <a:avLst/>
          </a:prstGeom>
          <a:noFill/>
        </p:spPr>
        <p:txBody>
          <a:bodyPr wrap="square" rtlCol="0">
            <a:spAutoFit/>
          </a:bodyPr>
          <a:lstStyle/>
          <a:p>
            <a:r>
              <a:rPr lang="en-US" sz="969" i="1" dirty="0">
                <a:solidFill>
                  <a:srgbClr val="000000"/>
                </a:solidFill>
              </a:rPr>
              <a:t>Representatives</a:t>
            </a:r>
            <a:endParaRPr lang="en-GB" sz="969" i="1" dirty="0">
              <a:solidFill>
                <a:srgbClr val="000000"/>
              </a:solidFill>
            </a:endParaRPr>
          </a:p>
        </p:txBody>
      </p:sp>
      <p:sp>
        <p:nvSpPr>
          <p:cNvPr id="30" name="Rectangle 29"/>
          <p:cNvSpPr/>
          <p:nvPr/>
        </p:nvSpPr>
        <p:spPr>
          <a:xfrm>
            <a:off x="183912" y="6210694"/>
            <a:ext cx="8397381" cy="390492"/>
          </a:xfrm>
          <a:prstGeom prst="rect">
            <a:avLst/>
          </a:prstGeom>
        </p:spPr>
        <p:txBody>
          <a:bodyPr wrap="square">
            <a:spAutoFit/>
          </a:bodyPr>
          <a:lstStyle/>
          <a:p>
            <a:r>
              <a:rPr lang="en-GB" sz="646" b="1" i="1" dirty="0">
                <a:solidFill>
                  <a:srgbClr val="000000"/>
                </a:solidFill>
              </a:rPr>
              <a:t>*FMDQ MD/CEO (Project Sponsor), members of DCM Visioning Team and Transformation Committee Members will interface with other regulatory agencies</a:t>
            </a:r>
          </a:p>
          <a:p>
            <a:r>
              <a:rPr lang="en-US" sz="646" b="1" i="1" dirty="0">
                <a:solidFill>
                  <a:srgbClr val="000000"/>
                </a:solidFill>
              </a:rPr>
              <a:t>**Chairman, FMDQ Market Development Workgroup</a:t>
            </a:r>
          </a:p>
          <a:p>
            <a:endParaRPr lang="en-US" sz="646" b="1" i="1" dirty="0">
              <a:solidFill>
                <a:srgbClr val="000000"/>
              </a:solidFill>
            </a:endParaRPr>
          </a:p>
        </p:txBody>
      </p:sp>
    </p:spTree>
    <p:extLst>
      <p:ext uri="{BB962C8B-B14F-4D97-AF65-F5344CB8AC3E}">
        <p14:creationId xmlns:p14="http://schemas.microsoft.com/office/powerpoint/2010/main" xmlns="" val="42499923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
            <a:ext cx="9080525" cy="890862"/>
          </a:xfrm>
        </p:spPr>
        <p:txBody>
          <a:bodyPr/>
          <a:lstStyle/>
          <a:p>
            <a:r>
              <a:rPr lang="en-US" b="1" dirty="0">
                <a:latin typeface="Arial" panose="020B0604020202020204" pitchFamily="34" charset="0"/>
                <a:cs typeface="Arial" panose="020B0604020202020204" pitchFamily="34" charset="0"/>
              </a:rPr>
              <a:t>FMDQ Listings and </a:t>
            </a:r>
            <a:r>
              <a:rPr lang="en-US" b="1" dirty="0" smtClean="0">
                <a:latin typeface="Arial" panose="020B0604020202020204" pitchFamily="34" charset="0"/>
                <a:cs typeface="Arial" panose="020B0604020202020204" pitchFamily="34" charset="0"/>
              </a:rPr>
              <a:t>Quotation - 2015</a:t>
            </a:r>
            <a:endParaRPr lang="en-US" dirty="0">
              <a:latin typeface="Arial" panose="020B0604020202020204" pitchFamily="34" charset="0"/>
              <a:cs typeface="Arial" panose="020B0604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xmlns="" val="1353142591"/>
              </p:ext>
            </p:extLst>
          </p:nvPr>
        </p:nvGraphicFramePr>
        <p:xfrm>
          <a:off x="149432" y="1021301"/>
          <a:ext cx="8833203" cy="4819512"/>
        </p:xfrm>
        <a:graphic>
          <a:graphicData uri="http://schemas.openxmlformats.org/drawingml/2006/table">
            <a:tbl>
              <a:tblPr firstRow="1" bandRow="1">
                <a:tableStyleId>{9D7B26C5-4107-4FEC-AEDC-1716B250A1EF}</a:tableStyleId>
              </a:tblPr>
              <a:tblGrid>
                <a:gridCol w="1583568"/>
                <a:gridCol w="3230716"/>
                <a:gridCol w="1349331"/>
                <a:gridCol w="1316016"/>
                <a:gridCol w="1353572"/>
              </a:tblGrid>
              <a:tr h="365536">
                <a:tc>
                  <a:txBody>
                    <a:bodyPr/>
                    <a:lstStyle/>
                    <a:p>
                      <a:r>
                        <a:rPr lang="en-GB" sz="1500" dirty="0" smtClean="0">
                          <a:solidFill>
                            <a:srgbClr val="FFFFFF"/>
                          </a:solidFill>
                          <a:latin typeface="Arial" panose="020B0604020202020204" pitchFamily="34" charset="0"/>
                          <a:cs typeface="Arial" panose="020B0604020202020204" pitchFamily="34" charset="0"/>
                        </a:rPr>
                        <a:t>Category</a:t>
                      </a:r>
                      <a:endParaRPr lang="en-US" sz="1500" dirty="0">
                        <a:solidFill>
                          <a:srgbClr val="FFFFFF"/>
                        </a:solidFill>
                        <a:latin typeface="Arial" panose="020B0604020202020204" pitchFamily="34" charset="0"/>
                        <a:cs typeface="Arial" panose="020B0604020202020204" pitchFamily="34" charset="0"/>
                      </a:endParaRPr>
                    </a:p>
                  </a:txBody>
                  <a:tcPr>
                    <a:solidFill>
                      <a:srgbClr val="012A7C"/>
                    </a:solidFill>
                  </a:tcPr>
                </a:tc>
                <a:tc>
                  <a:txBody>
                    <a:bodyPr/>
                    <a:lstStyle/>
                    <a:p>
                      <a:r>
                        <a:rPr lang="en-GB" sz="1500" dirty="0" smtClean="0">
                          <a:solidFill>
                            <a:srgbClr val="FFFFFF"/>
                          </a:solidFill>
                          <a:latin typeface="Arial" panose="020B0604020202020204" pitchFamily="34" charset="0"/>
                          <a:cs typeface="Arial" panose="020B0604020202020204" pitchFamily="34" charset="0"/>
                        </a:rPr>
                        <a:t>Instrument</a:t>
                      </a:r>
                      <a:endParaRPr lang="en-US" sz="1500" dirty="0">
                        <a:solidFill>
                          <a:srgbClr val="FFFFFF"/>
                        </a:solidFill>
                        <a:latin typeface="Arial" panose="020B0604020202020204" pitchFamily="34" charset="0"/>
                        <a:cs typeface="Arial" panose="020B0604020202020204" pitchFamily="34" charset="0"/>
                      </a:endParaRPr>
                    </a:p>
                  </a:txBody>
                  <a:tcPr>
                    <a:solidFill>
                      <a:srgbClr val="012A7C"/>
                    </a:solidFill>
                  </a:tcPr>
                </a:tc>
                <a:tc>
                  <a:txBody>
                    <a:bodyPr/>
                    <a:lstStyle/>
                    <a:p>
                      <a:pPr algn="ctr"/>
                      <a:r>
                        <a:rPr lang="en-GB" sz="1500" dirty="0" smtClean="0">
                          <a:solidFill>
                            <a:srgbClr val="FFFFFF"/>
                          </a:solidFill>
                          <a:latin typeface="Arial" panose="020B0604020202020204" pitchFamily="34" charset="0"/>
                          <a:cs typeface="Arial" panose="020B0604020202020204" pitchFamily="34" charset="0"/>
                        </a:rPr>
                        <a:t>Value (</a:t>
                      </a:r>
                      <a:r>
                        <a:rPr lang="en-GB" sz="1500" kern="1200" dirty="0" smtClean="0">
                          <a:solidFill>
                            <a:srgbClr val="FFFFFF"/>
                          </a:solidFill>
                          <a:effectLst/>
                          <a:latin typeface="Arial" panose="020B0604020202020204" pitchFamily="34" charset="0"/>
                          <a:cs typeface="Arial" panose="020B0604020202020204" pitchFamily="34" charset="0"/>
                        </a:rPr>
                        <a:t>₦ ‘bn)</a:t>
                      </a:r>
                      <a:endParaRPr lang="en-US" sz="1500" dirty="0">
                        <a:solidFill>
                          <a:srgbClr val="FFFFFF"/>
                        </a:solidFill>
                        <a:latin typeface="Arial" panose="020B0604020202020204" pitchFamily="34" charset="0"/>
                        <a:cs typeface="Arial" panose="020B0604020202020204" pitchFamily="34" charset="0"/>
                      </a:endParaRPr>
                    </a:p>
                  </a:txBody>
                  <a:tcPr>
                    <a:solidFill>
                      <a:srgbClr val="012A7C"/>
                    </a:solidFill>
                  </a:tcPr>
                </a:tc>
                <a:tc>
                  <a:txBody>
                    <a:bodyPr/>
                    <a:lstStyle/>
                    <a:p>
                      <a:r>
                        <a:rPr lang="en-GB" sz="1500" dirty="0" smtClean="0">
                          <a:solidFill>
                            <a:srgbClr val="FFFFFF"/>
                          </a:solidFill>
                          <a:latin typeface="Arial" panose="020B0604020202020204" pitchFamily="34" charset="0"/>
                          <a:cs typeface="Arial" panose="020B0604020202020204" pitchFamily="34" charset="0"/>
                        </a:rPr>
                        <a:t>Coupon (%)</a:t>
                      </a:r>
                      <a:endParaRPr lang="en-US" sz="1500" dirty="0">
                        <a:solidFill>
                          <a:srgbClr val="FFFFFF"/>
                        </a:solidFill>
                        <a:latin typeface="Arial" panose="020B0604020202020204" pitchFamily="34" charset="0"/>
                        <a:cs typeface="Arial" panose="020B0604020202020204" pitchFamily="34" charset="0"/>
                      </a:endParaRPr>
                    </a:p>
                  </a:txBody>
                  <a:tcPr>
                    <a:solidFill>
                      <a:srgbClr val="012A7C"/>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GB" sz="1500" dirty="0" smtClean="0">
                          <a:solidFill>
                            <a:srgbClr val="FFFFFF"/>
                          </a:solidFill>
                          <a:latin typeface="Arial" panose="020B0604020202020204" pitchFamily="34" charset="0"/>
                          <a:cs typeface="Arial" panose="020B0604020202020204" pitchFamily="34" charset="0"/>
                        </a:rPr>
                        <a:t>Date Listed</a:t>
                      </a:r>
                      <a:endParaRPr lang="en-US" sz="1500" dirty="0" smtClean="0">
                        <a:solidFill>
                          <a:srgbClr val="FFFFFF"/>
                        </a:solidFill>
                        <a:latin typeface="Arial" panose="020B0604020202020204" pitchFamily="34" charset="0"/>
                        <a:cs typeface="Arial" panose="020B0604020202020204" pitchFamily="34" charset="0"/>
                      </a:endParaRPr>
                    </a:p>
                  </a:txBody>
                  <a:tcPr>
                    <a:solidFill>
                      <a:srgbClr val="012A7C"/>
                    </a:solidFill>
                  </a:tcPr>
                </a:tc>
              </a:tr>
              <a:tr h="382758">
                <a:tc>
                  <a:txBody>
                    <a:bodyPr/>
                    <a:lstStyle/>
                    <a:p>
                      <a:r>
                        <a:rPr lang="en-GB" sz="1500" dirty="0" smtClean="0">
                          <a:latin typeface="Arial" panose="020B0604020202020204" pitchFamily="34" charset="0"/>
                          <a:cs typeface="Arial" panose="020B0604020202020204" pitchFamily="34" charset="0"/>
                        </a:rPr>
                        <a:t>FGN Bonds</a:t>
                      </a:r>
                      <a:endParaRPr lang="en-US" sz="1500" dirty="0">
                        <a:latin typeface="Arial" panose="020B0604020202020204" pitchFamily="34" charset="0"/>
                        <a:cs typeface="Arial" panose="020B0604020202020204" pitchFamily="34" charset="0"/>
                      </a:endParaRPr>
                    </a:p>
                  </a:txBody>
                  <a:tcPr/>
                </a:tc>
                <a:tc>
                  <a:txBody>
                    <a:bodyPr/>
                    <a:lstStyle/>
                    <a:p>
                      <a:pPr algn="l"/>
                      <a:r>
                        <a:rPr lang="en-GB" sz="1500" dirty="0" smtClean="0">
                          <a:latin typeface="Arial" panose="020B0604020202020204" pitchFamily="34" charset="0"/>
                          <a:cs typeface="Arial" panose="020B0604020202020204" pitchFamily="34" charset="0"/>
                        </a:rPr>
                        <a:t>All FGN Bonds</a:t>
                      </a:r>
                      <a:endParaRPr lang="en-US" sz="1500" dirty="0">
                        <a:latin typeface="Arial" panose="020B0604020202020204" pitchFamily="34" charset="0"/>
                        <a:cs typeface="Arial" panose="020B0604020202020204" pitchFamily="34" charset="0"/>
                      </a:endParaRPr>
                    </a:p>
                  </a:txBody>
                  <a:tcPr/>
                </a:tc>
                <a:tc>
                  <a:txBody>
                    <a:bodyPr/>
                    <a:lstStyle/>
                    <a:p>
                      <a:pPr algn="r" fontAlgn="b"/>
                      <a:r>
                        <a:rPr lang="en-US" sz="1500" u="none" strike="noStrike" dirty="0">
                          <a:effectLst/>
                          <a:latin typeface="Arial" panose="020B0604020202020204" pitchFamily="34" charset="0"/>
                          <a:cs typeface="Arial" panose="020B0604020202020204" pitchFamily="34" charset="0"/>
                        </a:rPr>
                        <a:t>       4,846.82 </a:t>
                      </a:r>
                      <a:endParaRPr lang="en-US" sz="15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ctr"/>
                      <a:endParaRPr lang="en-US" sz="1500" dirty="0">
                        <a:latin typeface="Arial" panose="020B0604020202020204" pitchFamily="34" charset="0"/>
                        <a:cs typeface="Arial" panose="020B0604020202020204" pitchFamily="34" charset="0"/>
                      </a:endParaRPr>
                    </a:p>
                  </a:txBody>
                  <a:tcPr/>
                </a:tc>
                <a:tc>
                  <a:txBody>
                    <a:bodyPr/>
                    <a:lstStyle/>
                    <a:p>
                      <a:pPr algn="ctr" fontAlgn="b"/>
                      <a:r>
                        <a:rPr lang="en-GB" sz="1500" kern="1200" dirty="0" smtClean="0">
                          <a:latin typeface="Arial" panose="020B0604020202020204" pitchFamily="34" charset="0"/>
                          <a:cs typeface="Arial" panose="020B0604020202020204" pitchFamily="34" charset="0"/>
                        </a:rPr>
                        <a:t>Jul</a:t>
                      </a:r>
                      <a:r>
                        <a:rPr lang="en-GB" sz="1500" kern="1200" baseline="0" dirty="0" smtClean="0">
                          <a:latin typeface="Arial" panose="020B0604020202020204" pitchFamily="34" charset="0"/>
                          <a:cs typeface="Arial" panose="020B0604020202020204" pitchFamily="34" charset="0"/>
                        </a:rPr>
                        <a:t> 7, 2015</a:t>
                      </a:r>
                    </a:p>
                    <a:p>
                      <a:pPr algn="ctr" fontAlgn="b"/>
                      <a:endParaRPr lang="en-US" sz="1500" kern="1200" dirty="0">
                        <a:solidFill>
                          <a:schemeClr val="dk1"/>
                        </a:solidFill>
                        <a:latin typeface="Arial" panose="020B0604020202020204" pitchFamily="34" charset="0"/>
                        <a:ea typeface="+mn-ea"/>
                        <a:cs typeface="Arial" panose="020B0604020202020204" pitchFamily="34" charset="0"/>
                      </a:endParaRPr>
                    </a:p>
                  </a:txBody>
                  <a:tcPr marL="9525" marR="9525" marT="9525" marB="0"/>
                </a:tc>
              </a:tr>
              <a:tr h="356321">
                <a:tc rowSpan="2">
                  <a:txBody>
                    <a:bodyPr/>
                    <a:lstStyle/>
                    <a:p>
                      <a:r>
                        <a:rPr lang="en-GB" sz="1500" dirty="0" smtClean="0">
                          <a:latin typeface="Arial" panose="020B0604020202020204" pitchFamily="34" charset="0"/>
                          <a:cs typeface="Arial" panose="020B0604020202020204" pitchFamily="34" charset="0"/>
                        </a:rPr>
                        <a:t>Sub-Nationals</a:t>
                      </a:r>
                      <a:endParaRPr lang="en-US" sz="1500" dirty="0">
                        <a:latin typeface="Arial" panose="020B0604020202020204" pitchFamily="34" charset="0"/>
                        <a:cs typeface="Arial" panose="020B0604020202020204" pitchFamily="34" charset="0"/>
                      </a:endParaRPr>
                    </a:p>
                  </a:txBody>
                  <a:tcPr anchor="ctr"/>
                </a:tc>
                <a:tc>
                  <a:txBody>
                    <a:bodyPr/>
                    <a:lstStyle/>
                    <a:p>
                      <a:pPr algn="l"/>
                      <a:r>
                        <a:rPr lang="en-US" sz="1500" dirty="0" smtClean="0">
                          <a:latin typeface="Arial" panose="020B0604020202020204" pitchFamily="34" charset="0"/>
                          <a:cs typeface="Arial" panose="020B0604020202020204" pitchFamily="34" charset="0"/>
                        </a:rPr>
                        <a:t>Benue State Government Bond</a:t>
                      </a:r>
                      <a:endParaRPr lang="en-US" sz="1500" dirty="0">
                        <a:latin typeface="Arial" panose="020B0604020202020204" pitchFamily="34" charset="0"/>
                        <a:cs typeface="Arial" panose="020B0604020202020204" pitchFamily="34" charset="0"/>
                      </a:endParaRPr>
                    </a:p>
                  </a:txBody>
                  <a:tcPr/>
                </a:tc>
                <a:tc>
                  <a:txBody>
                    <a:bodyPr/>
                    <a:lstStyle/>
                    <a:p>
                      <a:pPr algn="r" fontAlgn="b"/>
                      <a:r>
                        <a:rPr lang="en-US" sz="1500" u="none" strike="noStrike" dirty="0" smtClean="0">
                          <a:effectLst/>
                          <a:latin typeface="Arial" panose="020B0604020202020204" pitchFamily="34" charset="0"/>
                          <a:cs typeface="Arial" panose="020B0604020202020204" pitchFamily="34" charset="0"/>
                        </a:rPr>
                        <a:t>5.00 </a:t>
                      </a:r>
                      <a:endParaRPr lang="en-US" sz="15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ctr"/>
                      <a:r>
                        <a:rPr lang="en-GB" sz="1500" dirty="0" smtClean="0">
                          <a:latin typeface="Arial" panose="020B0604020202020204" pitchFamily="34" charset="0"/>
                          <a:cs typeface="Arial" panose="020B0604020202020204" pitchFamily="34" charset="0"/>
                        </a:rPr>
                        <a:t>16.5</a:t>
                      </a:r>
                      <a:endParaRPr lang="en-US" sz="1500" dirty="0">
                        <a:latin typeface="Arial" panose="020B0604020202020204" pitchFamily="34" charset="0"/>
                        <a:cs typeface="Arial" panose="020B0604020202020204" pitchFamily="34" charset="0"/>
                      </a:endParaRPr>
                    </a:p>
                  </a:txBody>
                  <a:tcPr/>
                </a:tc>
                <a:tc>
                  <a:txBody>
                    <a:bodyPr/>
                    <a:lstStyle/>
                    <a:p>
                      <a:pPr algn="ctr"/>
                      <a:r>
                        <a:rPr lang="en-GB" sz="1500" dirty="0" smtClean="0">
                          <a:latin typeface="Arial" panose="020B0604020202020204" pitchFamily="34" charset="0"/>
                          <a:cs typeface="Arial" panose="020B0604020202020204" pitchFamily="34" charset="0"/>
                        </a:rPr>
                        <a:t>Sep 7, 2015</a:t>
                      </a:r>
                      <a:endParaRPr lang="en-US" sz="1500" dirty="0">
                        <a:latin typeface="Arial" panose="020B0604020202020204" pitchFamily="34" charset="0"/>
                        <a:cs typeface="Arial" panose="020B0604020202020204" pitchFamily="34" charset="0"/>
                      </a:endParaRPr>
                    </a:p>
                  </a:txBody>
                  <a:tcPr/>
                </a:tc>
              </a:tr>
              <a:tr h="449936">
                <a:tc vMerge="1">
                  <a:txBody>
                    <a:bodyPr/>
                    <a:lstStyle/>
                    <a:p>
                      <a:endParaRPr lang="en-US" sz="1100" dirty="0">
                        <a:latin typeface="Arial" panose="020B0604020202020204" pitchFamily="34" charset="0"/>
                        <a:cs typeface="Arial" panose="020B0604020202020204" pitchFamily="34" charset="0"/>
                      </a:endParaRPr>
                    </a:p>
                  </a:txBody>
                  <a:tcPr/>
                </a:tc>
                <a:tc>
                  <a:txBody>
                    <a:bodyPr/>
                    <a:lstStyle/>
                    <a:p>
                      <a:pPr algn="l"/>
                      <a:r>
                        <a:rPr lang="en-US" sz="1500" dirty="0" smtClean="0">
                          <a:latin typeface="Arial" panose="020B0604020202020204" pitchFamily="34" charset="0"/>
                          <a:cs typeface="Arial" panose="020B0604020202020204" pitchFamily="34" charset="0"/>
                        </a:rPr>
                        <a:t>Cross River State Government Bond (Series 1)</a:t>
                      </a:r>
                      <a:endParaRPr lang="en-US" sz="1500" dirty="0">
                        <a:latin typeface="Arial" panose="020B0604020202020204" pitchFamily="34" charset="0"/>
                        <a:cs typeface="Arial" panose="020B0604020202020204" pitchFamily="34" charset="0"/>
                      </a:endParaRPr>
                    </a:p>
                  </a:txBody>
                  <a:tcPr anchor="ctr"/>
                </a:tc>
                <a:tc>
                  <a:txBody>
                    <a:bodyPr/>
                    <a:lstStyle/>
                    <a:p>
                      <a:pPr marL="0" algn="r" defTabSz="685800" rtl="0" eaLnBrk="1" fontAlgn="b" latinLnBrk="0" hangingPunct="1"/>
                      <a:r>
                        <a:rPr lang="en-US" sz="1500" u="none" strike="noStrike" kern="1200" dirty="0" smtClean="0">
                          <a:effectLst/>
                          <a:latin typeface="Arial" panose="020B0604020202020204" pitchFamily="34" charset="0"/>
                          <a:cs typeface="Arial" panose="020B0604020202020204" pitchFamily="34" charset="0"/>
                        </a:rPr>
                        <a:t>8.00 </a:t>
                      </a:r>
                      <a:endParaRPr lang="en-US" sz="15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tc>
                <a:tc>
                  <a:txBody>
                    <a:bodyPr/>
                    <a:lstStyle/>
                    <a:p>
                      <a:pPr algn="ctr"/>
                      <a:r>
                        <a:rPr lang="en-GB" sz="1500" dirty="0" smtClean="0">
                          <a:latin typeface="Arial" panose="020B0604020202020204" pitchFamily="34" charset="0"/>
                          <a:cs typeface="Arial" panose="020B0604020202020204" pitchFamily="34" charset="0"/>
                        </a:rPr>
                        <a:t>17</a:t>
                      </a:r>
                      <a:endParaRPr lang="en-US" sz="1500" dirty="0">
                        <a:latin typeface="Arial" panose="020B0604020202020204" pitchFamily="34" charset="0"/>
                        <a:cs typeface="Arial" panose="020B0604020202020204" pitchFamily="34" charset="0"/>
                      </a:endParaRPr>
                    </a:p>
                  </a:txBody>
                  <a:tcPr/>
                </a:tc>
                <a:tc>
                  <a:txBody>
                    <a:bodyPr/>
                    <a:lstStyle/>
                    <a:p>
                      <a:pPr algn="ctr"/>
                      <a:r>
                        <a:rPr lang="en-GB" sz="1500" dirty="0" smtClean="0">
                          <a:latin typeface="Arial" panose="020B0604020202020204" pitchFamily="34" charset="0"/>
                          <a:cs typeface="Arial" panose="020B0604020202020204" pitchFamily="34" charset="0"/>
                        </a:rPr>
                        <a:t>Nov 16,</a:t>
                      </a:r>
                      <a:r>
                        <a:rPr lang="en-GB" sz="1500" baseline="0" dirty="0" smtClean="0">
                          <a:latin typeface="Arial" panose="020B0604020202020204" pitchFamily="34" charset="0"/>
                          <a:cs typeface="Arial" panose="020B0604020202020204" pitchFamily="34" charset="0"/>
                        </a:rPr>
                        <a:t> 2015</a:t>
                      </a:r>
                      <a:endParaRPr lang="en-US" sz="1500" dirty="0">
                        <a:latin typeface="Arial" panose="020B0604020202020204" pitchFamily="34" charset="0"/>
                        <a:cs typeface="Arial" panose="020B0604020202020204" pitchFamily="34" charset="0"/>
                      </a:endParaRPr>
                    </a:p>
                  </a:txBody>
                  <a:tcPr/>
                </a:tc>
              </a:tr>
              <a:tr h="382758">
                <a:tc rowSpan="6">
                  <a:txBody>
                    <a:bodyPr/>
                    <a:lstStyle/>
                    <a:p>
                      <a:r>
                        <a:rPr lang="en-GB" sz="1500" dirty="0" smtClean="0">
                          <a:latin typeface="Arial" panose="020B0604020202020204" pitchFamily="34" charset="0"/>
                          <a:cs typeface="Arial" panose="020B0604020202020204" pitchFamily="34" charset="0"/>
                        </a:rPr>
                        <a:t>Corporate</a:t>
                      </a:r>
                      <a:endParaRPr lang="en-US" sz="1500" dirty="0">
                        <a:latin typeface="Arial" panose="020B0604020202020204" pitchFamily="34" charset="0"/>
                        <a:cs typeface="Arial" panose="020B0604020202020204" pitchFamily="34" charset="0"/>
                      </a:endParaRPr>
                    </a:p>
                  </a:txBody>
                  <a:tcPr anchor="ctr"/>
                </a:tc>
                <a:tc>
                  <a:txBody>
                    <a:bodyPr/>
                    <a:lstStyle/>
                    <a:p>
                      <a:pPr algn="l" fontAlgn="b"/>
                      <a:r>
                        <a:rPr lang="en-US" sz="1500" u="none" strike="noStrike" dirty="0">
                          <a:effectLst/>
                          <a:latin typeface="Arial" panose="020B0604020202020204" pitchFamily="34" charset="0"/>
                          <a:cs typeface="Arial" panose="020B0604020202020204" pitchFamily="34" charset="0"/>
                        </a:rPr>
                        <a:t>United Bank for Africa (UBA) PLC Series I</a:t>
                      </a:r>
                      <a:endParaRPr lang="en-US" sz="15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r" fontAlgn="b"/>
                      <a:r>
                        <a:rPr lang="en-US" sz="1500" u="none" strike="noStrike" dirty="0" smtClean="0">
                          <a:effectLst/>
                          <a:latin typeface="Arial" panose="020B0604020202020204" pitchFamily="34" charset="0"/>
                          <a:cs typeface="Arial" panose="020B0604020202020204" pitchFamily="34" charset="0"/>
                        </a:rPr>
                        <a:t>30.50 </a:t>
                      </a:r>
                      <a:endParaRPr lang="en-US" sz="15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ctr"/>
                      <a:r>
                        <a:rPr lang="en-GB" sz="1500" dirty="0" smtClean="0">
                          <a:latin typeface="Arial" panose="020B0604020202020204" pitchFamily="34" charset="0"/>
                          <a:cs typeface="Arial" panose="020B0604020202020204" pitchFamily="34" charset="0"/>
                        </a:rPr>
                        <a:t>16.45</a:t>
                      </a:r>
                      <a:endParaRPr lang="en-US" sz="1500" dirty="0">
                        <a:latin typeface="Arial" panose="020B0604020202020204" pitchFamily="34" charset="0"/>
                        <a:cs typeface="Arial" panose="020B0604020202020204" pitchFamily="34" charset="0"/>
                      </a:endParaRPr>
                    </a:p>
                  </a:txBody>
                  <a:tcPr/>
                </a:tc>
                <a:tc>
                  <a:txBody>
                    <a:bodyPr/>
                    <a:lstStyle/>
                    <a:p>
                      <a:pPr algn="ctr" fontAlgn="b"/>
                      <a:r>
                        <a:rPr lang="en-US" sz="1500" u="none" strike="noStrike" kern="1200" dirty="0" smtClean="0">
                          <a:effectLst/>
                          <a:latin typeface="Arial" panose="020B0604020202020204" pitchFamily="34" charset="0"/>
                          <a:cs typeface="Arial" panose="020B0604020202020204" pitchFamily="34" charset="0"/>
                        </a:rPr>
                        <a:t>Mar 19, 2015</a:t>
                      </a:r>
                      <a:endParaRPr lang="en-US" sz="15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tc>
              </a:tr>
              <a:tr h="382758">
                <a:tc vMerge="1">
                  <a:txBody>
                    <a:bodyPr/>
                    <a:lstStyle/>
                    <a:p>
                      <a:endParaRPr lang="en-US" sz="1100" dirty="0">
                        <a:latin typeface="Arial" panose="020B0604020202020204" pitchFamily="34" charset="0"/>
                        <a:cs typeface="Arial" panose="020B0604020202020204" pitchFamily="34" charset="0"/>
                      </a:endParaRPr>
                    </a:p>
                  </a:txBody>
                  <a:tcPr/>
                </a:tc>
                <a:tc>
                  <a:txBody>
                    <a:bodyPr/>
                    <a:lstStyle/>
                    <a:p>
                      <a:pPr algn="l" fontAlgn="b"/>
                      <a:r>
                        <a:rPr lang="en-US" sz="1500" u="none" strike="noStrike" dirty="0">
                          <a:effectLst/>
                          <a:latin typeface="Arial" panose="020B0604020202020204" pitchFamily="34" charset="0"/>
                          <a:cs typeface="Arial" panose="020B0604020202020204" pitchFamily="34" charset="0"/>
                        </a:rPr>
                        <a:t>Stanbic IBTC Bank PLC Series I (Tranche A)</a:t>
                      </a:r>
                      <a:endParaRPr lang="en-US" sz="15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r" fontAlgn="b"/>
                      <a:r>
                        <a:rPr lang="en-US" sz="1500" u="none" strike="noStrike" dirty="0" smtClean="0">
                          <a:effectLst/>
                          <a:latin typeface="Arial" panose="020B0604020202020204" pitchFamily="34" charset="0"/>
                          <a:cs typeface="Arial" panose="020B0604020202020204" pitchFamily="34" charset="0"/>
                        </a:rPr>
                        <a:t>15.44 </a:t>
                      </a:r>
                      <a:endParaRPr lang="en-US" sz="15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ctr"/>
                      <a:r>
                        <a:rPr lang="en-GB" sz="1500" dirty="0" smtClean="0">
                          <a:latin typeface="Arial" panose="020B0604020202020204" pitchFamily="34" charset="0"/>
                          <a:cs typeface="Arial" panose="020B0604020202020204" pitchFamily="34" charset="0"/>
                        </a:rPr>
                        <a:t>13.25</a:t>
                      </a:r>
                      <a:endParaRPr lang="en-US" sz="1500" dirty="0">
                        <a:latin typeface="Arial" panose="020B0604020202020204" pitchFamily="34" charset="0"/>
                        <a:cs typeface="Arial" panose="020B0604020202020204" pitchFamily="34" charset="0"/>
                      </a:endParaRPr>
                    </a:p>
                  </a:txBody>
                  <a:tcPr/>
                </a:tc>
                <a:tc>
                  <a:txBody>
                    <a:bodyPr/>
                    <a:lstStyle/>
                    <a:p>
                      <a:pPr algn="ctr" fontAlgn="b"/>
                      <a:r>
                        <a:rPr lang="en-GB" sz="1500" u="none" strike="noStrike" kern="1200" dirty="0" smtClean="0">
                          <a:effectLst/>
                          <a:latin typeface="Arial" panose="020B0604020202020204" pitchFamily="34" charset="0"/>
                          <a:cs typeface="Arial" panose="020B0604020202020204" pitchFamily="34" charset="0"/>
                        </a:rPr>
                        <a:t>Apr</a:t>
                      </a:r>
                      <a:r>
                        <a:rPr lang="en-GB" sz="1500" u="none" strike="noStrike" kern="1200" baseline="0" dirty="0" smtClean="0">
                          <a:effectLst/>
                          <a:latin typeface="Arial" panose="020B0604020202020204" pitchFamily="34" charset="0"/>
                          <a:cs typeface="Arial" panose="020B0604020202020204" pitchFamily="34" charset="0"/>
                        </a:rPr>
                        <a:t> 17, 2015</a:t>
                      </a:r>
                      <a:endParaRPr lang="en-GB" sz="1500" b="0" i="0" u="none" strike="noStrike" kern="1200" baseline="0" dirty="0" smtClean="0">
                        <a:solidFill>
                          <a:srgbClr val="000000"/>
                        </a:solidFill>
                        <a:effectLst/>
                        <a:latin typeface="Arial" panose="020B0604020202020204" pitchFamily="34" charset="0"/>
                        <a:ea typeface="+mn-ea"/>
                        <a:cs typeface="Arial" panose="020B0604020202020204" pitchFamily="34" charset="0"/>
                      </a:endParaRPr>
                    </a:p>
                  </a:txBody>
                  <a:tcPr marL="9525" marR="9525" marT="9525" marB="0"/>
                </a:tc>
              </a:tr>
              <a:tr h="449936">
                <a:tc vMerge="1">
                  <a:txBody>
                    <a:bodyPr/>
                    <a:lstStyle/>
                    <a:p>
                      <a:endParaRPr lang="en-US" sz="1100" dirty="0">
                        <a:latin typeface="Arial" panose="020B0604020202020204" pitchFamily="34" charset="0"/>
                        <a:cs typeface="Arial" panose="020B0604020202020204" pitchFamily="34" charset="0"/>
                      </a:endParaRPr>
                    </a:p>
                  </a:txBody>
                  <a:tcPr/>
                </a:tc>
                <a:tc>
                  <a:txBody>
                    <a:bodyPr/>
                    <a:lstStyle/>
                    <a:p>
                      <a:pPr marL="0" marR="0" indent="0" algn="l" defTabSz="685800" rtl="0" eaLnBrk="1" fontAlgn="b" latinLnBrk="0" hangingPunct="1">
                        <a:lnSpc>
                          <a:spcPct val="100000"/>
                        </a:lnSpc>
                        <a:spcBef>
                          <a:spcPts val="0"/>
                        </a:spcBef>
                        <a:spcAft>
                          <a:spcPts val="0"/>
                        </a:spcAft>
                        <a:buClrTx/>
                        <a:buSzTx/>
                        <a:buFontTx/>
                        <a:buNone/>
                        <a:tabLst/>
                        <a:defRPr/>
                      </a:pPr>
                      <a:r>
                        <a:rPr lang="en-US" sz="1500" u="none" strike="noStrike" dirty="0" smtClean="0">
                          <a:effectLst/>
                          <a:latin typeface="Arial" panose="020B0604020202020204" pitchFamily="34" charset="0"/>
                          <a:cs typeface="Arial" panose="020B0604020202020204" pitchFamily="34" charset="0"/>
                        </a:rPr>
                        <a:t>Stanbic IBTC Bank PLC Series I (Tranche B)</a:t>
                      </a:r>
                      <a:endParaRPr lang="en-US" sz="1500" b="0" i="0" u="none" strike="noStrike" dirty="0" smtClean="0">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r" fontAlgn="b"/>
                      <a:r>
                        <a:rPr lang="en-GB" sz="1500" u="none" strike="noStrike" dirty="0" smtClean="0">
                          <a:effectLst/>
                          <a:latin typeface="Arial" panose="020B0604020202020204" pitchFamily="34" charset="0"/>
                          <a:cs typeface="Arial" panose="020B0604020202020204" pitchFamily="34" charset="0"/>
                        </a:rPr>
                        <a:t>0.10</a:t>
                      </a:r>
                      <a:endParaRPr lang="en-US" sz="15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ctr"/>
                      <a:r>
                        <a:rPr lang="en-US" sz="1500" dirty="0" smtClean="0">
                          <a:latin typeface="Arial" panose="020B0604020202020204" pitchFamily="34" charset="0"/>
                          <a:cs typeface="Arial" panose="020B0604020202020204" pitchFamily="34" charset="0"/>
                        </a:rPr>
                        <a:t>182 day T.Bills + 1.20</a:t>
                      </a:r>
                      <a:endParaRPr lang="en-US" sz="1500" dirty="0">
                        <a:latin typeface="Arial" panose="020B0604020202020204" pitchFamily="34" charset="0"/>
                        <a:cs typeface="Arial" panose="020B0604020202020204" pitchFamily="34" charset="0"/>
                      </a:endParaRPr>
                    </a:p>
                  </a:txBody>
                  <a:tcPr/>
                </a:tc>
                <a:tc>
                  <a:txBody>
                    <a:bodyPr/>
                    <a:lstStyle/>
                    <a:p>
                      <a:pPr algn="ctr" fontAlgn="b"/>
                      <a:r>
                        <a:rPr lang="en-GB" sz="1500" u="none" strike="noStrike" kern="1200" dirty="0" smtClean="0">
                          <a:effectLst/>
                          <a:latin typeface="Arial" panose="020B0604020202020204" pitchFamily="34" charset="0"/>
                          <a:cs typeface="Arial" panose="020B0604020202020204" pitchFamily="34" charset="0"/>
                        </a:rPr>
                        <a:t>Apr</a:t>
                      </a:r>
                      <a:r>
                        <a:rPr lang="en-GB" sz="1500" u="none" strike="noStrike" kern="1200" baseline="0" dirty="0" smtClean="0">
                          <a:effectLst/>
                          <a:latin typeface="Arial" panose="020B0604020202020204" pitchFamily="34" charset="0"/>
                          <a:cs typeface="Arial" panose="020B0604020202020204" pitchFamily="34" charset="0"/>
                        </a:rPr>
                        <a:t> 17, 2015</a:t>
                      </a:r>
                      <a:endParaRPr lang="en-US" sz="15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tc>
              </a:tr>
              <a:tr h="287920">
                <a:tc vMerge="1">
                  <a:txBody>
                    <a:bodyPr/>
                    <a:lstStyle/>
                    <a:p>
                      <a:endParaRPr lang="en-US" sz="1100" dirty="0">
                        <a:latin typeface="Arial" panose="020B0604020202020204" pitchFamily="34" charset="0"/>
                        <a:cs typeface="Arial" panose="020B0604020202020204" pitchFamily="34" charset="0"/>
                      </a:endParaRPr>
                    </a:p>
                  </a:txBody>
                  <a:tcPr/>
                </a:tc>
                <a:tc>
                  <a:txBody>
                    <a:bodyPr/>
                    <a:lstStyle/>
                    <a:p>
                      <a:pPr algn="l" fontAlgn="b"/>
                      <a:r>
                        <a:rPr lang="en-US" sz="1500" u="none" strike="noStrike" dirty="0">
                          <a:effectLst/>
                          <a:latin typeface="Arial" panose="020B0604020202020204" pitchFamily="34" charset="0"/>
                          <a:cs typeface="Arial" panose="020B0604020202020204" pitchFamily="34" charset="0"/>
                        </a:rPr>
                        <a:t>FCMB Financing SPV PLC Series I</a:t>
                      </a:r>
                      <a:endParaRPr lang="en-US" sz="15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r" fontAlgn="b"/>
                      <a:r>
                        <a:rPr lang="en-US" sz="1500" u="none" strike="noStrike" dirty="0">
                          <a:effectLst/>
                          <a:latin typeface="Arial" panose="020B0604020202020204" pitchFamily="34" charset="0"/>
                          <a:cs typeface="Arial" panose="020B0604020202020204" pitchFamily="34" charset="0"/>
                        </a:rPr>
                        <a:t>             26.00 </a:t>
                      </a:r>
                      <a:endParaRPr lang="en-US" sz="15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ctr"/>
                      <a:r>
                        <a:rPr lang="en-GB" sz="1500" dirty="0" smtClean="0">
                          <a:latin typeface="Arial" panose="020B0604020202020204" pitchFamily="34" charset="0"/>
                          <a:cs typeface="Arial" panose="020B0604020202020204" pitchFamily="34" charset="0"/>
                        </a:rPr>
                        <a:t>14.25</a:t>
                      </a:r>
                      <a:endParaRPr lang="en-US" sz="1500" dirty="0">
                        <a:latin typeface="Arial" panose="020B0604020202020204" pitchFamily="34" charset="0"/>
                        <a:cs typeface="Arial" panose="020B0604020202020204" pitchFamily="34" charset="0"/>
                      </a:endParaRPr>
                    </a:p>
                  </a:txBody>
                  <a:tcPr/>
                </a:tc>
                <a:tc>
                  <a:txBody>
                    <a:bodyPr/>
                    <a:lstStyle/>
                    <a:p>
                      <a:pPr algn="ctr" fontAlgn="b"/>
                      <a:r>
                        <a:rPr lang="en-US" sz="1500" u="none" strike="noStrike" kern="1200" dirty="0" smtClean="0">
                          <a:effectLst/>
                          <a:latin typeface="Arial" panose="020B0604020202020204" pitchFamily="34" charset="0"/>
                          <a:cs typeface="Arial" panose="020B0604020202020204" pitchFamily="34" charset="0"/>
                        </a:rPr>
                        <a:t>May 11, 2015</a:t>
                      </a:r>
                      <a:endParaRPr lang="en-US" sz="15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tc>
              </a:tr>
              <a:tr h="287920">
                <a:tc vMerge="1">
                  <a:txBody>
                    <a:bodyPr/>
                    <a:lstStyle/>
                    <a:p>
                      <a:endParaRPr lang="en-US" sz="1100" dirty="0">
                        <a:latin typeface="Arial" panose="020B0604020202020204" pitchFamily="34" charset="0"/>
                        <a:cs typeface="Arial" panose="020B0604020202020204" pitchFamily="34" charset="0"/>
                      </a:endParaRPr>
                    </a:p>
                  </a:txBody>
                  <a:tcPr/>
                </a:tc>
                <a:tc>
                  <a:txBody>
                    <a:bodyPr/>
                    <a:lstStyle/>
                    <a:p>
                      <a:pPr algn="l" fontAlgn="b"/>
                      <a:r>
                        <a:rPr lang="en-US" sz="1500" u="none" strike="noStrike" dirty="0">
                          <a:effectLst/>
                          <a:latin typeface="Arial" panose="020B0604020202020204" pitchFamily="34" charset="0"/>
                          <a:cs typeface="Arial" panose="020B0604020202020204" pitchFamily="34" charset="0"/>
                        </a:rPr>
                        <a:t>Fidelity Bank PLC</a:t>
                      </a:r>
                      <a:endParaRPr lang="en-US" sz="15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r" fontAlgn="b"/>
                      <a:r>
                        <a:rPr lang="en-US" sz="1500" u="none" strike="noStrike" dirty="0">
                          <a:effectLst/>
                          <a:latin typeface="Arial" panose="020B0604020202020204" pitchFamily="34" charset="0"/>
                          <a:cs typeface="Arial" panose="020B0604020202020204" pitchFamily="34" charset="0"/>
                        </a:rPr>
                        <a:t>             30.00 </a:t>
                      </a:r>
                      <a:endParaRPr lang="en-US" sz="15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ctr"/>
                      <a:r>
                        <a:rPr lang="en-GB" sz="1500" dirty="0" smtClean="0">
                          <a:latin typeface="Arial" panose="020B0604020202020204" pitchFamily="34" charset="0"/>
                          <a:cs typeface="Arial" panose="020B0604020202020204" pitchFamily="34" charset="0"/>
                        </a:rPr>
                        <a:t>16.48</a:t>
                      </a:r>
                      <a:endParaRPr lang="en-US" sz="1500" dirty="0">
                        <a:latin typeface="Arial" panose="020B0604020202020204" pitchFamily="34" charset="0"/>
                        <a:cs typeface="Arial" panose="020B0604020202020204" pitchFamily="34" charset="0"/>
                      </a:endParaRPr>
                    </a:p>
                  </a:txBody>
                  <a:tcPr/>
                </a:tc>
                <a:tc>
                  <a:txBody>
                    <a:bodyPr/>
                    <a:lstStyle/>
                    <a:p>
                      <a:pPr algn="ctr" fontAlgn="b"/>
                      <a:r>
                        <a:rPr lang="en-US" sz="1500" u="none" strike="noStrike" kern="1200" dirty="0" smtClean="0">
                          <a:effectLst/>
                          <a:latin typeface="Arial" panose="020B0604020202020204" pitchFamily="34" charset="0"/>
                          <a:cs typeface="Arial" panose="020B0604020202020204" pitchFamily="34" charset="0"/>
                        </a:rPr>
                        <a:t>Sep 7, 2015</a:t>
                      </a:r>
                      <a:endParaRPr lang="en-US" sz="15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tc>
              </a:tr>
              <a:tr h="287920">
                <a:tc vMerge="1">
                  <a:txBody>
                    <a:bodyPr/>
                    <a:lstStyle/>
                    <a:p>
                      <a:endParaRPr lang="en-US" sz="1100" dirty="0">
                        <a:latin typeface="Arial" panose="020B0604020202020204" pitchFamily="34" charset="0"/>
                        <a:cs typeface="Arial" panose="020B0604020202020204" pitchFamily="34" charset="0"/>
                      </a:endParaRPr>
                    </a:p>
                  </a:txBody>
                  <a:tcPr/>
                </a:tc>
                <a:tc>
                  <a:txBody>
                    <a:bodyPr/>
                    <a:lstStyle/>
                    <a:p>
                      <a:pPr algn="l" fontAlgn="b"/>
                      <a:r>
                        <a:rPr lang="en-US" sz="1500" u="none" strike="noStrike" dirty="0">
                          <a:effectLst/>
                          <a:latin typeface="Arial" panose="020B0604020202020204" pitchFamily="34" charset="0"/>
                          <a:cs typeface="Arial" panose="020B0604020202020204" pitchFamily="34" charset="0"/>
                        </a:rPr>
                        <a:t>NMRC PLC Series I</a:t>
                      </a:r>
                      <a:endParaRPr lang="en-US" sz="15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r" fontAlgn="b"/>
                      <a:r>
                        <a:rPr lang="en-US" sz="1500" u="none" strike="noStrike" dirty="0">
                          <a:effectLst/>
                          <a:latin typeface="Arial" panose="020B0604020202020204" pitchFamily="34" charset="0"/>
                          <a:cs typeface="Arial" panose="020B0604020202020204" pitchFamily="34" charset="0"/>
                        </a:rPr>
                        <a:t>               8.00 </a:t>
                      </a:r>
                      <a:endParaRPr lang="en-US" sz="15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ctr"/>
                      <a:r>
                        <a:rPr lang="en-GB" sz="1500" dirty="0" smtClean="0">
                          <a:latin typeface="Arial" panose="020B0604020202020204" pitchFamily="34" charset="0"/>
                          <a:cs typeface="Arial" panose="020B0604020202020204" pitchFamily="34" charset="0"/>
                        </a:rPr>
                        <a:t>14.9</a:t>
                      </a:r>
                      <a:endParaRPr lang="en-US" sz="1500" dirty="0">
                        <a:latin typeface="Arial" panose="020B0604020202020204" pitchFamily="34" charset="0"/>
                        <a:cs typeface="Arial" panose="020B0604020202020204" pitchFamily="34" charset="0"/>
                      </a:endParaRPr>
                    </a:p>
                  </a:txBody>
                  <a:tcPr/>
                </a:tc>
                <a:tc>
                  <a:txBody>
                    <a:bodyPr/>
                    <a:lstStyle/>
                    <a:p>
                      <a:pPr algn="ctr" fontAlgn="b"/>
                      <a:r>
                        <a:rPr lang="en-US" sz="1500" u="none" strike="noStrike" kern="1200" dirty="0" smtClean="0">
                          <a:effectLst/>
                          <a:latin typeface="Arial" panose="020B0604020202020204" pitchFamily="34" charset="0"/>
                          <a:cs typeface="Arial" panose="020B0604020202020204" pitchFamily="34" charset="0"/>
                        </a:rPr>
                        <a:t>Sep 7, 2015</a:t>
                      </a:r>
                      <a:endParaRPr lang="en-US" sz="15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tc>
              </a:tr>
              <a:tr h="287920">
                <a:tc rowSpan="2">
                  <a:txBody>
                    <a:bodyPr/>
                    <a:lstStyle/>
                    <a:p>
                      <a:r>
                        <a:rPr lang="en-GB" sz="1500" dirty="0" smtClean="0">
                          <a:latin typeface="Arial" panose="020B0604020202020204" pitchFamily="34" charset="0"/>
                          <a:cs typeface="Arial" panose="020B0604020202020204" pitchFamily="34" charset="0"/>
                        </a:rPr>
                        <a:t>Commercial</a:t>
                      </a:r>
                      <a:r>
                        <a:rPr lang="en-GB" sz="1500" baseline="0" dirty="0" smtClean="0">
                          <a:latin typeface="Arial" panose="020B0604020202020204" pitchFamily="34" charset="0"/>
                          <a:cs typeface="Arial" panose="020B0604020202020204" pitchFamily="34" charset="0"/>
                        </a:rPr>
                        <a:t> Papers</a:t>
                      </a:r>
                      <a:endParaRPr lang="en-US" sz="1500" dirty="0">
                        <a:latin typeface="Arial" panose="020B0604020202020204" pitchFamily="34" charset="0"/>
                        <a:cs typeface="Arial" panose="020B0604020202020204" pitchFamily="34" charset="0"/>
                      </a:endParaRPr>
                    </a:p>
                  </a:txBody>
                  <a:tcPr/>
                </a:tc>
                <a:tc>
                  <a:txBody>
                    <a:bodyPr/>
                    <a:lstStyle/>
                    <a:p>
                      <a:pPr algn="l" fontAlgn="b"/>
                      <a:r>
                        <a:rPr lang="en-GB" sz="1500" dirty="0" err="1" smtClean="0">
                          <a:latin typeface="Arial" panose="020B0604020202020204" pitchFamily="34" charset="0"/>
                          <a:cs typeface="Arial" panose="020B0604020202020204" pitchFamily="34" charset="0"/>
                        </a:rPr>
                        <a:t>Wema</a:t>
                      </a:r>
                      <a:r>
                        <a:rPr lang="en-GB" sz="1500" dirty="0" smtClean="0">
                          <a:latin typeface="Arial" panose="020B0604020202020204" pitchFamily="34" charset="0"/>
                          <a:cs typeface="Arial" panose="020B0604020202020204" pitchFamily="34" charset="0"/>
                        </a:rPr>
                        <a:t> Bank</a:t>
                      </a:r>
                      <a:r>
                        <a:rPr lang="en-GB" sz="1500" baseline="0" dirty="0" smtClean="0">
                          <a:latin typeface="Arial" panose="020B0604020202020204" pitchFamily="34" charset="0"/>
                          <a:cs typeface="Arial" panose="020B0604020202020204" pitchFamily="34" charset="0"/>
                        </a:rPr>
                        <a:t> PLC </a:t>
                      </a:r>
                      <a:endParaRPr lang="en-US" sz="15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r" fontAlgn="b"/>
                      <a:r>
                        <a:rPr lang="en-GB" sz="1500" u="none" strike="noStrike" dirty="0" smtClean="0">
                          <a:effectLst/>
                          <a:latin typeface="Arial" panose="020B0604020202020204" pitchFamily="34" charset="0"/>
                          <a:cs typeface="Arial" panose="020B0604020202020204" pitchFamily="34" charset="0"/>
                        </a:rPr>
                        <a:t>8.15</a:t>
                      </a:r>
                      <a:endParaRPr lang="en-US" sz="15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ctr"/>
                      <a:r>
                        <a:rPr lang="en-GB" sz="1500" dirty="0" smtClean="0">
                          <a:latin typeface="Arial" panose="020B0604020202020204" pitchFamily="34" charset="0"/>
                          <a:cs typeface="Arial" panose="020B0604020202020204" pitchFamily="34" charset="0"/>
                        </a:rPr>
                        <a:t>15.25</a:t>
                      </a:r>
                      <a:r>
                        <a:rPr lang="en-GB" sz="1500" baseline="30000" dirty="0" smtClean="0">
                          <a:latin typeface="Arial" panose="020B0604020202020204" pitchFamily="34" charset="0"/>
                          <a:cs typeface="Arial" panose="020B0604020202020204" pitchFamily="34" charset="0"/>
                        </a:rPr>
                        <a:t>1</a:t>
                      </a:r>
                      <a:endParaRPr lang="en-US" sz="1500" baseline="30000" dirty="0">
                        <a:latin typeface="Arial" panose="020B0604020202020204" pitchFamily="34" charset="0"/>
                        <a:cs typeface="Arial" panose="020B0604020202020204" pitchFamily="34" charset="0"/>
                      </a:endParaRPr>
                    </a:p>
                  </a:txBody>
                  <a:tcPr/>
                </a:tc>
                <a:tc>
                  <a:txBody>
                    <a:bodyPr/>
                    <a:lstStyle/>
                    <a:p>
                      <a:pPr algn="ctr" fontAlgn="b"/>
                      <a:r>
                        <a:rPr lang="en-GB" sz="1500" u="none" strike="noStrike" kern="1200" dirty="0" smtClean="0">
                          <a:effectLst/>
                          <a:latin typeface="Arial" panose="020B0604020202020204" pitchFamily="34" charset="0"/>
                          <a:cs typeface="Arial" panose="020B0604020202020204" pitchFamily="34" charset="0"/>
                        </a:rPr>
                        <a:t>Sep 16, 2015</a:t>
                      </a:r>
                      <a:endParaRPr lang="en-US" sz="15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tc>
              </a:tr>
              <a:tr h="287920">
                <a:tc vMerge="1">
                  <a:txBody>
                    <a:bodyPr/>
                    <a:lstStyle/>
                    <a:p>
                      <a:endParaRPr lang="en-US" sz="1100" dirty="0">
                        <a:latin typeface="Arial" panose="020B0604020202020204" pitchFamily="34" charset="0"/>
                        <a:cs typeface="Arial" panose="020B0604020202020204" pitchFamily="34" charset="0"/>
                      </a:endParaRPr>
                    </a:p>
                  </a:txBody>
                  <a:tcPr/>
                </a:tc>
                <a:tc>
                  <a:txBody>
                    <a:bodyPr/>
                    <a:lstStyle/>
                    <a:p>
                      <a:pPr algn="l" fontAlgn="b"/>
                      <a:r>
                        <a:rPr lang="en-GB" sz="1500" u="none" strike="noStrike" dirty="0" smtClean="0">
                          <a:effectLst/>
                          <a:latin typeface="Arial" panose="020B0604020202020204" pitchFamily="34" charset="0"/>
                          <a:cs typeface="Arial" panose="020B0604020202020204" pitchFamily="34" charset="0"/>
                        </a:rPr>
                        <a:t>Nigerian Breweries PLC</a:t>
                      </a:r>
                      <a:endParaRPr lang="en-US" sz="15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r" fontAlgn="b"/>
                      <a:r>
                        <a:rPr lang="en-GB" sz="1500" u="none" strike="noStrike" dirty="0" smtClean="0">
                          <a:effectLst/>
                          <a:latin typeface="Arial" panose="020B0604020202020204" pitchFamily="34" charset="0"/>
                          <a:cs typeface="Arial" panose="020B0604020202020204" pitchFamily="34" charset="0"/>
                        </a:rPr>
                        <a:t>17.71</a:t>
                      </a:r>
                      <a:endParaRPr lang="en-US" sz="15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ctr"/>
                      <a:r>
                        <a:rPr lang="en-GB" sz="1500" dirty="0" smtClean="0">
                          <a:latin typeface="Arial" panose="020B0604020202020204" pitchFamily="34" charset="0"/>
                          <a:cs typeface="Arial" panose="020B0604020202020204" pitchFamily="34" charset="0"/>
                        </a:rPr>
                        <a:t>12.1586</a:t>
                      </a:r>
                      <a:r>
                        <a:rPr lang="en-GB" sz="1500" baseline="30000" dirty="0" smtClean="0">
                          <a:latin typeface="Arial" panose="020B0604020202020204" pitchFamily="34" charset="0"/>
                          <a:cs typeface="Arial" panose="020B0604020202020204" pitchFamily="34" charset="0"/>
                        </a:rPr>
                        <a:t>1</a:t>
                      </a:r>
                      <a:endParaRPr lang="en-US" sz="1500" baseline="30000" dirty="0">
                        <a:latin typeface="Arial" panose="020B0604020202020204" pitchFamily="34" charset="0"/>
                        <a:cs typeface="Arial" panose="020B0604020202020204" pitchFamily="34" charset="0"/>
                      </a:endParaRPr>
                    </a:p>
                  </a:txBody>
                  <a:tcPr/>
                </a:tc>
                <a:tc>
                  <a:txBody>
                    <a:bodyPr/>
                    <a:lstStyle/>
                    <a:p>
                      <a:pPr algn="ctr" fontAlgn="b"/>
                      <a:r>
                        <a:rPr lang="en-GB" sz="1500" u="none" strike="noStrike" kern="1200" dirty="0" smtClean="0">
                          <a:effectLst/>
                          <a:latin typeface="Arial" panose="020B0604020202020204" pitchFamily="34" charset="0"/>
                          <a:cs typeface="Arial" panose="020B0604020202020204" pitchFamily="34" charset="0"/>
                        </a:rPr>
                        <a:t>Nov 2015</a:t>
                      </a:r>
                      <a:endParaRPr lang="en-US" sz="15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5" marB="0"/>
                </a:tc>
              </a:tr>
            </a:tbl>
          </a:graphicData>
        </a:graphic>
      </p:graphicFrame>
      <p:sp>
        <p:nvSpPr>
          <p:cNvPr id="4" name="TextBox 3"/>
          <p:cNvSpPr txBox="1"/>
          <p:nvPr/>
        </p:nvSpPr>
        <p:spPr>
          <a:xfrm>
            <a:off x="149432" y="6211669"/>
            <a:ext cx="3697941" cy="430887"/>
          </a:xfrm>
          <a:prstGeom prst="rect">
            <a:avLst/>
          </a:prstGeom>
          <a:noFill/>
        </p:spPr>
        <p:txBody>
          <a:bodyPr wrap="square" rtlCol="0">
            <a:spAutoFit/>
          </a:bodyPr>
          <a:lstStyle/>
          <a:p>
            <a:r>
              <a:rPr lang="en-US" sz="1100" dirty="0" smtClean="0">
                <a:latin typeface="Arial" panose="020B0604020202020204" pitchFamily="34" charset="0"/>
                <a:cs typeface="Arial" panose="020B0604020202020204" pitchFamily="34" charset="0"/>
              </a:rPr>
              <a:t>Note</a:t>
            </a:r>
            <a:endParaRPr lang="en-US" sz="1100" dirty="0">
              <a:latin typeface="Arial" panose="020B0604020202020204" pitchFamily="34" charset="0"/>
              <a:cs typeface="Arial" panose="020B0604020202020204" pitchFamily="34" charset="0"/>
            </a:endParaRPr>
          </a:p>
          <a:p>
            <a:r>
              <a:rPr lang="en-US" sz="1100" baseline="30000" dirty="0" smtClean="0">
                <a:latin typeface="Arial" panose="020B0604020202020204" pitchFamily="34" charset="0"/>
                <a:cs typeface="Arial" panose="020B0604020202020204" pitchFamily="34" charset="0"/>
              </a:rPr>
              <a:t>1</a:t>
            </a:r>
            <a:r>
              <a:rPr lang="en-US" sz="1100" dirty="0" smtClean="0">
                <a:latin typeface="Arial" panose="020B0604020202020204" pitchFamily="34" charset="0"/>
                <a:cs typeface="Arial" panose="020B0604020202020204" pitchFamily="34" charset="0"/>
              </a:rPr>
              <a:t> Discount Rate </a:t>
            </a:r>
          </a:p>
        </p:txBody>
      </p:sp>
    </p:spTree>
    <p:extLst>
      <p:ext uri="{BB962C8B-B14F-4D97-AF65-F5344CB8AC3E}">
        <p14:creationId xmlns:p14="http://schemas.microsoft.com/office/powerpoint/2010/main" xmlns="" val="37878901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4065" y="1"/>
            <a:ext cx="9063354" cy="766481"/>
          </a:xfrm>
        </p:spPr>
        <p:txBody>
          <a:bodyPr/>
          <a:lstStyle/>
          <a:p>
            <a:r>
              <a:rPr lang="en-GB" b="1" dirty="0" smtClean="0">
                <a:latin typeface="Arial" panose="020B0604020202020204" pitchFamily="34" charset="0"/>
                <a:cs typeface="Arial" panose="020B0604020202020204" pitchFamily="34" charset="0"/>
              </a:rPr>
              <a:t>SDM Project Plan</a:t>
            </a:r>
            <a:endParaRPr lang="en-US" b="1" dirty="0">
              <a:latin typeface="Arial" panose="020B0604020202020204" pitchFamily="34" charset="0"/>
              <a:cs typeface="Arial" panose="020B0604020202020204" pitchFamily="34" charset="0"/>
            </a:endParaRPr>
          </a:p>
        </p:txBody>
      </p:sp>
      <p:grpSp>
        <p:nvGrpSpPr>
          <p:cNvPr id="59" name="Group 58"/>
          <p:cNvGrpSpPr/>
          <p:nvPr/>
        </p:nvGrpSpPr>
        <p:grpSpPr>
          <a:xfrm>
            <a:off x="165086" y="1122035"/>
            <a:ext cx="8902572" cy="4244041"/>
            <a:chOff x="0" y="1226844"/>
            <a:chExt cx="8902572" cy="4244041"/>
          </a:xfrm>
        </p:grpSpPr>
        <p:sp>
          <p:nvSpPr>
            <p:cNvPr id="24" name="Freeform 23"/>
            <p:cNvSpPr/>
            <p:nvPr/>
          </p:nvSpPr>
          <p:spPr>
            <a:xfrm>
              <a:off x="4141927" y="1522197"/>
              <a:ext cx="295621" cy="353835"/>
            </a:xfrm>
            <a:custGeom>
              <a:avLst/>
              <a:gdLst>
                <a:gd name="connsiteX0" fmla="*/ 0 w 201917"/>
                <a:gd name="connsiteY0" fmla="*/ 50376 h 251881"/>
                <a:gd name="connsiteX1" fmla="*/ 100959 w 201917"/>
                <a:gd name="connsiteY1" fmla="*/ 50376 h 251881"/>
                <a:gd name="connsiteX2" fmla="*/ 100959 w 201917"/>
                <a:gd name="connsiteY2" fmla="*/ 0 h 251881"/>
                <a:gd name="connsiteX3" fmla="*/ 201917 w 201917"/>
                <a:gd name="connsiteY3" fmla="*/ 125941 h 251881"/>
                <a:gd name="connsiteX4" fmla="*/ 100959 w 201917"/>
                <a:gd name="connsiteY4" fmla="*/ 251881 h 251881"/>
                <a:gd name="connsiteX5" fmla="*/ 100959 w 201917"/>
                <a:gd name="connsiteY5" fmla="*/ 201505 h 251881"/>
                <a:gd name="connsiteX6" fmla="*/ 0 w 201917"/>
                <a:gd name="connsiteY6" fmla="*/ 201505 h 251881"/>
                <a:gd name="connsiteX7" fmla="*/ 0 w 201917"/>
                <a:gd name="connsiteY7" fmla="*/ 50376 h 251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917" h="251881">
                  <a:moveTo>
                    <a:pt x="0" y="50376"/>
                  </a:moveTo>
                  <a:lnTo>
                    <a:pt x="100959" y="50376"/>
                  </a:lnTo>
                  <a:lnTo>
                    <a:pt x="100959" y="0"/>
                  </a:lnTo>
                  <a:lnTo>
                    <a:pt x="201917" y="125941"/>
                  </a:lnTo>
                  <a:lnTo>
                    <a:pt x="100959" y="251881"/>
                  </a:lnTo>
                  <a:lnTo>
                    <a:pt x="100959" y="201505"/>
                  </a:lnTo>
                  <a:lnTo>
                    <a:pt x="0" y="201505"/>
                  </a:lnTo>
                  <a:lnTo>
                    <a:pt x="0" y="50376"/>
                  </a:lnTo>
                  <a:close/>
                </a:path>
              </a:pathLst>
            </a:custGeom>
            <a:solidFill>
              <a:schemeClr val="bg1">
                <a:lumMod val="8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50376" rIns="60575" bIns="50376" numCol="1" spcCol="1270" anchor="ctr" anchorCtr="0">
              <a:noAutofit/>
            </a:bodyPr>
            <a:lstStyle/>
            <a:p>
              <a:pPr lvl="0" algn="ctr" defTabSz="266700">
                <a:lnSpc>
                  <a:spcPct val="90000"/>
                </a:lnSpc>
                <a:spcBef>
                  <a:spcPct val="0"/>
                </a:spcBef>
                <a:spcAft>
                  <a:spcPct val="35000"/>
                </a:spcAft>
              </a:pPr>
              <a:endParaRPr lang="en-US" sz="1200" kern="1200" dirty="0">
                <a:latin typeface="Arial" panose="020B0604020202020204" pitchFamily="34" charset="0"/>
                <a:cs typeface="Arial" panose="020B0604020202020204" pitchFamily="34" charset="0"/>
              </a:endParaRPr>
            </a:p>
          </p:txBody>
        </p:sp>
        <p:sp>
          <p:nvSpPr>
            <p:cNvPr id="27" name="Freeform 26"/>
            <p:cNvSpPr/>
            <p:nvPr/>
          </p:nvSpPr>
          <p:spPr>
            <a:xfrm>
              <a:off x="6528329" y="1513237"/>
              <a:ext cx="295621" cy="353835"/>
            </a:xfrm>
            <a:custGeom>
              <a:avLst/>
              <a:gdLst>
                <a:gd name="connsiteX0" fmla="*/ 0 w 201917"/>
                <a:gd name="connsiteY0" fmla="*/ 50376 h 251881"/>
                <a:gd name="connsiteX1" fmla="*/ 100959 w 201917"/>
                <a:gd name="connsiteY1" fmla="*/ 50376 h 251881"/>
                <a:gd name="connsiteX2" fmla="*/ 100959 w 201917"/>
                <a:gd name="connsiteY2" fmla="*/ 0 h 251881"/>
                <a:gd name="connsiteX3" fmla="*/ 201917 w 201917"/>
                <a:gd name="connsiteY3" fmla="*/ 125941 h 251881"/>
                <a:gd name="connsiteX4" fmla="*/ 100959 w 201917"/>
                <a:gd name="connsiteY4" fmla="*/ 251881 h 251881"/>
                <a:gd name="connsiteX5" fmla="*/ 100959 w 201917"/>
                <a:gd name="connsiteY5" fmla="*/ 201505 h 251881"/>
                <a:gd name="connsiteX6" fmla="*/ 0 w 201917"/>
                <a:gd name="connsiteY6" fmla="*/ 201505 h 251881"/>
                <a:gd name="connsiteX7" fmla="*/ 0 w 201917"/>
                <a:gd name="connsiteY7" fmla="*/ 50376 h 251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917" h="251881">
                  <a:moveTo>
                    <a:pt x="0" y="50376"/>
                  </a:moveTo>
                  <a:lnTo>
                    <a:pt x="100959" y="50376"/>
                  </a:lnTo>
                  <a:lnTo>
                    <a:pt x="100959" y="0"/>
                  </a:lnTo>
                  <a:lnTo>
                    <a:pt x="201917" y="125941"/>
                  </a:lnTo>
                  <a:lnTo>
                    <a:pt x="100959" y="251881"/>
                  </a:lnTo>
                  <a:lnTo>
                    <a:pt x="100959" y="201505"/>
                  </a:lnTo>
                  <a:lnTo>
                    <a:pt x="0" y="201505"/>
                  </a:lnTo>
                  <a:lnTo>
                    <a:pt x="0" y="50376"/>
                  </a:lnTo>
                  <a:close/>
                </a:path>
              </a:pathLst>
            </a:custGeom>
            <a:solidFill>
              <a:schemeClr val="bg1">
                <a:lumMod val="8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50376" rIns="60575" bIns="50376" numCol="1" spcCol="1270" anchor="ctr" anchorCtr="0">
              <a:noAutofit/>
            </a:bodyPr>
            <a:lstStyle/>
            <a:p>
              <a:pPr lvl="0" algn="ctr" defTabSz="266700">
                <a:lnSpc>
                  <a:spcPct val="90000"/>
                </a:lnSpc>
                <a:spcBef>
                  <a:spcPct val="0"/>
                </a:spcBef>
                <a:spcAft>
                  <a:spcPct val="35000"/>
                </a:spcAft>
              </a:pPr>
              <a:endParaRPr lang="en-US" sz="1200" kern="1200" dirty="0">
                <a:latin typeface="Arial" panose="020B0604020202020204" pitchFamily="34" charset="0"/>
                <a:cs typeface="Arial" panose="020B0604020202020204" pitchFamily="34" charset="0"/>
              </a:endParaRPr>
            </a:p>
          </p:txBody>
        </p:sp>
        <p:sp>
          <p:nvSpPr>
            <p:cNvPr id="20" name="Freeform 19"/>
            <p:cNvSpPr/>
            <p:nvPr/>
          </p:nvSpPr>
          <p:spPr>
            <a:xfrm>
              <a:off x="1779438" y="1518738"/>
              <a:ext cx="295621" cy="353835"/>
            </a:xfrm>
            <a:custGeom>
              <a:avLst/>
              <a:gdLst>
                <a:gd name="connsiteX0" fmla="*/ 0 w 201917"/>
                <a:gd name="connsiteY0" fmla="*/ 50376 h 251881"/>
                <a:gd name="connsiteX1" fmla="*/ 100959 w 201917"/>
                <a:gd name="connsiteY1" fmla="*/ 50376 h 251881"/>
                <a:gd name="connsiteX2" fmla="*/ 100959 w 201917"/>
                <a:gd name="connsiteY2" fmla="*/ 0 h 251881"/>
                <a:gd name="connsiteX3" fmla="*/ 201917 w 201917"/>
                <a:gd name="connsiteY3" fmla="*/ 125941 h 251881"/>
                <a:gd name="connsiteX4" fmla="*/ 100959 w 201917"/>
                <a:gd name="connsiteY4" fmla="*/ 251881 h 251881"/>
                <a:gd name="connsiteX5" fmla="*/ 100959 w 201917"/>
                <a:gd name="connsiteY5" fmla="*/ 201505 h 251881"/>
                <a:gd name="connsiteX6" fmla="*/ 0 w 201917"/>
                <a:gd name="connsiteY6" fmla="*/ 201505 h 251881"/>
                <a:gd name="connsiteX7" fmla="*/ 0 w 201917"/>
                <a:gd name="connsiteY7" fmla="*/ 50376 h 251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917" h="251881">
                  <a:moveTo>
                    <a:pt x="0" y="50376"/>
                  </a:moveTo>
                  <a:lnTo>
                    <a:pt x="100959" y="50376"/>
                  </a:lnTo>
                  <a:lnTo>
                    <a:pt x="100959" y="0"/>
                  </a:lnTo>
                  <a:lnTo>
                    <a:pt x="201917" y="125941"/>
                  </a:lnTo>
                  <a:lnTo>
                    <a:pt x="100959" y="251881"/>
                  </a:lnTo>
                  <a:lnTo>
                    <a:pt x="100959" y="201505"/>
                  </a:lnTo>
                  <a:lnTo>
                    <a:pt x="0" y="201505"/>
                  </a:lnTo>
                  <a:lnTo>
                    <a:pt x="0" y="50376"/>
                  </a:lnTo>
                  <a:close/>
                </a:path>
              </a:pathLst>
            </a:custGeom>
            <a:solidFill>
              <a:schemeClr val="bg1">
                <a:lumMod val="8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50376" rIns="60575" bIns="50376" numCol="1" spcCol="1270" anchor="ctr" anchorCtr="0">
              <a:noAutofit/>
            </a:bodyPr>
            <a:lstStyle/>
            <a:p>
              <a:pPr lvl="0" algn="ctr" defTabSz="266700">
                <a:lnSpc>
                  <a:spcPct val="90000"/>
                </a:lnSpc>
                <a:spcBef>
                  <a:spcPct val="0"/>
                </a:spcBef>
                <a:spcAft>
                  <a:spcPct val="35000"/>
                </a:spcAft>
              </a:pPr>
              <a:endParaRPr lang="en-US" sz="1200" kern="1200" dirty="0">
                <a:latin typeface="Arial" panose="020B0604020202020204" pitchFamily="34" charset="0"/>
                <a:cs typeface="Arial" panose="020B0604020202020204" pitchFamily="34" charset="0"/>
              </a:endParaRPr>
            </a:p>
          </p:txBody>
        </p:sp>
        <p:grpSp>
          <p:nvGrpSpPr>
            <p:cNvPr id="52" name="Group 51"/>
            <p:cNvGrpSpPr/>
            <p:nvPr/>
          </p:nvGrpSpPr>
          <p:grpSpPr>
            <a:xfrm>
              <a:off x="0" y="1256505"/>
              <a:ext cx="2075058" cy="2701627"/>
              <a:chOff x="389114" y="1373527"/>
              <a:chExt cx="2035164" cy="2701627"/>
            </a:xfrm>
          </p:grpSpPr>
          <p:sp>
            <p:nvSpPr>
              <p:cNvPr id="18" name="Rounded Rectangle 17"/>
              <p:cNvSpPr/>
              <p:nvPr/>
            </p:nvSpPr>
            <p:spPr>
              <a:xfrm>
                <a:off x="389114" y="1373527"/>
                <a:ext cx="1505217" cy="1282530"/>
              </a:xfrm>
              <a:prstGeom prst="roundRect">
                <a:avLst>
                  <a:gd name="adj" fmla="val 10000"/>
                </a:avLst>
              </a:prstGeom>
              <a:solidFill>
                <a:srgbClr val="012A7C"/>
              </a:solidFill>
              <a:ln>
                <a:solidFill>
                  <a:srgbClr val="012A7C"/>
                </a:solidFill>
              </a:ln>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19" name="Freeform 18"/>
              <p:cNvSpPr/>
              <p:nvPr/>
            </p:nvSpPr>
            <p:spPr>
              <a:xfrm>
                <a:off x="634147" y="2067033"/>
                <a:ext cx="1790131" cy="2008121"/>
              </a:xfrm>
              <a:custGeom>
                <a:avLst/>
                <a:gdLst>
                  <a:gd name="connsiteX0" fmla="*/ 0 w 1048256"/>
                  <a:gd name="connsiteY0" fmla="*/ 104826 h 1048256"/>
                  <a:gd name="connsiteX1" fmla="*/ 104826 w 1048256"/>
                  <a:gd name="connsiteY1" fmla="*/ 0 h 1048256"/>
                  <a:gd name="connsiteX2" fmla="*/ 943430 w 1048256"/>
                  <a:gd name="connsiteY2" fmla="*/ 0 h 1048256"/>
                  <a:gd name="connsiteX3" fmla="*/ 1048256 w 1048256"/>
                  <a:gd name="connsiteY3" fmla="*/ 104826 h 1048256"/>
                  <a:gd name="connsiteX4" fmla="*/ 1048256 w 1048256"/>
                  <a:gd name="connsiteY4" fmla="*/ 943430 h 1048256"/>
                  <a:gd name="connsiteX5" fmla="*/ 943430 w 1048256"/>
                  <a:gd name="connsiteY5" fmla="*/ 1048256 h 1048256"/>
                  <a:gd name="connsiteX6" fmla="*/ 104826 w 1048256"/>
                  <a:gd name="connsiteY6" fmla="*/ 1048256 h 1048256"/>
                  <a:gd name="connsiteX7" fmla="*/ 0 w 1048256"/>
                  <a:gd name="connsiteY7" fmla="*/ 943430 h 1048256"/>
                  <a:gd name="connsiteX8" fmla="*/ 0 w 1048256"/>
                  <a:gd name="connsiteY8" fmla="*/ 104826 h 1048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8256" h="1048256">
                    <a:moveTo>
                      <a:pt x="0" y="104826"/>
                    </a:moveTo>
                    <a:cubicBezTo>
                      <a:pt x="0" y="46932"/>
                      <a:pt x="46932" y="0"/>
                      <a:pt x="104826" y="0"/>
                    </a:cubicBezTo>
                    <a:lnTo>
                      <a:pt x="943430" y="0"/>
                    </a:lnTo>
                    <a:cubicBezTo>
                      <a:pt x="1001324" y="0"/>
                      <a:pt x="1048256" y="46932"/>
                      <a:pt x="1048256" y="104826"/>
                    </a:cubicBezTo>
                    <a:lnTo>
                      <a:pt x="1048256" y="943430"/>
                    </a:lnTo>
                    <a:cubicBezTo>
                      <a:pt x="1048256" y="1001324"/>
                      <a:pt x="1001324" y="1048256"/>
                      <a:pt x="943430" y="1048256"/>
                    </a:cubicBezTo>
                    <a:lnTo>
                      <a:pt x="104826" y="1048256"/>
                    </a:lnTo>
                    <a:cubicBezTo>
                      <a:pt x="46932" y="1048256"/>
                      <a:pt x="0" y="1001324"/>
                      <a:pt x="0" y="943430"/>
                    </a:cubicBezTo>
                    <a:lnTo>
                      <a:pt x="0" y="104826"/>
                    </a:lnTo>
                    <a:close/>
                  </a:path>
                </a:pathLst>
              </a:custGeom>
              <a:solidFill>
                <a:schemeClr val="bg1">
                  <a:lumMod val="8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1182" tIns="61182" rIns="61182" bIns="61182" numCol="1" spcCol="1270" anchor="t" anchorCtr="0">
                <a:noAutofit/>
              </a:bodyPr>
              <a:lstStyle/>
              <a:p>
                <a:pPr lvl="0" algn="ctr" defTabSz="355600">
                  <a:lnSpc>
                    <a:spcPct val="90000"/>
                  </a:lnSpc>
                  <a:spcBef>
                    <a:spcPct val="0"/>
                  </a:spcBef>
                  <a:spcAft>
                    <a:spcPct val="35000"/>
                  </a:spcAft>
                </a:pPr>
                <a:r>
                  <a:rPr lang="en-GB" sz="1200" b="1" kern="1200" dirty="0" smtClean="0">
                    <a:solidFill>
                      <a:schemeClr val="tx1"/>
                    </a:solidFill>
                    <a:latin typeface="Arial" panose="020B0604020202020204" pitchFamily="34" charset="0"/>
                    <a:cs typeface="Arial" panose="020B0604020202020204" pitchFamily="34" charset="0"/>
                  </a:rPr>
                  <a:t>PLANNING</a:t>
                </a:r>
                <a:endParaRPr lang="en-US" sz="1200" b="1" kern="1200" dirty="0">
                  <a:solidFill>
                    <a:schemeClr val="tx1"/>
                  </a:solidFill>
                  <a:latin typeface="Arial" panose="020B0604020202020204" pitchFamily="34" charset="0"/>
                  <a:cs typeface="Arial" panose="020B0604020202020204" pitchFamily="34" charset="0"/>
                </a:endParaRPr>
              </a:p>
              <a:p>
                <a:pPr marL="120650" lvl="1" indent="-120650" algn="l" defTabSz="266700">
                  <a:lnSpc>
                    <a:spcPct val="114000"/>
                  </a:lnSpc>
                  <a:spcBef>
                    <a:spcPct val="0"/>
                  </a:spcBef>
                  <a:spcAft>
                    <a:spcPct val="15000"/>
                  </a:spcAft>
                  <a:buFont typeface="Wingdings" panose="05000000000000000000" pitchFamily="2" charset="2"/>
                  <a:buChar char="§"/>
                </a:pPr>
                <a:r>
                  <a:rPr lang="en-GB" sz="1200" kern="1200" dirty="0" smtClean="0">
                    <a:solidFill>
                      <a:schemeClr val="tx1"/>
                    </a:solidFill>
                    <a:latin typeface="Arial" panose="020B0604020202020204" pitchFamily="34" charset="0"/>
                    <a:cs typeface="Arial" panose="020B0604020202020204" pitchFamily="34" charset="0"/>
                  </a:rPr>
                  <a:t>Final SDM Framework</a:t>
                </a:r>
                <a:endParaRPr lang="en-US" sz="1200" kern="1200" dirty="0">
                  <a:solidFill>
                    <a:schemeClr val="tx1"/>
                  </a:solidFill>
                  <a:latin typeface="Arial" panose="020B0604020202020204" pitchFamily="34" charset="0"/>
                  <a:cs typeface="Arial" panose="020B0604020202020204" pitchFamily="34" charset="0"/>
                </a:endParaRPr>
              </a:p>
              <a:p>
                <a:pPr marL="228600" lvl="1" indent="-171450" defTabSz="266700">
                  <a:lnSpc>
                    <a:spcPct val="114000"/>
                  </a:lnSpc>
                  <a:spcAft>
                    <a:spcPct val="15000"/>
                  </a:spcAft>
                  <a:buFont typeface="Arial" panose="020B0604020202020204" pitchFamily="34" charset="0"/>
                  <a:buChar char="−"/>
                </a:pPr>
                <a:r>
                  <a:rPr lang="en-GB" sz="1200" dirty="0" smtClean="0">
                    <a:solidFill>
                      <a:schemeClr val="tx1"/>
                    </a:solidFill>
                    <a:latin typeface="Arial" panose="020B0604020202020204" pitchFamily="34" charset="0"/>
                    <a:cs typeface="Arial" panose="020B0604020202020204" pitchFamily="34" charset="0"/>
                  </a:rPr>
                  <a:t>Application Process</a:t>
                </a:r>
              </a:p>
              <a:p>
                <a:pPr marL="228600" lvl="1" indent="-171450" defTabSz="266700">
                  <a:lnSpc>
                    <a:spcPct val="114000"/>
                  </a:lnSpc>
                  <a:spcAft>
                    <a:spcPct val="15000"/>
                  </a:spcAft>
                  <a:buFont typeface="Arial" panose="020B0604020202020204" pitchFamily="34" charset="0"/>
                  <a:buChar char="−"/>
                </a:pPr>
                <a:r>
                  <a:rPr lang="en-GB" sz="1200" dirty="0" smtClean="0">
                    <a:solidFill>
                      <a:schemeClr val="tx1"/>
                    </a:solidFill>
                    <a:latin typeface="Arial" panose="020B0604020202020204" pitchFamily="34" charset="0"/>
                    <a:cs typeface="Arial" panose="020B0604020202020204" pitchFamily="34" charset="0"/>
                  </a:rPr>
                  <a:t>One day Simulation Workshop</a:t>
                </a:r>
              </a:p>
              <a:p>
                <a:pPr marL="228600" lvl="1" indent="-171450" defTabSz="266700">
                  <a:lnSpc>
                    <a:spcPct val="114000"/>
                  </a:lnSpc>
                  <a:spcAft>
                    <a:spcPct val="15000"/>
                  </a:spcAft>
                  <a:buFont typeface="Arial" panose="020B0604020202020204" pitchFamily="34" charset="0"/>
                  <a:buChar char="−"/>
                </a:pPr>
                <a:r>
                  <a:rPr lang="en-GB" sz="1200" dirty="0">
                    <a:solidFill>
                      <a:schemeClr val="tx1"/>
                    </a:solidFill>
                    <a:latin typeface="Arial" panose="020B0604020202020204" pitchFamily="34" charset="0"/>
                    <a:cs typeface="Arial" panose="020B0604020202020204" pitchFamily="34" charset="0"/>
                  </a:rPr>
                  <a:t>2WQ Simulation </a:t>
                </a:r>
                <a:r>
                  <a:rPr lang="en-GB" sz="1200" dirty="0" smtClean="0">
                    <a:solidFill>
                      <a:schemeClr val="tx1"/>
                    </a:solidFill>
                    <a:latin typeface="Arial" panose="020B0604020202020204" pitchFamily="34" charset="0"/>
                    <a:cs typeface="Arial" panose="020B0604020202020204" pitchFamily="34" charset="0"/>
                  </a:rPr>
                  <a:t>testing (Dummy trading Dec 2015 – Jan 2016)</a:t>
                </a:r>
                <a:endParaRPr lang="en-GB" sz="1200" kern="1200" dirty="0" smtClean="0">
                  <a:solidFill>
                    <a:schemeClr val="tx1"/>
                  </a:solidFill>
                  <a:latin typeface="Arial" panose="020B0604020202020204" pitchFamily="34" charset="0"/>
                  <a:cs typeface="Arial" panose="020B0604020202020204" pitchFamily="34" charset="0"/>
                </a:endParaRPr>
              </a:p>
              <a:p>
                <a:pPr marL="57150" lvl="1" algn="l" defTabSz="266700">
                  <a:lnSpc>
                    <a:spcPct val="114000"/>
                  </a:lnSpc>
                  <a:spcBef>
                    <a:spcPct val="0"/>
                  </a:spcBef>
                  <a:spcAft>
                    <a:spcPct val="15000"/>
                  </a:spcAft>
                </a:pPr>
                <a:endParaRPr lang="en-US" sz="1200" kern="1200" dirty="0">
                  <a:solidFill>
                    <a:schemeClr val="tx1"/>
                  </a:solidFill>
                  <a:latin typeface="Arial" panose="020B0604020202020204" pitchFamily="34" charset="0"/>
                  <a:cs typeface="Arial" panose="020B0604020202020204" pitchFamily="34" charset="0"/>
                </a:endParaRPr>
              </a:p>
              <a:p>
                <a:pPr marL="57150" lvl="1" indent="-57150" algn="l" defTabSz="266700">
                  <a:lnSpc>
                    <a:spcPct val="90000"/>
                  </a:lnSpc>
                  <a:spcBef>
                    <a:spcPct val="0"/>
                  </a:spcBef>
                  <a:spcAft>
                    <a:spcPct val="15000"/>
                  </a:spcAft>
                  <a:buChar char="••"/>
                </a:pPr>
                <a:endParaRPr lang="en-US" sz="1200" kern="1200" dirty="0">
                  <a:solidFill>
                    <a:schemeClr val="tx1"/>
                  </a:solidFill>
                  <a:latin typeface="Arial" panose="020B0604020202020204" pitchFamily="34" charset="0"/>
                  <a:cs typeface="Arial" panose="020B0604020202020204" pitchFamily="34" charset="0"/>
                </a:endParaRPr>
              </a:p>
            </p:txBody>
          </p:sp>
          <p:sp>
            <p:nvSpPr>
              <p:cNvPr id="30" name="TextBox 29"/>
              <p:cNvSpPr txBox="1"/>
              <p:nvPr/>
            </p:nvSpPr>
            <p:spPr>
              <a:xfrm>
                <a:off x="417386" y="1484062"/>
                <a:ext cx="1475302" cy="369332"/>
              </a:xfrm>
              <a:prstGeom prst="rect">
                <a:avLst/>
              </a:prstGeom>
              <a:noFill/>
            </p:spPr>
            <p:txBody>
              <a:bodyPr wrap="square" rtlCol="0">
                <a:spAutoFit/>
              </a:bodyPr>
              <a:lstStyle/>
              <a:p>
                <a:pPr algn="ctr"/>
                <a:r>
                  <a:rPr lang="en-GB" b="1" dirty="0" smtClean="0">
                    <a:solidFill>
                      <a:schemeClr val="bg1"/>
                    </a:solidFill>
                  </a:rPr>
                  <a:t>December </a:t>
                </a:r>
                <a:endParaRPr lang="en-US" b="1" dirty="0">
                  <a:solidFill>
                    <a:schemeClr val="bg1"/>
                  </a:solidFill>
                </a:endParaRPr>
              </a:p>
            </p:txBody>
          </p:sp>
        </p:grpSp>
        <p:grpSp>
          <p:nvGrpSpPr>
            <p:cNvPr id="57" name="Group 56"/>
            <p:cNvGrpSpPr/>
            <p:nvPr/>
          </p:nvGrpSpPr>
          <p:grpSpPr>
            <a:xfrm>
              <a:off x="2287778" y="1256505"/>
              <a:ext cx="2021254" cy="4214380"/>
              <a:chOff x="2382008" y="1376819"/>
              <a:chExt cx="1982394" cy="4214380"/>
            </a:xfrm>
          </p:grpSpPr>
          <p:grpSp>
            <p:nvGrpSpPr>
              <p:cNvPr id="53" name="Group 52"/>
              <p:cNvGrpSpPr/>
              <p:nvPr/>
            </p:nvGrpSpPr>
            <p:grpSpPr>
              <a:xfrm>
                <a:off x="2382008" y="1376819"/>
                <a:ext cx="1982393" cy="2701628"/>
                <a:chOff x="2656213" y="1373527"/>
                <a:chExt cx="1982393" cy="2701628"/>
              </a:xfrm>
            </p:grpSpPr>
            <p:sp>
              <p:nvSpPr>
                <p:cNvPr id="21" name="Rounded Rectangle 20"/>
                <p:cNvSpPr/>
                <p:nvPr/>
              </p:nvSpPr>
              <p:spPr>
                <a:xfrm>
                  <a:off x="2656213" y="1373527"/>
                  <a:ext cx="1505217" cy="1282530"/>
                </a:xfrm>
                <a:prstGeom prst="roundRect">
                  <a:avLst>
                    <a:gd name="adj" fmla="val 10000"/>
                  </a:avLst>
                </a:prstGeom>
                <a:solidFill>
                  <a:srgbClr val="012A7C"/>
                </a:solidFill>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22" name="Freeform 21"/>
                <p:cNvSpPr/>
                <p:nvPr/>
              </p:nvSpPr>
              <p:spPr>
                <a:xfrm>
                  <a:off x="2901246" y="2067033"/>
                  <a:ext cx="1737360" cy="2008122"/>
                </a:xfrm>
                <a:custGeom>
                  <a:avLst/>
                  <a:gdLst>
                    <a:gd name="connsiteX0" fmla="*/ 0 w 1048256"/>
                    <a:gd name="connsiteY0" fmla="*/ 104826 h 1048256"/>
                    <a:gd name="connsiteX1" fmla="*/ 104826 w 1048256"/>
                    <a:gd name="connsiteY1" fmla="*/ 0 h 1048256"/>
                    <a:gd name="connsiteX2" fmla="*/ 943430 w 1048256"/>
                    <a:gd name="connsiteY2" fmla="*/ 0 h 1048256"/>
                    <a:gd name="connsiteX3" fmla="*/ 1048256 w 1048256"/>
                    <a:gd name="connsiteY3" fmla="*/ 104826 h 1048256"/>
                    <a:gd name="connsiteX4" fmla="*/ 1048256 w 1048256"/>
                    <a:gd name="connsiteY4" fmla="*/ 943430 h 1048256"/>
                    <a:gd name="connsiteX5" fmla="*/ 943430 w 1048256"/>
                    <a:gd name="connsiteY5" fmla="*/ 1048256 h 1048256"/>
                    <a:gd name="connsiteX6" fmla="*/ 104826 w 1048256"/>
                    <a:gd name="connsiteY6" fmla="*/ 1048256 h 1048256"/>
                    <a:gd name="connsiteX7" fmla="*/ 0 w 1048256"/>
                    <a:gd name="connsiteY7" fmla="*/ 943430 h 1048256"/>
                    <a:gd name="connsiteX8" fmla="*/ 0 w 1048256"/>
                    <a:gd name="connsiteY8" fmla="*/ 104826 h 1048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8256" h="1048256">
                      <a:moveTo>
                        <a:pt x="0" y="104826"/>
                      </a:moveTo>
                      <a:cubicBezTo>
                        <a:pt x="0" y="46932"/>
                        <a:pt x="46932" y="0"/>
                        <a:pt x="104826" y="0"/>
                      </a:cubicBezTo>
                      <a:lnTo>
                        <a:pt x="943430" y="0"/>
                      </a:lnTo>
                      <a:cubicBezTo>
                        <a:pt x="1001324" y="0"/>
                        <a:pt x="1048256" y="46932"/>
                        <a:pt x="1048256" y="104826"/>
                      </a:cubicBezTo>
                      <a:lnTo>
                        <a:pt x="1048256" y="943430"/>
                      </a:lnTo>
                      <a:cubicBezTo>
                        <a:pt x="1048256" y="1001324"/>
                        <a:pt x="1001324" y="1048256"/>
                        <a:pt x="943430" y="1048256"/>
                      </a:cubicBezTo>
                      <a:lnTo>
                        <a:pt x="104826" y="1048256"/>
                      </a:lnTo>
                      <a:cubicBezTo>
                        <a:pt x="46932" y="1048256"/>
                        <a:pt x="0" y="1001324"/>
                        <a:pt x="0" y="943430"/>
                      </a:cubicBezTo>
                      <a:lnTo>
                        <a:pt x="0" y="104826"/>
                      </a:lnTo>
                      <a:close/>
                    </a:path>
                  </a:pathLst>
                </a:custGeom>
                <a:solidFill>
                  <a:schemeClr val="bg1">
                    <a:lumMod val="8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1182" tIns="61182" rIns="61182" bIns="61182" numCol="1" spcCol="1270" anchor="t" anchorCtr="0">
                  <a:noAutofit/>
                </a:bodyPr>
                <a:lstStyle/>
                <a:p>
                  <a:pPr lvl="0" algn="ctr" defTabSz="355600">
                    <a:lnSpc>
                      <a:spcPct val="90000"/>
                    </a:lnSpc>
                    <a:spcBef>
                      <a:spcPct val="0"/>
                    </a:spcBef>
                    <a:spcAft>
                      <a:spcPct val="35000"/>
                    </a:spcAft>
                  </a:pPr>
                  <a:r>
                    <a:rPr lang="en-GB" sz="1200" b="1" kern="1200" dirty="0" smtClean="0">
                      <a:solidFill>
                        <a:schemeClr val="tx1"/>
                      </a:solidFill>
                      <a:latin typeface="Arial" panose="020B0604020202020204" pitchFamily="34" charset="0"/>
                      <a:cs typeface="Arial" panose="020B0604020202020204" pitchFamily="34" charset="0"/>
                    </a:rPr>
                    <a:t>IMPLEMENTATION</a:t>
                  </a:r>
                  <a:endParaRPr lang="en-US" sz="1200" b="1" kern="1200" dirty="0">
                    <a:solidFill>
                      <a:schemeClr val="tx1"/>
                    </a:solidFill>
                    <a:latin typeface="Arial" panose="020B0604020202020204" pitchFamily="34" charset="0"/>
                    <a:cs typeface="Arial" panose="020B0604020202020204" pitchFamily="34" charset="0"/>
                  </a:endParaRPr>
                </a:p>
                <a:p>
                  <a:pPr marL="120650" lvl="1" indent="-120650" defTabSz="266700">
                    <a:lnSpc>
                      <a:spcPct val="114000"/>
                    </a:lnSpc>
                    <a:spcAft>
                      <a:spcPct val="15000"/>
                    </a:spcAft>
                    <a:buFont typeface="Wingdings" panose="05000000000000000000" pitchFamily="2" charset="2"/>
                    <a:buChar char="§"/>
                  </a:pPr>
                  <a:r>
                    <a:rPr lang="en-GB" sz="1200" dirty="0">
                      <a:solidFill>
                        <a:schemeClr val="tx1"/>
                      </a:solidFill>
                      <a:latin typeface="Arial" panose="020B0604020202020204" pitchFamily="34" charset="0"/>
                      <a:cs typeface="Arial" panose="020B0604020202020204" pitchFamily="34" charset="0"/>
                    </a:rPr>
                    <a:t>Q-Deal</a:t>
                  </a:r>
                  <a:r>
                    <a:rPr lang="en-GB" sz="1400" baseline="30000" dirty="0">
                      <a:solidFill>
                        <a:schemeClr val="tx1"/>
                      </a:solidFill>
                      <a:latin typeface="Arial" panose="020B0604020202020204" pitchFamily="34" charset="0"/>
                      <a:cs typeface="Arial" panose="020B0604020202020204" pitchFamily="34" charset="0"/>
                    </a:rPr>
                    <a:t>©</a:t>
                  </a:r>
                  <a:r>
                    <a:rPr lang="en-GB" sz="1200" dirty="0">
                      <a:solidFill>
                        <a:schemeClr val="tx1"/>
                      </a:solidFill>
                      <a:latin typeface="Arial" panose="020B0604020202020204" pitchFamily="34" charset="0"/>
                      <a:cs typeface="Arial" panose="020B0604020202020204" pitchFamily="34" charset="0"/>
                    </a:rPr>
                    <a:t> User Acceptance </a:t>
                  </a:r>
                  <a:r>
                    <a:rPr lang="en-GB" sz="1200" dirty="0" smtClean="0">
                      <a:solidFill>
                        <a:schemeClr val="tx1"/>
                      </a:solidFill>
                      <a:latin typeface="Arial" panose="020B0604020202020204" pitchFamily="34" charset="0"/>
                      <a:cs typeface="Arial" panose="020B0604020202020204" pitchFamily="34" charset="0"/>
                    </a:rPr>
                    <a:t>Test</a:t>
                  </a:r>
                </a:p>
                <a:p>
                  <a:pPr marL="120650" lvl="1" indent="-120650" defTabSz="266700">
                    <a:lnSpc>
                      <a:spcPct val="114000"/>
                    </a:lnSpc>
                    <a:spcAft>
                      <a:spcPct val="15000"/>
                    </a:spcAft>
                    <a:buFont typeface="Wingdings" panose="05000000000000000000" pitchFamily="2" charset="2"/>
                    <a:buChar char="§"/>
                  </a:pPr>
                  <a:r>
                    <a:rPr lang="en-GB" sz="1200" dirty="0" smtClean="0">
                      <a:solidFill>
                        <a:schemeClr val="tx1"/>
                      </a:solidFill>
                      <a:latin typeface="Arial" panose="020B0604020202020204" pitchFamily="34" charset="0"/>
                      <a:cs typeface="Arial" panose="020B0604020202020204" pitchFamily="34" charset="0"/>
                    </a:rPr>
                    <a:t>Payment of Membership Dues</a:t>
                  </a:r>
                </a:p>
                <a:p>
                  <a:pPr marL="120650" lvl="1" indent="-120650" defTabSz="266700">
                    <a:lnSpc>
                      <a:spcPct val="114000"/>
                    </a:lnSpc>
                    <a:spcAft>
                      <a:spcPct val="15000"/>
                    </a:spcAft>
                    <a:buFont typeface="Wingdings" panose="05000000000000000000" pitchFamily="2" charset="2"/>
                    <a:buChar char="§"/>
                  </a:pPr>
                  <a:r>
                    <a:rPr lang="en-GB" sz="1200" kern="1200" dirty="0" smtClean="0">
                      <a:solidFill>
                        <a:schemeClr val="tx1"/>
                      </a:solidFill>
                      <a:latin typeface="Arial" panose="020B0604020202020204" pitchFamily="34" charset="0"/>
                      <a:cs typeface="Arial" panose="020B0604020202020204" pitchFamily="34" charset="0"/>
                    </a:rPr>
                    <a:t>Provisional Licencing</a:t>
                  </a:r>
                </a:p>
                <a:p>
                  <a:pPr marL="120650" lvl="1" indent="-120650" defTabSz="266700">
                    <a:lnSpc>
                      <a:spcPct val="114000"/>
                    </a:lnSpc>
                    <a:spcAft>
                      <a:spcPct val="15000"/>
                    </a:spcAft>
                    <a:buFont typeface="Wingdings" panose="05000000000000000000" pitchFamily="2" charset="2"/>
                    <a:buChar char="§"/>
                  </a:pPr>
                  <a:r>
                    <a:rPr lang="en-GB" sz="1200" dirty="0" smtClean="0">
                      <a:solidFill>
                        <a:schemeClr val="tx1"/>
                      </a:solidFill>
                      <a:latin typeface="Arial" panose="020B0604020202020204" pitchFamily="34" charset="0"/>
                      <a:cs typeface="Arial" panose="020B0604020202020204" pitchFamily="34" charset="0"/>
                    </a:rPr>
                    <a:t>Assignment of Initial </a:t>
                  </a:r>
                  <a:r>
                    <a:rPr lang="en-GB" sz="1200" dirty="0">
                      <a:solidFill>
                        <a:schemeClr val="tx1"/>
                      </a:solidFill>
                      <a:latin typeface="Arial" panose="020B0604020202020204" pitchFamily="34" charset="0"/>
                      <a:cs typeface="Arial" panose="020B0604020202020204" pitchFamily="34" charset="0"/>
                    </a:rPr>
                    <a:t>Trading </a:t>
                  </a:r>
                  <a:r>
                    <a:rPr lang="en-GB" sz="1200" dirty="0" smtClean="0">
                      <a:solidFill>
                        <a:schemeClr val="tx1"/>
                      </a:solidFill>
                      <a:latin typeface="Arial" panose="020B0604020202020204" pitchFamily="34" charset="0"/>
                      <a:cs typeface="Arial" panose="020B0604020202020204" pitchFamily="34" charset="0"/>
                    </a:rPr>
                    <a:t>Collateral</a:t>
                  </a:r>
                  <a:r>
                    <a:rPr lang="en-GB" sz="1200" kern="1200" dirty="0" smtClean="0">
                      <a:solidFill>
                        <a:schemeClr val="tx1"/>
                      </a:solidFill>
                      <a:latin typeface="Arial" panose="020B0604020202020204" pitchFamily="34" charset="0"/>
                      <a:cs typeface="Arial" panose="020B0604020202020204" pitchFamily="34" charset="0"/>
                    </a:rPr>
                    <a:t> </a:t>
                  </a:r>
                  <a:endParaRPr lang="en-US" sz="1200" kern="1200" dirty="0">
                    <a:solidFill>
                      <a:schemeClr val="tx1"/>
                    </a:solidFill>
                    <a:latin typeface="Arial" panose="020B0604020202020204" pitchFamily="34" charset="0"/>
                    <a:cs typeface="Arial" panose="020B0604020202020204" pitchFamily="34" charset="0"/>
                  </a:endParaRPr>
                </a:p>
                <a:p>
                  <a:pPr marL="0" lvl="1" algn="l" defTabSz="266700">
                    <a:lnSpc>
                      <a:spcPct val="90000"/>
                    </a:lnSpc>
                    <a:spcBef>
                      <a:spcPct val="0"/>
                    </a:spcBef>
                    <a:spcAft>
                      <a:spcPct val="15000"/>
                    </a:spcAft>
                  </a:pPr>
                  <a:endParaRPr lang="en-US" sz="1200" kern="1200" dirty="0">
                    <a:solidFill>
                      <a:schemeClr val="tx1"/>
                    </a:solidFill>
                    <a:latin typeface="Arial" panose="020B0604020202020204" pitchFamily="34" charset="0"/>
                    <a:cs typeface="Arial" panose="020B0604020202020204" pitchFamily="34" charset="0"/>
                  </a:endParaRPr>
                </a:p>
              </p:txBody>
            </p:sp>
            <p:sp>
              <p:nvSpPr>
                <p:cNvPr id="31" name="TextBox 30"/>
                <p:cNvSpPr txBox="1"/>
                <p:nvPr/>
              </p:nvSpPr>
              <p:spPr>
                <a:xfrm>
                  <a:off x="2656213" y="1484062"/>
                  <a:ext cx="1490810" cy="369332"/>
                </a:xfrm>
                <a:prstGeom prst="rect">
                  <a:avLst/>
                </a:prstGeom>
                <a:noFill/>
              </p:spPr>
              <p:txBody>
                <a:bodyPr wrap="square" rtlCol="0">
                  <a:spAutoFit/>
                </a:bodyPr>
                <a:lstStyle/>
                <a:p>
                  <a:pPr algn="ctr"/>
                  <a:r>
                    <a:rPr lang="en-GB" b="1" dirty="0" smtClean="0">
                      <a:solidFill>
                        <a:schemeClr val="bg1"/>
                      </a:solidFill>
                    </a:rPr>
                    <a:t>February </a:t>
                  </a:r>
                  <a:endParaRPr lang="en-US" b="1" dirty="0">
                    <a:solidFill>
                      <a:schemeClr val="bg1"/>
                    </a:solidFill>
                  </a:endParaRPr>
                </a:p>
              </p:txBody>
            </p:sp>
          </p:grpSp>
          <p:sp>
            <p:nvSpPr>
              <p:cNvPr id="35" name="Freeform 34"/>
              <p:cNvSpPr/>
              <p:nvPr/>
            </p:nvSpPr>
            <p:spPr>
              <a:xfrm>
                <a:off x="2627042" y="4159186"/>
                <a:ext cx="1737360" cy="1432013"/>
              </a:xfrm>
              <a:custGeom>
                <a:avLst/>
                <a:gdLst>
                  <a:gd name="connsiteX0" fmla="*/ 0 w 1048256"/>
                  <a:gd name="connsiteY0" fmla="*/ 104826 h 1048256"/>
                  <a:gd name="connsiteX1" fmla="*/ 104826 w 1048256"/>
                  <a:gd name="connsiteY1" fmla="*/ 0 h 1048256"/>
                  <a:gd name="connsiteX2" fmla="*/ 943430 w 1048256"/>
                  <a:gd name="connsiteY2" fmla="*/ 0 h 1048256"/>
                  <a:gd name="connsiteX3" fmla="*/ 1048256 w 1048256"/>
                  <a:gd name="connsiteY3" fmla="*/ 104826 h 1048256"/>
                  <a:gd name="connsiteX4" fmla="*/ 1048256 w 1048256"/>
                  <a:gd name="connsiteY4" fmla="*/ 943430 h 1048256"/>
                  <a:gd name="connsiteX5" fmla="*/ 943430 w 1048256"/>
                  <a:gd name="connsiteY5" fmla="*/ 1048256 h 1048256"/>
                  <a:gd name="connsiteX6" fmla="*/ 104826 w 1048256"/>
                  <a:gd name="connsiteY6" fmla="*/ 1048256 h 1048256"/>
                  <a:gd name="connsiteX7" fmla="*/ 0 w 1048256"/>
                  <a:gd name="connsiteY7" fmla="*/ 943430 h 1048256"/>
                  <a:gd name="connsiteX8" fmla="*/ 0 w 1048256"/>
                  <a:gd name="connsiteY8" fmla="*/ 104826 h 1048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8256" h="1048256">
                    <a:moveTo>
                      <a:pt x="0" y="104826"/>
                    </a:moveTo>
                    <a:cubicBezTo>
                      <a:pt x="0" y="46932"/>
                      <a:pt x="46932" y="0"/>
                      <a:pt x="104826" y="0"/>
                    </a:cubicBezTo>
                    <a:lnTo>
                      <a:pt x="943430" y="0"/>
                    </a:lnTo>
                    <a:cubicBezTo>
                      <a:pt x="1001324" y="0"/>
                      <a:pt x="1048256" y="46932"/>
                      <a:pt x="1048256" y="104826"/>
                    </a:cubicBezTo>
                    <a:lnTo>
                      <a:pt x="1048256" y="943430"/>
                    </a:lnTo>
                    <a:cubicBezTo>
                      <a:pt x="1048256" y="1001324"/>
                      <a:pt x="1001324" y="1048256"/>
                      <a:pt x="943430" y="1048256"/>
                    </a:cubicBezTo>
                    <a:lnTo>
                      <a:pt x="104826" y="1048256"/>
                    </a:lnTo>
                    <a:cubicBezTo>
                      <a:pt x="46932" y="1048256"/>
                      <a:pt x="0" y="1001324"/>
                      <a:pt x="0" y="943430"/>
                    </a:cubicBezTo>
                    <a:lnTo>
                      <a:pt x="0" y="104826"/>
                    </a:lnTo>
                    <a:close/>
                  </a:path>
                </a:pathLst>
              </a:custGeom>
              <a:solidFill>
                <a:schemeClr val="bg1">
                  <a:lumMod val="8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1182" tIns="61182" rIns="61182" bIns="61182" numCol="1" spcCol="1270" anchor="t" anchorCtr="0">
                <a:noAutofit/>
              </a:bodyPr>
              <a:lstStyle/>
              <a:p>
                <a:pPr marL="120650" lvl="1" indent="-120650" algn="l" defTabSz="266700">
                  <a:lnSpc>
                    <a:spcPct val="114000"/>
                  </a:lnSpc>
                  <a:spcBef>
                    <a:spcPct val="0"/>
                  </a:spcBef>
                  <a:spcAft>
                    <a:spcPct val="15000"/>
                  </a:spcAft>
                  <a:buFont typeface="Wingdings" panose="05000000000000000000" pitchFamily="2" charset="2"/>
                  <a:buChar char="§"/>
                </a:pPr>
                <a:r>
                  <a:rPr lang="en-GB" sz="1200" dirty="0" smtClean="0">
                    <a:solidFill>
                      <a:schemeClr val="tx1"/>
                    </a:solidFill>
                    <a:latin typeface="Arial" panose="020B0604020202020204" pitchFamily="34" charset="0"/>
                    <a:cs typeface="Arial" panose="020B0604020202020204" pitchFamily="34" charset="0"/>
                  </a:rPr>
                  <a:t>T.bills Trading Only</a:t>
                </a:r>
              </a:p>
              <a:p>
                <a:pPr marL="120650" lvl="1" indent="-120650" algn="l" defTabSz="266700">
                  <a:lnSpc>
                    <a:spcPct val="114000"/>
                  </a:lnSpc>
                  <a:spcBef>
                    <a:spcPct val="0"/>
                  </a:spcBef>
                  <a:spcAft>
                    <a:spcPct val="15000"/>
                  </a:spcAft>
                  <a:buFont typeface="Wingdings" panose="05000000000000000000" pitchFamily="2" charset="2"/>
                  <a:buChar char="§"/>
                </a:pPr>
                <a:r>
                  <a:rPr lang="en-GB" sz="1200" dirty="0" smtClean="0">
                    <a:solidFill>
                      <a:schemeClr val="tx1"/>
                    </a:solidFill>
                    <a:latin typeface="Arial" panose="020B0604020202020204" pitchFamily="34" charset="0"/>
                    <a:cs typeface="Arial" panose="020B0604020202020204" pitchFamily="34" charset="0"/>
                  </a:rPr>
                  <a:t>FMDQ Clearing House</a:t>
                </a:r>
              </a:p>
              <a:p>
                <a:pPr marL="120650" lvl="1" indent="-120650" algn="l" defTabSz="266700">
                  <a:lnSpc>
                    <a:spcPct val="114000"/>
                  </a:lnSpc>
                  <a:spcBef>
                    <a:spcPct val="0"/>
                  </a:spcBef>
                  <a:spcAft>
                    <a:spcPct val="15000"/>
                  </a:spcAft>
                  <a:buFont typeface="Wingdings" panose="05000000000000000000" pitchFamily="2" charset="2"/>
                  <a:buChar char="§"/>
                </a:pPr>
                <a:r>
                  <a:rPr lang="en-GB" sz="1200" kern="1200" dirty="0" smtClean="0">
                    <a:solidFill>
                      <a:schemeClr val="tx1"/>
                    </a:solidFill>
                    <a:latin typeface="Arial" panose="020B0604020202020204" pitchFamily="34" charset="0"/>
                    <a:cs typeface="Arial" panose="020B0604020202020204" pitchFamily="34" charset="0"/>
                  </a:rPr>
                  <a:t>Daily End of Day Close-Out</a:t>
                </a:r>
              </a:p>
              <a:p>
                <a:pPr marL="57150" lvl="1" indent="-57150" algn="l" defTabSz="266700">
                  <a:lnSpc>
                    <a:spcPct val="90000"/>
                  </a:lnSpc>
                  <a:spcBef>
                    <a:spcPct val="0"/>
                  </a:spcBef>
                  <a:spcAft>
                    <a:spcPct val="15000"/>
                  </a:spcAft>
                  <a:buChar char="••"/>
                </a:pPr>
                <a:endParaRPr lang="en-US" sz="1200" kern="1200" dirty="0">
                  <a:solidFill>
                    <a:schemeClr val="tx1"/>
                  </a:solidFill>
                  <a:latin typeface="Arial" panose="020B0604020202020204" pitchFamily="34" charset="0"/>
                  <a:cs typeface="Arial" panose="020B0604020202020204" pitchFamily="34" charset="0"/>
                </a:endParaRPr>
              </a:p>
            </p:txBody>
          </p:sp>
        </p:grpSp>
        <p:grpSp>
          <p:nvGrpSpPr>
            <p:cNvPr id="56" name="Group 55"/>
            <p:cNvGrpSpPr/>
            <p:nvPr/>
          </p:nvGrpSpPr>
          <p:grpSpPr>
            <a:xfrm>
              <a:off x="4654886" y="1256505"/>
              <a:ext cx="2021254" cy="4133641"/>
              <a:chOff x="4703607" y="1376819"/>
              <a:chExt cx="1982394" cy="4133641"/>
            </a:xfrm>
          </p:grpSpPr>
          <p:grpSp>
            <p:nvGrpSpPr>
              <p:cNvPr id="51" name="Group 50"/>
              <p:cNvGrpSpPr/>
              <p:nvPr/>
            </p:nvGrpSpPr>
            <p:grpSpPr>
              <a:xfrm>
                <a:off x="4703607" y="1376819"/>
                <a:ext cx="1982394" cy="2587170"/>
                <a:chOff x="4763440" y="1373527"/>
                <a:chExt cx="1982394" cy="2587170"/>
              </a:xfrm>
            </p:grpSpPr>
            <p:sp>
              <p:nvSpPr>
                <p:cNvPr id="25" name="Rounded Rectangle 24"/>
                <p:cNvSpPr/>
                <p:nvPr/>
              </p:nvSpPr>
              <p:spPr>
                <a:xfrm>
                  <a:off x="4763440" y="1373527"/>
                  <a:ext cx="1505217" cy="1282530"/>
                </a:xfrm>
                <a:prstGeom prst="roundRect">
                  <a:avLst>
                    <a:gd name="adj" fmla="val 10000"/>
                  </a:avLst>
                </a:prstGeom>
                <a:solidFill>
                  <a:srgbClr val="012A7C"/>
                </a:solidFill>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26" name="Freeform 25"/>
                <p:cNvSpPr/>
                <p:nvPr/>
              </p:nvSpPr>
              <p:spPr>
                <a:xfrm>
                  <a:off x="5008474" y="2067033"/>
                  <a:ext cx="1737360" cy="1893664"/>
                </a:xfrm>
                <a:custGeom>
                  <a:avLst/>
                  <a:gdLst>
                    <a:gd name="connsiteX0" fmla="*/ 0 w 1048256"/>
                    <a:gd name="connsiteY0" fmla="*/ 104826 h 1048256"/>
                    <a:gd name="connsiteX1" fmla="*/ 104826 w 1048256"/>
                    <a:gd name="connsiteY1" fmla="*/ 0 h 1048256"/>
                    <a:gd name="connsiteX2" fmla="*/ 943430 w 1048256"/>
                    <a:gd name="connsiteY2" fmla="*/ 0 h 1048256"/>
                    <a:gd name="connsiteX3" fmla="*/ 1048256 w 1048256"/>
                    <a:gd name="connsiteY3" fmla="*/ 104826 h 1048256"/>
                    <a:gd name="connsiteX4" fmla="*/ 1048256 w 1048256"/>
                    <a:gd name="connsiteY4" fmla="*/ 943430 h 1048256"/>
                    <a:gd name="connsiteX5" fmla="*/ 943430 w 1048256"/>
                    <a:gd name="connsiteY5" fmla="*/ 1048256 h 1048256"/>
                    <a:gd name="connsiteX6" fmla="*/ 104826 w 1048256"/>
                    <a:gd name="connsiteY6" fmla="*/ 1048256 h 1048256"/>
                    <a:gd name="connsiteX7" fmla="*/ 0 w 1048256"/>
                    <a:gd name="connsiteY7" fmla="*/ 943430 h 1048256"/>
                    <a:gd name="connsiteX8" fmla="*/ 0 w 1048256"/>
                    <a:gd name="connsiteY8" fmla="*/ 104826 h 1048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8256" h="1048256">
                      <a:moveTo>
                        <a:pt x="0" y="104826"/>
                      </a:moveTo>
                      <a:cubicBezTo>
                        <a:pt x="0" y="46932"/>
                        <a:pt x="46932" y="0"/>
                        <a:pt x="104826" y="0"/>
                      </a:cubicBezTo>
                      <a:lnTo>
                        <a:pt x="943430" y="0"/>
                      </a:lnTo>
                      <a:cubicBezTo>
                        <a:pt x="1001324" y="0"/>
                        <a:pt x="1048256" y="46932"/>
                        <a:pt x="1048256" y="104826"/>
                      </a:cubicBezTo>
                      <a:lnTo>
                        <a:pt x="1048256" y="943430"/>
                      </a:lnTo>
                      <a:cubicBezTo>
                        <a:pt x="1048256" y="1001324"/>
                        <a:pt x="1001324" y="1048256"/>
                        <a:pt x="943430" y="1048256"/>
                      </a:cubicBezTo>
                      <a:lnTo>
                        <a:pt x="104826" y="1048256"/>
                      </a:lnTo>
                      <a:cubicBezTo>
                        <a:pt x="46932" y="1048256"/>
                        <a:pt x="0" y="1001324"/>
                        <a:pt x="0" y="943430"/>
                      </a:cubicBezTo>
                      <a:lnTo>
                        <a:pt x="0" y="104826"/>
                      </a:lnTo>
                      <a:close/>
                    </a:path>
                  </a:pathLst>
                </a:custGeom>
                <a:solidFill>
                  <a:schemeClr val="bg1">
                    <a:lumMod val="8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1182" tIns="61182" rIns="61182" bIns="61182" numCol="1" spcCol="1270" anchor="t" anchorCtr="0">
                  <a:noAutofit/>
                </a:bodyPr>
                <a:lstStyle/>
                <a:p>
                  <a:pPr lvl="0" algn="ctr" defTabSz="355600">
                    <a:lnSpc>
                      <a:spcPct val="90000"/>
                    </a:lnSpc>
                    <a:spcBef>
                      <a:spcPct val="0"/>
                    </a:spcBef>
                    <a:spcAft>
                      <a:spcPct val="35000"/>
                    </a:spcAft>
                  </a:pPr>
                  <a:r>
                    <a:rPr lang="en-GB" sz="1200" b="1" kern="1200" dirty="0" smtClean="0">
                      <a:solidFill>
                        <a:schemeClr val="tx1"/>
                      </a:solidFill>
                      <a:latin typeface="Arial" panose="020B0604020202020204" pitchFamily="34" charset="0"/>
                      <a:cs typeface="Arial" panose="020B0604020202020204" pitchFamily="34" charset="0"/>
                    </a:rPr>
                    <a:t>MODIFICATIONS</a:t>
                  </a:r>
                  <a:endParaRPr lang="en-US" sz="1200" b="1" kern="1200" dirty="0">
                    <a:solidFill>
                      <a:schemeClr val="tx1"/>
                    </a:solidFill>
                    <a:latin typeface="Arial" panose="020B0604020202020204" pitchFamily="34" charset="0"/>
                    <a:cs typeface="Arial" panose="020B0604020202020204" pitchFamily="34" charset="0"/>
                  </a:endParaRPr>
                </a:p>
                <a:p>
                  <a:pPr marL="120650" lvl="1" indent="-120650" algn="l" defTabSz="266700">
                    <a:lnSpc>
                      <a:spcPct val="114000"/>
                    </a:lnSpc>
                    <a:spcBef>
                      <a:spcPct val="0"/>
                    </a:spcBef>
                    <a:spcAft>
                      <a:spcPct val="15000"/>
                    </a:spcAft>
                    <a:buFont typeface="Wingdings" panose="05000000000000000000" pitchFamily="2" charset="2"/>
                    <a:buChar char="§"/>
                  </a:pPr>
                  <a:r>
                    <a:rPr lang="en-GB" sz="1200" kern="1200" dirty="0" smtClean="0">
                      <a:solidFill>
                        <a:schemeClr val="tx1"/>
                      </a:solidFill>
                      <a:latin typeface="Arial" panose="020B0604020202020204" pitchFamily="34" charset="0"/>
                      <a:cs typeface="Arial" panose="020B0604020202020204" pitchFamily="34" charset="0"/>
                    </a:rPr>
                    <a:t>Settlement Bank Sign-</a:t>
                  </a:r>
                  <a:r>
                    <a:rPr lang="en-GB" sz="1200" dirty="0" smtClean="0">
                      <a:solidFill>
                        <a:schemeClr val="tx1"/>
                      </a:solidFill>
                      <a:latin typeface="Arial" panose="020B0604020202020204" pitchFamily="34" charset="0"/>
                      <a:cs typeface="Arial" panose="020B0604020202020204" pitchFamily="34" charset="0"/>
                    </a:rPr>
                    <a:t>O</a:t>
                  </a:r>
                  <a:r>
                    <a:rPr lang="en-GB" sz="1200" kern="1200" dirty="0" smtClean="0">
                      <a:solidFill>
                        <a:schemeClr val="tx1"/>
                      </a:solidFill>
                      <a:latin typeface="Arial" panose="020B0604020202020204" pitchFamily="34" charset="0"/>
                      <a:cs typeface="Arial" panose="020B0604020202020204" pitchFamily="34" charset="0"/>
                    </a:rPr>
                    <a:t>ns</a:t>
                  </a:r>
                  <a:endParaRPr lang="en-US" sz="1200" kern="1200" dirty="0">
                    <a:solidFill>
                      <a:schemeClr val="tx1"/>
                    </a:solidFill>
                    <a:latin typeface="Arial" panose="020B0604020202020204" pitchFamily="34" charset="0"/>
                    <a:cs typeface="Arial" panose="020B0604020202020204" pitchFamily="34" charset="0"/>
                  </a:endParaRPr>
                </a:p>
                <a:p>
                  <a:pPr marL="120650" lvl="1" indent="-120650" defTabSz="266700">
                    <a:lnSpc>
                      <a:spcPct val="114000"/>
                    </a:lnSpc>
                    <a:spcAft>
                      <a:spcPct val="15000"/>
                    </a:spcAft>
                    <a:buFont typeface="Wingdings" panose="05000000000000000000" pitchFamily="2" charset="2"/>
                    <a:buChar char="§"/>
                  </a:pPr>
                  <a:r>
                    <a:rPr lang="en-GB" sz="1200" dirty="0" smtClean="0">
                      <a:solidFill>
                        <a:schemeClr val="tx1"/>
                      </a:solidFill>
                      <a:latin typeface="Arial" panose="020B0604020202020204" pitchFamily="34" charset="0"/>
                      <a:cs typeface="Arial" panose="020B0604020202020204" pitchFamily="34" charset="0"/>
                    </a:rPr>
                    <a:t>Q-Deal</a:t>
                  </a:r>
                  <a:r>
                    <a:rPr lang="en-GB" sz="1400" baseline="30000" dirty="0" smtClean="0">
                      <a:solidFill>
                        <a:schemeClr val="tx1"/>
                      </a:solidFill>
                      <a:latin typeface="Arial" panose="020B0604020202020204" pitchFamily="34" charset="0"/>
                      <a:cs typeface="Arial" panose="020B0604020202020204" pitchFamily="34" charset="0"/>
                    </a:rPr>
                    <a:t>©</a:t>
                  </a:r>
                  <a:r>
                    <a:rPr lang="en-GB" sz="1200" kern="1200" dirty="0" smtClean="0">
                      <a:solidFill>
                        <a:schemeClr val="tx1"/>
                      </a:solidFill>
                      <a:latin typeface="Arial" panose="020B0604020202020204" pitchFamily="34" charset="0"/>
                      <a:cs typeface="Arial" panose="020B0604020202020204" pitchFamily="34" charset="0"/>
                    </a:rPr>
                    <a:t> Upgrade:</a:t>
                  </a:r>
                  <a:endParaRPr lang="en-US" sz="1200" kern="1200" dirty="0">
                    <a:solidFill>
                      <a:schemeClr val="tx1"/>
                    </a:solidFill>
                    <a:latin typeface="Arial" panose="020B0604020202020204" pitchFamily="34" charset="0"/>
                    <a:cs typeface="Arial" panose="020B0604020202020204" pitchFamily="34" charset="0"/>
                  </a:endParaRPr>
                </a:p>
                <a:p>
                  <a:pPr marL="349250" lvl="1" indent="-171450" algn="l" defTabSz="266700">
                    <a:lnSpc>
                      <a:spcPct val="114000"/>
                    </a:lnSpc>
                    <a:spcBef>
                      <a:spcPct val="0"/>
                    </a:spcBef>
                    <a:spcAft>
                      <a:spcPct val="15000"/>
                    </a:spcAft>
                    <a:buFont typeface="Arial" panose="020B0604020202020204" pitchFamily="34" charset="0"/>
                    <a:buChar char="−"/>
                  </a:pPr>
                  <a:r>
                    <a:rPr lang="en-GB" sz="1200" kern="1200" dirty="0" smtClean="0">
                      <a:solidFill>
                        <a:schemeClr val="tx1"/>
                      </a:solidFill>
                      <a:latin typeface="Arial" panose="020B0604020202020204" pitchFamily="34" charset="0"/>
                      <a:cs typeface="Arial" panose="020B0604020202020204" pitchFamily="34" charset="0"/>
                    </a:rPr>
                    <a:t>Real-Time MTM</a:t>
                  </a:r>
                </a:p>
                <a:p>
                  <a:pPr marL="349250" lvl="1" indent="-171450" algn="l" defTabSz="266700">
                    <a:lnSpc>
                      <a:spcPct val="114000"/>
                    </a:lnSpc>
                    <a:spcBef>
                      <a:spcPct val="0"/>
                    </a:spcBef>
                    <a:spcAft>
                      <a:spcPct val="15000"/>
                    </a:spcAft>
                    <a:buFont typeface="Arial" panose="020B0604020202020204" pitchFamily="34" charset="0"/>
                    <a:buChar char="−"/>
                  </a:pPr>
                  <a:r>
                    <a:rPr lang="en-GB" sz="1200" dirty="0" smtClean="0">
                      <a:solidFill>
                        <a:schemeClr val="tx1"/>
                      </a:solidFill>
                      <a:latin typeface="Arial" panose="020B0604020202020204" pitchFamily="34" charset="0"/>
                      <a:cs typeface="Arial" panose="020B0604020202020204" pitchFamily="34" charset="0"/>
                    </a:rPr>
                    <a:t>Liquidity Providers (DMs) Integration</a:t>
                  </a:r>
                  <a:endParaRPr lang="en-US" sz="1200" kern="1200" dirty="0">
                    <a:solidFill>
                      <a:schemeClr val="tx1"/>
                    </a:solidFill>
                    <a:latin typeface="Arial" panose="020B0604020202020204" pitchFamily="34" charset="0"/>
                    <a:cs typeface="Arial" panose="020B0604020202020204" pitchFamily="34" charset="0"/>
                  </a:endParaRPr>
                </a:p>
              </p:txBody>
            </p:sp>
            <p:sp>
              <p:nvSpPr>
                <p:cNvPr id="32" name="TextBox 31"/>
                <p:cNvSpPr txBox="1"/>
                <p:nvPr/>
              </p:nvSpPr>
              <p:spPr>
                <a:xfrm>
                  <a:off x="4763440" y="1484062"/>
                  <a:ext cx="1505217" cy="369332"/>
                </a:xfrm>
                <a:prstGeom prst="rect">
                  <a:avLst/>
                </a:prstGeom>
                <a:noFill/>
              </p:spPr>
              <p:txBody>
                <a:bodyPr wrap="square" rtlCol="0">
                  <a:spAutoFit/>
                </a:bodyPr>
                <a:lstStyle/>
                <a:p>
                  <a:pPr algn="ctr"/>
                  <a:r>
                    <a:rPr lang="en-GB" b="1" dirty="0" smtClean="0">
                      <a:solidFill>
                        <a:schemeClr val="bg1"/>
                      </a:solidFill>
                    </a:rPr>
                    <a:t>Q2 2016</a:t>
                  </a:r>
                  <a:endParaRPr lang="en-US" b="1" dirty="0">
                    <a:solidFill>
                      <a:schemeClr val="bg1"/>
                    </a:solidFill>
                  </a:endParaRPr>
                </a:p>
              </p:txBody>
            </p:sp>
          </p:grpSp>
          <p:sp>
            <p:nvSpPr>
              <p:cNvPr id="36" name="Freeform 35"/>
              <p:cNvSpPr/>
              <p:nvPr/>
            </p:nvSpPr>
            <p:spPr>
              <a:xfrm>
                <a:off x="4948641" y="4078446"/>
                <a:ext cx="1737360" cy="1432014"/>
              </a:xfrm>
              <a:custGeom>
                <a:avLst/>
                <a:gdLst>
                  <a:gd name="connsiteX0" fmla="*/ 0 w 1048256"/>
                  <a:gd name="connsiteY0" fmla="*/ 104826 h 1048256"/>
                  <a:gd name="connsiteX1" fmla="*/ 104826 w 1048256"/>
                  <a:gd name="connsiteY1" fmla="*/ 0 h 1048256"/>
                  <a:gd name="connsiteX2" fmla="*/ 943430 w 1048256"/>
                  <a:gd name="connsiteY2" fmla="*/ 0 h 1048256"/>
                  <a:gd name="connsiteX3" fmla="*/ 1048256 w 1048256"/>
                  <a:gd name="connsiteY3" fmla="*/ 104826 h 1048256"/>
                  <a:gd name="connsiteX4" fmla="*/ 1048256 w 1048256"/>
                  <a:gd name="connsiteY4" fmla="*/ 943430 h 1048256"/>
                  <a:gd name="connsiteX5" fmla="*/ 943430 w 1048256"/>
                  <a:gd name="connsiteY5" fmla="*/ 1048256 h 1048256"/>
                  <a:gd name="connsiteX6" fmla="*/ 104826 w 1048256"/>
                  <a:gd name="connsiteY6" fmla="*/ 1048256 h 1048256"/>
                  <a:gd name="connsiteX7" fmla="*/ 0 w 1048256"/>
                  <a:gd name="connsiteY7" fmla="*/ 943430 h 1048256"/>
                  <a:gd name="connsiteX8" fmla="*/ 0 w 1048256"/>
                  <a:gd name="connsiteY8" fmla="*/ 104826 h 1048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8256" h="1048256">
                    <a:moveTo>
                      <a:pt x="0" y="104826"/>
                    </a:moveTo>
                    <a:cubicBezTo>
                      <a:pt x="0" y="46932"/>
                      <a:pt x="46932" y="0"/>
                      <a:pt x="104826" y="0"/>
                    </a:cubicBezTo>
                    <a:lnTo>
                      <a:pt x="943430" y="0"/>
                    </a:lnTo>
                    <a:cubicBezTo>
                      <a:pt x="1001324" y="0"/>
                      <a:pt x="1048256" y="46932"/>
                      <a:pt x="1048256" y="104826"/>
                    </a:cubicBezTo>
                    <a:lnTo>
                      <a:pt x="1048256" y="943430"/>
                    </a:lnTo>
                    <a:cubicBezTo>
                      <a:pt x="1048256" y="1001324"/>
                      <a:pt x="1001324" y="1048256"/>
                      <a:pt x="943430" y="1048256"/>
                    </a:cubicBezTo>
                    <a:lnTo>
                      <a:pt x="104826" y="1048256"/>
                    </a:lnTo>
                    <a:cubicBezTo>
                      <a:pt x="46932" y="1048256"/>
                      <a:pt x="0" y="1001324"/>
                      <a:pt x="0" y="943430"/>
                    </a:cubicBezTo>
                    <a:lnTo>
                      <a:pt x="0" y="104826"/>
                    </a:lnTo>
                    <a:close/>
                  </a:path>
                </a:pathLst>
              </a:custGeom>
              <a:solidFill>
                <a:schemeClr val="bg1">
                  <a:lumMod val="8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1182" tIns="61182" rIns="61182" bIns="61182" numCol="1" spcCol="1270" anchor="t" anchorCtr="0">
                <a:noAutofit/>
              </a:bodyPr>
              <a:lstStyle/>
              <a:p>
                <a:pPr marL="120650" lvl="1" indent="-120650" defTabSz="266700">
                  <a:lnSpc>
                    <a:spcPct val="114000"/>
                  </a:lnSpc>
                  <a:spcAft>
                    <a:spcPct val="15000"/>
                  </a:spcAft>
                  <a:buFont typeface="Wingdings" panose="05000000000000000000" pitchFamily="2" charset="2"/>
                  <a:buChar char="§"/>
                </a:pPr>
                <a:r>
                  <a:rPr lang="en-GB" sz="1200" dirty="0" smtClean="0">
                    <a:solidFill>
                      <a:schemeClr val="tx1"/>
                    </a:solidFill>
                    <a:latin typeface="Arial" panose="020B0604020202020204" pitchFamily="34" charset="0"/>
                    <a:cs typeface="Arial" panose="020B0604020202020204" pitchFamily="34" charset="0"/>
                  </a:rPr>
                  <a:t>T.bills Trading with </a:t>
                </a:r>
                <a:r>
                  <a:rPr lang="en-GB" sz="1200" kern="1200" dirty="0" smtClean="0">
                    <a:solidFill>
                      <a:schemeClr val="tx1"/>
                    </a:solidFill>
                    <a:latin typeface="Arial" panose="020B0604020202020204" pitchFamily="34" charset="0"/>
                    <a:cs typeface="Arial" panose="020B0604020202020204" pitchFamily="34" charset="0"/>
                  </a:rPr>
                  <a:t>Settlement Bank Services</a:t>
                </a:r>
              </a:p>
              <a:p>
                <a:pPr marL="120650" lvl="1" indent="-120650" defTabSz="266700">
                  <a:lnSpc>
                    <a:spcPct val="114000"/>
                  </a:lnSpc>
                  <a:spcAft>
                    <a:spcPct val="15000"/>
                  </a:spcAft>
                  <a:buFont typeface="Wingdings" panose="05000000000000000000" pitchFamily="2" charset="2"/>
                  <a:buChar char="§"/>
                </a:pPr>
                <a:r>
                  <a:rPr lang="en-GB" sz="1200" dirty="0" smtClean="0">
                    <a:solidFill>
                      <a:schemeClr val="tx1"/>
                    </a:solidFill>
                    <a:latin typeface="Arial" panose="020B0604020202020204" pitchFamily="34" charset="0"/>
                    <a:cs typeface="Arial" panose="020B0604020202020204" pitchFamily="34" charset="0"/>
                  </a:rPr>
                  <a:t>Client Services</a:t>
                </a:r>
              </a:p>
              <a:p>
                <a:pPr marL="120650" lvl="1" indent="-120650" defTabSz="266700">
                  <a:lnSpc>
                    <a:spcPct val="114000"/>
                  </a:lnSpc>
                  <a:spcAft>
                    <a:spcPct val="15000"/>
                  </a:spcAft>
                  <a:buFont typeface="Wingdings" panose="05000000000000000000" pitchFamily="2" charset="2"/>
                  <a:buChar char="§"/>
                </a:pPr>
                <a:r>
                  <a:rPr lang="en-GB" sz="1200" kern="1200" dirty="0" smtClean="0">
                    <a:solidFill>
                      <a:schemeClr val="tx1"/>
                    </a:solidFill>
                    <a:latin typeface="Arial" panose="020B0604020202020204" pitchFamily="34" charset="0"/>
                    <a:cs typeface="Arial" panose="020B0604020202020204" pitchFamily="34" charset="0"/>
                  </a:rPr>
                  <a:t>E-Bond Price Discovery  </a:t>
                </a:r>
              </a:p>
            </p:txBody>
          </p:sp>
        </p:grpSp>
        <p:grpSp>
          <p:nvGrpSpPr>
            <p:cNvPr id="55" name="Group 54"/>
            <p:cNvGrpSpPr/>
            <p:nvPr/>
          </p:nvGrpSpPr>
          <p:grpSpPr>
            <a:xfrm>
              <a:off x="7021994" y="1226844"/>
              <a:ext cx="1880578" cy="4163301"/>
              <a:chOff x="7025207" y="1347158"/>
              <a:chExt cx="1844423" cy="4163301"/>
            </a:xfrm>
          </p:grpSpPr>
          <p:grpSp>
            <p:nvGrpSpPr>
              <p:cNvPr id="50" name="Group 49"/>
              <p:cNvGrpSpPr/>
              <p:nvPr/>
            </p:nvGrpSpPr>
            <p:grpSpPr>
              <a:xfrm>
                <a:off x="7025207" y="1347158"/>
                <a:ext cx="1844423" cy="2616831"/>
                <a:chOff x="6988942" y="1347158"/>
                <a:chExt cx="1844423" cy="2616831"/>
              </a:xfrm>
            </p:grpSpPr>
            <p:sp>
              <p:nvSpPr>
                <p:cNvPr id="28" name="Rounded Rectangle 27"/>
                <p:cNvSpPr/>
                <p:nvPr/>
              </p:nvSpPr>
              <p:spPr>
                <a:xfrm>
                  <a:off x="6988942" y="1347158"/>
                  <a:ext cx="1505217" cy="1282530"/>
                </a:xfrm>
                <a:prstGeom prst="roundRect">
                  <a:avLst>
                    <a:gd name="adj" fmla="val 10000"/>
                  </a:avLst>
                </a:prstGeom>
                <a:solidFill>
                  <a:srgbClr val="012A7C"/>
                </a:solidFill>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29" name="Freeform 28"/>
                <p:cNvSpPr/>
                <p:nvPr/>
              </p:nvSpPr>
              <p:spPr>
                <a:xfrm>
                  <a:off x="7232049" y="2070325"/>
                  <a:ext cx="1601316" cy="1893664"/>
                </a:xfrm>
                <a:custGeom>
                  <a:avLst/>
                  <a:gdLst>
                    <a:gd name="connsiteX0" fmla="*/ 0 w 1048256"/>
                    <a:gd name="connsiteY0" fmla="*/ 104826 h 1048256"/>
                    <a:gd name="connsiteX1" fmla="*/ 104826 w 1048256"/>
                    <a:gd name="connsiteY1" fmla="*/ 0 h 1048256"/>
                    <a:gd name="connsiteX2" fmla="*/ 943430 w 1048256"/>
                    <a:gd name="connsiteY2" fmla="*/ 0 h 1048256"/>
                    <a:gd name="connsiteX3" fmla="*/ 1048256 w 1048256"/>
                    <a:gd name="connsiteY3" fmla="*/ 104826 h 1048256"/>
                    <a:gd name="connsiteX4" fmla="*/ 1048256 w 1048256"/>
                    <a:gd name="connsiteY4" fmla="*/ 943430 h 1048256"/>
                    <a:gd name="connsiteX5" fmla="*/ 943430 w 1048256"/>
                    <a:gd name="connsiteY5" fmla="*/ 1048256 h 1048256"/>
                    <a:gd name="connsiteX6" fmla="*/ 104826 w 1048256"/>
                    <a:gd name="connsiteY6" fmla="*/ 1048256 h 1048256"/>
                    <a:gd name="connsiteX7" fmla="*/ 0 w 1048256"/>
                    <a:gd name="connsiteY7" fmla="*/ 943430 h 1048256"/>
                    <a:gd name="connsiteX8" fmla="*/ 0 w 1048256"/>
                    <a:gd name="connsiteY8" fmla="*/ 104826 h 1048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8256" h="1048256">
                      <a:moveTo>
                        <a:pt x="0" y="104826"/>
                      </a:moveTo>
                      <a:cubicBezTo>
                        <a:pt x="0" y="46932"/>
                        <a:pt x="46932" y="0"/>
                        <a:pt x="104826" y="0"/>
                      </a:cubicBezTo>
                      <a:lnTo>
                        <a:pt x="943430" y="0"/>
                      </a:lnTo>
                      <a:cubicBezTo>
                        <a:pt x="1001324" y="0"/>
                        <a:pt x="1048256" y="46932"/>
                        <a:pt x="1048256" y="104826"/>
                      </a:cubicBezTo>
                      <a:lnTo>
                        <a:pt x="1048256" y="943430"/>
                      </a:lnTo>
                      <a:cubicBezTo>
                        <a:pt x="1048256" y="1001324"/>
                        <a:pt x="1001324" y="1048256"/>
                        <a:pt x="943430" y="1048256"/>
                      </a:cubicBezTo>
                      <a:lnTo>
                        <a:pt x="104826" y="1048256"/>
                      </a:lnTo>
                      <a:cubicBezTo>
                        <a:pt x="46932" y="1048256"/>
                        <a:pt x="0" y="1001324"/>
                        <a:pt x="0" y="943430"/>
                      </a:cubicBezTo>
                      <a:lnTo>
                        <a:pt x="0" y="104826"/>
                      </a:lnTo>
                      <a:close/>
                    </a:path>
                  </a:pathLst>
                </a:custGeom>
                <a:solidFill>
                  <a:schemeClr val="bg1">
                    <a:lumMod val="8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1182" tIns="61182" rIns="61182" bIns="61182" numCol="1" spcCol="1270" anchor="t" anchorCtr="0">
                  <a:noAutofit/>
                </a:bodyPr>
                <a:lstStyle/>
                <a:p>
                  <a:pPr lvl="0" algn="ctr" defTabSz="355600">
                    <a:lnSpc>
                      <a:spcPct val="90000"/>
                    </a:lnSpc>
                    <a:spcBef>
                      <a:spcPct val="0"/>
                    </a:spcBef>
                    <a:spcAft>
                      <a:spcPct val="35000"/>
                    </a:spcAft>
                  </a:pPr>
                  <a:r>
                    <a:rPr lang="en-GB" sz="1200" b="1" kern="1200" dirty="0" smtClean="0">
                      <a:solidFill>
                        <a:schemeClr val="tx1"/>
                      </a:solidFill>
                      <a:latin typeface="Arial" panose="020B0604020202020204" pitchFamily="34" charset="0"/>
                      <a:cs typeface="Arial" panose="020B0604020202020204" pitchFamily="34" charset="0"/>
                    </a:rPr>
                    <a:t>CLOSING</a:t>
                  </a:r>
                  <a:endParaRPr lang="en-US" sz="1200" b="1" kern="1200" dirty="0">
                    <a:solidFill>
                      <a:schemeClr val="tx1"/>
                    </a:solidFill>
                    <a:latin typeface="Arial" panose="020B0604020202020204" pitchFamily="34" charset="0"/>
                    <a:cs typeface="Arial" panose="020B0604020202020204" pitchFamily="34" charset="0"/>
                  </a:endParaRPr>
                </a:p>
                <a:p>
                  <a:pPr marL="171450" lvl="1" indent="-171450" algn="l" defTabSz="266700">
                    <a:lnSpc>
                      <a:spcPct val="114000"/>
                    </a:lnSpc>
                    <a:spcBef>
                      <a:spcPct val="0"/>
                    </a:spcBef>
                    <a:spcAft>
                      <a:spcPct val="15000"/>
                    </a:spcAft>
                    <a:buFont typeface="Wingdings" panose="05000000000000000000" pitchFamily="2" charset="2"/>
                    <a:buChar char="§"/>
                  </a:pPr>
                  <a:r>
                    <a:rPr lang="en-GB" sz="1200" kern="1200" dirty="0" smtClean="0">
                      <a:solidFill>
                        <a:schemeClr val="tx1"/>
                      </a:solidFill>
                      <a:latin typeface="Arial" panose="020B0604020202020204" pitchFamily="34" charset="0"/>
                      <a:cs typeface="Arial" panose="020B0604020202020204" pitchFamily="34" charset="0"/>
                    </a:rPr>
                    <a:t>Full Licencing</a:t>
                  </a:r>
                </a:p>
                <a:p>
                  <a:pPr marL="171450" lvl="1" indent="-171450" algn="l" defTabSz="266700">
                    <a:lnSpc>
                      <a:spcPct val="114000"/>
                    </a:lnSpc>
                    <a:spcBef>
                      <a:spcPct val="0"/>
                    </a:spcBef>
                    <a:spcAft>
                      <a:spcPct val="15000"/>
                    </a:spcAft>
                    <a:buFont typeface="Wingdings" panose="05000000000000000000" pitchFamily="2" charset="2"/>
                    <a:buChar char="§"/>
                  </a:pPr>
                  <a:r>
                    <a:rPr lang="en-GB" sz="1200" dirty="0" smtClean="0">
                      <a:solidFill>
                        <a:schemeClr val="tx1"/>
                      </a:solidFill>
                      <a:latin typeface="Arial" panose="020B0604020202020204" pitchFamily="34" charset="0"/>
                      <a:cs typeface="Arial" panose="020B0604020202020204" pitchFamily="34" charset="0"/>
                    </a:rPr>
                    <a:t>Revised Trading Collateral Requirements</a:t>
                  </a:r>
                  <a:endParaRPr lang="en-US" sz="1200" kern="1200" dirty="0">
                    <a:solidFill>
                      <a:schemeClr val="tx1"/>
                    </a:solidFill>
                    <a:latin typeface="Arial" panose="020B0604020202020204" pitchFamily="34" charset="0"/>
                    <a:cs typeface="Arial" panose="020B0604020202020204" pitchFamily="34" charset="0"/>
                  </a:endParaRPr>
                </a:p>
                <a:p>
                  <a:pPr marL="0" lvl="1" algn="l" defTabSz="266700">
                    <a:lnSpc>
                      <a:spcPct val="90000"/>
                    </a:lnSpc>
                    <a:spcBef>
                      <a:spcPct val="0"/>
                    </a:spcBef>
                    <a:spcAft>
                      <a:spcPct val="15000"/>
                    </a:spcAft>
                  </a:pPr>
                  <a:r>
                    <a:rPr lang="en-GB" sz="1200" kern="1200" dirty="0" smtClean="0">
                      <a:solidFill>
                        <a:schemeClr val="tx1"/>
                      </a:solidFill>
                      <a:latin typeface="Arial" panose="020B0604020202020204" pitchFamily="34" charset="0"/>
                      <a:cs typeface="Arial" panose="020B0604020202020204" pitchFamily="34" charset="0"/>
                    </a:rPr>
                    <a:t>   </a:t>
                  </a:r>
                  <a:br>
                    <a:rPr lang="en-GB" sz="1200" kern="1200" dirty="0" smtClean="0">
                      <a:solidFill>
                        <a:schemeClr val="tx1"/>
                      </a:solidFill>
                      <a:latin typeface="Arial" panose="020B0604020202020204" pitchFamily="34" charset="0"/>
                      <a:cs typeface="Arial" panose="020B0604020202020204" pitchFamily="34" charset="0"/>
                    </a:rPr>
                  </a:br>
                  <a:endParaRPr lang="en-US" sz="1200" kern="1200" dirty="0">
                    <a:solidFill>
                      <a:schemeClr val="tx1"/>
                    </a:solidFill>
                    <a:latin typeface="Arial" panose="020B0604020202020204" pitchFamily="34" charset="0"/>
                    <a:cs typeface="Arial" panose="020B0604020202020204" pitchFamily="34" charset="0"/>
                  </a:endParaRPr>
                </a:p>
              </p:txBody>
            </p:sp>
            <p:sp>
              <p:nvSpPr>
                <p:cNvPr id="33" name="TextBox 32"/>
                <p:cNvSpPr txBox="1"/>
                <p:nvPr/>
              </p:nvSpPr>
              <p:spPr>
                <a:xfrm>
                  <a:off x="7018114" y="1535855"/>
                  <a:ext cx="1446872" cy="369332"/>
                </a:xfrm>
                <a:prstGeom prst="rect">
                  <a:avLst/>
                </a:prstGeom>
                <a:noFill/>
              </p:spPr>
              <p:txBody>
                <a:bodyPr wrap="square" rtlCol="0">
                  <a:spAutoFit/>
                </a:bodyPr>
                <a:lstStyle/>
                <a:p>
                  <a:pPr algn="ctr"/>
                  <a:r>
                    <a:rPr lang="en-GB" b="1" dirty="0" smtClean="0">
                      <a:solidFill>
                        <a:schemeClr val="bg1"/>
                      </a:solidFill>
                    </a:rPr>
                    <a:t>Q3 2016</a:t>
                  </a:r>
                  <a:endParaRPr lang="en-US" b="1" dirty="0">
                    <a:solidFill>
                      <a:schemeClr val="bg1"/>
                    </a:solidFill>
                  </a:endParaRPr>
                </a:p>
              </p:txBody>
            </p:sp>
          </p:grpSp>
          <p:sp>
            <p:nvSpPr>
              <p:cNvPr id="37" name="Freeform 36"/>
              <p:cNvSpPr/>
              <p:nvPr/>
            </p:nvSpPr>
            <p:spPr>
              <a:xfrm>
                <a:off x="7268314" y="4081530"/>
                <a:ext cx="1601316" cy="1428929"/>
              </a:xfrm>
              <a:custGeom>
                <a:avLst/>
                <a:gdLst>
                  <a:gd name="connsiteX0" fmla="*/ 0 w 1048256"/>
                  <a:gd name="connsiteY0" fmla="*/ 104826 h 1048256"/>
                  <a:gd name="connsiteX1" fmla="*/ 104826 w 1048256"/>
                  <a:gd name="connsiteY1" fmla="*/ 0 h 1048256"/>
                  <a:gd name="connsiteX2" fmla="*/ 943430 w 1048256"/>
                  <a:gd name="connsiteY2" fmla="*/ 0 h 1048256"/>
                  <a:gd name="connsiteX3" fmla="*/ 1048256 w 1048256"/>
                  <a:gd name="connsiteY3" fmla="*/ 104826 h 1048256"/>
                  <a:gd name="connsiteX4" fmla="*/ 1048256 w 1048256"/>
                  <a:gd name="connsiteY4" fmla="*/ 943430 h 1048256"/>
                  <a:gd name="connsiteX5" fmla="*/ 943430 w 1048256"/>
                  <a:gd name="connsiteY5" fmla="*/ 1048256 h 1048256"/>
                  <a:gd name="connsiteX6" fmla="*/ 104826 w 1048256"/>
                  <a:gd name="connsiteY6" fmla="*/ 1048256 h 1048256"/>
                  <a:gd name="connsiteX7" fmla="*/ 0 w 1048256"/>
                  <a:gd name="connsiteY7" fmla="*/ 943430 h 1048256"/>
                  <a:gd name="connsiteX8" fmla="*/ 0 w 1048256"/>
                  <a:gd name="connsiteY8" fmla="*/ 104826 h 1048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8256" h="1048256">
                    <a:moveTo>
                      <a:pt x="0" y="104826"/>
                    </a:moveTo>
                    <a:cubicBezTo>
                      <a:pt x="0" y="46932"/>
                      <a:pt x="46932" y="0"/>
                      <a:pt x="104826" y="0"/>
                    </a:cubicBezTo>
                    <a:lnTo>
                      <a:pt x="943430" y="0"/>
                    </a:lnTo>
                    <a:cubicBezTo>
                      <a:pt x="1001324" y="0"/>
                      <a:pt x="1048256" y="46932"/>
                      <a:pt x="1048256" y="104826"/>
                    </a:cubicBezTo>
                    <a:lnTo>
                      <a:pt x="1048256" y="943430"/>
                    </a:lnTo>
                    <a:cubicBezTo>
                      <a:pt x="1048256" y="1001324"/>
                      <a:pt x="1001324" y="1048256"/>
                      <a:pt x="943430" y="1048256"/>
                    </a:cubicBezTo>
                    <a:lnTo>
                      <a:pt x="104826" y="1048256"/>
                    </a:lnTo>
                    <a:cubicBezTo>
                      <a:pt x="46932" y="1048256"/>
                      <a:pt x="0" y="1001324"/>
                      <a:pt x="0" y="943430"/>
                    </a:cubicBezTo>
                    <a:lnTo>
                      <a:pt x="0" y="104826"/>
                    </a:lnTo>
                    <a:close/>
                  </a:path>
                </a:pathLst>
              </a:custGeom>
              <a:solidFill>
                <a:schemeClr val="bg1">
                  <a:lumMod val="8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1182" tIns="61182" rIns="61182" bIns="61182" numCol="1" spcCol="1270" anchor="t" anchorCtr="0">
                <a:noAutofit/>
              </a:bodyPr>
              <a:lstStyle/>
              <a:p>
                <a:pPr marL="171450" lvl="1" indent="-171450" algn="l" defTabSz="266700">
                  <a:lnSpc>
                    <a:spcPct val="114000"/>
                  </a:lnSpc>
                  <a:spcBef>
                    <a:spcPct val="0"/>
                  </a:spcBef>
                  <a:spcAft>
                    <a:spcPct val="15000"/>
                  </a:spcAft>
                  <a:buFont typeface="Wingdings" panose="05000000000000000000" pitchFamily="2" charset="2"/>
                  <a:buChar char="§"/>
                </a:pPr>
                <a:r>
                  <a:rPr lang="en-GB" sz="1200" kern="1200" dirty="0" smtClean="0">
                    <a:solidFill>
                      <a:schemeClr val="tx1"/>
                    </a:solidFill>
                    <a:latin typeface="Arial" panose="020B0604020202020204" pitchFamily="34" charset="0"/>
                    <a:cs typeface="Arial" panose="020B0604020202020204" pitchFamily="34" charset="0"/>
                  </a:rPr>
                  <a:t>Variable Licencing</a:t>
                </a:r>
              </a:p>
              <a:p>
                <a:pPr marL="396875" lvl="1" indent="-171450" algn="l" defTabSz="266700">
                  <a:lnSpc>
                    <a:spcPct val="114000"/>
                  </a:lnSpc>
                  <a:spcBef>
                    <a:spcPct val="0"/>
                  </a:spcBef>
                  <a:spcAft>
                    <a:spcPct val="15000"/>
                  </a:spcAft>
                  <a:buFont typeface="Arial" panose="020B0604020202020204" pitchFamily="34" charset="0"/>
                  <a:buChar char="−"/>
                </a:pPr>
                <a:r>
                  <a:rPr lang="en-GB" sz="1200" dirty="0" smtClean="0">
                    <a:solidFill>
                      <a:schemeClr val="tx1"/>
                    </a:solidFill>
                    <a:latin typeface="Arial" panose="020B0604020202020204" pitchFamily="34" charset="0"/>
                    <a:cs typeface="Arial" panose="020B0604020202020204" pitchFamily="34" charset="0"/>
                  </a:rPr>
                  <a:t>T.bills Only</a:t>
                </a:r>
              </a:p>
              <a:p>
                <a:pPr marL="396875" lvl="1" indent="-171450" algn="l" defTabSz="266700">
                  <a:lnSpc>
                    <a:spcPct val="114000"/>
                  </a:lnSpc>
                  <a:spcBef>
                    <a:spcPct val="0"/>
                  </a:spcBef>
                  <a:spcAft>
                    <a:spcPct val="15000"/>
                  </a:spcAft>
                  <a:buFont typeface="Arial" panose="020B0604020202020204" pitchFamily="34" charset="0"/>
                  <a:buChar char="−"/>
                </a:pPr>
                <a:r>
                  <a:rPr lang="en-GB" sz="1200" kern="1200" dirty="0" smtClean="0">
                    <a:solidFill>
                      <a:schemeClr val="tx1"/>
                    </a:solidFill>
                    <a:latin typeface="Arial" panose="020B0604020202020204" pitchFamily="34" charset="0"/>
                    <a:cs typeface="Arial" panose="020B0604020202020204" pitchFamily="34" charset="0"/>
                  </a:rPr>
                  <a:t>T.bills + Bonds</a:t>
                </a:r>
                <a:endParaRPr lang="en-US" sz="1200" kern="1200" dirty="0">
                  <a:solidFill>
                    <a:schemeClr val="tx1"/>
                  </a:solidFill>
                  <a:latin typeface="Arial" panose="020B0604020202020204" pitchFamily="34" charset="0"/>
                  <a:cs typeface="Arial" panose="020B0604020202020204" pitchFamily="34" charset="0"/>
                </a:endParaRPr>
              </a:p>
              <a:p>
                <a:pPr marL="0" lvl="1" algn="l" defTabSz="266700">
                  <a:lnSpc>
                    <a:spcPct val="90000"/>
                  </a:lnSpc>
                  <a:spcBef>
                    <a:spcPct val="0"/>
                  </a:spcBef>
                  <a:spcAft>
                    <a:spcPct val="15000"/>
                  </a:spcAft>
                </a:pPr>
                <a:r>
                  <a:rPr lang="en-GB" sz="1200" kern="1200" dirty="0" smtClean="0">
                    <a:solidFill>
                      <a:schemeClr val="tx1"/>
                    </a:solidFill>
                    <a:latin typeface="Arial" panose="020B0604020202020204" pitchFamily="34" charset="0"/>
                    <a:cs typeface="Arial" panose="020B0604020202020204" pitchFamily="34" charset="0"/>
                  </a:rPr>
                  <a:t>   </a:t>
                </a:r>
                <a:endParaRPr lang="en-US" sz="1200" kern="1200" dirty="0">
                  <a:solidFill>
                    <a:schemeClr val="tx1"/>
                  </a:solidFill>
                  <a:latin typeface="Arial" panose="020B0604020202020204" pitchFamily="34" charset="0"/>
                  <a:cs typeface="Arial" panose="020B0604020202020204" pitchFamily="34" charset="0"/>
                </a:endParaRPr>
              </a:p>
            </p:txBody>
          </p:sp>
        </p:grpSp>
      </p:grpSp>
    </p:spTree>
    <p:extLst>
      <p:ext uri="{BB962C8B-B14F-4D97-AF65-F5344CB8AC3E}">
        <p14:creationId xmlns:p14="http://schemas.microsoft.com/office/powerpoint/2010/main" xmlns="" val="5292842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Title 2"/>
          <p:cNvSpPr>
            <a:spLocks noGrp="1"/>
          </p:cNvSpPr>
          <p:nvPr>
            <p:ph type="title"/>
          </p:nvPr>
        </p:nvSpPr>
        <p:spPr>
          <a:xfrm>
            <a:off x="3175" y="0"/>
            <a:ext cx="9063038" cy="825500"/>
          </a:xfrm>
        </p:spPr>
        <p:txBody>
          <a:bodyPr>
            <a:normAutofit/>
          </a:bodyPr>
          <a:lstStyle/>
          <a:p>
            <a:pPr defTabSz="866775"/>
            <a:r>
              <a:rPr lang="en-US" altLang="en-US" b="1" dirty="0" smtClean="0">
                <a:latin typeface="Arial" panose="020B0604020202020204" pitchFamily="34" charset="0"/>
                <a:ea typeface="MS PGothic" pitchFamily="34" charset="-128"/>
                <a:cs typeface="Arial" panose="020B0604020202020204" pitchFamily="34" charset="0"/>
              </a:rPr>
              <a:t>FMDQ</a:t>
            </a:r>
            <a:r>
              <a:rPr lang="en-GB" b="1" dirty="0" smtClean="0">
                <a:solidFill>
                  <a:schemeClr val="dk1"/>
                </a:solidFill>
              </a:rPr>
              <a:t> </a:t>
            </a:r>
            <a:r>
              <a:rPr lang="en-GB" b="1" dirty="0">
                <a:solidFill>
                  <a:schemeClr val="dk1"/>
                </a:solidFill>
              </a:rPr>
              <a:t>Market Development </a:t>
            </a:r>
            <a:r>
              <a:rPr lang="en-GB" b="1" dirty="0" smtClean="0">
                <a:solidFill>
                  <a:schemeClr val="dk1"/>
                </a:solidFill>
              </a:rPr>
              <a:t>Workgroup (FMDW)</a:t>
            </a:r>
            <a:endParaRPr lang="en-US" altLang="en-US" b="1" dirty="0" smtClean="0">
              <a:latin typeface="Arial" panose="020B0604020202020204" pitchFamily="34" charset="0"/>
              <a:ea typeface="MS PGothic" pitchFamily="34" charset="-128"/>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xmlns="" val="2971555971"/>
              </p:ext>
            </p:extLst>
          </p:nvPr>
        </p:nvGraphicFramePr>
        <p:xfrm>
          <a:off x="90394" y="987426"/>
          <a:ext cx="8900196" cy="4907300"/>
        </p:xfrm>
        <a:graphic>
          <a:graphicData uri="http://schemas.openxmlformats.org/drawingml/2006/table">
            <a:tbl>
              <a:tblPr firstRow="1" bandRow="1">
                <a:tableStyleId>{073A0DAA-6AF3-43AB-8588-CEC1D06C72B9}</a:tableStyleId>
              </a:tblPr>
              <a:tblGrid>
                <a:gridCol w="1914696"/>
                <a:gridCol w="6985500"/>
              </a:tblGrid>
              <a:tr h="343833">
                <a:tc>
                  <a:txBody>
                    <a:bodyPr/>
                    <a:lstStyle/>
                    <a:p>
                      <a:pPr algn="ctr"/>
                      <a:r>
                        <a:rPr lang="en-GB" sz="1400" dirty="0" smtClean="0">
                          <a:solidFill>
                            <a:schemeClr val="bg1"/>
                          </a:solidFill>
                          <a:latin typeface="Arial" panose="020B0604020202020204" pitchFamily="34" charset="0"/>
                          <a:cs typeface="Arial" panose="020B0604020202020204" pitchFamily="34" charset="0"/>
                        </a:rPr>
                        <a:t>Initiative </a:t>
                      </a:r>
                      <a:endParaRPr lang="en-GB" sz="1400" dirty="0">
                        <a:solidFill>
                          <a:schemeClr val="bg1"/>
                        </a:solidFill>
                        <a:latin typeface="Arial" panose="020B0604020202020204" pitchFamily="34" charset="0"/>
                        <a:cs typeface="Arial" panose="020B0604020202020204" pitchFamily="34" charset="0"/>
                      </a:endParaRPr>
                    </a:p>
                  </a:txBody>
                  <a:tcPr marL="91437" marR="91437" marT="45701" marB="45701">
                    <a:solidFill>
                      <a:srgbClr val="012A7C"/>
                    </a:solidFill>
                  </a:tcPr>
                </a:tc>
                <a:tc>
                  <a:txBody>
                    <a:bodyPr/>
                    <a:lstStyle/>
                    <a:p>
                      <a:pPr algn="ctr"/>
                      <a:r>
                        <a:rPr lang="en-GB" sz="1400" dirty="0" smtClean="0">
                          <a:solidFill>
                            <a:schemeClr val="bg1"/>
                          </a:solidFill>
                          <a:latin typeface="Arial" panose="020B0604020202020204" pitchFamily="34" charset="0"/>
                          <a:cs typeface="Arial" panose="020B0604020202020204" pitchFamily="34" charset="0"/>
                        </a:rPr>
                        <a:t>Update</a:t>
                      </a:r>
                      <a:endParaRPr lang="en-GB" sz="1400" dirty="0">
                        <a:solidFill>
                          <a:schemeClr val="bg1"/>
                        </a:solidFill>
                        <a:latin typeface="Arial" panose="020B0604020202020204" pitchFamily="34" charset="0"/>
                        <a:cs typeface="Arial" panose="020B0604020202020204" pitchFamily="34" charset="0"/>
                      </a:endParaRPr>
                    </a:p>
                  </a:txBody>
                  <a:tcPr marL="91437" marR="91437" marT="45701" marB="45701">
                    <a:solidFill>
                      <a:srgbClr val="012A7C"/>
                    </a:solidFill>
                  </a:tcPr>
                </a:tc>
              </a:tr>
              <a:tr h="4563467">
                <a:tc>
                  <a:txBody>
                    <a:bodyPr/>
                    <a:lstStyle/>
                    <a:p>
                      <a:pPr marL="0" marR="0" indent="0" algn="just"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GB" sz="1350" b="1" kern="1200" dirty="0" smtClean="0">
                          <a:solidFill>
                            <a:schemeClr val="dk1"/>
                          </a:solidFill>
                          <a:effectLst/>
                          <a:latin typeface="+mn-lt"/>
                          <a:ea typeface="+mn-ea"/>
                          <a:cs typeface="+mn-cs"/>
                        </a:rPr>
                        <a:t>FMDQ Market Development Workgroup (FMDW)</a:t>
                      </a:r>
                      <a:endParaRPr lang="en-GB" sz="1300" b="1" kern="1200" baseline="0" dirty="0" smtClean="0">
                        <a:solidFill>
                          <a:srgbClr val="002060"/>
                        </a:solidFill>
                        <a:latin typeface="Arial" panose="020B0604020202020204" pitchFamily="34" charset="0"/>
                        <a:ea typeface="+mn-ea"/>
                        <a:cs typeface="Arial" panose="020B0604020202020204" pitchFamily="34" charset="0"/>
                      </a:endParaRPr>
                    </a:p>
                  </a:txBody>
                  <a:tcPr marL="91437" marR="91437" marT="45701" marB="45701"/>
                </a:tc>
                <a:tc>
                  <a:txBody>
                    <a:bodyPr/>
                    <a:lstStyle/>
                    <a:p>
                      <a:pPr marL="285750" indent="-285750" algn="just">
                        <a:buFont typeface="Wingdings" panose="05000000000000000000" pitchFamily="2" charset="2"/>
                        <a:buChar char="§"/>
                      </a:pPr>
                      <a:r>
                        <a:rPr lang="en-US" sz="1300" kern="1200" dirty="0" smtClean="0">
                          <a:solidFill>
                            <a:schemeClr val="dk1"/>
                          </a:solidFill>
                          <a:effectLst/>
                          <a:latin typeface="Arial" panose="020B0604020202020204" pitchFamily="34" charset="0"/>
                          <a:ea typeface="+mn-ea"/>
                          <a:cs typeface="Arial" panose="020B0604020202020204" pitchFamily="34" charset="0"/>
                        </a:rPr>
                        <a:t>FMDQ activated the Market Development Workgroup, which is challenged to shape reforms in the Nigerian over-the- counter (OTC) market. The Workgroup presents a platform on which all OTC market development programs can be coordinated</a:t>
                      </a:r>
                    </a:p>
                    <a:p>
                      <a:pPr marL="285750" indent="-285750" algn="just">
                        <a:buFont typeface="Wingdings" panose="05000000000000000000" pitchFamily="2" charset="2"/>
                        <a:buChar char="§"/>
                      </a:pPr>
                      <a:endParaRPr lang="en-US" sz="1300" kern="1200" dirty="0" smtClean="0">
                        <a:solidFill>
                          <a:schemeClr val="dk1"/>
                        </a:solidFill>
                        <a:effectLst/>
                        <a:latin typeface="Arial" panose="020B0604020202020204" pitchFamily="34" charset="0"/>
                        <a:ea typeface="+mn-ea"/>
                        <a:cs typeface="Arial" panose="020B0604020202020204" pitchFamily="34" charset="0"/>
                      </a:endParaRPr>
                    </a:p>
                    <a:p>
                      <a:pPr marL="285750" indent="-285750" algn="just">
                        <a:buFont typeface="Wingdings" panose="05000000000000000000" pitchFamily="2" charset="2"/>
                        <a:buChar char="§"/>
                      </a:pPr>
                      <a:r>
                        <a:rPr lang="en-US" sz="1300" kern="1200" dirty="0" smtClean="0">
                          <a:solidFill>
                            <a:schemeClr val="dk1"/>
                          </a:solidFill>
                          <a:effectLst/>
                          <a:latin typeface="Arial" panose="020B0604020202020204" pitchFamily="34" charset="0"/>
                          <a:ea typeface="+mn-ea"/>
                          <a:cs typeface="Arial" panose="020B0604020202020204" pitchFamily="34" charset="0"/>
                        </a:rPr>
                        <a:t>The FMDQ Market Development Workgroup (FMDW), which is made up of senior representatives from market associations, trade groups and financial market infrastructure providers, is responsible for coordinating and monitoring all FMDQ OTC market development activities</a:t>
                      </a:r>
                    </a:p>
                    <a:p>
                      <a:pPr marL="285750" indent="-285750" algn="just">
                        <a:buFont typeface="Wingdings" panose="05000000000000000000" pitchFamily="2" charset="2"/>
                        <a:buChar char="§"/>
                      </a:pPr>
                      <a:endParaRPr lang="en-US" sz="1300" kern="1200" dirty="0" smtClean="0">
                        <a:solidFill>
                          <a:schemeClr val="dk1"/>
                        </a:solidFill>
                        <a:effectLst/>
                        <a:latin typeface="Arial" panose="020B0604020202020204" pitchFamily="34" charset="0"/>
                        <a:ea typeface="+mn-ea"/>
                        <a:cs typeface="Arial" panose="020B0604020202020204" pitchFamily="34" charset="0"/>
                      </a:endParaRPr>
                    </a:p>
                    <a:p>
                      <a:pPr marL="285750" indent="-285750" algn="just">
                        <a:buFont typeface="Wingdings" panose="05000000000000000000" pitchFamily="2" charset="2"/>
                        <a:buChar char="§"/>
                      </a:pPr>
                      <a:r>
                        <a:rPr lang="en-US" sz="1300" kern="1200" dirty="0" smtClean="0">
                          <a:solidFill>
                            <a:schemeClr val="dk1"/>
                          </a:solidFill>
                          <a:effectLst/>
                          <a:latin typeface="Arial" panose="020B0604020202020204" pitchFamily="34" charset="0"/>
                          <a:ea typeface="+mn-ea"/>
                          <a:cs typeface="Arial" panose="020B0604020202020204" pitchFamily="34" charset="0"/>
                        </a:rPr>
                        <a:t>Consequently, the Board mandated Management to develop a Market Development Workgroup Framework and activate same. To this end Management documented a Market Development Workgroup Framework highlighting the Chair, Board Markets and Technology (BMTC) as the Chairman of the Workgroup</a:t>
                      </a:r>
                    </a:p>
                    <a:p>
                      <a:pPr marL="0" indent="0" algn="just">
                        <a:buFont typeface="Wingdings" panose="05000000000000000000" pitchFamily="2" charset="2"/>
                        <a:buNone/>
                      </a:pPr>
                      <a:endParaRPr lang="en-US" sz="1300" kern="1200" dirty="0" smtClean="0">
                        <a:solidFill>
                          <a:schemeClr val="dk1"/>
                        </a:solidFill>
                        <a:effectLst/>
                        <a:latin typeface="Arial" panose="020B0604020202020204" pitchFamily="34" charset="0"/>
                        <a:ea typeface="+mn-ea"/>
                        <a:cs typeface="Arial" panose="020B0604020202020204" pitchFamily="34" charset="0"/>
                      </a:endParaRPr>
                    </a:p>
                    <a:p>
                      <a:pPr marL="285750" indent="-285750" algn="just">
                        <a:buFont typeface="Wingdings" panose="05000000000000000000" pitchFamily="2" charset="2"/>
                        <a:buChar char="§"/>
                      </a:pPr>
                      <a:r>
                        <a:rPr lang="en-US" sz="1300" kern="1200" dirty="0" smtClean="0">
                          <a:solidFill>
                            <a:schemeClr val="dk1"/>
                          </a:solidFill>
                          <a:effectLst/>
                          <a:latin typeface="Arial" panose="020B0604020202020204" pitchFamily="34" charset="0"/>
                          <a:ea typeface="+mn-ea"/>
                          <a:cs typeface="Arial" panose="020B0604020202020204" pitchFamily="34" charset="0"/>
                        </a:rPr>
                        <a:t>The inaugural meeting was held and the Workgroup Members reviewed its Terms of Reference and received an update on FMDQ market development activities. The Workgroup expressed satisfaction with the market development focus and efforts of the Board and Management of FMDQ.</a:t>
                      </a:r>
                    </a:p>
                    <a:p>
                      <a:pPr marL="0" indent="0" algn="just">
                        <a:buFont typeface="Wingdings" panose="05000000000000000000" pitchFamily="2" charset="2"/>
                        <a:buNone/>
                      </a:pPr>
                      <a:endParaRPr lang="en-US" sz="1300" kern="1200" dirty="0" smtClean="0">
                        <a:solidFill>
                          <a:schemeClr val="dk1"/>
                        </a:solidFill>
                        <a:effectLst/>
                        <a:latin typeface="Arial" panose="020B0604020202020204" pitchFamily="34" charset="0"/>
                        <a:ea typeface="+mn-ea"/>
                        <a:cs typeface="Arial" panose="020B0604020202020204" pitchFamily="34" charset="0"/>
                      </a:endParaRPr>
                    </a:p>
                    <a:p>
                      <a:pPr marL="285750" indent="-285750" algn="just">
                        <a:buFont typeface="Wingdings" panose="05000000000000000000" pitchFamily="2" charset="2"/>
                        <a:buChar char="§"/>
                      </a:pPr>
                      <a:r>
                        <a:rPr lang="en-US" sz="1300" kern="1200" dirty="0" smtClean="0">
                          <a:solidFill>
                            <a:schemeClr val="dk1"/>
                          </a:solidFill>
                          <a:effectLst/>
                          <a:latin typeface="Arial" panose="020B0604020202020204" pitchFamily="34" charset="0"/>
                          <a:ea typeface="+mn-ea"/>
                          <a:cs typeface="Arial" panose="020B0604020202020204" pitchFamily="34" charset="0"/>
                        </a:rPr>
                        <a:t>The next meeting is scheduled to hold fourth quarter of 2015, to develop a comprehensive Market Development Initiatives Report for 2016 which will be submitted to FMSC ahead/during the Bankers’ Committee Retreat</a:t>
                      </a:r>
                      <a:endParaRPr lang="en-US" sz="1300" kern="1200" baseline="0" dirty="0" smtClean="0">
                        <a:latin typeface="Arial" panose="020B0604020202020204" pitchFamily="34" charset="0"/>
                        <a:cs typeface="Arial" panose="020B0604020202020204" pitchFamily="34" charset="0"/>
                      </a:endParaRPr>
                    </a:p>
                  </a:txBody>
                  <a:tcPr marL="91437" marR="91437" marT="45701" marB="45701"/>
                </a:tc>
              </a:tr>
            </a:tbl>
          </a:graphicData>
        </a:graphic>
      </p:graphicFrame>
    </p:spTree>
    <p:extLst>
      <p:ext uri="{BB962C8B-B14F-4D97-AF65-F5344CB8AC3E}">
        <p14:creationId xmlns:p14="http://schemas.microsoft.com/office/powerpoint/2010/main" xmlns="" val="3226668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Title 2"/>
          <p:cNvSpPr>
            <a:spLocks noGrp="1"/>
          </p:cNvSpPr>
          <p:nvPr>
            <p:ph type="title"/>
          </p:nvPr>
        </p:nvSpPr>
        <p:spPr>
          <a:xfrm>
            <a:off x="3175" y="0"/>
            <a:ext cx="9063038" cy="825500"/>
          </a:xfrm>
        </p:spPr>
        <p:txBody>
          <a:bodyPr/>
          <a:lstStyle/>
          <a:p>
            <a:pPr defTabSz="866775"/>
            <a:r>
              <a:rPr lang="en-US" altLang="en-US" b="1" dirty="0" smtClean="0">
                <a:latin typeface="Arial" panose="020B0604020202020204" pitchFamily="34" charset="0"/>
                <a:ea typeface="MS PGothic" pitchFamily="34" charset="-128"/>
                <a:cs typeface="Arial" panose="020B0604020202020204" pitchFamily="34" charset="0"/>
              </a:rPr>
              <a:t>FMDQ Market Surveillance</a:t>
            </a:r>
          </a:p>
        </p:txBody>
      </p:sp>
      <p:graphicFrame>
        <p:nvGraphicFramePr>
          <p:cNvPr id="3" name="Table 2"/>
          <p:cNvGraphicFramePr>
            <a:graphicFrameLocks noGrp="1"/>
          </p:cNvGraphicFramePr>
          <p:nvPr>
            <p:extLst>
              <p:ext uri="{D42A27DB-BD31-4B8C-83A1-F6EECF244321}">
                <p14:modId xmlns:p14="http://schemas.microsoft.com/office/powerpoint/2010/main" xmlns="" val="276886294"/>
              </p:ext>
            </p:extLst>
          </p:nvPr>
        </p:nvGraphicFramePr>
        <p:xfrm>
          <a:off x="90394" y="987426"/>
          <a:ext cx="8900196" cy="4952625"/>
        </p:xfrm>
        <a:graphic>
          <a:graphicData uri="http://schemas.openxmlformats.org/drawingml/2006/table">
            <a:tbl>
              <a:tblPr firstRow="1" bandRow="1">
                <a:tableStyleId>{073A0DAA-6AF3-43AB-8588-CEC1D06C72B9}</a:tableStyleId>
              </a:tblPr>
              <a:tblGrid>
                <a:gridCol w="1914696"/>
                <a:gridCol w="6985500"/>
              </a:tblGrid>
              <a:tr h="343833">
                <a:tc>
                  <a:txBody>
                    <a:bodyPr/>
                    <a:lstStyle/>
                    <a:p>
                      <a:pPr algn="ctr"/>
                      <a:r>
                        <a:rPr lang="en-GB" sz="1400" dirty="0" smtClean="0">
                          <a:solidFill>
                            <a:schemeClr val="bg1"/>
                          </a:solidFill>
                          <a:latin typeface="Arial" panose="020B0604020202020204" pitchFamily="34" charset="0"/>
                          <a:cs typeface="Arial" panose="020B0604020202020204" pitchFamily="34" charset="0"/>
                        </a:rPr>
                        <a:t>Initiative </a:t>
                      </a:r>
                      <a:endParaRPr lang="en-GB" sz="1400" dirty="0">
                        <a:solidFill>
                          <a:schemeClr val="bg1"/>
                        </a:solidFill>
                        <a:latin typeface="Arial" panose="020B0604020202020204" pitchFamily="34" charset="0"/>
                        <a:cs typeface="Arial" panose="020B0604020202020204" pitchFamily="34" charset="0"/>
                      </a:endParaRPr>
                    </a:p>
                  </a:txBody>
                  <a:tcPr marL="91437" marR="91437" marT="45701" marB="45701">
                    <a:solidFill>
                      <a:srgbClr val="012A7C"/>
                    </a:solidFill>
                  </a:tcPr>
                </a:tc>
                <a:tc>
                  <a:txBody>
                    <a:bodyPr/>
                    <a:lstStyle/>
                    <a:p>
                      <a:pPr algn="ctr"/>
                      <a:r>
                        <a:rPr lang="en-GB" sz="1400" dirty="0" smtClean="0">
                          <a:solidFill>
                            <a:schemeClr val="bg1"/>
                          </a:solidFill>
                          <a:latin typeface="Arial" panose="020B0604020202020204" pitchFamily="34" charset="0"/>
                          <a:cs typeface="Arial" panose="020B0604020202020204" pitchFamily="34" charset="0"/>
                        </a:rPr>
                        <a:t>Update</a:t>
                      </a:r>
                      <a:endParaRPr lang="en-GB" sz="1400" dirty="0">
                        <a:solidFill>
                          <a:schemeClr val="bg1"/>
                        </a:solidFill>
                        <a:latin typeface="Arial" panose="020B0604020202020204" pitchFamily="34" charset="0"/>
                        <a:cs typeface="Arial" panose="020B0604020202020204" pitchFamily="34" charset="0"/>
                      </a:endParaRPr>
                    </a:p>
                  </a:txBody>
                  <a:tcPr marL="91437" marR="91437" marT="45701" marB="45701">
                    <a:solidFill>
                      <a:srgbClr val="012A7C"/>
                    </a:solidFill>
                  </a:tcPr>
                </a:tc>
              </a:tr>
              <a:tr h="4563467">
                <a:tc>
                  <a:txBody>
                    <a:bodyPr/>
                    <a:lstStyle/>
                    <a:p>
                      <a:pPr marL="0" marR="0" indent="0" algn="just"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GB" sz="1300" b="1" kern="1200" baseline="0" dirty="0" smtClean="0">
                          <a:latin typeface="Arial" panose="020B0604020202020204" pitchFamily="34" charset="0"/>
                          <a:cs typeface="Arial" panose="020B0604020202020204" pitchFamily="34" charset="0"/>
                        </a:rPr>
                        <a:t>Implementation </a:t>
                      </a:r>
                      <a:r>
                        <a:rPr lang="en-US" sz="1300" b="1" kern="1200" baseline="0" dirty="0" smtClean="0">
                          <a:latin typeface="Arial" panose="020B0604020202020204" pitchFamily="34" charset="0"/>
                          <a:cs typeface="Arial" panose="020B0604020202020204" pitchFamily="34" charset="0"/>
                        </a:rPr>
                        <a:t>of E-bond Infractions and Penalties Guide – </a:t>
                      </a:r>
                      <a:r>
                        <a:rPr lang="en-US" sz="1300" b="1" kern="1200" baseline="0" dirty="0" smtClean="0">
                          <a:solidFill>
                            <a:srgbClr val="0000FF"/>
                          </a:solidFill>
                          <a:latin typeface="Arial" panose="020B0604020202020204" pitchFamily="34" charset="0"/>
                          <a:ea typeface="+mn-ea"/>
                          <a:cs typeface="Arial" panose="020B0604020202020204" pitchFamily="34" charset="0"/>
                        </a:rPr>
                        <a:t>See Appendix</a:t>
                      </a:r>
                    </a:p>
                    <a:p>
                      <a:pPr marL="0" marR="0" indent="0" algn="just"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GB" sz="1300" b="1" kern="1200" baseline="0" dirty="0" smtClean="0">
                        <a:solidFill>
                          <a:srgbClr val="002060"/>
                        </a:solidFill>
                        <a:latin typeface="Arial" panose="020B0604020202020204" pitchFamily="34" charset="0"/>
                        <a:ea typeface="+mn-ea"/>
                        <a:cs typeface="Arial" panose="020B0604020202020204" pitchFamily="34" charset="0"/>
                      </a:endParaRPr>
                    </a:p>
                  </a:txBody>
                  <a:tcPr marL="91437" marR="91437" marT="45701" marB="45701"/>
                </a:tc>
                <a:tc>
                  <a:txBody>
                    <a:bodyPr/>
                    <a:lstStyle/>
                    <a:p>
                      <a:pPr marL="174625" marR="0" lvl="0" indent="-174625" algn="just" defTabSz="685800" rtl="0" eaLnBrk="1" fontAlgn="auto" latinLnBrk="0" hangingPunct="1">
                        <a:lnSpc>
                          <a:spcPct val="114000"/>
                        </a:lnSpc>
                        <a:spcBef>
                          <a:spcPts val="0"/>
                        </a:spcBef>
                        <a:spcAft>
                          <a:spcPts val="0"/>
                        </a:spcAft>
                        <a:buClrTx/>
                        <a:buSzTx/>
                        <a:buFont typeface="Wingdings" panose="05000000000000000000" pitchFamily="2" charset="2"/>
                        <a:buChar char="§"/>
                        <a:tabLst/>
                        <a:defRPr/>
                      </a:pPr>
                      <a:r>
                        <a:rPr lang="en-US" sz="1300" kern="1200" baseline="0" dirty="0" smtClean="0">
                          <a:latin typeface="Arial" panose="020B0604020202020204" pitchFamily="34" charset="0"/>
                          <a:cs typeface="Arial" panose="020B0604020202020204" pitchFamily="34" charset="0"/>
                        </a:rPr>
                        <a:t>The number of Dealing Members (DMs) that recorded E-Bond trading infractions, received warning letters and cash sanctions dropped steadily through the months from seventeen (17) in April 2015 to a record low of three (3) in September 2015. There was however a slight increase to Six (6) DMs in October 2015</a:t>
                      </a:r>
                    </a:p>
                    <a:p>
                      <a:pPr marL="174625" marR="0" lvl="0" indent="-174625" algn="just" defTabSz="685800" rtl="0" eaLnBrk="1" fontAlgn="auto" latinLnBrk="0" hangingPunct="1">
                        <a:lnSpc>
                          <a:spcPct val="114000"/>
                        </a:lnSpc>
                        <a:spcBef>
                          <a:spcPts val="0"/>
                        </a:spcBef>
                        <a:spcAft>
                          <a:spcPts val="0"/>
                        </a:spcAft>
                        <a:buClrTx/>
                        <a:buSzTx/>
                        <a:buFont typeface="Wingdings" panose="05000000000000000000" pitchFamily="2" charset="2"/>
                        <a:buChar char="§"/>
                        <a:tabLst/>
                        <a:defRPr/>
                      </a:pPr>
                      <a:r>
                        <a:rPr lang="en-US" sz="1300" kern="1200" baseline="0" dirty="0" smtClean="0">
                          <a:latin typeface="Arial" panose="020B0604020202020204" pitchFamily="34" charset="0"/>
                          <a:cs typeface="Arial" panose="020B0604020202020204" pitchFamily="34" charset="0"/>
                        </a:rPr>
                        <a:t>There was an increase in the number of DMs without an E-bond trading infractions which rose from Three (3) DMs in April 2015 to Nine (9) DMs in September 2015. This number decreased marginally to Eight(8) DMs in October 2015</a:t>
                      </a:r>
                      <a:endParaRPr lang="en-GB" sz="1300" kern="1200" baseline="0" dirty="0" smtClean="0">
                        <a:latin typeface="Arial" panose="020B0604020202020204" pitchFamily="34" charset="0"/>
                        <a:cs typeface="Arial" panose="020B0604020202020204" pitchFamily="34" charset="0"/>
                      </a:endParaRPr>
                    </a:p>
                    <a:p>
                      <a:pPr marL="174625" marR="0" lvl="0" indent="-174625" algn="just" defTabSz="685800" rtl="0" eaLnBrk="1" fontAlgn="auto" latinLnBrk="0" hangingPunct="1">
                        <a:lnSpc>
                          <a:spcPct val="114000"/>
                        </a:lnSpc>
                        <a:spcBef>
                          <a:spcPts val="0"/>
                        </a:spcBef>
                        <a:spcAft>
                          <a:spcPts val="0"/>
                        </a:spcAft>
                        <a:buClrTx/>
                        <a:buSzTx/>
                        <a:buFont typeface="Wingdings" panose="05000000000000000000" pitchFamily="2" charset="2"/>
                        <a:buChar char="§"/>
                        <a:tabLst/>
                        <a:defRPr/>
                      </a:pPr>
                      <a:r>
                        <a:rPr lang="en-US" sz="1300" kern="1200" baseline="0" dirty="0" smtClean="0">
                          <a:latin typeface="Arial" panose="020B0604020202020204" pitchFamily="34" charset="0"/>
                          <a:cs typeface="Arial" panose="020B0604020202020204" pitchFamily="34" charset="0"/>
                        </a:rPr>
                        <a:t>FMDQ plans to send out congratulatory mail to DMs, on their improved level of compliance</a:t>
                      </a:r>
                      <a:endParaRPr lang="en-GB" sz="1300" kern="1200" baseline="0" dirty="0" smtClean="0">
                        <a:latin typeface="Arial" panose="020B0604020202020204" pitchFamily="34" charset="0"/>
                        <a:cs typeface="Arial" panose="020B0604020202020204" pitchFamily="34" charset="0"/>
                      </a:endParaRPr>
                    </a:p>
                    <a:p>
                      <a:pPr marL="174625" marR="0" lvl="0" indent="-174625" algn="just" defTabSz="685800" rtl="0" eaLnBrk="1" fontAlgn="auto" latinLnBrk="0" hangingPunct="1">
                        <a:lnSpc>
                          <a:spcPct val="114000"/>
                        </a:lnSpc>
                        <a:spcBef>
                          <a:spcPts val="0"/>
                        </a:spcBef>
                        <a:spcAft>
                          <a:spcPts val="0"/>
                        </a:spcAft>
                        <a:buClrTx/>
                        <a:buSzTx/>
                        <a:buFont typeface="Wingdings" panose="05000000000000000000" pitchFamily="2" charset="2"/>
                        <a:buChar char="§"/>
                        <a:tabLst/>
                        <a:defRPr/>
                      </a:pPr>
                      <a:r>
                        <a:rPr lang="en-GB" sz="1300" kern="1200" baseline="0" dirty="0" smtClean="0">
                          <a:latin typeface="Arial" panose="020B0604020202020204" pitchFamily="34" charset="0"/>
                          <a:cs typeface="Arial" panose="020B0604020202020204" pitchFamily="34" charset="0"/>
                        </a:rPr>
                        <a:t>A meeting with the Bonds and Money Market Workgroups was organised by FMDQ where the arbitrary widening of market spreads and market volatility was discussed. However, this trend persisted especially in the Treasury bills market</a:t>
                      </a:r>
                    </a:p>
                    <a:p>
                      <a:pPr marL="174625" marR="0" lvl="0" indent="-174625" algn="just" defTabSz="685800" rtl="0" eaLnBrk="1" fontAlgn="auto" latinLnBrk="0" hangingPunct="1">
                        <a:lnSpc>
                          <a:spcPct val="114000"/>
                        </a:lnSpc>
                        <a:spcBef>
                          <a:spcPts val="0"/>
                        </a:spcBef>
                        <a:spcAft>
                          <a:spcPts val="0"/>
                        </a:spcAft>
                        <a:buClrTx/>
                        <a:buSzTx/>
                        <a:buFont typeface="Wingdings" panose="05000000000000000000" pitchFamily="2" charset="2"/>
                        <a:buChar char="§"/>
                        <a:tabLst/>
                        <a:defRPr/>
                      </a:pPr>
                      <a:r>
                        <a:rPr lang="en-GB" sz="1300" kern="1200" baseline="0" dirty="0" smtClean="0">
                          <a:latin typeface="Arial" panose="020B0604020202020204" pitchFamily="34" charset="0"/>
                          <a:cs typeface="Arial" panose="020B0604020202020204" pitchFamily="34" charset="0"/>
                        </a:rPr>
                        <a:t>FMDQ is currently testing surveillance data and hopes to commence the monitoring of infractions on maintenance of standard spread and replenishment of quotes in the market once this is finalised. This is estimated to be deployed in January 2016. This surveillance tool should reduce the prevalence of arbitrary widening of market spreads</a:t>
                      </a:r>
                    </a:p>
                    <a:p>
                      <a:pPr marL="174625" marR="0" lvl="0" indent="-174625" algn="just" defTabSz="685800" rtl="0" eaLnBrk="1" fontAlgn="auto" latinLnBrk="0" hangingPunct="1">
                        <a:lnSpc>
                          <a:spcPct val="114000"/>
                        </a:lnSpc>
                        <a:spcBef>
                          <a:spcPts val="0"/>
                        </a:spcBef>
                        <a:spcAft>
                          <a:spcPts val="0"/>
                        </a:spcAft>
                        <a:buClrTx/>
                        <a:buSzTx/>
                        <a:buFont typeface="Wingdings" panose="05000000000000000000" pitchFamily="2" charset="2"/>
                        <a:buChar char="§"/>
                        <a:tabLst/>
                        <a:defRPr/>
                      </a:pPr>
                      <a:r>
                        <a:rPr lang="en-GB" sz="1300" kern="1200" baseline="0" dirty="0" smtClean="0">
                          <a:latin typeface="Arial" panose="020B0604020202020204" pitchFamily="34" charset="0"/>
                          <a:cs typeface="Arial" panose="020B0604020202020204" pitchFamily="34" charset="0"/>
                        </a:rPr>
                        <a:t>A risk assessment pre-inspection questionnaire has been developed for DMs. Examination and inspection is expected to commence soon</a:t>
                      </a:r>
                    </a:p>
                    <a:p>
                      <a:pPr marL="174625" marR="0" lvl="0" indent="-174625" algn="just" defTabSz="685800" rtl="0" eaLnBrk="1" fontAlgn="auto" latinLnBrk="0" hangingPunct="1">
                        <a:lnSpc>
                          <a:spcPct val="114000"/>
                        </a:lnSpc>
                        <a:spcBef>
                          <a:spcPts val="0"/>
                        </a:spcBef>
                        <a:spcAft>
                          <a:spcPts val="0"/>
                        </a:spcAft>
                        <a:buClrTx/>
                        <a:buSzTx/>
                        <a:buFont typeface="Wingdings" panose="05000000000000000000" pitchFamily="2" charset="2"/>
                        <a:buChar char="§"/>
                        <a:tabLst/>
                        <a:defRPr/>
                      </a:pPr>
                      <a:r>
                        <a:rPr lang="en-GB" sz="1300" kern="1200" dirty="0" smtClean="0">
                          <a:effectLst/>
                          <a:latin typeface="Arial" panose="020B0604020202020204" pitchFamily="34" charset="0"/>
                          <a:cs typeface="Arial" panose="020B0604020202020204" pitchFamily="34" charset="0"/>
                        </a:rPr>
                        <a:t>Financial sanctions for the months of </a:t>
                      </a:r>
                      <a:r>
                        <a:rPr lang="en-GB" sz="1300" kern="1200" baseline="0" dirty="0" smtClean="0">
                          <a:effectLst/>
                          <a:latin typeface="Arial" panose="020B0604020202020204" pitchFamily="34" charset="0"/>
                          <a:cs typeface="Arial" panose="020B0604020202020204" pitchFamily="34" charset="0"/>
                        </a:rPr>
                        <a:t> August – October </a:t>
                      </a:r>
                      <a:r>
                        <a:rPr lang="en-GB" sz="1300" kern="1200" dirty="0" smtClean="0">
                          <a:effectLst/>
                          <a:latin typeface="Arial" panose="020B0604020202020204" pitchFamily="34" charset="0"/>
                          <a:cs typeface="Arial" panose="020B0604020202020204" pitchFamily="34" charset="0"/>
                        </a:rPr>
                        <a:t>2015 have been debited for</a:t>
                      </a:r>
                      <a:r>
                        <a:rPr lang="en-GB" sz="1300" kern="1200" baseline="0" dirty="0" smtClean="0">
                          <a:effectLst/>
                          <a:latin typeface="Arial" panose="020B0604020202020204" pitchFamily="34" charset="0"/>
                          <a:cs typeface="Arial" panose="020B0604020202020204" pitchFamily="34" charset="0"/>
                        </a:rPr>
                        <a:t> </a:t>
                      </a:r>
                      <a:r>
                        <a:rPr lang="en-US" sz="1300" kern="1200" baseline="0" dirty="0" smtClean="0">
                          <a:latin typeface="Arial" panose="020B0604020202020204" pitchFamily="34" charset="0"/>
                          <a:cs typeface="Arial" panose="020B0604020202020204" pitchFamily="34" charset="0"/>
                        </a:rPr>
                        <a:t>Trading infractions</a:t>
                      </a:r>
                    </a:p>
                  </a:txBody>
                  <a:tcPr marL="91437" marR="91437" marT="45701" marB="45701"/>
                </a:tc>
              </a:tr>
            </a:tbl>
          </a:graphicData>
        </a:graphic>
      </p:graphicFrame>
    </p:spTree>
    <p:extLst>
      <p:ext uri="{BB962C8B-B14F-4D97-AF65-F5344CB8AC3E}">
        <p14:creationId xmlns:p14="http://schemas.microsoft.com/office/powerpoint/2010/main" xmlns="" val="18200271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42129" y="3045760"/>
            <a:ext cx="7059742" cy="766481"/>
          </a:xfrm>
          <a:solidFill>
            <a:schemeClr val="bg1">
              <a:lumMod val="9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lstStyle/>
          <a:p>
            <a:pPr algn="ctr"/>
            <a:r>
              <a:rPr lang="en-GB" b="1" dirty="0" smtClean="0">
                <a:latin typeface="Arial" panose="020B0604020202020204" pitchFamily="34" charset="0"/>
                <a:cs typeface="Arial" panose="020B0604020202020204" pitchFamily="34" charset="0"/>
              </a:rPr>
              <a:t>APPENDIX </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7759164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25388</TotalTime>
  <Words>2506</Words>
  <Application>Microsoft Office PowerPoint</Application>
  <PresentationFormat>On-screen Show (4:3)</PresentationFormat>
  <Paragraphs>888</Paragraphs>
  <Slides>13</Slides>
  <Notes>9</Notes>
  <HiddenSlides>0</HiddenSlides>
  <MMClips>0</MMClips>
  <ScaleCrop>false</ScaleCrop>
  <HeadingPairs>
    <vt:vector size="4" baseType="variant">
      <vt:variant>
        <vt:lpstr>Theme</vt:lpstr>
      </vt:variant>
      <vt:variant>
        <vt:i4>3</vt:i4>
      </vt:variant>
      <vt:variant>
        <vt:lpstr>Slide Titles</vt:lpstr>
      </vt:variant>
      <vt:variant>
        <vt:i4>13</vt:i4>
      </vt:variant>
    </vt:vector>
  </HeadingPairs>
  <TitlesOfParts>
    <vt:vector size="16" baseType="lpstr">
      <vt:lpstr>Office Theme</vt:lpstr>
      <vt:lpstr>1_Office Theme</vt:lpstr>
      <vt:lpstr>2_Office Theme</vt:lpstr>
      <vt:lpstr>Slide 0</vt:lpstr>
      <vt:lpstr>Outline</vt:lpstr>
      <vt:lpstr>FMDQ OTC Market Sizing </vt:lpstr>
      <vt:lpstr>Nigerian Debt Capital Market  Transformation Governance and Structure</vt:lpstr>
      <vt:lpstr>FMDQ Listings and Quotation - 2015</vt:lpstr>
      <vt:lpstr>SDM Project Plan</vt:lpstr>
      <vt:lpstr>FMDQ Market Development Workgroup (FMDW)</vt:lpstr>
      <vt:lpstr>FMDQ Market Surveillance</vt:lpstr>
      <vt:lpstr>APPENDIX </vt:lpstr>
      <vt:lpstr>Market Surveillance Summary – August 2015</vt:lpstr>
      <vt:lpstr>Market Surveillance Summary – September 2015</vt:lpstr>
      <vt:lpstr>Market Surveillance Summary – October 2015</vt:lpstr>
      <vt:lpstr>Slide 12</vt:lpstr>
    </vt:vector>
  </TitlesOfParts>
  <Company>D'Haven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FMDQ OTC Plc</dc:title>
  <dc:creator>Omoboye Odu</dc:creator>
  <cp:lastModifiedBy>cmcsecretariat</cp:lastModifiedBy>
  <cp:revision>2896</cp:revision>
  <cp:lastPrinted>2014-02-15T09:45:31Z</cp:lastPrinted>
  <dcterms:created xsi:type="dcterms:W3CDTF">2012-01-04T15:06:53Z</dcterms:created>
  <dcterms:modified xsi:type="dcterms:W3CDTF">2015-12-02T10:18:11Z</dcterms:modified>
</cp:coreProperties>
</file>