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89" r:id="rId3"/>
    <p:sldId id="293" r:id="rId4"/>
    <p:sldId id="291" r:id="rId5"/>
    <p:sldId id="282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77" r:id="rId1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8246" autoAdjust="0"/>
  </p:normalViewPr>
  <p:slideViewPr>
    <p:cSldViewPr snapToGrid="0" snapToObjects="1">
      <p:cViewPr>
        <p:scale>
          <a:sx n="73" d="100"/>
          <a:sy n="73" d="100"/>
        </p:scale>
        <p:origin x="-188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9B6E8-C66E-4577-8FF1-B03E0F874A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BD4B3E-1EF2-496F-9792-768BB66946B2}">
      <dgm:prSet phldrT="[Text]" custT="1"/>
      <dgm:spPr>
        <a:solidFill>
          <a:schemeClr val="accen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latin typeface="Century Gothic" pitchFamily="34" charset="0"/>
            </a:rPr>
            <a:t>Expand education, training and research offerings</a:t>
          </a:r>
          <a:r>
            <a:rPr lang="en-US" sz="3300" dirty="0" smtClean="0">
              <a:latin typeface="Century Gothic" pitchFamily="34" charset="0"/>
            </a:rPr>
            <a:t> </a:t>
          </a:r>
          <a:endParaRPr lang="en-US" sz="3300" dirty="0">
            <a:latin typeface="Century Gothic" pitchFamily="34" charset="0"/>
          </a:endParaRPr>
        </a:p>
      </dgm:t>
    </dgm:pt>
    <dgm:pt modelId="{FBC3DA8E-B749-4DAF-A758-EF75BFAC0238}" type="parTrans" cxnId="{94F1A6CD-4621-4C8A-9725-604FDB44E683}">
      <dgm:prSet/>
      <dgm:spPr/>
      <dgm:t>
        <a:bodyPr/>
        <a:lstStyle/>
        <a:p>
          <a:endParaRPr lang="en-US"/>
        </a:p>
      </dgm:t>
    </dgm:pt>
    <dgm:pt modelId="{C1F42580-118B-4B45-AC38-42864B67CCB9}" type="sibTrans" cxnId="{94F1A6CD-4621-4C8A-9725-604FDB44E683}">
      <dgm:prSet/>
      <dgm:spPr/>
      <dgm:t>
        <a:bodyPr/>
        <a:lstStyle/>
        <a:p>
          <a:endParaRPr lang="en-US"/>
        </a:p>
      </dgm:t>
    </dgm:pt>
    <dgm:pt modelId="{989215BC-67F9-4020-8EE5-3A7AAEF5EBE4}">
      <dgm:prSet phldrT="[Text]" custT="1"/>
      <dgm:spPr>
        <a:solidFill>
          <a:schemeClr val="accen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2000" b="1" dirty="0" smtClean="0">
              <a:latin typeface="Century Gothic" pitchFamily="34" charset="0"/>
            </a:rPr>
            <a:t>Build requisite regulatory and market skill and knowledge</a:t>
          </a:r>
          <a:endParaRPr lang="en-US" sz="2000" b="1" dirty="0">
            <a:latin typeface="Century Gothic" pitchFamily="34" charset="0"/>
          </a:endParaRPr>
        </a:p>
      </dgm:t>
    </dgm:pt>
    <dgm:pt modelId="{4EB4CE97-FC96-4A6F-B481-057F2AE74A9D}" type="parTrans" cxnId="{0D3B7B56-931F-4DA7-8F81-FBCAE61F7239}">
      <dgm:prSet/>
      <dgm:spPr/>
      <dgm:t>
        <a:bodyPr/>
        <a:lstStyle/>
        <a:p>
          <a:endParaRPr lang="en-US"/>
        </a:p>
      </dgm:t>
    </dgm:pt>
    <dgm:pt modelId="{8DFB659F-80D4-4210-9681-8096F131965D}" type="sibTrans" cxnId="{0D3B7B56-931F-4DA7-8F81-FBCAE61F7239}">
      <dgm:prSet/>
      <dgm:spPr/>
      <dgm:t>
        <a:bodyPr/>
        <a:lstStyle/>
        <a:p>
          <a:endParaRPr lang="en-US"/>
        </a:p>
      </dgm:t>
    </dgm:pt>
    <dgm:pt modelId="{357AE4C5-0C70-43D2-865C-6FE92C62EB79}" type="pres">
      <dgm:prSet presAssocID="{9099B6E8-C66E-4577-8FF1-B03E0F874A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402730-79DF-4275-AC79-EA3D1DA7C386}" type="pres">
      <dgm:prSet presAssocID="{00BD4B3E-1EF2-496F-9792-768BB66946B2}" presName="parentText" presStyleLbl="node1" presStyleIdx="0" presStyleCnt="2" custScaleY="884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D389D-8B83-4DD8-9941-9A15472C7B86}" type="pres">
      <dgm:prSet presAssocID="{C1F42580-118B-4B45-AC38-42864B67CCB9}" presName="spacer" presStyleCnt="0"/>
      <dgm:spPr/>
    </dgm:pt>
    <dgm:pt modelId="{68390902-910D-49F7-98AE-1EEFE8F5CF01}" type="pres">
      <dgm:prSet presAssocID="{989215BC-67F9-4020-8EE5-3A7AAEF5EBE4}" presName="parentText" presStyleLbl="node1" presStyleIdx="1" presStyleCnt="2" custScaleY="776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D7C60C-2960-4AA9-A3D9-B2049D1C9915}" type="presOf" srcId="{989215BC-67F9-4020-8EE5-3A7AAEF5EBE4}" destId="{68390902-910D-49F7-98AE-1EEFE8F5CF01}" srcOrd="0" destOrd="0" presId="urn:microsoft.com/office/officeart/2005/8/layout/vList2"/>
    <dgm:cxn modelId="{94F1A6CD-4621-4C8A-9725-604FDB44E683}" srcId="{9099B6E8-C66E-4577-8FF1-B03E0F874ADA}" destId="{00BD4B3E-1EF2-496F-9792-768BB66946B2}" srcOrd="0" destOrd="0" parTransId="{FBC3DA8E-B749-4DAF-A758-EF75BFAC0238}" sibTransId="{C1F42580-118B-4B45-AC38-42864B67CCB9}"/>
    <dgm:cxn modelId="{0D3B7B56-931F-4DA7-8F81-FBCAE61F7239}" srcId="{9099B6E8-C66E-4577-8FF1-B03E0F874ADA}" destId="{989215BC-67F9-4020-8EE5-3A7AAEF5EBE4}" srcOrd="1" destOrd="0" parTransId="{4EB4CE97-FC96-4A6F-B481-057F2AE74A9D}" sibTransId="{8DFB659F-80D4-4210-9681-8096F131965D}"/>
    <dgm:cxn modelId="{F3A539D3-FBF7-493D-ABE3-990901B4271A}" type="presOf" srcId="{9099B6E8-C66E-4577-8FF1-B03E0F874ADA}" destId="{357AE4C5-0C70-43D2-865C-6FE92C62EB79}" srcOrd="0" destOrd="0" presId="urn:microsoft.com/office/officeart/2005/8/layout/vList2"/>
    <dgm:cxn modelId="{BBB8F987-18BE-469D-9A66-CAF38E500FA8}" type="presOf" srcId="{00BD4B3E-1EF2-496F-9792-768BB66946B2}" destId="{4C402730-79DF-4275-AC79-EA3D1DA7C386}" srcOrd="0" destOrd="0" presId="urn:microsoft.com/office/officeart/2005/8/layout/vList2"/>
    <dgm:cxn modelId="{FF6C1AE6-23D7-44BE-87D5-9B2F3D7FA37A}" type="presParOf" srcId="{357AE4C5-0C70-43D2-865C-6FE92C62EB79}" destId="{4C402730-79DF-4275-AC79-EA3D1DA7C386}" srcOrd="0" destOrd="0" presId="urn:microsoft.com/office/officeart/2005/8/layout/vList2"/>
    <dgm:cxn modelId="{532B8714-10ED-488E-B062-62D2688C5D34}" type="presParOf" srcId="{357AE4C5-0C70-43D2-865C-6FE92C62EB79}" destId="{5E4D389D-8B83-4DD8-9941-9A15472C7B86}" srcOrd="1" destOrd="0" presId="urn:microsoft.com/office/officeart/2005/8/layout/vList2"/>
    <dgm:cxn modelId="{E3CE74A2-B257-4A1B-8F6C-3C3508C3C82E}" type="presParOf" srcId="{357AE4C5-0C70-43D2-865C-6FE92C62EB79}" destId="{68390902-910D-49F7-98AE-1EEFE8F5CF01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EF320-CEEC-4EE1-A427-DE95679E5F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4C31DD-A000-4614-B082-48FBD98B3C25}">
      <dgm:prSet phldrT="[Text]" custT="1"/>
      <dgm:spPr>
        <a:solidFill>
          <a:schemeClr val="accen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en-US" sz="2000" b="1" dirty="0" smtClean="0">
              <a:latin typeface="Century Gothic" pitchFamily="34" charset="0"/>
            </a:rPr>
            <a:t>Promoting innovation and market deepening</a:t>
          </a:r>
          <a:endParaRPr lang="en-US" sz="2000" b="1" dirty="0">
            <a:latin typeface="Century Gothic" pitchFamily="34" charset="0"/>
          </a:endParaRPr>
        </a:p>
      </dgm:t>
    </dgm:pt>
    <dgm:pt modelId="{959D4257-6C97-4DB3-9452-474141EA7486}" type="parTrans" cxnId="{B2DF2277-4847-44F1-8703-0892F3F34761}">
      <dgm:prSet/>
      <dgm:spPr/>
      <dgm:t>
        <a:bodyPr/>
        <a:lstStyle/>
        <a:p>
          <a:endParaRPr lang="en-US"/>
        </a:p>
      </dgm:t>
    </dgm:pt>
    <dgm:pt modelId="{7324F865-630F-438B-9BA1-674D62CB4353}" type="sibTrans" cxnId="{B2DF2277-4847-44F1-8703-0892F3F34761}">
      <dgm:prSet/>
      <dgm:spPr/>
      <dgm:t>
        <a:bodyPr/>
        <a:lstStyle/>
        <a:p>
          <a:endParaRPr lang="en-US"/>
        </a:p>
      </dgm:t>
    </dgm:pt>
    <dgm:pt modelId="{C444F8E9-5503-4C73-879D-08CED599BD64}">
      <dgm:prSet phldrT="[Text]" custT="1"/>
      <dgm:spPr>
        <a:solidFill>
          <a:schemeClr val="accen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Setting global regulatory standards for the fast growing industry</a:t>
          </a:r>
          <a:endParaRPr lang="en-US" sz="2000" b="1" dirty="0">
            <a:latin typeface="Century Gothic" pitchFamily="34" charset="0"/>
          </a:endParaRPr>
        </a:p>
      </dgm:t>
    </dgm:pt>
    <dgm:pt modelId="{A789CCFF-7297-4185-818C-4EFA743F7C53}" type="parTrans" cxnId="{8FF8C56C-C680-442B-BF14-BF45BCBDEB15}">
      <dgm:prSet/>
      <dgm:spPr/>
      <dgm:t>
        <a:bodyPr/>
        <a:lstStyle/>
        <a:p>
          <a:endParaRPr lang="en-US"/>
        </a:p>
      </dgm:t>
    </dgm:pt>
    <dgm:pt modelId="{4DDE2355-3EC6-4C5B-AFE1-47481DD0ED13}" type="sibTrans" cxnId="{8FF8C56C-C680-442B-BF14-BF45BCBDEB15}">
      <dgm:prSet/>
      <dgm:spPr/>
      <dgm:t>
        <a:bodyPr/>
        <a:lstStyle/>
        <a:p>
          <a:endParaRPr lang="en-US"/>
        </a:p>
      </dgm:t>
    </dgm:pt>
    <dgm:pt modelId="{670EBD4B-A4A1-4791-90CE-6FDFB4212466}" type="pres">
      <dgm:prSet presAssocID="{F5FEF320-CEEC-4EE1-A427-DE95679E5F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5B7113-0337-4564-9B3C-DDCDDEE86FF7}" type="pres">
      <dgm:prSet presAssocID="{1D4C31DD-A000-4614-B082-48FBD98B3C25}" presName="parentText" presStyleLbl="node1" presStyleIdx="0" presStyleCnt="2" custScaleY="83057" custLinFactNeighborX="214" custLinFactNeighborY="-144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B7130-28EE-44CD-BD9D-6BFC5FADD5F2}" type="pres">
      <dgm:prSet presAssocID="{7324F865-630F-438B-9BA1-674D62CB4353}" presName="spacer" presStyleCnt="0"/>
      <dgm:spPr/>
    </dgm:pt>
    <dgm:pt modelId="{D06DD5AB-AE8B-4BF3-8F9B-BD2EC5BD87CB}" type="pres">
      <dgm:prSet presAssocID="{C444F8E9-5503-4C73-879D-08CED599BD64}" presName="parentText" presStyleLbl="node1" presStyleIdx="1" presStyleCnt="2" custScaleY="782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DB6B2B-5C71-424D-93E9-3200EECCB5F8}" type="presOf" srcId="{1D4C31DD-A000-4614-B082-48FBD98B3C25}" destId="{935B7113-0337-4564-9B3C-DDCDDEE86FF7}" srcOrd="0" destOrd="0" presId="urn:microsoft.com/office/officeart/2005/8/layout/vList2"/>
    <dgm:cxn modelId="{EE09B3CE-D760-4FAF-8779-8522282BD96D}" type="presOf" srcId="{C444F8E9-5503-4C73-879D-08CED599BD64}" destId="{D06DD5AB-AE8B-4BF3-8F9B-BD2EC5BD87CB}" srcOrd="0" destOrd="0" presId="urn:microsoft.com/office/officeart/2005/8/layout/vList2"/>
    <dgm:cxn modelId="{8FF8C56C-C680-442B-BF14-BF45BCBDEB15}" srcId="{F5FEF320-CEEC-4EE1-A427-DE95679E5F2C}" destId="{C444F8E9-5503-4C73-879D-08CED599BD64}" srcOrd="1" destOrd="0" parTransId="{A789CCFF-7297-4185-818C-4EFA743F7C53}" sibTransId="{4DDE2355-3EC6-4C5B-AFE1-47481DD0ED13}"/>
    <dgm:cxn modelId="{B2DF2277-4847-44F1-8703-0892F3F34761}" srcId="{F5FEF320-CEEC-4EE1-A427-DE95679E5F2C}" destId="{1D4C31DD-A000-4614-B082-48FBD98B3C25}" srcOrd="0" destOrd="0" parTransId="{959D4257-6C97-4DB3-9452-474141EA7486}" sibTransId="{7324F865-630F-438B-9BA1-674D62CB4353}"/>
    <dgm:cxn modelId="{70FEFE08-C7DD-4267-B32C-D6A909D0BF21}" type="presOf" srcId="{F5FEF320-CEEC-4EE1-A427-DE95679E5F2C}" destId="{670EBD4B-A4A1-4791-90CE-6FDFB4212466}" srcOrd="0" destOrd="0" presId="urn:microsoft.com/office/officeart/2005/8/layout/vList2"/>
    <dgm:cxn modelId="{A005B773-67CA-417C-BE44-EE625F06E71A}" type="presParOf" srcId="{670EBD4B-A4A1-4791-90CE-6FDFB4212466}" destId="{935B7113-0337-4564-9B3C-DDCDDEE86FF7}" srcOrd="0" destOrd="0" presId="urn:microsoft.com/office/officeart/2005/8/layout/vList2"/>
    <dgm:cxn modelId="{31A3ABA9-3D6B-4820-87C1-4E8CEFE4ED9B}" type="presParOf" srcId="{670EBD4B-A4A1-4791-90CE-6FDFB4212466}" destId="{88FB7130-28EE-44CD-BD9D-6BFC5FADD5F2}" srcOrd="1" destOrd="0" presId="urn:microsoft.com/office/officeart/2005/8/layout/vList2"/>
    <dgm:cxn modelId="{A58746A9-8DC6-4539-999E-36C71E66AEFF}" type="presParOf" srcId="{670EBD4B-A4A1-4791-90CE-6FDFB4212466}" destId="{D06DD5AB-AE8B-4BF3-8F9B-BD2EC5BD87CB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99B6E8-C66E-4577-8FF1-B03E0F874A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BD4B3E-1EF2-496F-9792-768BB66946B2}">
      <dgm:prSet phldrT="[Text]" custT="1"/>
      <dgm:spPr>
        <a:solidFill>
          <a:schemeClr val="accen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en-US" sz="1400" b="1" u="sng" dirty="0" smtClean="0">
              <a:latin typeface="Century Gothic" pitchFamily="34" charset="0"/>
            </a:rPr>
            <a:t>Components </a:t>
          </a:r>
        </a:p>
        <a:p>
          <a:r>
            <a:rPr lang="en-US" sz="1400" dirty="0" smtClean="0">
              <a:latin typeface="Century Gothic" pitchFamily="34" charset="0"/>
            </a:rPr>
            <a:t>-    </a:t>
          </a:r>
          <a:r>
            <a:rPr lang="en-US" sz="1400" b="1" dirty="0" smtClean="0">
              <a:latin typeface="Century Gothic" pitchFamily="34" charset="0"/>
            </a:rPr>
            <a:t>Establishment of pilot training hubs </a:t>
          </a:r>
        </a:p>
        <a:p>
          <a:r>
            <a:rPr lang="en-US" sz="1400" b="1" dirty="0" smtClean="0">
              <a:latin typeface="Century Gothic" pitchFamily="34" charset="0"/>
            </a:rPr>
            <a:t>-    Creation of an online toolkit (OT) in the members only area of the IOSCO website</a:t>
          </a:r>
        </a:p>
        <a:p>
          <a:r>
            <a:rPr lang="en-US" sz="1400" b="1" dirty="0" smtClean="0">
              <a:latin typeface="Century Gothic" pitchFamily="34" charset="0"/>
            </a:rPr>
            <a:t>-    Launching of a global certificate programme </a:t>
          </a:r>
          <a:endParaRPr lang="en-US" sz="1300" b="1" dirty="0">
            <a:latin typeface="Century Gothic" pitchFamily="34" charset="0"/>
          </a:endParaRPr>
        </a:p>
      </dgm:t>
    </dgm:pt>
    <dgm:pt modelId="{FBC3DA8E-B749-4DAF-A758-EF75BFAC0238}" type="parTrans" cxnId="{94F1A6CD-4621-4C8A-9725-604FDB44E683}">
      <dgm:prSet/>
      <dgm:spPr/>
      <dgm:t>
        <a:bodyPr/>
        <a:lstStyle/>
        <a:p>
          <a:endParaRPr lang="en-US"/>
        </a:p>
      </dgm:t>
    </dgm:pt>
    <dgm:pt modelId="{C1F42580-118B-4B45-AC38-42864B67CCB9}" type="sibTrans" cxnId="{94F1A6CD-4621-4C8A-9725-604FDB44E683}">
      <dgm:prSet/>
      <dgm:spPr/>
      <dgm:t>
        <a:bodyPr/>
        <a:lstStyle/>
        <a:p>
          <a:endParaRPr lang="en-US"/>
        </a:p>
      </dgm:t>
    </dgm:pt>
    <dgm:pt modelId="{989215BC-67F9-4020-8EE5-3A7AAEF5EBE4}">
      <dgm:prSet phldrT="[Text]" custT="1"/>
      <dgm:spPr>
        <a:solidFill>
          <a:schemeClr val="accen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endParaRPr lang="en-US" sz="1400" b="1" u="sng" dirty="0" smtClean="0">
            <a:latin typeface="Century Gothic" pitchFamily="34" charset="0"/>
          </a:endParaRPr>
        </a:p>
        <a:p>
          <a:r>
            <a:rPr lang="en-US" sz="1400" b="1" u="sng" dirty="0" smtClean="0">
              <a:latin typeface="Century Gothic" pitchFamily="34" charset="0"/>
            </a:rPr>
            <a:t>Pilot Training Hubs </a:t>
          </a:r>
        </a:p>
        <a:p>
          <a:r>
            <a:rPr lang="en-US" sz="1400" b="1" dirty="0" smtClean="0">
              <a:latin typeface="Century Gothic" pitchFamily="34" charset="0"/>
            </a:rPr>
            <a:t>-    IOSCO is working on establishing pilot training hubs in each of its regions – AMERC, APRC, ERC &amp; IARC – in early 2016</a:t>
          </a:r>
        </a:p>
        <a:p>
          <a:r>
            <a:rPr lang="en-US" sz="1400" b="1" dirty="0" smtClean="0">
              <a:latin typeface="Century Gothic" pitchFamily="34" charset="0"/>
            </a:rPr>
            <a:t>-    This is aimed at </a:t>
          </a:r>
          <a:r>
            <a:rPr lang="en-US" sz="1400" b="1" dirty="0" err="1" smtClean="0">
              <a:latin typeface="Century Gothic" pitchFamily="34" charset="0"/>
            </a:rPr>
            <a:t>localising</a:t>
          </a:r>
          <a:r>
            <a:rPr lang="en-US" sz="1400" b="1" dirty="0" smtClean="0">
              <a:latin typeface="Century Gothic" pitchFamily="34" charset="0"/>
            </a:rPr>
            <a:t> capacity building, improve accessibility and reduce overall cost of training and development activities</a:t>
          </a:r>
        </a:p>
        <a:p>
          <a:r>
            <a:rPr lang="en-US" sz="1400" b="1" dirty="0" smtClean="0">
              <a:latin typeface="Century Gothic" pitchFamily="34" charset="0"/>
            </a:rPr>
            <a:t>-   Selection process on-going  - Nigeria, member of Selection Committee</a:t>
          </a:r>
        </a:p>
        <a:p>
          <a:endParaRPr lang="en-US" sz="1400" b="1" dirty="0">
            <a:latin typeface="Century Gothic" pitchFamily="34" charset="0"/>
          </a:endParaRPr>
        </a:p>
      </dgm:t>
    </dgm:pt>
    <dgm:pt modelId="{4EB4CE97-FC96-4A6F-B481-057F2AE74A9D}" type="parTrans" cxnId="{0D3B7B56-931F-4DA7-8F81-FBCAE61F7239}">
      <dgm:prSet/>
      <dgm:spPr/>
      <dgm:t>
        <a:bodyPr/>
        <a:lstStyle/>
        <a:p>
          <a:endParaRPr lang="en-US"/>
        </a:p>
      </dgm:t>
    </dgm:pt>
    <dgm:pt modelId="{8DFB659F-80D4-4210-9681-8096F131965D}" type="sibTrans" cxnId="{0D3B7B56-931F-4DA7-8F81-FBCAE61F7239}">
      <dgm:prSet/>
      <dgm:spPr/>
      <dgm:t>
        <a:bodyPr/>
        <a:lstStyle/>
        <a:p>
          <a:endParaRPr lang="en-US"/>
        </a:p>
      </dgm:t>
    </dgm:pt>
    <dgm:pt modelId="{357AE4C5-0C70-43D2-865C-6FE92C62EB79}" type="pres">
      <dgm:prSet presAssocID="{9099B6E8-C66E-4577-8FF1-B03E0F874A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402730-79DF-4275-AC79-EA3D1DA7C386}" type="pres">
      <dgm:prSet presAssocID="{00BD4B3E-1EF2-496F-9792-768BB66946B2}" presName="parentText" presStyleLbl="node1" presStyleIdx="0" presStyleCnt="2" custLinFactY="-1070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D389D-8B83-4DD8-9941-9A15472C7B86}" type="pres">
      <dgm:prSet presAssocID="{C1F42580-118B-4B45-AC38-42864B67CCB9}" presName="spacer" presStyleCnt="0"/>
      <dgm:spPr/>
    </dgm:pt>
    <dgm:pt modelId="{68390902-910D-49F7-98AE-1EEFE8F5CF01}" type="pres">
      <dgm:prSet presAssocID="{989215BC-67F9-4020-8EE5-3A7AAEF5EB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3B7B56-931F-4DA7-8F81-FBCAE61F7239}" srcId="{9099B6E8-C66E-4577-8FF1-B03E0F874ADA}" destId="{989215BC-67F9-4020-8EE5-3A7AAEF5EBE4}" srcOrd="1" destOrd="0" parTransId="{4EB4CE97-FC96-4A6F-B481-057F2AE74A9D}" sibTransId="{8DFB659F-80D4-4210-9681-8096F131965D}"/>
    <dgm:cxn modelId="{30665D32-6B27-4CA8-98FD-862EEA5BF5DB}" type="presOf" srcId="{9099B6E8-C66E-4577-8FF1-B03E0F874ADA}" destId="{357AE4C5-0C70-43D2-865C-6FE92C62EB79}" srcOrd="0" destOrd="0" presId="urn:microsoft.com/office/officeart/2005/8/layout/vList2"/>
    <dgm:cxn modelId="{94F1A6CD-4621-4C8A-9725-604FDB44E683}" srcId="{9099B6E8-C66E-4577-8FF1-B03E0F874ADA}" destId="{00BD4B3E-1EF2-496F-9792-768BB66946B2}" srcOrd="0" destOrd="0" parTransId="{FBC3DA8E-B749-4DAF-A758-EF75BFAC0238}" sibTransId="{C1F42580-118B-4B45-AC38-42864B67CCB9}"/>
    <dgm:cxn modelId="{FFE7D44C-EEC8-4E1D-A5D1-DF840F22E027}" type="presOf" srcId="{989215BC-67F9-4020-8EE5-3A7AAEF5EBE4}" destId="{68390902-910D-49F7-98AE-1EEFE8F5CF01}" srcOrd="0" destOrd="0" presId="urn:microsoft.com/office/officeart/2005/8/layout/vList2"/>
    <dgm:cxn modelId="{39E0288E-D00A-42F3-8D41-9F8780AB56D0}" type="presOf" srcId="{00BD4B3E-1EF2-496F-9792-768BB66946B2}" destId="{4C402730-79DF-4275-AC79-EA3D1DA7C386}" srcOrd="0" destOrd="0" presId="urn:microsoft.com/office/officeart/2005/8/layout/vList2"/>
    <dgm:cxn modelId="{B8434CCD-1C69-485F-A984-4ABE1BBA9A0B}" type="presParOf" srcId="{357AE4C5-0C70-43D2-865C-6FE92C62EB79}" destId="{4C402730-79DF-4275-AC79-EA3D1DA7C386}" srcOrd="0" destOrd="0" presId="urn:microsoft.com/office/officeart/2005/8/layout/vList2"/>
    <dgm:cxn modelId="{ED62BB07-53BA-422E-92C4-8ED9E04A2462}" type="presParOf" srcId="{357AE4C5-0C70-43D2-865C-6FE92C62EB79}" destId="{5E4D389D-8B83-4DD8-9941-9A15472C7B86}" srcOrd="1" destOrd="0" presId="urn:microsoft.com/office/officeart/2005/8/layout/vList2"/>
    <dgm:cxn modelId="{152D227C-23F3-4463-BDD9-FB2137AC9F76}" type="presParOf" srcId="{357AE4C5-0C70-43D2-865C-6FE92C62EB79}" destId="{68390902-910D-49F7-98AE-1EEFE8F5CF01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99B6E8-C66E-4577-8FF1-B03E0F874A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BD4B3E-1EF2-496F-9792-768BB66946B2}">
      <dgm:prSet phldrT="[Text]" custT="1"/>
      <dgm:spPr>
        <a:solidFill>
          <a:schemeClr val="accen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en-US" sz="1400" b="1" u="sng" dirty="0" smtClean="0">
              <a:latin typeface="Century Gothic" pitchFamily="34" charset="0"/>
            </a:rPr>
            <a:t>Online Tool - kit </a:t>
          </a:r>
        </a:p>
        <a:p>
          <a:r>
            <a:rPr lang="en-US" sz="1400" b="1" dirty="0" smtClean="0">
              <a:latin typeface="Century Gothic" pitchFamily="34" charset="0"/>
            </a:rPr>
            <a:t>-    The OT will</a:t>
          </a:r>
          <a:r>
            <a:rPr lang="en-US" sz="1400" dirty="0" smtClean="0"/>
            <a:t> </a:t>
          </a:r>
          <a:r>
            <a:rPr lang="en-US" sz="1400" b="1" dirty="0" smtClean="0">
              <a:latin typeface="Century Gothic" pitchFamily="34" charset="0"/>
            </a:rPr>
            <a:t>allow IOSCO members to access, in detail,  the relevant standards, guidelines, training manuals and case studies  in different peer jurisdictions </a:t>
          </a:r>
        </a:p>
        <a:p>
          <a:r>
            <a:rPr lang="en-US" sz="1400" b="1" dirty="0" smtClean="0">
              <a:latin typeface="Century Gothic" pitchFamily="34" charset="0"/>
            </a:rPr>
            <a:t>-     It will also include presentations and speeches made by IOSCO members and other experts  </a:t>
          </a:r>
        </a:p>
        <a:p>
          <a:endParaRPr lang="en-US" sz="1300" b="1" dirty="0">
            <a:latin typeface="Century Gothic" pitchFamily="34" charset="0"/>
          </a:endParaRPr>
        </a:p>
      </dgm:t>
    </dgm:pt>
    <dgm:pt modelId="{FBC3DA8E-B749-4DAF-A758-EF75BFAC0238}" type="parTrans" cxnId="{94F1A6CD-4621-4C8A-9725-604FDB44E683}">
      <dgm:prSet/>
      <dgm:spPr/>
      <dgm:t>
        <a:bodyPr/>
        <a:lstStyle/>
        <a:p>
          <a:endParaRPr lang="en-US"/>
        </a:p>
      </dgm:t>
    </dgm:pt>
    <dgm:pt modelId="{C1F42580-118B-4B45-AC38-42864B67CCB9}" type="sibTrans" cxnId="{94F1A6CD-4621-4C8A-9725-604FDB44E683}">
      <dgm:prSet/>
      <dgm:spPr/>
      <dgm:t>
        <a:bodyPr/>
        <a:lstStyle/>
        <a:p>
          <a:endParaRPr lang="en-US"/>
        </a:p>
      </dgm:t>
    </dgm:pt>
    <dgm:pt modelId="{989215BC-67F9-4020-8EE5-3A7AAEF5EBE4}">
      <dgm:prSet phldrT="[Text]" custT="1"/>
      <dgm:spPr>
        <a:solidFill>
          <a:schemeClr val="accen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en-US" sz="1400" b="1" dirty="0" smtClean="0">
              <a:latin typeface="Century Gothic" pitchFamily="34" charset="0"/>
            </a:rPr>
            <a:t>-     Further, the OT will allow for cross-sharing of expertise and ongoing dialogue and discussion (via webinars), features which were strongly supported by the GEMC members. </a:t>
          </a:r>
        </a:p>
        <a:p>
          <a:r>
            <a:rPr lang="en-US" sz="1400" b="1" dirty="0" smtClean="0">
              <a:latin typeface="Century Gothic" pitchFamily="34" charset="0"/>
            </a:rPr>
            <a:t>-     It is expected to start with two modules : Risk Based Supervision and Enforcement - the first two capacity building priorities identified by GEMC members. </a:t>
          </a:r>
        </a:p>
        <a:p>
          <a:r>
            <a:rPr lang="en-US" sz="1400" b="1" dirty="0" smtClean="0">
              <a:latin typeface="Century Gothic" pitchFamily="34" charset="0"/>
            </a:rPr>
            <a:t>-    Development of the portal is ongoing</a:t>
          </a:r>
          <a:endParaRPr lang="en-US" sz="1400" b="1" dirty="0">
            <a:latin typeface="Century Gothic" pitchFamily="34" charset="0"/>
          </a:endParaRPr>
        </a:p>
      </dgm:t>
    </dgm:pt>
    <dgm:pt modelId="{4EB4CE97-FC96-4A6F-B481-057F2AE74A9D}" type="parTrans" cxnId="{0D3B7B56-931F-4DA7-8F81-FBCAE61F7239}">
      <dgm:prSet/>
      <dgm:spPr/>
      <dgm:t>
        <a:bodyPr/>
        <a:lstStyle/>
        <a:p>
          <a:endParaRPr lang="en-US"/>
        </a:p>
      </dgm:t>
    </dgm:pt>
    <dgm:pt modelId="{8DFB659F-80D4-4210-9681-8096F131965D}" type="sibTrans" cxnId="{0D3B7B56-931F-4DA7-8F81-FBCAE61F7239}">
      <dgm:prSet/>
      <dgm:spPr/>
      <dgm:t>
        <a:bodyPr/>
        <a:lstStyle/>
        <a:p>
          <a:endParaRPr lang="en-US"/>
        </a:p>
      </dgm:t>
    </dgm:pt>
    <dgm:pt modelId="{357AE4C5-0C70-43D2-865C-6FE92C62EB79}" type="pres">
      <dgm:prSet presAssocID="{9099B6E8-C66E-4577-8FF1-B03E0F874A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402730-79DF-4275-AC79-EA3D1DA7C386}" type="pres">
      <dgm:prSet presAssocID="{00BD4B3E-1EF2-496F-9792-768BB66946B2}" presName="parentText" presStyleLbl="node1" presStyleIdx="0" presStyleCnt="2" custLinFactY="-1070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D389D-8B83-4DD8-9941-9A15472C7B86}" type="pres">
      <dgm:prSet presAssocID="{C1F42580-118B-4B45-AC38-42864B67CCB9}" presName="spacer" presStyleCnt="0"/>
      <dgm:spPr/>
    </dgm:pt>
    <dgm:pt modelId="{68390902-910D-49F7-98AE-1EEFE8F5CF01}" type="pres">
      <dgm:prSet presAssocID="{989215BC-67F9-4020-8EE5-3A7AAEF5EB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D1841F-AC3B-47AB-A73E-96F2301B78F1}" type="presOf" srcId="{989215BC-67F9-4020-8EE5-3A7AAEF5EBE4}" destId="{68390902-910D-49F7-98AE-1EEFE8F5CF01}" srcOrd="0" destOrd="0" presId="urn:microsoft.com/office/officeart/2005/8/layout/vList2"/>
    <dgm:cxn modelId="{94F1A6CD-4621-4C8A-9725-604FDB44E683}" srcId="{9099B6E8-C66E-4577-8FF1-B03E0F874ADA}" destId="{00BD4B3E-1EF2-496F-9792-768BB66946B2}" srcOrd="0" destOrd="0" parTransId="{FBC3DA8E-B749-4DAF-A758-EF75BFAC0238}" sibTransId="{C1F42580-118B-4B45-AC38-42864B67CCB9}"/>
    <dgm:cxn modelId="{0D3B7B56-931F-4DA7-8F81-FBCAE61F7239}" srcId="{9099B6E8-C66E-4577-8FF1-B03E0F874ADA}" destId="{989215BC-67F9-4020-8EE5-3A7AAEF5EBE4}" srcOrd="1" destOrd="0" parTransId="{4EB4CE97-FC96-4A6F-B481-057F2AE74A9D}" sibTransId="{8DFB659F-80D4-4210-9681-8096F131965D}"/>
    <dgm:cxn modelId="{D84A2493-6800-43D0-B699-D99935A9B0BD}" type="presOf" srcId="{9099B6E8-C66E-4577-8FF1-B03E0F874ADA}" destId="{357AE4C5-0C70-43D2-865C-6FE92C62EB79}" srcOrd="0" destOrd="0" presId="urn:microsoft.com/office/officeart/2005/8/layout/vList2"/>
    <dgm:cxn modelId="{254C6F81-9A4E-4B4B-AC1F-549DCE61DD40}" type="presOf" srcId="{00BD4B3E-1EF2-496F-9792-768BB66946B2}" destId="{4C402730-79DF-4275-AC79-EA3D1DA7C386}" srcOrd="0" destOrd="0" presId="urn:microsoft.com/office/officeart/2005/8/layout/vList2"/>
    <dgm:cxn modelId="{56459EF7-8177-4EF3-A620-1E6E25A03DFC}" type="presParOf" srcId="{357AE4C5-0C70-43D2-865C-6FE92C62EB79}" destId="{4C402730-79DF-4275-AC79-EA3D1DA7C386}" srcOrd="0" destOrd="0" presId="urn:microsoft.com/office/officeart/2005/8/layout/vList2"/>
    <dgm:cxn modelId="{127B9C2B-C7B7-4A1E-9D7F-EF92C51BB172}" type="presParOf" srcId="{357AE4C5-0C70-43D2-865C-6FE92C62EB79}" destId="{5E4D389D-8B83-4DD8-9941-9A15472C7B86}" srcOrd="1" destOrd="0" presId="urn:microsoft.com/office/officeart/2005/8/layout/vList2"/>
    <dgm:cxn modelId="{60408AC9-E3A1-48F6-BDBB-DEB87E7BE779}" type="presParOf" srcId="{357AE4C5-0C70-43D2-865C-6FE92C62EB79}" destId="{68390902-910D-49F7-98AE-1EEFE8F5CF01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99B6E8-C66E-4577-8FF1-B03E0F874A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BD4B3E-1EF2-496F-9792-768BB66946B2}">
      <dgm:prSet phldrT="[Text]" custT="1"/>
      <dgm:spPr>
        <a:solidFill>
          <a:schemeClr val="accen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en-US" sz="1400" b="1" u="sng" dirty="0" smtClean="0">
              <a:latin typeface="Century Gothic" pitchFamily="34" charset="0"/>
            </a:rPr>
            <a:t>Global Certificate Programme</a:t>
          </a:r>
          <a:r>
            <a:rPr lang="en-US" sz="1300" u="sng" dirty="0" smtClean="0"/>
            <a:t> </a:t>
          </a:r>
        </a:p>
        <a:p>
          <a:r>
            <a:rPr lang="en-US" sz="1300" dirty="0" smtClean="0"/>
            <a:t> </a:t>
          </a:r>
          <a:r>
            <a:rPr lang="en-US" sz="1400" b="1" dirty="0" smtClean="0">
              <a:latin typeface="Century Gothic" pitchFamily="34" charset="0"/>
            </a:rPr>
            <a:t>In direct response to members’ desires, discussions are currently ongoing with a top university in the USA to develop a three - week global certificate programme for securities regulators. </a:t>
          </a:r>
        </a:p>
        <a:p>
          <a:r>
            <a:rPr lang="en-US" sz="1400" b="1" dirty="0" smtClean="0">
              <a:latin typeface="Century Gothic" pitchFamily="34" charset="0"/>
            </a:rPr>
            <a:t>-    The Programme will consist of seminar sessions at the IOSCO Head Quarters (or elsewhere) and the University. </a:t>
          </a:r>
        </a:p>
        <a:p>
          <a:r>
            <a:rPr lang="en-US" sz="1400" b="1" dirty="0" smtClean="0">
              <a:latin typeface="Century Gothic" pitchFamily="34" charset="0"/>
            </a:rPr>
            <a:t>-    This will be supplemented with selected learning modules of the Online Tool kit.</a:t>
          </a:r>
          <a:r>
            <a:rPr lang="en-US" sz="1300" dirty="0" smtClean="0"/>
            <a:t> </a:t>
          </a:r>
          <a:endParaRPr lang="en-US" sz="1300" b="1" dirty="0">
            <a:latin typeface="Century Gothic" pitchFamily="34" charset="0"/>
          </a:endParaRPr>
        </a:p>
      </dgm:t>
    </dgm:pt>
    <dgm:pt modelId="{FBC3DA8E-B749-4DAF-A758-EF75BFAC0238}" type="parTrans" cxnId="{94F1A6CD-4621-4C8A-9725-604FDB44E683}">
      <dgm:prSet/>
      <dgm:spPr/>
      <dgm:t>
        <a:bodyPr/>
        <a:lstStyle/>
        <a:p>
          <a:endParaRPr lang="en-US"/>
        </a:p>
      </dgm:t>
    </dgm:pt>
    <dgm:pt modelId="{C1F42580-118B-4B45-AC38-42864B67CCB9}" type="sibTrans" cxnId="{94F1A6CD-4621-4C8A-9725-604FDB44E683}">
      <dgm:prSet/>
      <dgm:spPr/>
      <dgm:t>
        <a:bodyPr/>
        <a:lstStyle/>
        <a:p>
          <a:endParaRPr lang="en-US"/>
        </a:p>
      </dgm:t>
    </dgm:pt>
    <dgm:pt modelId="{989215BC-67F9-4020-8EE5-3A7AAEF5EBE4}">
      <dgm:prSet phldrT="[Text]" custT="1"/>
      <dgm:spPr>
        <a:solidFill>
          <a:schemeClr val="accen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en-US" sz="1400" b="1" dirty="0" smtClean="0">
              <a:latin typeface="Century Gothic" pitchFamily="34" charset="0"/>
            </a:rPr>
            <a:t>-     The 3 – phased Programme will have securities regulators deliver core regulatory topics while topics examining new and cutting edge regulatory issues, will be handled by University professors, research fellows and securities regulators. </a:t>
          </a:r>
        </a:p>
        <a:p>
          <a:r>
            <a:rPr lang="en-US" sz="1400" b="1" dirty="0" smtClean="0">
              <a:latin typeface="Century Gothic" pitchFamily="34" charset="0"/>
            </a:rPr>
            <a:t>-    Full operations is planned to commence in early 2016.</a:t>
          </a:r>
          <a:endParaRPr lang="en-US" sz="1400" b="1" dirty="0">
            <a:latin typeface="Century Gothic" pitchFamily="34" charset="0"/>
          </a:endParaRPr>
        </a:p>
      </dgm:t>
    </dgm:pt>
    <dgm:pt modelId="{4EB4CE97-FC96-4A6F-B481-057F2AE74A9D}" type="parTrans" cxnId="{0D3B7B56-931F-4DA7-8F81-FBCAE61F7239}">
      <dgm:prSet/>
      <dgm:spPr/>
      <dgm:t>
        <a:bodyPr/>
        <a:lstStyle/>
        <a:p>
          <a:endParaRPr lang="en-US"/>
        </a:p>
      </dgm:t>
    </dgm:pt>
    <dgm:pt modelId="{8DFB659F-80D4-4210-9681-8096F131965D}" type="sibTrans" cxnId="{0D3B7B56-931F-4DA7-8F81-FBCAE61F7239}">
      <dgm:prSet/>
      <dgm:spPr/>
      <dgm:t>
        <a:bodyPr/>
        <a:lstStyle/>
        <a:p>
          <a:endParaRPr lang="en-US"/>
        </a:p>
      </dgm:t>
    </dgm:pt>
    <dgm:pt modelId="{357AE4C5-0C70-43D2-865C-6FE92C62EB79}" type="pres">
      <dgm:prSet presAssocID="{9099B6E8-C66E-4577-8FF1-B03E0F874A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402730-79DF-4275-AC79-EA3D1DA7C386}" type="pres">
      <dgm:prSet presAssocID="{00BD4B3E-1EF2-496F-9792-768BB66946B2}" presName="parentText" presStyleLbl="node1" presStyleIdx="0" presStyleCnt="2" custScaleY="120639" custLinFactY="-1070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D389D-8B83-4DD8-9941-9A15472C7B86}" type="pres">
      <dgm:prSet presAssocID="{C1F42580-118B-4B45-AC38-42864B67CCB9}" presName="spacer" presStyleCnt="0"/>
      <dgm:spPr/>
    </dgm:pt>
    <dgm:pt modelId="{68390902-910D-49F7-98AE-1EEFE8F5CF01}" type="pres">
      <dgm:prSet presAssocID="{989215BC-67F9-4020-8EE5-3A7AAEF5EB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3B7B56-931F-4DA7-8F81-FBCAE61F7239}" srcId="{9099B6E8-C66E-4577-8FF1-B03E0F874ADA}" destId="{989215BC-67F9-4020-8EE5-3A7AAEF5EBE4}" srcOrd="1" destOrd="0" parTransId="{4EB4CE97-FC96-4A6F-B481-057F2AE74A9D}" sibTransId="{8DFB659F-80D4-4210-9681-8096F131965D}"/>
    <dgm:cxn modelId="{8B67919B-F323-43F7-B74B-62B14922CEF3}" type="presOf" srcId="{9099B6E8-C66E-4577-8FF1-B03E0F874ADA}" destId="{357AE4C5-0C70-43D2-865C-6FE92C62EB79}" srcOrd="0" destOrd="0" presId="urn:microsoft.com/office/officeart/2005/8/layout/vList2"/>
    <dgm:cxn modelId="{CA5BC07C-1672-464D-84F0-5FD14CB0AFF7}" type="presOf" srcId="{989215BC-67F9-4020-8EE5-3A7AAEF5EBE4}" destId="{68390902-910D-49F7-98AE-1EEFE8F5CF01}" srcOrd="0" destOrd="0" presId="urn:microsoft.com/office/officeart/2005/8/layout/vList2"/>
    <dgm:cxn modelId="{94F1A6CD-4621-4C8A-9725-604FDB44E683}" srcId="{9099B6E8-C66E-4577-8FF1-B03E0F874ADA}" destId="{00BD4B3E-1EF2-496F-9792-768BB66946B2}" srcOrd="0" destOrd="0" parTransId="{FBC3DA8E-B749-4DAF-A758-EF75BFAC0238}" sibTransId="{C1F42580-118B-4B45-AC38-42864B67CCB9}"/>
    <dgm:cxn modelId="{A3911F55-88FC-407D-A622-11DB2E1263F5}" type="presOf" srcId="{00BD4B3E-1EF2-496F-9792-768BB66946B2}" destId="{4C402730-79DF-4275-AC79-EA3D1DA7C386}" srcOrd="0" destOrd="0" presId="urn:microsoft.com/office/officeart/2005/8/layout/vList2"/>
    <dgm:cxn modelId="{E16BF3AC-726B-44A8-BA05-1F49A45FF477}" type="presParOf" srcId="{357AE4C5-0C70-43D2-865C-6FE92C62EB79}" destId="{4C402730-79DF-4275-AC79-EA3D1DA7C386}" srcOrd="0" destOrd="0" presId="urn:microsoft.com/office/officeart/2005/8/layout/vList2"/>
    <dgm:cxn modelId="{92DE5B6A-21FD-4D87-9C42-894888C0E7B1}" type="presParOf" srcId="{357AE4C5-0C70-43D2-865C-6FE92C62EB79}" destId="{5E4D389D-8B83-4DD8-9941-9A15472C7B86}" srcOrd="1" destOrd="0" presId="urn:microsoft.com/office/officeart/2005/8/layout/vList2"/>
    <dgm:cxn modelId="{8603AC36-ECA6-433F-929E-8BDB15198A72}" type="presParOf" srcId="{357AE4C5-0C70-43D2-865C-6FE92C62EB79}" destId="{68390902-910D-49F7-98AE-1EEFE8F5CF01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FEF320-CEEC-4EE1-A427-DE95679E5F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4C31DD-A000-4614-B082-48FBD98B3C25}">
      <dgm:prSet phldrT="[Text]" custT="1"/>
      <dgm:spPr>
        <a:solidFill>
          <a:schemeClr val="accen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CA" sz="1400" b="1" dirty="0" smtClean="0">
              <a:latin typeface="Century Gothic" pitchFamily="34" charset="0"/>
            </a:rPr>
            <a:t>-   relatively new and small in size, CF serves as an alternative for funding to small and medium sized enterprises and seed capital to start-up companies, and may contribute to economic recovery and growth</a:t>
          </a:r>
          <a:r>
            <a:rPr lang="en-CA" sz="2000" dirty="0" smtClean="0"/>
            <a:t>.</a:t>
          </a:r>
          <a:endParaRPr lang="en-US" sz="2000" b="1" dirty="0">
            <a:latin typeface="Century Gothic" pitchFamily="34" charset="0"/>
          </a:endParaRPr>
        </a:p>
      </dgm:t>
    </dgm:pt>
    <dgm:pt modelId="{959D4257-6C97-4DB3-9452-474141EA7486}" type="parTrans" cxnId="{B2DF2277-4847-44F1-8703-0892F3F34761}">
      <dgm:prSet/>
      <dgm:spPr/>
      <dgm:t>
        <a:bodyPr/>
        <a:lstStyle/>
        <a:p>
          <a:endParaRPr lang="en-US"/>
        </a:p>
      </dgm:t>
    </dgm:pt>
    <dgm:pt modelId="{7324F865-630F-438B-9BA1-674D62CB4353}" type="sibTrans" cxnId="{B2DF2277-4847-44F1-8703-0892F3F34761}">
      <dgm:prSet/>
      <dgm:spPr/>
      <dgm:t>
        <a:bodyPr/>
        <a:lstStyle/>
        <a:p>
          <a:endParaRPr lang="en-US"/>
        </a:p>
      </dgm:t>
    </dgm:pt>
    <dgm:pt modelId="{C444F8E9-5503-4C73-879D-08CED599BD64}">
      <dgm:prSet phldrT="[Text]" custT="1"/>
      <dgm:spPr>
        <a:solidFill>
          <a:schemeClr val="accen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CA" sz="1400" b="1" dirty="0" smtClean="0">
              <a:latin typeface="Century Gothic" pitchFamily="34" charset="0"/>
            </a:rPr>
            <a:t>-   It raises important issues about the balance between investor protection and the role equity markets can play. </a:t>
          </a:r>
        </a:p>
        <a:p>
          <a:pPr>
            <a:lnSpc>
              <a:spcPct val="100000"/>
            </a:lnSpc>
          </a:pPr>
          <a:r>
            <a:rPr lang="en-CA" sz="1400" b="1" dirty="0" smtClean="0">
              <a:latin typeface="Century Gothic" pitchFamily="34" charset="0"/>
            </a:rPr>
            <a:t>-    It also raises questions about investor future risks that might emerge if this market continues to gain in importance</a:t>
          </a:r>
          <a:endParaRPr lang="en-US" sz="1400" b="1" dirty="0">
            <a:latin typeface="Century Gothic" pitchFamily="34" charset="0"/>
          </a:endParaRPr>
        </a:p>
      </dgm:t>
    </dgm:pt>
    <dgm:pt modelId="{A789CCFF-7297-4185-818C-4EFA743F7C53}" type="parTrans" cxnId="{8FF8C56C-C680-442B-BF14-BF45BCBDEB15}">
      <dgm:prSet/>
      <dgm:spPr/>
      <dgm:t>
        <a:bodyPr/>
        <a:lstStyle/>
        <a:p>
          <a:endParaRPr lang="en-US"/>
        </a:p>
      </dgm:t>
    </dgm:pt>
    <dgm:pt modelId="{4DDE2355-3EC6-4C5B-AFE1-47481DD0ED13}" type="sibTrans" cxnId="{8FF8C56C-C680-442B-BF14-BF45BCBDEB15}">
      <dgm:prSet/>
      <dgm:spPr/>
      <dgm:t>
        <a:bodyPr/>
        <a:lstStyle/>
        <a:p>
          <a:endParaRPr lang="en-US"/>
        </a:p>
      </dgm:t>
    </dgm:pt>
    <dgm:pt modelId="{670EBD4B-A4A1-4791-90CE-6FDFB4212466}" type="pres">
      <dgm:prSet presAssocID="{F5FEF320-CEEC-4EE1-A427-DE95679E5F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5B7113-0337-4564-9B3C-DDCDDEE86FF7}" type="pres">
      <dgm:prSet presAssocID="{1D4C31DD-A000-4614-B082-48FBD98B3C25}" presName="parentText" presStyleLbl="node1" presStyleIdx="0" presStyleCnt="2" custScaleY="83057" custLinFactNeighborX="214" custLinFactNeighborY="-144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B7130-28EE-44CD-BD9D-6BFC5FADD5F2}" type="pres">
      <dgm:prSet presAssocID="{7324F865-630F-438B-9BA1-674D62CB4353}" presName="spacer" presStyleCnt="0"/>
      <dgm:spPr/>
    </dgm:pt>
    <dgm:pt modelId="{D06DD5AB-AE8B-4BF3-8F9B-BD2EC5BD87CB}" type="pres">
      <dgm:prSet presAssocID="{C444F8E9-5503-4C73-879D-08CED599BD64}" presName="parentText" presStyleLbl="node1" presStyleIdx="1" presStyleCnt="2" custScaleY="988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90AC63-2B90-4D5B-B18C-5456FBD4BEF9}" type="presOf" srcId="{C444F8E9-5503-4C73-879D-08CED599BD64}" destId="{D06DD5AB-AE8B-4BF3-8F9B-BD2EC5BD87CB}" srcOrd="0" destOrd="0" presId="urn:microsoft.com/office/officeart/2005/8/layout/vList2"/>
    <dgm:cxn modelId="{8FF8C56C-C680-442B-BF14-BF45BCBDEB15}" srcId="{F5FEF320-CEEC-4EE1-A427-DE95679E5F2C}" destId="{C444F8E9-5503-4C73-879D-08CED599BD64}" srcOrd="1" destOrd="0" parTransId="{A789CCFF-7297-4185-818C-4EFA743F7C53}" sibTransId="{4DDE2355-3EC6-4C5B-AFE1-47481DD0ED13}"/>
    <dgm:cxn modelId="{81B06108-27E1-456D-8134-C4EA0C4E57B8}" type="presOf" srcId="{1D4C31DD-A000-4614-B082-48FBD98B3C25}" destId="{935B7113-0337-4564-9B3C-DDCDDEE86FF7}" srcOrd="0" destOrd="0" presId="urn:microsoft.com/office/officeart/2005/8/layout/vList2"/>
    <dgm:cxn modelId="{25ED8C5C-6161-499B-A067-AC86C0371B9F}" type="presOf" srcId="{F5FEF320-CEEC-4EE1-A427-DE95679E5F2C}" destId="{670EBD4B-A4A1-4791-90CE-6FDFB4212466}" srcOrd="0" destOrd="0" presId="urn:microsoft.com/office/officeart/2005/8/layout/vList2"/>
    <dgm:cxn modelId="{B2DF2277-4847-44F1-8703-0892F3F34761}" srcId="{F5FEF320-CEEC-4EE1-A427-DE95679E5F2C}" destId="{1D4C31DD-A000-4614-B082-48FBD98B3C25}" srcOrd="0" destOrd="0" parTransId="{959D4257-6C97-4DB3-9452-474141EA7486}" sibTransId="{7324F865-630F-438B-9BA1-674D62CB4353}"/>
    <dgm:cxn modelId="{5822CD2D-D762-4F5C-ADC0-271A899D086D}" type="presParOf" srcId="{670EBD4B-A4A1-4791-90CE-6FDFB4212466}" destId="{935B7113-0337-4564-9B3C-DDCDDEE86FF7}" srcOrd="0" destOrd="0" presId="urn:microsoft.com/office/officeart/2005/8/layout/vList2"/>
    <dgm:cxn modelId="{7048CA4F-4A26-4F8A-910D-59289CAEA57B}" type="presParOf" srcId="{670EBD4B-A4A1-4791-90CE-6FDFB4212466}" destId="{88FB7130-28EE-44CD-BD9D-6BFC5FADD5F2}" srcOrd="1" destOrd="0" presId="urn:microsoft.com/office/officeart/2005/8/layout/vList2"/>
    <dgm:cxn modelId="{A06A9365-5CFD-436D-A5EF-00478658BB93}" type="presParOf" srcId="{670EBD4B-A4A1-4791-90CE-6FDFB4212466}" destId="{D06DD5AB-AE8B-4BF3-8F9B-BD2EC5BD87CB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FEF320-CEEC-4EE1-A427-DE95679E5F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4C31DD-A000-4614-B082-48FBD98B3C25}">
      <dgm:prSet phldrT="[Text]" custT="1"/>
      <dgm:spPr>
        <a:solidFill>
          <a:schemeClr val="accen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CA" sz="1400" b="1" dirty="0" smtClean="0">
              <a:latin typeface="Century Gothic" pitchFamily="34" charset="0"/>
            </a:rPr>
            <a:t>-   IOSCO has therefore commissioned further studies to facilitate the continued crafting of practical regulatory standards that will boost transparency, efficiency and investor protection</a:t>
          </a:r>
          <a:endParaRPr lang="en-US" sz="2000" b="1" dirty="0">
            <a:latin typeface="Century Gothic" pitchFamily="34" charset="0"/>
          </a:endParaRPr>
        </a:p>
      </dgm:t>
    </dgm:pt>
    <dgm:pt modelId="{959D4257-6C97-4DB3-9452-474141EA7486}" type="parTrans" cxnId="{B2DF2277-4847-44F1-8703-0892F3F34761}">
      <dgm:prSet/>
      <dgm:spPr/>
      <dgm:t>
        <a:bodyPr/>
        <a:lstStyle/>
        <a:p>
          <a:endParaRPr lang="en-US"/>
        </a:p>
      </dgm:t>
    </dgm:pt>
    <dgm:pt modelId="{7324F865-630F-438B-9BA1-674D62CB4353}" type="sibTrans" cxnId="{B2DF2277-4847-44F1-8703-0892F3F34761}">
      <dgm:prSet/>
      <dgm:spPr/>
      <dgm:t>
        <a:bodyPr/>
        <a:lstStyle/>
        <a:p>
          <a:endParaRPr lang="en-US"/>
        </a:p>
      </dgm:t>
    </dgm:pt>
    <dgm:pt modelId="{C444F8E9-5503-4C73-879D-08CED599BD64}">
      <dgm:prSet phldrT="[Text]" custT="1"/>
      <dgm:spPr>
        <a:solidFill>
          <a:schemeClr val="accent1">
            <a:hueOff val="0"/>
            <a:satOff val="0"/>
            <a:lumOff val="0"/>
            <a:alpha val="86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CA" sz="1400" b="1" dirty="0" smtClean="0">
              <a:latin typeface="Century Gothic" pitchFamily="34" charset="0"/>
            </a:rPr>
            <a:t>-   The introduction of CF will deepen our market  in line with some of the aspirations of the 10 – year Master plan hence the SEC has continued  to  consider drafting necessary rules in this regard </a:t>
          </a:r>
        </a:p>
        <a:p>
          <a:pPr>
            <a:lnSpc>
              <a:spcPct val="100000"/>
            </a:lnSpc>
          </a:pPr>
          <a:r>
            <a:rPr lang="en-CA" sz="1400" b="1" dirty="0" smtClean="0">
              <a:latin typeface="Century Gothic" pitchFamily="34" charset="0"/>
            </a:rPr>
            <a:t>-   We are however faced with challenges </a:t>
          </a:r>
          <a:endParaRPr lang="en-US" sz="1400" b="1" dirty="0">
            <a:latin typeface="Century Gothic" pitchFamily="34" charset="0"/>
          </a:endParaRPr>
        </a:p>
      </dgm:t>
    </dgm:pt>
    <dgm:pt modelId="{A789CCFF-7297-4185-818C-4EFA743F7C53}" type="parTrans" cxnId="{8FF8C56C-C680-442B-BF14-BF45BCBDEB15}">
      <dgm:prSet/>
      <dgm:spPr/>
      <dgm:t>
        <a:bodyPr/>
        <a:lstStyle/>
        <a:p>
          <a:endParaRPr lang="en-US"/>
        </a:p>
      </dgm:t>
    </dgm:pt>
    <dgm:pt modelId="{4DDE2355-3EC6-4C5B-AFE1-47481DD0ED13}" type="sibTrans" cxnId="{8FF8C56C-C680-442B-BF14-BF45BCBDEB15}">
      <dgm:prSet/>
      <dgm:spPr/>
      <dgm:t>
        <a:bodyPr/>
        <a:lstStyle/>
        <a:p>
          <a:endParaRPr lang="en-US"/>
        </a:p>
      </dgm:t>
    </dgm:pt>
    <dgm:pt modelId="{670EBD4B-A4A1-4791-90CE-6FDFB4212466}" type="pres">
      <dgm:prSet presAssocID="{F5FEF320-CEEC-4EE1-A427-DE95679E5F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5B7113-0337-4564-9B3C-DDCDDEE86FF7}" type="pres">
      <dgm:prSet presAssocID="{1D4C31DD-A000-4614-B082-48FBD98B3C25}" presName="parentText" presStyleLbl="node1" presStyleIdx="0" presStyleCnt="2" custScaleY="83057" custLinFactNeighborX="214" custLinFactNeighborY="-144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B7130-28EE-44CD-BD9D-6BFC5FADD5F2}" type="pres">
      <dgm:prSet presAssocID="{7324F865-630F-438B-9BA1-674D62CB4353}" presName="spacer" presStyleCnt="0"/>
      <dgm:spPr/>
    </dgm:pt>
    <dgm:pt modelId="{D06DD5AB-AE8B-4BF3-8F9B-BD2EC5BD87CB}" type="pres">
      <dgm:prSet presAssocID="{C444F8E9-5503-4C73-879D-08CED599BD64}" presName="parentText" presStyleLbl="node1" presStyleIdx="1" presStyleCnt="2" custScaleY="988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DD8DFA-A70C-4B49-8A90-76CCD099E3ED}" type="presOf" srcId="{C444F8E9-5503-4C73-879D-08CED599BD64}" destId="{D06DD5AB-AE8B-4BF3-8F9B-BD2EC5BD87CB}" srcOrd="0" destOrd="0" presId="urn:microsoft.com/office/officeart/2005/8/layout/vList2"/>
    <dgm:cxn modelId="{8FF8C56C-C680-442B-BF14-BF45BCBDEB15}" srcId="{F5FEF320-CEEC-4EE1-A427-DE95679E5F2C}" destId="{C444F8E9-5503-4C73-879D-08CED599BD64}" srcOrd="1" destOrd="0" parTransId="{A789CCFF-7297-4185-818C-4EFA743F7C53}" sibTransId="{4DDE2355-3EC6-4C5B-AFE1-47481DD0ED13}"/>
    <dgm:cxn modelId="{B2DF2277-4847-44F1-8703-0892F3F34761}" srcId="{F5FEF320-CEEC-4EE1-A427-DE95679E5F2C}" destId="{1D4C31DD-A000-4614-B082-48FBD98B3C25}" srcOrd="0" destOrd="0" parTransId="{959D4257-6C97-4DB3-9452-474141EA7486}" sibTransId="{7324F865-630F-438B-9BA1-674D62CB4353}"/>
    <dgm:cxn modelId="{92249397-81B5-4A4A-ACC3-43A55E223838}" type="presOf" srcId="{F5FEF320-CEEC-4EE1-A427-DE95679E5F2C}" destId="{670EBD4B-A4A1-4791-90CE-6FDFB4212466}" srcOrd="0" destOrd="0" presId="urn:microsoft.com/office/officeart/2005/8/layout/vList2"/>
    <dgm:cxn modelId="{645C1E24-F8DD-4A38-99F5-F1EFFD63C130}" type="presOf" srcId="{1D4C31DD-A000-4614-B082-48FBD98B3C25}" destId="{935B7113-0337-4564-9B3C-DDCDDEE86FF7}" srcOrd="0" destOrd="0" presId="urn:microsoft.com/office/officeart/2005/8/layout/vList2"/>
    <dgm:cxn modelId="{1B38A785-87DC-4950-817D-A0CC9EFE1C6D}" type="presParOf" srcId="{670EBD4B-A4A1-4791-90CE-6FDFB4212466}" destId="{935B7113-0337-4564-9B3C-DDCDDEE86FF7}" srcOrd="0" destOrd="0" presId="urn:microsoft.com/office/officeart/2005/8/layout/vList2"/>
    <dgm:cxn modelId="{F435AB81-A36F-47CA-B7F2-802FDF297A6E}" type="presParOf" srcId="{670EBD4B-A4A1-4791-90CE-6FDFB4212466}" destId="{88FB7130-28EE-44CD-BD9D-6BFC5FADD5F2}" srcOrd="1" destOrd="0" presId="urn:microsoft.com/office/officeart/2005/8/layout/vList2"/>
    <dgm:cxn modelId="{70B93B8E-B8DB-4689-8287-236B7CBEC9F3}" type="presParOf" srcId="{670EBD4B-A4A1-4791-90CE-6FDFB4212466}" destId="{D06DD5AB-AE8B-4BF3-8F9B-BD2EC5BD87CB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FEF320-CEEC-4EE1-A427-DE95679E5F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4C31DD-A000-4614-B082-48FBD98B3C25}">
      <dgm:prSet phldrT="[Text]" custT="1"/>
      <dgm:spPr>
        <a:solidFill>
          <a:schemeClr val="accen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CA" sz="1400" b="1" u="sng" dirty="0" smtClean="0">
              <a:latin typeface="Century Gothic" pitchFamily="34" charset="0"/>
            </a:rPr>
            <a:t>Challenges</a:t>
          </a:r>
          <a:r>
            <a:rPr lang="en-CA" sz="1400" b="1" dirty="0" smtClean="0">
              <a:latin typeface="Century Gothic" pitchFamily="34" charset="0"/>
            </a:rPr>
            <a:t> </a:t>
          </a:r>
        </a:p>
        <a:p>
          <a:pPr>
            <a:lnSpc>
              <a:spcPct val="100000"/>
            </a:lnSpc>
          </a:pPr>
          <a:r>
            <a:rPr lang="en-CA" sz="1400" b="1" dirty="0" smtClean="0">
              <a:latin typeface="Century Gothic" pitchFamily="34" charset="0"/>
            </a:rPr>
            <a:t>-   Provisions of the ISA  &amp; CAMA  impose legal impediments to the crafting of  SEC CF rules and NASD rules as proposed</a:t>
          </a:r>
          <a:endParaRPr lang="en-US" sz="2000" b="1" dirty="0">
            <a:latin typeface="Century Gothic" pitchFamily="34" charset="0"/>
          </a:endParaRPr>
        </a:p>
      </dgm:t>
    </dgm:pt>
    <dgm:pt modelId="{959D4257-6C97-4DB3-9452-474141EA7486}" type="parTrans" cxnId="{B2DF2277-4847-44F1-8703-0892F3F34761}">
      <dgm:prSet/>
      <dgm:spPr/>
      <dgm:t>
        <a:bodyPr/>
        <a:lstStyle/>
        <a:p>
          <a:endParaRPr lang="en-US"/>
        </a:p>
      </dgm:t>
    </dgm:pt>
    <dgm:pt modelId="{7324F865-630F-438B-9BA1-674D62CB4353}" type="sibTrans" cxnId="{B2DF2277-4847-44F1-8703-0892F3F34761}">
      <dgm:prSet/>
      <dgm:spPr/>
      <dgm:t>
        <a:bodyPr/>
        <a:lstStyle/>
        <a:p>
          <a:endParaRPr lang="en-US"/>
        </a:p>
      </dgm:t>
    </dgm:pt>
    <dgm:pt modelId="{C444F8E9-5503-4C73-879D-08CED599BD6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CA" sz="1400" b="1" dirty="0" smtClean="0">
              <a:latin typeface="Century Gothic" pitchFamily="34" charset="0"/>
            </a:rPr>
            <a:t>-    S. 22 of  CAMA restricts transferability of shares  of private companies to the public to subscribe to its shares  or deposit money</a:t>
          </a:r>
        </a:p>
        <a:p>
          <a:pPr>
            <a:lnSpc>
              <a:spcPct val="100000"/>
            </a:lnSpc>
          </a:pPr>
          <a:r>
            <a:rPr lang="en-CA" sz="1400" b="1" dirty="0" smtClean="0">
              <a:latin typeface="Century Gothic" pitchFamily="34" charset="0"/>
            </a:rPr>
            <a:t>-   S. 67 &amp; 71 of ISA precludes private companies from making invitations to the public.</a:t>
          </a:r>
        </a:p>
        <a:p>
          <a:pPr>
            <a:lnSpc>
              <a:spcPct val="100000"/>
            </a:lnSpc>
          </a:pPr>
          <a:r>
            <a:rPr lang="en-CA" sz="1400" b="1" dirty="0" smtClean="0">
              <a:latin typeface="Century Gothic" pitchFamily="34" charset="0"/>
            </a:rPr>
            <a:t>The requirements for a prospectus (S. 71) is an undue burden </a:t>
          </a:r>
          <a:endParaRPr lang="en-US" sz="1400" b="1" dirty="0">
            <a:latin typeface="Century Gothic" pitchFamily="34" charset="0"/>
          </a:endParaRPr>
        </a:p>
      </dgm:t>
    </dgm:pt>
    <dgm:pt modelId="{A789CCFF-7297-4185-818C-4EFA743F7C53}" type="parTrans" cxnId="{8FF8C56C-C680-442B-BF14-BF45BCBDEB15}">
      <dgm:prSet/>
      <dgm:spPr/>
      <dgm:t>
        <a:bodyPr/>
        <a:lstStyle/>
        <a:p>
          <a:endParaRPr lang="en-US"/>
        </a:p>
      </dgm:t>
    </dgm:pt>
    <dgm:pt modelId="{4DDE2355-3EC6-4C5B-AFE1-47481DD0ED13}" type="sibTrans" cxnId="{8FF8C56C-C680-442B-BF14-BF45BCBDEB15}">
      <dgm:prSet/>
      <dgm:spPr/>
      <dgm:t>
        <a:bodyPr/>
        <a:lstStyle/>
        <a:p>
          <a:endParaRPr lang="en-US"/>
        </a:p>
      </dgm:t>
    </dgm:pt>
    <dgm:pt modelId="{670EBD4B-A4A1-4791-90CE-6FDFB4212466}" type="pres">
      <dgm:prSet presAssocID="{F5FEF320-CEEC-4EE1-A427-DE95679E5F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5B7113-0337-4564-9B3C-DDCDDEE86FF7}" type="pres">
      <dgm:prSet presAssocID="{1D4C31DD-A000-4614-B082-48FBD98B3C25}" presName="parentText" presStyleLbl="node1" presStyleIdx="0" presStyleCnt="2" custScaleY="83057" custLinFactNeighborX="214" custLinFactNeighborY="-144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B7130-28EE-44CD-BD9D-6BFC5FADD5F2}" type="pres">
      <dgm:prSet presAssocID="{7324F865-630F-438B-9BA1-674D62CB4353}" presName="spacer" presStyleCnt="0"/>
      <dgm:spPr/>
    </dgm:pt>
    <dgm:pt modelId="{D06DD5AB-AE8B-4BF3-8F9B-BD2EC5BD87CB}" type="pres">
      <dgm:prSet presAssocID="{C444F8E9-5503-4C73-879D-08CED599BD64}" presName="parentText" presStyleLbl="node1" presStyleIdx="1" presStyleCnt="2" custScaleY="988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F8C56C-C680-442B-BF14-BF45BCBDEB15}" srcId="{F5FEF320-CEEC-4EE1-A427-DE95679E5F2C}" destId="{C444F8E9-5503-4C73-879D-08CED599BD64}" srcOrd="1" destOrd="0" parTransId="{A789CCFF-7297-4185-818C-4EFA743F7C53}" sibTransId="{4DDE2355-3EC6-4C5B-AFE1-47481DD0ED13}"/>
    <dgm:cxn modelId="{07FEFAA7-848A-499B-965E-D1116E7E6476}" type="presOf" srcId="{C444F8E9-5503-4C73-879D-08CED599BD64}" destId="{D06DD5AB-AE8B-4BF3-8F9B-BD2EC5BD87CB}" srcOrd="0" destOrd="0" presId="urn:microsoft.com/office/officeart/2005/8/layout/vList2"/>
    <dgm:cxn modelId="{29528689-BC1D-4116-B61E-6DFE6EC926E4}" type="presOf" srcId="{F5FEF320-CEEC-4EE1-A427-DE95679E5F2C}" destId="{670EBD4B-A4A1-4791-90CE-6FDFB4212466}" srcOrd="0" destOrd="0" presId="urn:microsoft.com/office/officeart/2005/8/layout/vList2"/>
    <dgm:cxn modelId="{F0EF42B1-D442-4D0D-9377-050436721E81}" type="presOf" srcId="{1D4C31DD-A000-4614-B082-48FBD98B3C25}" destId="{935B7113-0337-4564-9B3C-DDCDDEE86FF7}" srcOrd="0" destOrd="0" presId="urn:microsoft.com/office/officeart/2005/8/layout/vList2"/>
    <dgm:cxn modelId="{B2DF2277-4847-44F1-8703-0892F3F34761}" srcId="{F5FEF320-CEEC-4EE1-A427-DE95679E5F2C}" destId="{1D4C31DD-A000-4614-B082-48FBD98B3C25}" srcOrd="0" destOrd="0" parTransId="{959D4257-6C97-4DB3-9452-474141EA7486}" sibTransId="{7324F865-630F-438B-9BA1-674D62CB4353}"/>
    <dgm:cxn modelId="{C425E66E-8B01-4856-85A9-D3C12A3B5B1E}" type="presParOf" srcId="{670EBD4B-A4A1-4791-90CE-6FDFB4212466}" destId="{935B7113-0337-4564-9B3C-DDCDDEE86FF7}" srcOrd="0" destOrd="0" presId="urn:microsoft.com/office/officeart/2005/8/layout/vList2"/>
    <dgm:cxn modelId="{F92B4568-A618-4533-B3EE-05F74FA70702}" type="presParOf" srcId="{670EBD4B-A4A1-4791-90CE-6FDFB4212466}" destId="{88FB7130-28EE-44CD-BD9D-6BFC5FADD5F2}" srcOrd="1" destOrd="0" presId="urn:microsoft.com/office/officeart/2005/8/layout/vList2"/>
    <dgm:cxn modelId="{5B20E9EA-04C7-48F9-9169-41AFC9DC0E5C}" type="presParOf" srcId="{670EBD4B-A4A1-4791-90CE-6FDFB4212466}" destId="{D06DD5AB-AE8B-4BF3-8F9B-BD2EC5BD87CB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FEF320-CEEC-4EE1-A427-DE95679E5F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4C31DD-A000-4614-B082-48FBD98B3C25}">
      <dgm:prSet phldrT="[Text]" custT="1"/>
      <dgm:spPr>
        <a:solidFill>
          <a:schemeClr val="accen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CA" sz="1400" b="1" u="sng" dirty="0" smtClean="0">
              <a:latin typeface="Century Gothic" pitchFamily="34" charset="0"/>
            </a:rPr>
            <a:t>Way Forward</a:t>
          </a:r>
        </a:p>
        <a:p>
          <a:pPr>
            <a:lnSpc>
              <a:spcPct val="100000"/>
            </a:lnSpc>
          </a:pPr>
          <a:r>
            <a:rPr lang="en-CA" sz="1400" b="1" dirty="0" smtClean="0">
              <a:latin typeface="Century Gothic" pitchFamily="34" charset="0"/>
            </a:rPr>
            <a:t>-   Engage the CAC towards amending the CAMA</a:t>
          </a:r>
        </a:p>
        <a:p>
          <a:pPr>
            <a:lnSpc>
              <a:spcPct val="100000"/>
            </a:lnSpc>
          </a:pPr>
          <a:r>
            <a:rPr lang="en-CA" sz="1400" b="1" dirty="0" smtClean="0">
              <a:latin typeface="Century Gothic" pitchFamily="34" charset="0"/>
            </a:rPr>
            <a:t>-  Seek amendments to relevant ISA Sections</a:t>
          </a:r>
        </a:p>
        <a:p>
          <a:pPr>
            <a:lnSpc>
              <a:spcPct val="100000"/>
            </a:lnSpc>
          </a:pPr>
          <a:r>
            <a:rPr lang="en-CA" sz="1400" b="1" dirty="0" smtClean="0">
              <a:latin typeface="Century Gothic" pitchFamily="34" charset="0"/>
            </a:rPr>
            <a:t>-  Engage NASS towards enactment of a crowd funding law </a:t>
          </a:r>
          <a:endParaRPr lang="en-US" sz="2000" b="1" dirty="0">
            <a:latin typeface="Century Gothic" pitchFamily="34" charset="0"/>
          </a:endParaRPr>
        </a:p>
      </dgm:t>
    </dgm:pt>
    <dgm:pt modelId="{959D4257-6C97-4DB3-9452-474141EA7486}" type="parTrans" cxnId="{B2DF2277-4847-44F1-8703-0892F3F34761}">
      <dgm:prSet/>
      <dgm:spPr/>
      <dgm:t>
        <a:bodyPr/>
        <a:lstStyle/>
        <a:p>
          <a:endParaRPr lang="en-US"/>
        </a:p>
      </dgm:t>
    </dgm:pt>
    <dgm:pt modelId="{7324F865-630F-438B-9BA1-674D62CB4353}" type="sibTrans" cxnId="{B2DF2277-4847-44F1-8703-0892F3F34761}">
      <dgm:prSet/>
      <dgm:spPr/>
      <dgm:t>
        <a:bodyPr/>
        <a:lstStyle/>
        <a:p>
          <a:endParaRPr lang="en-US"/>
        </a:p>
      </dgm:t>
    </dgm:pt>
    <dgm:pt modelId="{C444F8E9-5503-4C73-879D-08CED599BD64}">
      <dgm:prSet phldrT="[Text]" custT="1"/>
      <dgm:spPr>
        <a:solidFill>
          <a:schemeClr val="accen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CA" sz="1400" b="1" dirty="0" smtClean="0">
              <a:latin typeface="Century Gothic" pitchFamily="34" charset="0"/>
            </a:rPr>
            <a:t>-    We shall keep you posted as new developments unfold</a:t>
          </a:r>
          <a:endParaRPr lang="en-US" sz="1400" b="1" dirty="0">
            <a:latin typeface="Century Gothic" pitchFamily="34" charset="0"/>
          </a:endParaRPr>
        </a:p>
      </dgm:t>
    </dgm:pt>
    <dgm:pt modelId="{A789CCFF-7297-4185-818C-4EFA743F7C53}" type="parTrans" cxnId="{8FF8C56C-C680-442B-BF14-BF45BCBDEB15}">
      <dgm:prSet/>
      <dgm:spPr/>
      <dgm:t>
        <a:bodyPr/>
        <a:lstStyle/>
        <a:p>
          <a:endParaRPr lang="en-US"/>
        </a:p>
      </dgm:t>
    </dgm:pt>
    <dgm:pt modelId="{4DDE2355-3EC6-4C5B-AFE1-47481DD0ED13}" type="sibTrans" cxnId="{8FF8C56C-C680-442B-BF14-BF45BCBDEB15}">
      <dgm:prSet/>
      <dgm:spPr/>
      <dgm:t>
        <a:bodyPr/>
        <a:lstStyle/>
        <a:p>
          <a:endParaRPr lang="en-US"/>
        </a:p>
      </dgm:t>
    </dgm:pt>
    <dgm:pt modelId="{670EBD4B-A4A1-4791-90CE-6FDFB4212466}" type="pres">
      <dgm:prSet presAssocID="{F5FEF320-CEEC-4EE1-A427-DE95679E5F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5B7113-0337-4564-9B3C-DDCDDEE86FF7}" type="pres">
      <dgm:prSet presAssocID="{1D4C31DD-A000-4614-B082-48FBD98B3C25}" presName="parentText" presStyleLbl="node1" presStyleIdx="0" presStyleCnt="2" custAng="0" custScaleY="231609" custLinFactNeighborX="214" custLinFactNeighborY="-144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B7130-28EE-44CD-BD9D-6BFC5FADD5F2}" type="pres">
      <dgm:prSet presAssocID="{7324F865-630F-438B-9BA1-674D62CB4353}" presName="spacer" presStyleCnt="0"/>
      <dgm:spPr/>
    </dgm:pt>
    <dgm:pt modelId="{D06DD5AB-AE8B-4BF3-8F9B-BD2EC5BD87CB}" type="pres">
      <dgm:prSet presAssocID="{C444F8E9-5503-4C73-879D-08CED599BD64}" presName="parentText" presStyleLbl="node1" presStyleIdx="1" presStyleCnt="2" custScaleY="988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F8C56C-C680-442B-BF14-BF45BCBDEB15}" srcId="{F5FEF320-CEEC-4EE1-A427-DE95679E5F2C}" destId="{C444F8E9-5503-4C73-879D-08CED599BD64}" srcOrd="1" destOrd="0" parTransId="{A789CCFF-7297-4185-818C-4EFA743F7C53}" sibTransId="{4DDE2355-3EC6-4C5B-AFE1-47481DD0ED13}"/>
    <dgm:cxn modelId="{B2DF2277-4847-44F1-8703-0892F3F34761}" srcId="{F5FEF320-CEEC-4EE1-A427-DE95679E5F2C}" destId="{1D4C31DD-A000-4614-B082-48FBD98B3C25}" srcOrd="0" destOrd="0" parTransId="{959D4257-6C97-4DB3-9452-474141EA7486}" sibTransId="{7324F865-630F-438B-9BA1-674D62CB4353}"/>
    <dgm:cxn modelId="{8D1889E2-3635-4A3B-9698-9E9E4E279D2E}" type="presOf" srcId="{1D4C31DD-A000-4614-B082-48FBD98B3C25}" destId="{935B7113-0337-4564-9B3C-DDCDDEE86FF7}" srcOrd="0" destOrd="0" presId="urn:microsoft.com/office/officeart/2005/8/layout/vList2"/>
    <dgm:cxn modelId="{97FB3FAB-11C1-4965-B89B-C476A1EC578F}" type="presOf" srcId="{C444F8E9-5503-4C73-879D-08CED599BD64}" destId="{D06DD5AB-AE8B-4BF3-8F9B-BD2EC5BD87CB}" srcOrd="0" destOrd="0" presId="urn:microsoft.com/office/officeart/2005/8/layout/vList2"/>
    <dgm:cxn modelId="{572E7201-BEFB-48B5-B3B4-00188082904B}" type="presOf" srcId="{F5FEF320-CEEC-4EE1-A427-DE95679E5F2C}" destId="{670EBD4B-A4A1-4791-90CE-6FDFB4212466}" srcOrd="0" destOrd="0" presId="urn:microsoft.com/office/officeart/2005/8/layout/vList2"/>
    <dgm:cxn modelId="{05653499-EE3E-4038-9BAF-F68B5A90E96D}" type="presParOf" srcId="{670EBD4B-A4A1-4791-90CE-6FDFB4212466}" destId="{935B7113-0337-4564-9B3C-DDCDDEE86FF7}" srcOrd="0" destOrd="0" presId="urn:microsoft.com/office/officeart/2005/8/layout/vList2"/>
    <dgm:cxn modelId="{0C706F9D-ABB0-40A2-8E2C-C37848DE2E87}" type="presParOf" srcId="{670EBD4B-A4A1-4791-90CE-6FDFB4212466}" destId="{88FB7130-28EE-44CD-BD9D-6BFC5FADD5F2}" srcOrd="1" destOrd="0" presId="urn:microsoft.com/office/officeart/2005/8/layout/vList2"/>
    <dgm:cxn modelId="{81C2FF81-2CFB-44A3-9B34-98F9C0864DDC}" type="presParOf" srcId="{670EBD4B-A4A1-4791-90CE-6FDFB4212466}" destId="{D06DD5AB-AE8B-4BF3-8F9B-BD2EC5BD87CB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402730-79DF-4275-AC79-EA3D1DA7C386}">
      <dsp:nvSpPr>
        <dsp:cNvPr id="0" name=""/>
        <dsp:cNvSpPr/>
      </dsp:nvSpPr>
      <dsp:spPr>
        <a:xfrm>
          <a:off x="0" y="534530"/>
          <a:ext cx="6379028" cy="1092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itchFamily="34" charset="0"/>
            </a:rPr>
            <a:t>Expand education, training and research offerings</a:t>
          </a:r>
          <a:r>
            <a:rPr lang="en-US" sz="3300" kern="1200" dirty="0" smtClean="0">
              <a:latin typeface="Century Gothic" pitchFamily="34" charset="0"/>
            </a:rPr>
            <a:t> </a:t>
          </a:r>
          <a:endParaRPr lang="en-US" sz="3300" kern="1200" dirty="0">
            <a:latin typeface="Century Gothic" pitchFamily="34" charset="0"/>
          </a:endParaRPr>
        </a:p>
      </dsp:txBody>
      <dsp:txXfrm>
        <a:off x="0" y="534530"/>
        <a:ext cx="6379028" cy="1092582"/>
      </dsp:txXfrm>
    </dsp:sp>
    <dsp:sp modelId="{68390902-910D-49F7-98AE-1EEFE8F5CF01}">
      <dsp:nvSpPr>
        <dsp:cNvPr id="0" name=""/>
        <dsp:cNvSpPr/>
      </dsp:nvSpPr>
      <dsp:spPr>
        <a:xfrm>
          <a:off x="0" y="1811433"/>
          <a:ext cx="6379028" cy="959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itchFamily="34" charset="0"/>
            </a:rPr>
            <a:t>Build requisite regulatory and market skill and knowledge</a:t>
          </a:r>
          <a:endParaRPr lang="en-US" sz="2000" b="1" kern="1200" dirty="0">
            <a:latin typeface="Century Gothic" pitchFamily="34" charset="0"/>
          </a:endParaRPr>
        </a:p>
      </dsp:txBody>
      <dsp:txXfrm>
        <a:off x="0" y="1811433"/>
        <a:ext cx="6379028" cy="9596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5B7113-0337-4564-9B3C-DDCDDEE86FF7}">
      <dsp:nvSpPr>
        <dsp:cNvPr id="0" name=""/>
        <dsp:cNvSpPr/>
      </dsp:nvSpPr>
      <dsp:spPr>
        <a:xfrm>
          <a:off x="0" y="36791"/>
          <a:ext cx="6117772" cy="1010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itchFamily="34" charset="0"/>
            </a:rPr>
            <a:t>Promoting innovation and market </a:t>
          </a:r>
          <a:r>
            <a:rPr lang="en-US" sz="2000" b="1" kern="1200" dirty="0" smtClean="0">
              <a:latin typeface="Century Gothic" pitchFamily="34" charset="0"/>
            </a:rPr>
            <a:t>deepening</a:t>
          </a:r>
          <a:endParaRPr lang="en-US" sz="2000" b="1" kern="1200" dirty="0">
            <a:latin typeface="Century Gothic" pitchFamily="34" charset="0"/>
          </a:endParaRPr>
        </a:p>
      </dsp:txBody>
      <dsp:txXfrm>
        <a:off x="0" y="36791"/>
        <a:ext cx="6117772" cy="1010637"/>
      </dsp:txXfrm>
    </dsp:sp>
    <dsp:sp modelId="{D06DD5AB-AE8B-4BF3-8F9B-BD2EC5BD87CB}">
      <dsp:nvSpPr>
        <dsp:cNvPr id="0" name=""/>
        <dsp:cNvSpPr/>
      </dsp:nvSpPr>
      <dsp:spPr>
        <a:xfrm>
          <a:off x="0" y="1261598"/>
          <a:ext cx="6117772" cy="952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itchFamily="34" charset="0"/>
            </a:rPr>
            <a:t>Setting global regulatory </a:t>
          </a:r>
          <a:r>
            <a:rPr lang="en-US" sz="2000" b="1" kern="1200" dirty="0" smtClean="0">
              <a:latin typeface="Century Gothic" pitchFamily="34" charset="0"/>
            </a:rPr>
            <a:t>standards for the fast growing industry</a:t>
          </a:r>
          <a:endParaRPr lang="en-US" sz="2000" b="1" kern="1200" dirty="0">
            <a:latin typeface="Century Gothic" pitchFamily="34" charset="0"/>
          </a:endParaRPr>
        </a:p>
      </dsp:txBody>
      <dsp:txXfrm>
        <a:off x="0" y="1261598"/>
        <a:ext cx="6117772" cy="9520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402730-79DF-4275-AC79-EA3D1DA7C386}">
      <dsp:nvSpPr>
        <dsp:cNvPr id="0" name=""/>
        <dsp:cNvSpPr/>
      </dsp:nvSpPr>
      <dsp:spPr>
        <a:xfrm>
          <a:off x="0" y="0"/>
          <a:ext cx="6379028" cy="1952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latin typeface="Century Gothic" pitchFamily="34" charset="0"/>
            </a:rPr>
            <a:t>Components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 pitchFamily="34" charset="0"/>
            </a:rPr>
            <a:t>-    </a:t>
          </a:r>
          <a:r>
            <a:rPr lang="en-US" sz="1400" b="1" kern="1200" dirty="0" smtClean="0">
              <a:latin typeface="Century Gothic" pitchFamily="34" charset="0"/>
            </a:rPr>
            <a:t>Establishment of pilot training hubs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-    </a:t>
          </a:r>
          <a:r>
            <a:rPr lang="en-US" sz="1400" b="1" kern="1200" dirty="0" smtClean="0">
              <a:latin typeface="Century Gothic" pitchFamily="34" charset="0"/>
            </a:rPr>
            <a:t>Creation of an online toolkit (OT) in the members only area of the IOSCO website</a:t>
          </a:r>
          <a:endParaRPr lang="en-US" sz="1400" b="1" kern="1200" dirty="0" smtClean="0">
            <a:latin typeface="Century Gothic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-    </a:t>
          </a:r>
          <a:r>
            <a:rPr lang="en-US" sz="1400" b="1" kern="1200" dirty="0" smtClean="0">
              <a:latin typeface="Century Gothic" pitchFamily="34" charset="0"/>
            </a:rPr>
            <a:t>Launching of a global certificate programme </a:t>
          </a:r>
          <a:endParaRPr lang="en-US" sz="1300" b="1" kern="1200" dirty="0">
            <a:latin typeface="Century Gothic" pitchFamily="34" charset="0"/>
          </a:endParaRPr>
        </a:p>
      </dsp:txBody>
      <dsp:txXfrm>
        <a:off x="0" y="0"/>
        <a:ext cx="6379028" cy="1952298"/>
      </dsp:txXfrm>
    </dsp:sp>
    <dsp:sp modelId="{68390902-910D-49F7-98AE-1EEFE8F5CF01}">
      <dsp:nvSpPr>
        <dsp:cNvPr id="0" name=""/>
        <dsp:cNvSpPr/>
      </dsp:nvSpPr>
      <dsp:spPr>
        <a:xfrm>
          <a:off x="0" y="1965339"/>
          <a:ext cx="6379028" cy="1952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u="sng" kern="1200" dirty="0" smtClean="0">
            <a:latin typeface="Century Gothic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latin typeface="Century Gothic" pitchFamily="34" charset="0"/>
            </a:rPr>
            <a:t>Pilot Training Hubs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-    IOSCO is working on establishing pilot training hubs in each of its regions – AMERC, APRC, ERC &amp; IARC – in early 2016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-    This is aimed at </a:t>
          </a:r>
          <a:r>
            <a:rPr lang="en-US" sz="1400" b="1" kern="1200" dirty="0" err="1" smtClean="0">
              <a:latin typeface="Century Gothic" pitchFamily="34" charset="0"/>
            </a:rPr>
            <a:t>localising</a:t>
          </a:r>
          <a:r>
            <a:rPr lang="en-US" sz="1400" b="1" kern="1200" dirty="0" smtClean="0">
              <a:latin typeface="Century Gothic" pitchFamily="34" charset="0"/>
            </a:rPr>
            <a:t> capacity building, improve accessibility and reduce overall cost of training and development activities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-   Selection process on-going  - Nigeria, member of Selection Committee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latin typeface="Century Gothic" pitchFamily="34" charset="0"/>
          </a:endParaRPr>
        </a:p>
      </dsp:txBody>
      <dsp:txXfrm>
        <a:off x="0" y="1965339"/>
        <a:ext cx="6379028" cy="19522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402730-79DF-4275-AC79-EA3D1DA7C386}">
      <dsp:nvSpPr>
        <dsp:cNvPr id="0" name=""/>
        <dsp:cNvSpPr/>
      </dsp:nvSpPr>
      <dsp:spPr>
        <a:xfrm>
          <a:off x="0" y="0"/>
          <a:ext cx="6379028" cy="1895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latin typeface="Century Gothic" pitchFamily="34" charset="0"/>
            </a:rPr>
            <a:t>Online Tool - kit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-    The OT will</a:t>
          </a:r>
          <a:r>
            <a:rPr lang="en-US" sz="1400" kern="1200" dirty="0" smtClean="0"/>
            <a:t> </a:t>
          </a:r>
          <a:r>
            <a:rPr lang="en-US" sz="1400" b="1" kern="1200" dirty="0" smtClean="0">
              <a:latin typeface="Century Gothic" pitchFamily="34" charset="0"/>
            </a:rPr>
            <a:t>allow IOSCO members to access, in detail,  the relevant standards, guidelines, training manuals and case studies  in different peer jurisdictions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-     It will also include presentations and speeches made by IOSCO members and other experts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>
            <a:latin typeface="Century Gothic" pitchFamily="34" charset="0"/>
          </a:endParaRPr>
        </a:p>
      </dsp:txBody>
      <dsp:txXfrm>
        <a:off x="0" y="0"/>
        <a:ext cx="6379028" cy="1895400"/>
      </dsp:txXfrm>
    </dsp:sp>
    <dsp:sp modelId="{68390902-910D-49F7-98AE-1EEFE8F5CF01}">
      <dsp:nvSpPr>
        <dsp:cNvPr id="0" name=""/>
        <dsp:cNvSpPr/>
      </dsp:nvSpPr>
      <dsp:spPr>
        <a:xfrm>
          <a:off x="0" y="2002991"/>
          <a:ext cx="6379028" cy="1895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-     Further, the OT will allow for cross-sharing of expertise and ongoing dialogue and discussion (via webinars), features which were strongly supported by the GEMC members. 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-     It is expected to start with two modules : Risk Based Supervision and Enforcement - the first two capacity building priorities identified by GEMC members.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-    Development of the portal is ongoing</a:t>
          </a:r>
          <a:endParaRPr lang="en-US" sz="1400" b="1" kern="1200" dirty="0">
            <a:latin typeface="Century Gothic" pitchFamily="34" charset="0"/>
          </a:endParaRPr>
        </a:p>
      </dsp:txBody>
      <dsp:txXfrm>
        <a:off x="0" y="2002991"/>
        <a:ext cx="6379028" cy="1895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402730-79DF-4275-AC79-EA3D1DA7C386}">
      <dsp:nvSpPr>
        <dsp:cNvPr id="0" name=""/>
        <dsp:cNvSpPr/>
      </dsp:nvSpPr>
      <dsp:spPr>
        <a:xfrm>
          <a:off x="0" y="0"/>
          <a:ext cx="6379028" cy="2006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latin typeface="Century Gothic" pitchFamily="34" charset="0"/>
            </a:rPr>
            <a:t>Global Certificate Programme</a:t>
          </a:r>
          <a:r>
            <a:rPr lang="en-US" sz="1300" u="sng" kern="1200" dirty="0" smtClean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</a:t>
          </a:r>
          <a:r>
            <a:rPr lang="en-US" sz="1400" b="1" kern="1200" dirty="0" smtClean="0">
              <a:latin typeface="Century Gothic" pitchFamily="34" charset="0"/>
            </a:rPr>
            <a:t>In direct response to members’ desires, discussions are currently ongoing with a top university in the USA to develop a three - week global certificate programme for securities regulators.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-    The Programme will consist of seminar sessions at the IOSCO Head Quarters (or elsewhere) and the University.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-    This will be supplemented with selected learning modules of the Online Tool kit.</a:t>
          </a:r>
          <a:r>
            <a:rPr lang="en-US" sz="1300" kern="1200" dirty="0" smtClean="0"/>
            <a:t> </a:t>
          </a:r>
          <a:endParaRPr lang="en-US" sz="1300" b="1" kern="1200" dirty="0">
            <a:latin typeface="Century Gothic" pitchFamily="34" charset="0"/>
          </a:endParaRPr>
        </a:p>
      </dsp:txBody>
      <dsp:txXfrm>
        <a:off x="0" y="0"/>
        <a:ext cx="6379028" cy="2006170"/>
      </dsp:txXfrm>
    </dsp:sp>
    <dsp:sp modelId="{68390902-910D-49F7-98AE-1EEFE8F5CF01}">
      <dsp:nvSpPr>
        <dsp:cNvPr id="0" name=""/>
        <dsp:cNvSpPr/>
      </dsp:nvSpPr>
      <dsp:spPr>
        <a:xfrm>
          <a:off x="0" y="2019033"/>
          <a:ext cx="6379028" cy="1662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-     The 3 – phased Programme will have securities regulators deliver core regulatory topics while topics examining new and cutting edge regulatory issues, will be handled by University professors, research fellows and securities regulators.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-    Full operations is planned to commence in early 2016.</a:t>
          </a:r>
          <a:endParaRPr lang="en-US" sz="1400" b="1" kern="1200" dirty="0">
            <a:latin typeface="Century Gothic" pitchFamily="34" charset="0"/>
          </a:endParaRPr>
        </a:p>
      </dsp:txBody>
      <dsp:txXfrm>
        <a:off x="0" y="2019033"/>
        <a:ext cx="6379028" cy="166295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5B7113-0337-4564-9B3C-DDCDDEE86FF7}">
      <dsp:nvSpPr>
        <dsp:cNvPr id="0" name=""/>
        <dsp:cNvSpPr/>
      </dsp:nvSpPr>
      <dsp:spPr>
        <a:xfrm>
          <a:off x="0" y="0"/>
          <a:ext cx="6117772" cy="1002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Century Gothic" pitchFamily="34" charset="0"/>
            </a:rPr>
            <a:t>-   relatively new and small in size, CF serves as an alternative for funding to small and medium sized enterprises and seed capital to start-up companies, and may contribute to economic recovery and growth</a:t>
          </a:r>
          <a:r>
            <a:rPr lang="en-CA" sz="2000" kern="1200" dirty="0" smtClean="0"/>
            <a:t>.</a:t>
          </a:r>
          <a:endParaRPr lang="en-US" sz="2000" b="1" kern="1200" dirty="0">
            <a:latin typeface="Century Gothic" pitchFamily="34" charset="0"/>
          </a:endParaRPr>
        </a:p>
      </dsp:txBody>
      <dsp:txXfrm>
        <a:off x="0" y="0"/>
        <a:ext cx="6117772" cy="1002863"/>
      </dsp:txXfrm>
    </dsp:sp>
    <dsp:sp modelId="{D06DD5AB-AE8B-4BF3-8F9B-BD2EC5BD87CB}">
      <dsp:nvSpPr>
        <dsp:cNvPr id="0" name=""/>
        <dsp:cNvSpPr/>
      </dsp:nvSpPr>
      <dsp:spPr>
        <a:xfrm>
          <a:off x="0" y="1078130"/>
          <a:ext cx="6117772" cy="1193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Century Gothic" pitchFamily="34" charset="0"/>
            </a:rPr>
            <a:t>-   It raises important issues about the balance between investor protection and the role equity markets can play.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Century Gothic" pitchFamily="34" charset="0"/>
            </a:rPr>
            <a:t>-    It also raises questions about investor future risks that might emerge if this market continues to gain in importance</a:t>
          </a:r>
          <a:endParaRPr lang="en-US" sz="1400" b="1" kern="1200" dirty="0">
            <a:latin typeface="Century Gothic" pitchFamily="34" charset="0"/>
          </a:endParaRPr>
        </a:p>
      </dsp:txBody>
      <dsp:txXfrm>
        <a:off x="0" y="1078130"/>
        <a:ext cx="6117772" cy="119315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5B7113-0337-4564-9B3C-DDCDDEE86FF7}">
      <dsp:nvSpPr>
        <dsp:cNvPr id="0" name=""/>
        <dsp:cNvSpPr/>
      </dsp:nvSpPr>
      <dsp:spPr>
        <a:xfrm>
          <a:off x="0" y="0"/>
          <a:ext cx="6117772" cy="971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Century Gothic" pitchFamily="34" charset="0"/>
            </a:rPr>
            <a:t>-   IOSCO has therefore commissioned further studies to facilitate the continued crafting of practical regulatory standards that will boost transparency, efficiency and investor protection</a:t>
          </a:r>
          <a:endParaRPr lang="en-US" sz="2000" b="1" kern="1200" dirty="0">
            <a:latin typeface="Century Gothic" pitchFamily="34" charset="0"/>
          </a:endParaRPr>
        </a:p>
      </dsp:txBody>
      <dsp:txXfrm>
        <a:off x="0" y="0"/>
        <a:ext cx="6117772" cy="971766"/>
      </dsp:txXfrm>
    </dsp:sp>
    <dsp:sp modelId="{D06DD5AB-AE8B-4BF3-8F9B-BD2EC5BD87CB}">
      <dsp:nvSpPr>
        <dsp:cNvPr id="0" name=""/>
        <dsp:cNvSpPr/>
      </dsp:nvSpPr>
      <dsp:spPr>
        <a:xfrm>
          <a:off x="0" y="1118520"/>
          <a:ext cx="6117772" cy="1156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Century Gothic" pitchFamily="34" charset="0"/>
            </a:rPr>
            <a:t>-   The introduction of CF will deepen our market  in line with some of the aspirations of the 10 – year Master plan hence the SEC has</a:t>
          </a:r>
          <a:r>
            <a:rPr lang="en-CA" sz="1400" b="1" kern="1200" dirty="0" smtClean="0">
              <a:latin typeface="Century Gothic" pitchFamily="34" charset="0"/>
            </a:rPr>
            <a:t> continued  to  consider drafting necessary rules in this regard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Century Gothic" pitchFamily="34" charset="0"/>
            </a:rPr>
            <a:t>-   We are however faced with challenges </a:t>
          </a:r>
          <a:endParaRPr lang="en-US" sz="1400" b="1" kern="1200" dirty="0">
            <a:latin typeface="Century Gothic" pitchFamily="34" charset="0"/>
          </a:endParaRPr>
        </a:p>
      </dsp:txBody>
      <dsp:txXfrm>
        <a:off x="0" y="1118520"/>
        <a:ext cx="6117772" cy="115615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5B7113-0337-4564-9B3C-DDCDDEE86FF7}">
      <dsp:nvSpPr>
        <dsp:cNvPr id="0" name=""/>
        <dsp:cNvSpPr/>
      </dsp:nvSpPr>
      <dsp:spPr>
        <a:xfrm>
          <a:off x="0" y="0"/>
          <a:ext cx="6117772" cy="1033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u="sng" kern="1200" dirty="0" smtClean="0">
              <a:latin typeface="Century Gothic" pitchFamily="34" charset="0"/>
            </a:rPr>
            <a:t>Challenges</a:t>
          </a:r>
          <a:r>
            <a:rPr lang="en-CA" sz="1400" b="1" kern="1200" dirty="0" smtClean="0">
              <a:latin typeface="Century Gothic" pitchFamily="34" charset="0"/>
            </a:rPr>
            <a:t>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Century Gothic" pitchFamily="34" charset="0"/>
            </a:rPr>
            <a:t>-   Provisions of the ISA  &amp; CAMA  impose legal impediments to the crafting of  SEC CF rules and NASD rules as proposed</a:t>
          </a:r>
          <a:endParaRPr lang="en-US" sz="2000" b="1" kern="1200" dirty="0">
            <a:latin typeface="Century Gothic" pitchFamily="34" charset="0"/>
          </a:endParaRPr>
        </a:p>
      </dsp:txBody>
      <dsp:txXfrm>
        <a:off x="0" y="0"/>
        <a:ext cx="6117772" cy="1033543"/>
      </dsp:txXfrm>
    </dsp:sp>
    <dsp:sp modelId="{D06DD5AB-AE8B-4BF3-8F9B-BD2EC5BD87CB}">
      <dsp:nvSpPr>
        <dsp:cNvPr id="0" name=""/>
        <dsp:cNvSpPr/>
      </dsp:nvSpPr>
      <dsp:spPr>
        <a:xfrm>
          <a:off x="0" y="1047698"/>
          <a:ext cx="6117772" cy="1229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Century Gothic" pitchFamily="34" charset="0"/>
            </a:rPr>
            <a:t>-    S. 22 of  CAMA restricts transferability of shares  of private companies to the public to subscribe to its shares  or deposit money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Century Gothic" pitchFamily="34" charset="0"/>
            </a:rPr>
            <a:t>-   S. 67 &amp; 71 of ISA precludes private companies from making invitations to the public.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Century Gothic" pitchFamily="34" charset="0"/>
            </a:rPr>
            <a:t>The requirements for a prospectus (S. 71) is an undue burden </a:t>
          </a:r>
          <a:endParaRPr lang="en-US" sz="1400" b="1" kern="1200" dirty="0">
            <a:latin typeface="Century Gothic" pitchFamily="34" charset="0"/>
          </a:endParaRPr>
        </a:p>
      </dsp:txBody>
      <dsp:txXfrm>
        <a:off x="0" y="1047698"/>
        <a:ext cx="6117772" cy="122965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5B7113-0337-4564-9B3C-DDCDDEE86FF7}">
      <dsp:nvSpPr>
        <dsp:cNvPr id="0" name=""/>
        <dsp:cNvSpPr/>
      </dsp:nvSpPr>
      <dsp:spPr>
        <a:xfrm>
          <a:off x="0" y="0"/>
          <a:ext cx="6117772" cy="1587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u="sng" kern="1200" dirty="0" smtClean="0">
              <a:latin typeface="Century Gothic" pitchFamily="34" charset="0"/>
            </a:rPr>
            <a:t>Way Forward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Century Gothic" pitchFamily="34" charset="0"/>
            </a:rPr>
            <a:t>-   Engage the CAC towards amending the CAMA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Century Gothic" pitchFamily="34" charset="0"/>
            </a:rPr>
            <a:t>-  Seek amendments to relevant ISA Sections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Century Gothic" pitchFamily="34" charset="0"/>
            </a:rPr>
            <a:t>-  Engage NASS towards enactment of a crowd funding law </a:t>
          </a:r>
          <a:endParaRPr lang="en-US" sz="2000" b="1" kern="1200" dirty="0">
            <a:latin typeface="Century Gothic" pitchFamily="34" charset="0"/>
          </a:endParaRPr>
        </a:p>
      </dsp:txBody>
      <dsp:txXfrm>
        <a:off x="0" y="0"/>
        <a:ext cx="6117772" cy="1587490"/>
      </dsp:txXfrm>
    </dsp:sp>
    <dsp:sp modelId="{D06DD5AB-AE8B-4BF3-8F9B-BD2EC5BD87CB}">
      <dsp:nvSpPr>
        <dsp:cNvPr id="0" name=""/>
        <dsp:cNvSpPr/>
      </dsp:nvSpPr>
      <dsp:spPr>
        <a:xfrm>
          <a:off x="0" y="1599150"/>
          <a:ext cx="6117772" cy="677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Century Gothic" pitchFamily="34" charset="0"/>
            </a:rPr>
            <a:t>-    We shall keep you posted as new developments unfold</a:t>
          </a:r>
          <a:endParaRPr lang="en-US" sz="1400" b="1" kern="1200" dirty="0">
            <a:latin typeface="Century Gothic" pitchFamily="34" charset="0"/>
          </a:endParaRPr>
        </a:p>
      </dsp:txBody>
      <dsp:txXfrm>
        <a:off x="0" y="1599150"/>
        <a:ext cx="6117772" cy="677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7C099-E58F-4C00-BBC4-3F33A68C1AB6}" type="datetimeFigureOut">
              <a:rPr lang="en-US" altLang="en-US"/>
              <a:pPr>
                <a:defRPr/>
              </a:pPr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D073-E866-4C5B-BE9E-DA16CBD3E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6403-BECA-4D66-A274-C7CC6DF7971A}" type="datetimeFigureOut">
              <a:rPr lang="en-US" altLang="en-US"/>
              <a:pPr>
                <a:defRPr/>
              </a:pPr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3EBA-E518-46CA-A97C-C1CCB6BAA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BB3B3-68BB-45C1-8EA0-3D67BE0A153B}" type="datetimeFigureOut">
              <a:rPr lang="en-US" altLang="en-US"/>
              <a:pPr>
                <a:defRPr/>
              </a:pPr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CC457-4832-435F-AA49-83A94DE72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E140F-3D71-4736-B2A0-8CE643BD357D}" type="datetimeFigureOut">
              <a:rPr lang="en-US" altLang="en-US"/>
              <a:pPr>
                <a:defRPr/>
              </a:pPr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BAF2A-4ED9-47A7-BB78-608B6C3D0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5E8D-D2DA-4327-82FD-E959F1F2D51B}" type="datetimeFigureOut">
              <a:rPr lang="en-US" altLang="en-US"/>
              <a:pPr>
                <a:defRPr/>
              </a:pPr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60818-7397-43A9-9D1F-334B6F7D4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5D1BC-39DC-46FC-BF68-9F9FEF5D57EB}" type="datetimeFigureOut">
              <a:rPr lang="en-US" altLang="en-US"/>
              <a:pPr>
                <a:defRPr/>
              </a:pPr>
              <a:t>12/2/2015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375E-820F-4EB7-89F0-A9CF7F4AD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BE0F-D75F-4258-8C14-02BF48CD287E}" type="datetimeFigureOut">
              <a:rPr lang="en-US" altLang="en-US"/>
              <a:pPr>
                <a:defRPr/>
              </a:pPr>
              <a:t>12/2/2015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A89CF-25A0-4D8A-BEF7-47096E0E2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98188-C9BB-42D2-A5E6-711917B8395C}" type="datetimeFigureOut">
              <a:rPr lang="en-US" altLang="en-US"/>
              <a:pPr>
                <a:defRPr/>
              </a:pPr>
              <a:t>12/2/2015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6C75-3D47-406F-A88E-083CF13846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1BAAB-3562-4CF1-98F7-4052782D53CB}" type="datetimeFigureOut">
              <a:rPr lang="en-US" altLang="en-US"/>
              <a:pPr>
                <a:defRPr/>
              </a:pPr>
              <a:t>12/2/2015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0D4A-B150-48D7-BAF2-F77B54914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7F501-6ED8-4C38-A3FD-8274D961CB84}" type="datetimeFigureOut">
              <a:rPr lang="en-US" altLang="en-US"/>
              <a:pPr>
                <a:defRPr/>
              </a:pPr>
              <a:t>12/2/2015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AF733-20CD-4D10-9996-14C7FAD34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734CA-6EF8-44E0-867D-61249BCA12D1}" type="datetimeFigureOut">
              <a:rPr lang="en-US" altLang="en-US"/>
              <a:pPr>
                <a:defRPr/>
              </a:pPr>
              <a:t>12/2/2015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E3595-5ADC-4CD1-A3DE-4E4CA643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entury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5B9256C-D3AF-4A34-B4D6-1EBE3866B9FC}" type="datetimeFigureOut">
              <a:rPr lang="en-US" altLang="en-US"/>
              <a:pPr>
                <a:defRPr/>
              </a:pPr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entury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084E8F0-1A1E-4F88-A303-29C24607B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Data" Target="../diagrams/data7.xml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diagramData" Target="../diagrams/data8.xml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diagramData" Target="../diagrams/data9.xml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Data" Target="../diagrams/data6.xml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4127862"/>
            <a:ext cx="8229600" cy="2272938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GB" altLang="en-US" b="1" i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    </a:t>
            </a:r>
            <a:r>
              <a:rPr lang="en-GB" altLang="en-US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           </a:t>
            </a:r>
            <a:endParaRPr lang="en-GB" altLang="en-US" sz="2400" b="1" baseline="30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marL="91440" algn="ctr" eaLnBrk="1" hangingPunct="1">
              <a:buFont typeface="Arial" charset="0"/>
              <a:buNone/>
              <a:defRPr/>
            </a:pPr>
            <a:r>
              <a:rPr lang="en-GB" altLang="en-US" sz="2400" b="1" baseline="30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</a:p>
          <a:p>
            <a:pPr marL="9144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GB" altLang="en-US" sz="2400" b="1" baseline="30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GB" altLang="en-US" b="1" baseline="30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Tunde</a:t>
            </a:r>
            <a:r>
              <a:rPr lang="en-GB" altLang="en-US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GB" altLang="en-US" b="1" baseline="30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Kamali</a:t>
            </a:r>
            <a:r>
              <a:rPr lang="en-GB" altLang="en-US" sz="2000" b="1" baseline="30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                              </a:t>
            </a:r>
            <a:r>
              <a:rPr lang="en-GB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      </a:t>
            </a:r>
            <a:endParaRPr lang="en-GB" altLang="en-US" sz="16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marL="9144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GB" altLang="en-US" sz="1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   </a:t>
            </a:r>
            <a:r>
              <a:rPr lang="en-GB" altLang="en-US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Deputy Director/Ag. Head, Office of the Chief Economist</a:t>
            </a:r>
          </a:p>
          <a:p>
            <a:pPr marL="9144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GB" altLang="en-US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Securities and Exchange Commission, Nigeria</a:t>
            </a:r>
            <a:endParaRPr lang="en-GB" altLang="en-US" sz="16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marL="91440" algn="ctr" eaLnBrk="1" hangingPunct="1">
              <a:buFont typeface="Arial" charset="0"/>
              <a:buNone/>
              <a:defRPr/>
            </a:pPr>
            <a:r>
              <a:rPr lang="en-GB" altLang="en-US" sz="1600" b="1" baseline="30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25th</a:t>
            </a:r>
            <a:r>
              <a:rPr lang="en-GB" altLang="en-US" sz="1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GB" altLang="en-US" sz="1600" b="1" baseline="30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November, 2015</a:t>
            </a:r>
            <a:r>
              <a:rPr lang="en-GB" altLang="en-US" sz="1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endParaRPr lang="en-GB" altLang="en-US" sz="1600" b="1" baseline="300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</p:txBody>
      </p:sp>
      <p:pic>
        <p:nvPicPr>
          <p:cNvPr id="1026" name="Picture 2" descr="E:\IOSCO FLA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9625"/>
            <a:ext cx="9144000" cy="445470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43" y="5264331"/>
            <a:ext cx="1162594" cy="10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5943" y="3670663"/>
            <a:ext cx="3958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latin typeface="Arial Rounded MT Bold" pitchFamily="34" charset="0"/>
              </a:rPr>
              <a:t>IOSCO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4800" b="1" i="1" dirty="0" smtClean="0">
                <a:latin typeface="Century Gothic" pitchFamily="34" charset="0"/>
              </a:rPr>
              <a:t> Now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70709"/>
            <a:ext cx="8229600" cy="5630092"/>
          </a:xfrm>
        </p:spPr>
        <p:txBody>
          <a:bodyPr/>
          <a:lstStyle/>
          <a:p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</p:txBody>
      </p:sp>
      <p:grpSp>
        <p:nvGrpSpPr>
          <p:cNvPr id="2" name="Group 7"/>
          <p:cNvGrpSpPr/>
          <p:nvPr/>
        </p:nvGrpSpPr>
        <p:grpSpPr>
          <a:xfrm>
            <a:off x="-1" y="770708"/>
            <a:ext cx="9130937" cy="5268828"/>
            <a:chOff x="-1" y="770708"/>
            <a:chExt cx="9130937" cy="5268828"/>
          </a:xfrm>
        </p:grpSpPr>
        <p:pic>
          <p:nvPicPr>
            <p:cNvPr id="8194" name="Picture 2" descr="https://thestartupgarage.com/wp-content/uploads/2014/03/the-startup-garage-crowdfunding-pro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770708"/>
              <a:ext cx="5865223" cy="5268827"/>
            </a:xfrm>
            <a:prstGeom prst="rect">
              <a:avLst/>
            </a:prstGeom>
            <a:noFill/>
          </p:spPr>
        </p:pic>
        <p:graphicFrame>
          <p:nvGraphicFramePr>
            <p:cNvPr id="7" name="Diagram 6"/>
            <p:cNvGraphicFramePr/>
            <p:nvPr/>
          </p:nvGraphicFramePr>
          <p:xfrm>
            <a:off x="3013164" y="3762103"/>
            <a:ext cx="6117772" cy="22774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pic>
        <p:nvPicPr>
          <p:cNvPr id="6" name="Picture 2" descr="https://encrypted-tbn3.gstatic.com/images?q=tbn:ANd9GcQDbd3atJn3Ze9FocOZKBhirDvKKD9e8FiwA2HpkucehTe-oDUK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70709"/>
            <a:ext cx="1601288" cy="9405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70709"/>
            <a:ext cx="8229600" cy="5630092"/>
          </a:xfrm>
        </p:spPr>
        <p:txBody>
          <a:bodyPr/>
          <a:lstStyle/>
          <a:p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</p:txBody>
      </p:sp>
      <p:grpSp>
        <p:nvGrpSpPr>
          <p:cNvPr id="2" name="Group 7"/>
          <p:cNvGrpSpPr/>
          <p:nvPr/>
        </p:nvGrpSpPr>
        <p:grpSpPr>
          <a:xfrm>
            <a:off x="-1" y="770708"/>
            <a:ext cx="9130937" cy="5268828"/>
            <a:chOff x="-1" y="770708"/>
            <a:chExt cx="9130937" cy="5268828"/>
          </a:xfrm>
        </p:grpSpPr>
        <p:pic>
          <p:nvPicPr>
            <p:cNvPr id="8194" name="Picture 2" descr="https://thestartupgarage.com/wp-content/uploads/2014/03/the-startup-garage-crowdfunding-pro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770708"/>
              <a:ext cx="5865223" cy="5268827"/>
            </a:xfrm>
            <a:prstGeom prst="rect">
              <a:avLst/>
            </a:prstGeom>
            <a:noFill/>
          </p:spPr>
        </p:pic>
        <p:graphicFrame>
          <p:nvGraphicFramePr>
            <p:cNvPr id="7" name="Diagram 6"/>
            <p:cNvGraphicFramePr/>
            <p:nvPr/>
          </p:nvGraphicFramePr>
          <p:xfrm>
            <a:off x="3013164" y="3762103"/>
            <a:ext cx="6117772" cy="22774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pic>
        <p:nvPicPr>
          <p:cNvPr id="6" name="Picture 2" descr="https://encrypted-tbn3.gstatic.com/images?q=tbn:ANd9GcQDbd3atJn3Ze9FocOZKBhirDvKKD9e8FiwA2HpkucehTe-oDUK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70709"/>
            <a:ext cx="1601288" cy="9405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70709"/>
            <a:ext cx="8229600" cy="5630092"/>
          </a:xfrm>
        </p:spPr>
        <p:txBody>
          <a:bodyPr/>
          <a:lstStyle/>
          <a:p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</p:txBody>
      </p:sp>
      <p:grpSp>
        <p:nvGrpSpPr>
          <p:cNvPr id="2" name="Group 7"/>
          <p:cNvGrpSpPr/>
          <p:nvPr/>
        </p:nvGrpSpPr>
        <p:grpSpPr>
          <a:xfrm>
            <a:off x="-1" y="770708"/>
            <a:ext cx="9144001" cy="5268827"/>
            <a:chOff x="-1" y="770708"/>
            <a:chExt cx="9144001" cy="5268827"/>
          </a:xfrm>
        </p:grpSpPr>
        <p:pic>
          <p:nvPicPr>
            <p:cNvPr id="8194" name="Picture 2" descr="https://thestartupgarage.com/wp-content/uploads/2014/03/the-startup-garage-crowdfunding-pro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770708"/>
              <a:ext cx="5865223" cy="5268827"/>
            </a:xfrm>
            <a:prstGeom prst="rect">
              <a:avLst/>
            </a:prstGeom>
            <a:noFill/>
          </p:spPr>
        </p:pic>
        <p:graphicFrame>
          <p:nvGraphicFramePr>
            <p:cNvPr id="7" name="Diagram 6"/>
            <p:cNvGraphicFramePr/>
            <p:nvPr/>
          </p:nvGraphicFramePr>
          <p:xfrm>
            <a:off x="3026228" y="3762102"/>
            <a:ext cx="6117772" cy="22774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pic>
        <p:nvPicPr>
          <p:cNvPr id="6" name="Picture 2" descr="https://encrypted-tbn3.gstatic.com/images?q=tbn:ANd9GcQDbd3atJn3Ze9FocOZKBhirDvKKD9e8FiwA2HpkucehTe-oDUK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70709"/>
            <a:ext cx="1601288" cy="9405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077913"/>
            <a:ext cx="8229600" cy="504825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en-GB" altLang="en-US" b="1" dirty="0" smtClean="0">
              <a:latin typeface="Arial Rounded MT Bold" pitchFamily="34" charset="0"/>
              <a:ea typeface="ＭＳ Ｐゴシック" pitchFamily="34" charset="-128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GB" altLang="en-US" b="1" dirty="0" smtClean="0">
                <a:solidFill>
                  <a:schemeClr val="accent1"/>
                </a:solidFill>
                <a:latin typeface="Arial Rounded MT Bold" pitchFamily="34" charset="0"/>
                <a:ea typeface="ＭＳ Ｐゴシック" pitchFamily="34" charset="-128"/>
              </a:rPr>
              <a:t> </a:t>
            </a: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endParaRPr lang="en-GB" altLang="en-US" b="1" dirty="0" smtClean="0">
              <a:solidFill>
                <a:schemeClr val="accent1"/>
              </a:solidFill>
              <a:latin typeface="Arial Rounded MT Bold" pitchFamily="34" charset="0"/>
              <a:ea typeface="ＭＳ Ｐゴシック" pitchFamily="34" charset="-128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GB" altLang="en-US" b="1" dirty="0" smtClean="0">
                <a:solidFill>
                  <a:schemeClr val="accent1"/>
                </a:solidFill>
                <a:latin typeface="Arial Rounded MT Bold" pitchFamily="34" charset="0"/>
                <a:ea typeface="ＭＳ Ｐゴシック" pitchFamily="34" charset="-128"/>
              </a:rPr>
              <a:t> </a:t>
            </a:r>
            <a:r>
              <a:rPr lang="en-GB" altLang="en-US" sz="5400" b="1" dirty="0" smtClean="0">
                <a:solidFill>
                  <a:srgbClr val="00B050"/>
                </a:solidFill>
                <a:latin typeface="Arial Rounded MT Bold" pitchFamily="34" charset="0"/>
                <a:ea typeface="ＭＳ Ｐゴシック" pitchFamily="34" charset="-128"/>
              </a:rPr>
              <a:t>Tha</a:t>
            </a:r>
            <a:r>
              <a:rPr lang="en-GB" altLang="en-US" sz="5400" b="1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nk</a:t>
            </a:r>
            <a:r>
              <a:rPr lang="en-GB" altLang="en-US" sz="5400" b="1" dirty="0" smtClean="0">
                <a:solidFill>
                  <a:schemeClr val="accent1"/>
                </a:solidFill>
                <a:latin typeface="Arial Rounded MT Bold" pitchFamily="34" charset="0"/>
                <a:ea typeface="ＭＳ Ｐゴシック" pitchFamily="34" charset="-128"/>
              </a:rPr>
              <a:t> </a:t>
            </a:r>
            <a:r>
              <a:rPr lang="en-GB" altLang="en-US" sz="5400" b="1" dirty="0" smtClean="0">
                <a:solidFill>
                  <a:srgbClr val="00B050"/>
                </a:solidFill>
                <a:latin typeface="Arial Rounded MT Bold" pitchFamily="34" charset="0"/>
                <a:ea typeface="ＭＳ Ｐゴシック" pitchFamily="34" charset="-128"/>
              </a:rPr>
              <a:t>you!</a:t>
            </a: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endParaRPr lang="en-GB" altLang="en-US" sz="2400" b="1" baseline="30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en-GB" altLang="en-US" sz="2000" b="1" baseline="30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GB" altLang="en-US" sz="2800" b="1" baseline="30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Tunde</a:t>
            </a:r>
            <a:r>
              <a:rPr lang="en-GB" altLang="en-US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GB" altLang="en-US" sz="2800" b="1" baseline="30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Kamali</a:t>
            </a:r>
            <a:r>
              <a:rPr lang="en-GB" altLang="en-US" sz="1800" b="1" baseline="30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en-GB" altLang="en-US" sz="1800" b="1" baseline="30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tkamali@sec.gov.ng</a:t>
            </a: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GB" altLang="en-US" b="1" dirty="0" smtClean="0">
                <a:solidFill>
                  <a:srgbClr val="00B050"/>
                </a:solidFill>
                <a:latin typeface="Arial Rounded MT Bold" pitchFamily="34" charset="0"/>
                <a:ea typeface="ＭＳ Ｐゴシック" pitchFamily="34" charset="-128"/>
              </a:rPr>
              <a:t>                  </a:t>
            </a:r>
            <a:endParaRPr lang="en-GB" altLang="en-US" sz="1600" b="1" baseline="30000" dirty="0" smtClean="0">
              <a:solidFill>
                <a:srgbClr val="00B050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endParaRPr lang="en-GB" altLang="en-US" sz="1600" b="1" baseline="30000" dirty="0">
              <a:solidFill>
                <a:schemeClr val="accent1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endParaRPr lang="en-GB" altLang="en-US" sz="1600" b="1" baseline="30000" dirty="0">
              <a:solidFill>
                <a:schemeClr val="accent1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9159" y="5012650"/>
            <a:ext cx="966107" cy="90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:\IOSCO FLA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9625"/>
            <a:ext cx="9144000" cy="3017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18458"/>
            <a:ext cx="8229600" cy="444138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n-US" sz="24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2400" b="1" dirty="0" smtClean="0">
                <a:solidFill>
                  <a:schemeClr val="tx2"/>
                </a:solidFill>
                <a:latin typeface="Century Gothic" pitchFamily="34" charset="0"/>
              </a:rPr>
              <a:t>IOSCO has during the period focused on two very important areas of its activities</a:t>
            </a:r>
          </a:p>
        </p:txBody>
      </p:sp>
      <p:sp>
        <p:nvSpPr>
          <p:cNvPr id="9218" name="AutoShape 2" descr="https://encrypted-tbn2.gstatic.com/images?q=tbn:ANd9GcSI-IBsUF2k9Bv9BVb4FxDyJnROwoXYPjSJiPuOIik8qV-wt110"/>
          <p:cNvSpPr>
            <a:spLocks noChangeAspect="1" noChangeArrowheads="1"/>
          </p:cNvSpPr>
          <p:nvPr/>
        </p:nvSpPr>
        <p:spPr bwMode="auto">
          <a:xfrm>
            <a:off x="155575" y="-1371600"/>
            <a:ext cx="59721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 descr="Color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537" y="2037807"/>
            <a:ext cx="5943963" cy="271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Image result wey dey for capacity buildi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1072" y="757646"/>
            <a:ext cx="5577841" cy="427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encrypted-tbn3.gstatic.com/images?q=tbn:ANd9GcQDbd3atJn3Ze9FocOZKBhirDvKKD9e8FiwA2HpkucehTe-oDUK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569" y="3592286"/>
            <a:ext cx="4305300" cy="257479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03569" y="3592286"/>
            <a:ext cx="582385" cy="111034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wey dey for capacity buildi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6756" y="1097280"/>
            <a:ext cx="6949441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2764970" y="3187337"/>
          <a:ext cx="6379029" cy="3305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70709"/>
            <a:ext cx="8229600" cy="5630092"/>
          </a:xfrm>
        </p:spPr>
        <p:txBody>
          <a:bodyPr/>
          <a:lstStyle/>
          <a:p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-1" y="770708"/>
            <a:ext cx="9130937" cy="5268828"/>
            <a:chOff x="-1" y="770708"/>
            <a:chExt cx="9130937" cy="5268828"/>
          </a:xfrm>
        </p:grpSpPr>
        <p:pic>
          <p:nvPicPr>
            <p:cNvPr id="8194" name="Picture 2" descr="https://thestartupgarage.com/wp-content/uploads/2014/03/the-startup-garage-crowdfunding-pro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770708"/>
              <a:ext cx="5865223" cy="5268827"/>
            </a:xfrm>
            <a:prstGeom prst="rect">
              <a:avLst/>
            </a:prstGeom>
            <a:noFill/>
          </p:spPr>
        </p:pic>
        <p:graphicFrame>
          <p:nvGraphicFramePr>
            <p:cNvPr id="7" name="Diagram 6"/>
            <p:cNvGraphicFramePr/>
            <p:nvPr/>
          </p:nvGraphicFramePr>
          <p:xfrm>
            <a:off x="3013164" y="3762103"/>
            <a:ext cx="6117772" cy="22774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pic>
        <p:nvPicPr>
          <p:cNvPr id="6" name="Picture 2" descr="https://encrypted-tbn3.gstatic.com/images?q=tbn:ANd9GcQDbd3atJn3Ze9FocOZKBhirDvKKD9e8FiwA2HpkucehTe-oDUK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70709"/>
            <a:ext cx="1601288" cy="9405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wey dey for capacity buildi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6756" y="1097281"/>
            <a:ext cx="6949441" cy="53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2764970" y="2063931"/>
          <a:ext cx="6379029" cy="391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wey dey for capacity buildi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6756" y="1097281"/>
            <a:ext cx="6949441" cy="53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2764970" y="2063931"/>
          <a:ext cx="6379029" cy="391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wey dey for capacity buildi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6756" y="1097281"/>
            <a:ext cx="6949441" cy="53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2764971" y="2299063"/>
          <a:ext cx="6379029" cy="3683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70709"/>
            <a:ext cx="8229600" cy="5630092"/>
          </a:xfrm>
        </p:spPr>
        <p:txBody>
          <a:bodyPr/>
          <a:lstStyle/>
          <a:p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</p:txBody>
      </p:sp>
      <p:grpSp>
        <p:nvGrpSpPr>
          <p:cNvPr id="2" name="Group 7"/>
          <p:cNvGrpSpPr/>
          <p:nvPr/>
        </p:nvGrpSpPr>
        <p:grpSpPr>
          <a:xfrm>
            <a:off x="-1" y="770708"/>
            <a:ext cx="9130937" cy="5268828"/>
            <a:chOff x="-1" y="770708"/>
            <a:chExt cx="9130937" cy="5268828"/>
          </a:xfrm>
        </p:grpSpPr>
        <p:pic>
          <p:nvPicPr>
            <p:cNvPr id="8194" name="Picture 2" descr="https://thestartupgarage.com/wp-content/uploads/2014/03/the-startup-garage-crowdfunding-pro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770708"/>
              <a:ext cx="5865223" cy="5268827"/>
            </a:xfrm>
            <a:prstGeom prst="rect">
              <a:avLst/>
            </a:prstGeom>
            <a:noFill/>
          </p:spPr>
        </p:pic>
        <p:graphicFrame>
          <p:nvGraphicFramePr>
            <p:cNvPr id="7" name="Diagram 6"/>
            <p:cNvGraphicFramePr/>
            <p:nvPr/>
          </p:nvGraphicFramePr>
          <p:xfrm>
            <a:off x="3013164" y="3762103"/>
            <a:ext cx="6117772" cy="22774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pic>
        <p:nvPicPr>
          <p:cNvPr id="6" name="Picture 2" descr="https://encrypted-tbn3.gstatic.com/images?q=tbn:ANd9GcQDbd3atJn3Ze9FocOZKBhirDvKKD9e8FiwA2HpkucehTe-oDUK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70709"/>
            <a:ext cx="1601288" cy="9405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12650</TotalTime>
  <Words>616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 IOSCO has during the period focused on two very important areas of its activities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ojkabir</dc:creator>
  <cp:lastModifiedBy>cmcsecretariat</cp:lastModifiedBy>
  <cp:revision>488</cp:revision>
  <cp:lastPrinted>2015-02-17T14:43:21Z</cp:lastPrinted>
  <dcterms:created xsi:type="dcterms:W3CDTF">2014-02-17T13:12:16Z</dcterms:created>
  <dcterms:modified xsi:type="dcterms:W3CDTF">2015-12-02T10:49:40Z</dcterms:modified>
</cp:coreProperties>
</file>