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40" r:id="rId1"/>
  </p:sldMasterIdLst>
  <p:notesMasterIdLst>
    <p:notesMasterId r:id="rId10"/>
  </p:notesMasterIdLst>
  <p:sldIdLst>
    <p:sldId id="256" r:id="rId2"/>
    <p:sldId id="273" r:id="rId3"/>
    <p:sldId id="278" r:id="rId4"/>
    <p:sldId id="280" r:id="rId5"/>
    <p:sldId id="275" r:id="rId6"/>
    <p:sldId id="279" r:id="rId7"/>
    <p:sldId id="282" r:id="rId8"/>
    <p:sldId id="28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0808"/>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0" d="100"/>
          <a:sy n="70" d="100"/>
        </p:scale>
        <p:origin x="-1974" y="-45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FBA761-822A-4683-A9DB-8CF19EF9AE21}" type="datetimeFigureOut">
              <a:rPr lang="en-US" smtClean="0"/>
              <a:pPr/>
              <a:t>12/2/2015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A053FE-C89B-4117-B475-4E7CF7C65DB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A053FE-C89B-4117-B475-4E7CF7C65DBF}"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5A053FE-C89B-4117-B475-4E7CF7C65DBF}"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212F603-75DC-4493-9485-4760859750F3}" type="datetime1">
              <a:rPr lang="en-US" smtClean="0"/>
              <a:pPr/>
              <a:t>12/2/2015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40BA8D2-EEAC-4283-A25C-91B8D2FFC13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954270-8554-4F96-9B19-9BF273FDEDC8}" type="datetime1">
              <a:rPr lang="en-US" smtClean="0"/>
              <a:pPr/>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0BA8D2-EEAC-4283-A25C-91B8D2FFC13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620631-4AA8-4DD1-BCA0-68D6FE15EAEC}" type="datetime1">
              <a:rPr lang="en-US" smtClean="0"/>
              <a:pPr/>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0BA8D2-EEAC-4283-A25C-91B8D2FFC13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6194E6-2DB0-4E00-AEBF-42BE7B1A06EF}" type="datetime1">
              <a:rPr lang="en-US" smtClean="0"/>
              <a:pPr/>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0BA8D2-EEAC-4283-A25C-91B8D2FFC13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661ABBF-26C2-42F7-8CA6-C8372976A286}" type="datetime1">
              <a:rPr lang="en-US" smtClean="0"/>
              <a:pPr/>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0BA8D2-EEAC-4283-A25C-91B8D2FFC13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57A95F6-F008-4B9C-8113-8FEE491A7D10}" type="datetime1">
              <a:rPr lang="en-US" smtClean="0"/>
              <a:pPr/>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0BA8D2-EEAC-4283-A25C-91B8D2FFC13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A5D7291-3591-46D9-8FFB-049B5F4720D9}" type="datetime1">
              <a:rPr lang="en-US" smtClean="0"/>
              <a:pPr/>
              <a:t>12/2/2015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0BA8D2-EEAC-4283-A25C-91B8D2FFC13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5CECE16-047A-420B-8818-19261795FB0A}" type="datetime1">
              <a:rPr lang="en-US" smtClean="0"/>
              <a:pPr/>
              <a:t>12/2/2015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0BA8D2-EEAC-4283-A25C-91B8D2FFC13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39EFA6-10CF-4EDE-8AED-93DAA4152982}" type="datetime1">
              <a:rPr lang="en-US" smtClean="0"/>
              <a:pPr/>
              <a:t>12/2/2015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0BA8D2-EEAC-4283-A25C-91B8D2FFC13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CED9E12-8D15-4770-AACE-4E842E6A430E}" type="datetime1">
              <a:rPr lang="en-US" smtClean="0"/>
              <a:pPr/>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0BA8D2-EEAC-4283-A25C-91B8D2FFC13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06BD8D1-565D-43C2-BD45-D662618D5B9E}" type="datetime1">
              <a:rPr lang="en-US" smtClean="0"/>
              <a:pPr/>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40BA8D2-EEAC-4283-A25C-91B8D2FFC136}"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ECBC6D0-F3A8-4E65-92B5-E50402B67BB2}" type="datetime1">
              <a:rPr lang="en-US" smtClean="0"/>
              <a:pPr/>
              <a:t>12/2/2015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40BA8D2-EEAC-4283-A25C-91B8D2FFC136}"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ctr"/>
            <a:r>
              <a:rPr lang="en-US" sz="4000" dirty="0" smtClean="0">
                <a:latin typeface="Calisto MT" pitchFamily="18" charset="0"/>
              </a:rPr>
              <a:t>UPDATE ON NEW MINIMUM CAPITAL REQUIREMENT</a:t>
            </a:r>
            <a:endParaRPr lang="en-US" sz="4000" dirty="0">
              <a:latin typeface="Calisto MT" pitchFamily="18" charset="0"/>
            </a:endParaRPr>
          </a:p>
        </p:txBody>
      </p:sp>
      <p:sp>
        <p:nvSpPr>
          <p:cNvPr id="3" name="Subtitle 2"/>
          <p:cNvSpPr>
            <a:spLocks noGrp="1"/>
          </p:cNvSpPr>
          <p:nvPr>
            <p:ph type="subTitle" idx="1"/>
          </p:nvPr>
        </p:nvSpPr>
        <p:spPr>
          <a:xfrm>
            <a:off x="533400" y="3505200"/>
            <a:ext cx="7854696" cy="2057400"/>
          </a:xfrm>
        </p:spPr>
        <p:txBody>
          <a:bodyPr anchor="b">
            <a:normAutofit fontScale="55000" lnSpcReduction="20000"/>
          </a:bodyPr>
          <a:lstStyle/>
          <a:p>
            <a:pPr algn="ctr"/>
            <a:endParaRPr lang="en-US" sz="3200" dirty="0" smtClean="0"/>
          </a:p>
          <a:p>
            <a:pPr algn="ctr"/>
            <a:endParaRPr lang="en-US" sz="3200" dirty="0" smtClean="0"/>
          </a:p>
          <a:p>
            <a:pPr algn="ctr"/>
            <a:r>
              <a:rPr lang="en-US" sz="3600" dirty="0" smtClean="0"/>
              <a:t>Isyaku Bala Tilde </a:t>
            </a:r>
          </a:p>
          <a:p>
            <a:pPr algn="ctr"/>
            <a:r>
              <a:rPr lang="en-US" sz="3600" dirty="0" smtClean="0"/>
              <a:t>HOD, Monitoring Department</a:t>
            </a:r>
          </a:p>
          <a:p>
            <a:pPr algn="ctr"/>
            <a:endParaRPr lang="en-US" sz="3200" dirty="0" smtClean="0"/>
          </a:p>
          <a:p>
            <a:pPr algn="ctr"/>
            <a:r>
              <a:rPr lang="en-US" sz="5800" dirty="0" smtClean="0"/>
              <a:t>Securities &amp; Exchange Commission</a:t>
            </a:r>
            <a:endParaRPr lang="en-US" sz="5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Introduction</a:t>
            </a:r>
            <a:endParaRPr lang="en-US" dirty="0"/>
          </a:p>
        </p:txBody>
      </p:sp>
      <p:cxnSp>
        <p:nvCxnSpPr>
          <p:cNvPr id="6" name="Straight Connector 5"/>
          <p:cNvCxnSpPr/>
          <p:nvPr/>
        </p:nvCxnSpPr>
        <p:spPr>
          <a:xfrm>
            <a:off x="457200" y="1828800"/>
            <a:ext cx="8077200" cy="1588"/>
          </a:xfrm>
          <a:prstGeom prst="line">
            <a:avLst/>
          </a:prstGeom>
        </p:spPr>
        <p:style>
          <a:lnRef idx="3">
            <a:schemeClr val="accent2"/>
          </a:lnRef>
          <a:fillRef idx="0">
            <a:schemeClr val="accent2"/>
          </a:fillRef>
          <a:effectRef idx="2">
            <a:schemeClr val="accent2"/>
          </a:effectRef>
          <a:fontRef idx="minor">
            <a:schemeClr val="tx1"/>
          </a:fontRef>
        </p:style>
      </p:cxnSp>
      <p:sp>
        <p:nvSpPr>
          <p:cNvPr id="10" name="Slide Number Placeholder 9"/>
          <p:cNvSpPr>
            <a:spLocks noGrp="1"/>
          </p:cNvSpPr>
          <p:nvPr>
            <p:ph type="sldNum" sz="quarter" idx="12"/>
          </p:nvPr>
        </p:nvSpPr>
        <p:spPr/>
        <p:txBody>
          <a:bodyPr/>
          <a:lstStyle/>
          <a:p>
            <a:fld id="{940BA8D2-EEAC-4283-A25C-91B8D2FFC136}" type="slidenum">
              <a:rPr lang="en-US" sz="2000" smtClean="0"/>
              <a:pPr/>
              <a:t>2</a:t>
            </a:fld>
            <a:endParaRPr lang="en-US" sz="2000" dirty="0"/>
          </a:p>
        </p:txBody>
      </p:sp>
      <p:sp>
        <p:nvSpPr>
          <p:cNvPr id="7" name="Rectangle 6"/>
          <p:cNvSpPr/>
          <p:nvPr/>
        </p:nvSpPr>
        <p:spPr>
          <a:xfrm>
            <a:off x="457200" y="2286000"/>
            <a:ext cx="8153400" cy="2554545"/>
          </a:xfrm>
          <a:prstGeom prst="rect">
            <a:avLst/>
          </a:prstGeom>
          <a:solidFill>
            <a:schemeClr val="accent2">
              <a:lumMod val="60000"/>
              <a:lumOff val="40000"/>
            </a:schemeClr>
          </a:solidFill>
        </p:spPr>
        <p:txBody>
          <a:bodyPr wrap="square">
            <a:spAutoFit/>
          </a:bodyPr>
          <a:lstStyle/>
          <a:p>
            <a:pPr algn="just"/>
            <a:r>
              <a:rPr lang="en-US" sz="3200" dirty="0" smtClean="0"/>
              <a:t>The </a:t>
            </a:r>
            <a:r>
              <a:rPr lang="en-US" sz="2800" dirty="0" smtClean="0"/>
              <a:t>implementation</a:t>
            </a:r>
            <a:r>
              <a:rPr lang="en-US" sz="3200" dirty="0" smtClean="0"/>
              <a:t> of the first phase of new minimum capital requirement was concluded in line with the set deadline of September 30, 2015.  There were no major hitches with the implementation.  </a:t>
            </a:r>
            <a:endParaRPr lang="en-US"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normAutofit fontScale="90000"/>
          </a:bodyPr>
          <a:lstStyle/>
          <a:p>
            <a:r>
              <a:rPr lang="en-US" b="1" dirty="0" smtClean="0"/>
              <a:t>Before the Deadline</a:t>
            </a:r>
            <a:endParaRPr lang="en-US" dirty="0"/>
          </a:p>
        </p:txBody>
      </p:sp>
      <p:sp>
        <p:nvSpPr>
          <p:cNvPr id="3" name="Content Placeholder 2"/>
          <p:cNvSpPr>
            <a:spLocks noGrp="1"/>
          </p:cNvSpPr>
          <p:nvPr>
            <p:ph idx="1"/>
          </p:nvPr>
        </p:nvSpPr>
        <p:spPr>
          <a:xfrm>
            <a:off x="381000" y="1752600"/>
            <a:ext cx="8001000" cy="4648200"/>
          </a:xfrm>
        </p:spPr>
        <p:txBody>
          <a:bodyPr>
            <a:noAutofit/>
          </a:bodyPr>
          <a:lstStyle/>
          <a:p>
            <a:pPr algn="just">
              <a:buBlip>
                <a:blip r:embed="rId3"/>
              </a:buBlip>
            </a:pPr>
            <a:r>
              <a:rPr lang="en-US" sz="1600" dirty="0" smtClean="0"/>
              <a:t>Periodical meeting of the Implementation Committee to review progress and compliance</a:t>
            </a:r>
          </a:p>
          <a:p>
            <a:pPr algn="just"/>
            <a:endParaRPr lang="en-US" sz="300" dirty="0" smtClean="0"/>
          </a:p>
          <a:p>
            <a:pPr algn="just">
              <a:buBlip>
                <a:blip r:embed="rId3"/>
              </a:buBlip>
            </a:pPr>
            <a:r>
              <a:rPr lang="en-US" sz="1600" dirty="0" smtClean="0"/>
              <a:t>Engagement of stockbroking firms in a meeting organized by ASHON to sensitize them of various options toward compliance</a:t>
            </a:r>
          </a:p>
          <a:p>
            <a:pPr algn="just"/>
            <a:endParaRPr lang="en-US" sz="700" dirty="0" smtClean="0"/>
          </a:p>
          <a:p>
            <a:pPr algn="just">
              <a:buBlip>
                <a:blip r:embed="rId3"/>
              </a:buBlip>
            </a:pPr>
            <a:r>
              <a:rPr lang="en-US" sz="1600" dirty="0" smtClean="0"/>
              <a:t>A Town Hall meeting with dealing members organized by The Nigerian Stock Exchange to discuss issues relating to the operation of sub-broking function. The following presentation were made at the meeting; </a:t>
            </a:r>
          </a:p>
          <a:p>
            <a:pPr marL="273050" indent="296863">
              <a:buFont typeface="Constantia" pitchFamily="18" charset="0"/>
              <a:buChar char="‐"/>
            </a:pPr>
            <a:r>
              <a:rPr lang="en-US" sz="1400" dirty="0" smtClean="0"/>
              <a:t>Procedure for reclassification to Sub-Broker by SEC</a:t>
            </a:r>
          </a:p>
          <a:p>
            <a:pPr marL="273050" lvl="0" indent="296863">
              <a:buFont typeface="Constantia" pitchFamily="18" charset="0"/>
              <a:buChar char="‐"/>
            </a:pPr>
            <a:r>
              <a:rPr lang="en-US" sz="1400" dirty="0" smtClean="0"/>
              <a:t>Guidelines for Dealing with Sub-Brokers by The NSE</a:t>
            </a:r>
          </a:p>
          <a:p>
            <a:pPr marL="273050" lvl="0" indent="296863">
              <a:buFont typeface="Constantia" pitchFamily="18" charset="0"/>
              <a:buChar char="‐"/>
            </a:pPr>
            <a:r>
              <a:rPr lang="en-US" sz="1400" dirty="0" smtClean="0"/>
              <a:t>Settlement process for the Sub-broker model by CSCS</a:t>
            </a:r>
          </a:p>
          <a:p>
            <a:pPr marL="569913" lvl="0" indent="-285750" algn="just">
              <a:buFont typeface="Constantia" pitchFamily="18" charset="0"/>
              <a:buChar char="‐"/>
            </a:pPr>
            <a:r>
              <a:rPr lang="en-US" sz="1400" dirty="0" smtClean="0"/>
              <a:t>Presentation on the Sub-Broker Model by </a:t>
            </a:r>
            <a:r>
              <a:rPr lang="en-US" sz="1400" dirty="0" err="1" smtClean="0"/>
              <a:t>Meristem</a:t>
            </a:r>
            <a:r>
              <a:rPr lang="en-US" sz="1400" dirty="0" smtClean="0"/>
              <a:t> Stockbrokers Ltd and GTL Securities Limited.</a:t>
            </a:r>
          </a:p>
          <a:p>
            <a:pPr marL="287338" lvl="0" indent="-287338" algn="just">
              <a:buBlip>
                <a:blip r:embed="rId3"/>
              </a:buBlip>
            </a:pPr>
            <a:r>
              <a:rPr lang="en-US" sz="1600" dirty="0" smtClean="0"/>
              <a:t>Meetings with Registrars, Fund/Portfolio Managers &amp; Trustees who were not likely to meet the capital requirement by the deadline</a:t>
            </a:r>
            <a:r>
              <a:rPr lang="en-US" sz="1400" dirty="0" smtClean="0"/>
              <a:t>.</a:t>
            </a:r>
          </a:p>
          <a:p>
            <a:pPr algn="just"/>
            <a:endParaRPr lang="en-US" sz="100" dirty="0" smtClean="0"/>
          </a:p>
          <a:p>
            <a:pPr algn="just"/>
            <a:endParaRPr lang="en-US" sz="400" dirty="0" smtClean="0"/>
          </a:p>
          <a:p>
            <a:pPr algn="just">
              <a:buBlip>
                <a:blip r:embed="rId3"/>
              </a:buBlip>
            </a:pPr>
            <a:r>
              <a:rPr lang="en-US" sz="1600" dirty="0" smtClean="0"/>
              <a:t>Circulars were issued advising companies and investors to confirm the compliance status of their Capital Market Operators (CMOs) on the SEC website. The list of CMOs compliance status was updated on weekly basis few weeks to the deadline.</a:t>
            </a:r>
          </a:p>
        </p:txBody>
      </p:sp>
      <p:cxnSp>
        <p:nvCxnSpPr>
          <p:cNvPr id="6" name="Straight Connector 5"/>
          <p:cNvCxnSpPr/>
          <p:nvPr/>
        </p:nvCxnSpPr>
        <p:spPr>
          <a:xfrm>
            <a:off x="457200" y="1219200"/>
            <a:ext cx="8077200" cy="1588"/>
          </a:xfrm>
          <a:prstGeom prst="line">
            <a:avLst/>
          </a:prstGeom>
        </p:spPr>
        <p:style>
          <a:lnRef idx="3">
            <a:schemeClr val="accent2"/>
          </a:lnRef>
          <a:fillRef idx="0">
            <a:schemeClr val="accent2"/>
          </a:fillRef>
          <a:effectRef idx="2">
            <a:schemeClr val="accent2"/>
          </a:effectRef>
          <a:fontRef idx="minor">
            <a:schemeClr val="tx1"/>
          </a:fontRef>
        </p:style>
      </p:cxnSp>
      <p:sp>
        <p:nvSpPr>
          <p:cNvPr id="10" name="Slide Number Placeholder 9"/>
          <p:cNvSpPr>
            <a:spLocks noGrp="1"/>
          </p:cNvSpPr>
          <p:nvPr>
            <p:ph type="sldNum" sz="quarter" idx="12"/>
          </p:nvPr>
        </p:nvSpPr>
        <p:spPr/>
        <p:txBody>
          <a:bodyPr/>
          <a:lstStyle/>
          <a:p>
            <a:fld id="{940BA8D2-EEAC-4283-A25C-91B8D2FFC136}" type="slidenum">
              <a:rPr lang="en-US" sz="2000" smtClean="0"/>
              <a:pPr/>
              <a:t>3</a:t>
            </a:fld>
            <a:endParaRPr lang="en-US" sz="2000" dirty="0"/>
          </a:p>
        </p:txBody>
      </p:sp>
      <p:sp>
        <p:nvSpPr>
          <p:cNvPr id="7" name="Rectangle 6"/>
          <p:cNvSpPr/>
          <p:nvPr/>
        </p:nvSpPr>
        <p:spPr>
          <a:xfrm>
            <a:off x="457200" y="1371600"/>
            <a:ext cx="8153400" cy="338554"/>
          </a:xfrm>
          <a:prstGeom prst="rect">
            <a:avLst/>
          </a:prstGeom>
          <a:solidFill>
            <a:schemeClr val="accent2">
              <a:lumMod val="60000"/>
              <a:lumOff val="40000"/>
            </a:schemeClr>
          </a:solidFill>
        </p:spPr>
        <p:txBody>
          <a:bodyPr wrap="square">
            <a:spAutoFit/>
          </a:bodyPr>
          <a:lstStyle/>
          <a:p>
            <a:pPr algn="just"/>
            <a:r>
              <a:rPr lang="en-US" sz="1600" dirty="0" smtClean="0"/>
              <a:t>Some of the major actions taken  to ensure hitch free exercise before the deadline include;</a:t>
            </a:r>
            <a:endParaRPr lang="en-US"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Autofit/>
          </a:bodyPr>
          <a:lstStyle/>
          <a:p>
            <a:r>
              <a:rPr lang="en-US" sz="4000" b="1" dirty="0" smtClean="0"/>
              <a:t>After the deadline</a:t>
            </a:r>
            <a:endParaRPr lang="en-US" sz="4000" b="1" dirty="0"/>
          </a:p>
        </p:txBody>
      </p:sp>
      <p:cxnSp>
        <p:nvCxnSpPr>
          <p:cNvPr id="6" name="Straight Connector 5"/>
          <p:cNvCxnSpPr/>
          <p:nvPr/>
        </p:nvCxnSpPr>
        <p:spPr>
          <a:xfrm>
            <a:off x="457200" y="1600200"/>
            <a:ext cx="8077200" cy="1588"/>
          </a:xfrm>
          <a:prstGeom prst="line">
            <a:avLst/>
          </a:prstGeom>
        </p:spPr>
        <p:style>
          <a:lnRef idx="3">
            <a:schemeClr val="accent2"/>
          </a:lnRef>
          <a:fillRef idx="0">
            <a:schemeClr val="accent2"/>
          </a:fillRef>
          <a:effectRef idx="2">
            <a:schemeClr val="accent2"/>
          </a:effectRef>
          <a:fontRef idx="minor">
            <a:schemeClr val="tx1"/>
          </a:fontRef>
        </p:style>
      </p:cxnSp>
      <p:sp>
        <p:nvSpPr>
          <p:cNvPr id="8" name="Slide Number Placeholder 7"/>
          <p:cNvSpPr>
            <a:spLocks noGrp="1"/>
          </p:cNvSpPr>
          <p:nvPr>
            <p:ph type="sldNum" sz="quarter" idx="12"/>
          </p:nvPr>
        </p:nvSpPr>
        <p:spPr/>
        <p:txBody>
          <a:bodyPr/>
          <a:lstStyle/>
          <a:p>
            <a:fld id="{940BA8D2-EEAC-4283-A25C-91B8D2FFC136}" type="slidenum">
              <a:rPr lang="en-US" sz="1800" smtClean="0"/>
              <a:pPr/>
              <a:t>4</a:t>
            </a:fld>
            <a:endParaRPr lang="en-US" sz="1800" dirty="0"/>
          </a:p>
        </p:txBody>
      </p:sp>
      <p:sp>
        <p:nvSpPr>
          <p:cNvPr id="7" name="Rectangle 6"/>
          <p:cNvSpPr/>
          <p:nvPr/>
        </p:nvSpPr>
        <p:spPr>
          <a:xfrm>
            <a:off x="457200" y="1707630"/>
            <a:ext cx="8153400" cy="92333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just"/>
            <a:r>
              <a:rPr lang="en-US" dirty="0" smtClean="0"/>
              <a:t>The provisional list of CMOs that complied with the minimum capital requirement was released on October 1, 2015. The overall level of compliance of the affected CMOs was 72% as detailed below;</a:t>
            </a:r>
            <a:endParaRPr lang="en-US" dirty="0"/>
          </a:p>
        </p:txBody>
      </p:sp>
      <p:graphicFrame>
        <p:nvGraphicFramePr>
          <p:cNvPr id="9" name="Table 8"/>
          <p:cNvGraphicFramePr>
            <a:graphicFrameLocks noGrp="1"/>
          </p:cNvGraphicFramePr>
          <p:nvPr/>
        </p:nvGraphicFramePr>
        <p:xfrm>
          <a:off x="457200" y="3200400"/>
          <a:ext cx="8153400" cy="3272248"/>
        </p:xfrm>
        <a:graphic>
          <a:graphicData uri="http://schemas.openxmlformats.org/drawingml/2006/table">
            <a:tbl>
              <a:tblPr firstRow="1" bandRow="1">
                <a:tableStyleId>{5C22544A-7EE6-4342-B048-85BDC9FD1C3A}</a:tableStyleId>
              </a:tblPr>
              <a:tblGrid>
                <a:gridCol w="2392845"/>
                <a:gridCol w="1683854"/>
                <a:gridCol w="1329359"/>
                <a:gridCol w="1152111"/>
                <a:gridCol w="1595231"/>
              </a:tblGrid>
              <a:tr h="501451">
                <a:tc>
                  <a:txBody>
                    <a:bodyPr/>
                    <a:lstStyle/>
                    <a:p>
                      <a:r>
                        <a:rPr lang="en-US" sz="1600" dirty="0" smtClean="0"/>
                        <a:t>Function</a:t>
                      </a:r>
                      <a:endParaRPr lang="en-US" sz="1600" dirty="0"/>
                    </a:p>
                  </a:txBody>
                  <a:tcPr/>
                </a:tc>
                <a:tc>
                  <a:txBody>
                    <a:bodyPr/>
                    <a:lstStyle/>
                    <a:p>
                      <a:pPr algn="ctr"/>
                      <a:r>
                        <a:rPr lang="en-US" sz="1600" dirty="0" smtClean="0"/>
                        <a:t>Registered CMOs</a:t>
                      </a:r>
                      <a:endParaRPr lang="en-US" sz="1600" dirty="0"/>
                    </a:p>
                  </a:txBody>
                  <a:tcPr/>
                </a:tc>
                <a:tc>
                  <a:txBody>
                    <a:bodyPr/>
                    <a:lstStyle/>
                    <a:p>
                      <a:pPr algn="ctr"/>
                      <a:r>
                        <a:rPr lang="en-US" sz="1600" dirty="0" smtClean="0"/>
                        <a:t>Complied</a:t>
                      </a:r>
                      <a:endParaRPr lang="en-US" sz="1600" dirty="0"/>
                    </a:p>
                  </a:txBody>
                  <a:tcPr/>
                </a:tc>
                <a:tc>
                  <a:txBody>
                    <a:bodyPr/>
                    <a:lstStyle/>
                    <a:p>
                      <a:pPr algn="ctr"/>
                      <a:r>
                        <a:rPr lang="en-US" sz="1600" dirty="0" smtClean="0"/>
                        <a:t>Yet to Comply</a:t>
                      </a:r>
                      <a:endParaRPr lang="en-US" sz="1600" dirty="0"/>
                    </a:p>
                  </a:txBody>
                  <a:tcPr/>
                </a:tc>
                <a:tc>
                  <a:txBody>
                    <a:bodyPr/>
                    <a:lstStyle/>
                    <a:p>
                      <a:pPr algn="ctr"/>
                      <a:r>
                        <a:rPr lang="en-US" sz="1600" dirty="0" smtClean="0"/>
                        <a:t>% Level of Compliance</a:t>
                      </a:r>
                      <a:endParaRPr lang="en-US" sz="1600" dirty="0"/>
                    </a:p>
                  </a:txBody>
                  <a:tcPr/>
                </a:tc>
              </a:tr>
              <a:tr h="475016">
                <a:tc>
                  <a:txBody>
                    <a:bodyPr/>
                    <a:lstStyle/>
                    <a:p>
                      <a:pPr marL="0" marR="0">
                        <a:lnSpc>
                          <a:spcPct val="115000"/>
                        </a:lnSpc>
                        <a:spcBef>
                          <a:spcPts val="0"/>
                        </a:spcBef>
                        <a:spcAft>
                          <a:spcPts val="0"/>
                        </a:spcAft>
                      </a:pPr>
                      <a:r>
                        <a:rPr lang="en-US" sz="1600" dirty="0">
                          <a:latin typeface="Maiandra GD"/>
                          <a:ea typeface="Times New Roman"/>
                          <a:cs typeface="Times New Roman"/>
                        </a:rPr>
                        <a:t>Broker/Dealer/Sub-brokers</a:t>
                      </a:r>
                      <a:endParaRPr lang="en-US" sz="1600" dirty="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600" dirty="0">
                          <a:latin typeface="Maiandra GD"/>
                          <a:ea typeface="Times New Roman"/>
                          <a:cs typeface="Times New Roman"/>
                        </a:rPr>
                        <a:t>224</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latin typeface="Maiandra GD"/>
                          <a:ea typeface="Times New Roman"/>
                          <a:cs typeface="Times New Roman"/>
                        </a:rPr>
                        <a:t>165</a:t>
                      </a:r>
                      <a:endParaRPr lang="en-US" sz="16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latin typeface="Maiandra GD"/>
                          <a:ea typeface="Times New Roman"/>
                          <a:cs typeface="Times New Roman"/>
                        </a:rPr>
                        <a:t>59</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a:latin typeface="Maiandra GD"/>
                          <a:ea typeface="Times New Roman"/>
                          <a:cs typeface="Times New Roman"/>
                        </a:rPr>
                        <a:t>74%</a:t>
                      </a:r>
                      <a:endParaRPr lang="en-US" sz="1600">
                        <a:latin typeface="Calibri"/>
                        <a:ea typeface="Calibri"/>
                        <a:cs typeface="Times New Roman"/>
                      </a:endParaRPr>
                    </a:p>
                  </a:txBody>
                  <a:tcPr marL="68580" marR="68580" marT="0" marB="0"/>
                </a:tc>
              </a:tr>
              <a:tr h="237508">
                <a:tc>
                  <a:txBody>
                    <a:bodyPr/>
                    <a:lstStyle/>
                    <a:p>
                      <a:pPr marL="0" marR="0">
                        <a:lnSpc>
                          <a:spcPct val="115000"/>
                        </a:lnSpc>
                        <a:spcBef>
                          <a:spcPts val="0"/>
                        </a:spcBef>
                        <a:spcAft>
                          <a:spcPts val="0"/>
                        </a:spcAft>
                      </a:pPr>
                      <a:r>
                        <a:rPr lang="en-US" sz="1600">
                          <a:latin typeface="Maiandra GD"/>
                          <a:ea typeface="Times New Roman"/>
                          <a:cs typeface="Times New Roman"/>
                        </a:rPr>
                        <a:t>Issuing Houses</a:t>
                      </a:r>
                      <a:endParaRPr lang="en-US" sz="160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600" dirty="0">
                          <a:latin typeface="Maiandra GD"/>
                          <a:ea typeface="Times New Roman"/>
                          <a:cs typeface="Times New Roman"/>
                        </a:rPr>
                        <a:t>25</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latin typeface="Maiandra GD"/>
                          <a:ea typeface="Times New Roman"/>
                          <a:cs typeface="Times New Roman"/>
                        </a:rPr>
                        <a:t>18</a:t>
                      </a:r>
                      <a:endParaRPr lang="en-US" sz="16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latin typeface="Maiandra GD"/>
                          <a:ea typeface="Times New Roman"/>
                          <a:cs typeface="Times New Roman"/>
                        </a:rPr>
                        <a:t>7</a:t>
                      </a:r>
                      <a:endParaRPr lang="en-US" sz="16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a:latin typeface="Maiandra GD"/>
                          <a:ea typeface="Times New Roman"/>
                          <a:cs typeface="Times New Roman"/>
                        </a:rPr>
                        <a:t>72%</a:t>
                      </a:r>
                      <a:endParaRPr lang="en-US" sz="1600" dirty="0">
                        <a:latin typeface="Calibri"/>
                        <a:ea typeface="Calibri"/>
                        <a:cs typeface="Times New Roman"/>
                      </a:endParaRPr>
                    </a:p>
                  </a:txBody>
                  <a:tcPr marL="68580" marR="68580" marT="0" marB="0"/>
                </a:tc>
              </a:tr>
              <a:tr h="286615">
                <a:tc>
                  <a:txBody>
                    <a:bodyPr/>
                    <a:lstStyle/>
                    <a:p>
                      <a:pPr marL="0" marR="0">
                        <a:lnSpc>
                          <a:spcPct val="115000"/>
                        </a:lnSpc>
                        <a:spcBef>
                          <a:spcPts val="0"/>
                        </a:spcBef>
                        <a:spcAft>
                          <a:spcPts val="0"/>
                        </a:spcAft>
                      </a:pPr>
                      <a:r>
                        <a:rPr lang="en-US" sz="1600">
                          <a:latin typeface="Maiandra GD"/>
                          <a:ea typeface="Times New Roman"/>
                          <a:cs typeface="Times New Roman"/>
                        </a:rPr>
                        <a:t>Rating Agencies</a:t>
                      </a:r>
                      <a:endParaRPr lang="en-US" sz="160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600">
                          <a:latin typeface="Maiandra GD"/>
                          <a:ea typeface="Times New Roman"/>
                          <a:cs typeface="Times New Roman"/>
                        </a:rPr>
                        <a:t>5</a:t>
                      </a:r>
                      <a:endParaRPr lang="en-US" sz="16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latin typeface="Maiandra GD"/>
                          <a:ea typeface="Times New Roman"/>
                          <a:cs typeface="Times New Roman"/>
                        </a:rPr>
                        <a:t>3</a:t>
                      </a:r>
                      <a:endParaRPr lang="en-US" sz="16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latin typeface="Maiandra GD"/>
                          <a:ea typeface="Times New Roman"/>
                          <a:cs typeface="Times New Roman"/>
                        </a:rPr>
                        <a:t>2</a:t>
                      </a:r>
                      <a:endParaRPr lang="en-US" sz="16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a:latin typeface="Maiandra GD"/>
                          <a:ea typeface="Times New Roman"/>
                          <a:cs typeface="Times New Roman"/>
                        </a:rPr>
                        <a:t>60%</a:t>
                      </a:r>
                      <a:endParaRPr lang="en-US" sz="1600">
                        <a:latin typeface="Calibri"/>
                        <a:ea typeface="Calibri"/>
                        <a:cs typeface="Times New Roman"/>
                      </a:endParaRPr>
                    </a:p>
                  </a:txBody>
                  <a:tcPr marL="68580" marR="68580" marT="0" marB="0"/>
                </a:tc>
              </a:tr>
              <a:tr h="269481">
                <a:tc>
                  <a:txBody>
                    <a:bodyPr/>
                    <a:lstStyle/>
                    <a:p>
                      <a:pPr marL="0" marR="0">
                        <a:lnSpc>
                          <a:spcPct val="115000"/>
                        </a:lnSpc>
                        <a:spcBef>
                          <a:spcPts val="0"/>
                        </a:spcBef>
                        <a:spcAft>
                          <a:spcPts val="0"/>
                        </a:spcAft>
                      </a:pPr>
                      <a:r>
                        <a:rPr lang="en-US" sz="1600">
                          <a:latin typeface="Maiandra GD"/>
                          <a:ea typeface="Times New Roman"/>
                          <a:cs typeface="Times New Roman"/>
                        </a:rPr>
                        <a:t>Fund/Portfolio Managers</a:t>
                      </a:r>
                      <a:endParaRPr lang="en-US" sz="160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600">
                          <a:latin typeface="Maiandra GD"/>
                          <a:ea typeface="Times New Roman"/>
                          <a:cs typeface="Times New Roman"/>
                        </a:rPr>
                        <a:t>69</a:t>
                      </a:r>
                      <a:endParaRPr lang="en-US" sz="16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latin typeface="Maiandra GD"/>
                          <a:ea typeface="Times New Roman"/>
                          <a:cs typeface="Times New Roman"/>
                        </a:rPr>
                        <a:t>33</a:t>
                      </a:r>
                      <a:endParaRPr lang="en-US" sz="16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latin typeface="Maiandra GD"/>
                          <a:ea typeface="Times New Roman"/>
                          <a:cs typeface="Times New Roman"/>
                        </a:rPr>
                        <a:t>36</a:t>
                      </a:r>
                      <a:endParaRPr lang="en-US" sz="16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a:latin typeface="Maiandra GD"/>
                          <a:ea typeface="Times New Roman"/>
                          <a:cs typeface="Times New Roman"/>
                        </a:rPr>
                        <a:t>48%</a:t>
                      </a:r>
                      <a:endParaRPr lang="en-US" sz="1600" dirty="0">
                        <a:latin typeface="Calibri"/>
                        <a:ea typeface="Calibri"/>
                        <a:cs typeface="Times New Roman"/>
                      </a:endParaRPr>
                    </a:p>
                  </a:txBody>
                  <a:tcPr marL="68580" marR="68580" marT="0" marB="0"/>
                </a:tc>
              </a:tr>
              <a:tr h="237508">
                <a:tc>
                  <a:txBody>
                    <a:bodyPr/>
                    <a:lstStyle/>
                    <a:p>
                      <a:pPr marL="0" marR="0">
                        <a:lnSpc>
                          <a:spcPct val="115000"/>
                        </a:lnSpc>
                        <a:spcBef>
                          <a:spcPts val="0"/>
                        </a:spcBef>
                        <a:spcAft>
                          <a:spcPts val="0"/>
                        </a:spcAft>
                      </a:pPr>
                      <a:r>
                        <a:rPr lang="en-US" sz="1600">
                          <a:latin typeface="Maiandra GD"/>
                          <a:ea typeface="Times New Roman"/>
                          <a:cs typeface="Times New Roman"/>
                        </a:rPr>
                        <a:t>Registrars</a:t>
                      </a:r>
                      <a:endParaRPr lang="en-US" sz="160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600" dirty="0" smtClean="0">
                          <a:latin typeface="Maiandra GD"/>
                          <a:ea typeface="Times New Roman"/>
                          <a:cs typeface="Times New Roman"/>
                        </a:rPr>
                        <a:t>21</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latin typeface="Maiandra GD"/>
                          <a:ea typeface="Times New Roman"/>
                          <a:cs typeface="Times New Roman"/>
                        </a:rPr>
                        <a:t>18</a:t>
                      </a:r>
                      <a:endParaRPr lang="en-US" sz="16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latin typeface="Maiandra GD"/>
                          <a:ea typeface="Calibri"/>
                          <a:cs typeface="Times New Roman"/>
                        </a:rPr>
                        <a:t>3</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a:latin typeface="Maiandra GD"/>
                          <a:ea typeface="Times New Roman"/>
                          <a:cs typeface="Times New Roman"/>
                        </a:rPr>
                        <a:t>8</a:t>
                      </a:r>
                      <a:r>
                        <a:rPr lang="en-US" sz="1600" b="1" dirty="0" smtClean="0">
                          <a:latin typeface="Maiandra GD"/>
                          <a:ea typeface="Times New Roman"/>
                          <a:cs typeface="Times New Roman"/>
                        </a:rPr>
                        <a:t>5</a:t>
                      </a:r>
                      <a:r>
                        <a:rPr lang="en-US" sz="1600" b="1" dirty="0">
                          <a:latin typeface="Maiandra GD"/>
                          <a:ea typeface="Times New Roman"/>
                          <a:cs typeface="Times New Roman"/>
                        </a:rPr>
                        <a:t>%</a:t>
                      </a:r>
                      <a:endParaRPr lang="en-US" sz="1600" dirty="0">
                        <a:latin typeface="Calibri"/>
                        <a:ea typeface="Calibri"/>
                        <a:cs typeface="Times New Roman"/>
                      </a:endParaRPr>
                    </a:p>
                  </a:txBody>
                  <a:tcPr marL="68580" marR="68580" marT="0" marB="0"/>
                </a:tc>
              </a:tr>
              <a:tr h="237508">
                <a:tc>
                  <a:txBody>
                    <a:bodyPr/>
                    <a:lstStyle/>
                    <a:p>
                      <a:pPr marL="0" marR="0">
                        <a:lnSpc>
                          <a:spcPct val="115000"/>
                        </a:lnSpc>
                        <a:spcBef>
                          <a:spcPts val="0"/>
                        </a:spcBef>
                        <a:spcAft>
                          <a:spcPts val="0"/>
                        </a:spcAft>
                      </a:pPr>
                      <a:r>
                        <a:rPr lang="en-US" sz="1600">
                          <a:latin typeface="Maiandra GD"/>
                          <a:ea typeface="Times New Roman"/>
                          <a:cs typeface="Times New Roman"/>
                        </a:rPr>
                        <a:t>Trustees</a:t>
                      </a:r>
                      <a:endParaRPr lang="en-US" sz="160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600">
                          <a:latin typeface="Maiandra GD"/>
                          <a:ea typeface="Times New Roman"/>
                          <a:cs typeface="Times New Roman"/>
                        </a:rPr>
                        <a:t>15</a:t>
                      </a:r>
                      <a:endParaRPr lang="en-US" sz="16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latin typeface="Maiandra GD"/>
                          <a:ea typeface="Times New Roman"/>
                          <a:cs typeface="Times New Roman"/>
                        </a:rPr>
                        <a:t>10</a:t>
                      </a:r>
                      <a:endParaRPr lang="en-US" sz="16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latin typeface="Maiandra GD"/>
                          <a:ea typeface="Times New Roman"/>
                          <a:cs typeface="Times New Roman"/>
                        </a:rPr>
                        <a:t>5</a:t>
                      </a:r>
                      <a:endParaRPr lang="en-US" sz="16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a:latin typeface="Maiandra GD"/>
                          <a:ea typeface="Times New Roman"/>
                          <a:cs typeface="Times New Roman"/>
                        </a:rPr>
                        <a:t>67%</a:t>
                      </a:r>
                      <a:endParaRPr lang="en-US" sz="1600">
                        <a:latin typeface="Calibri"/>
                        <a:ea typeface="Calibri"/>
                        <a:cs typeface="Times New Roman"/>
                      </a:endParaRPr>
                    </a:p>
                  </a:txBody>
                  <a:tcPr marL="68580" marR="68580" marT="0" marB="0"/>
                </a:tc>
              </a:tr>
              <a:tr h="475016">
                <a:tc>
                  <a:txBody>
                    <a:bodyPr/>
                    <a:lstStyle/>
                    <a:p>
                      <a:pPr marL="0" marR="0">
                        <a:lnSpc>
                          <a:spcPct val="115000"/>
                        </a:lnSpc>
                        <a:spcBef>
                          <a:spcPts val="0"/>
                        </a:spcBef>
                        <a:spcAft>
                          <a:spcPts val="0"/>
                        </a:spcAft>
                      </a:pPr>
                      <a:r>
                        <a:rPr lang="en-US" sz="1600">
                          <a:latin typeface="Maiandra GD"/>
                          <a:ea typeface="Times New Roman"/>
                          <a:cs typeface="Times New Roman"/>
                        </a:rPr>
                        <a:t>CMOs with Multiple Functions</a:t>
                      </a:r>
                      <a:endParaRPr lang="en-US" sz="160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600">
                          <a:latin typeface="Maiandra GD"/>
                          <a:ea typeface="Times New Roman"/>
                          <a:cs typeface="Times New Roman"/>
                        </a:rPr>
                        <a:t>147</a:t>
                      </a:r>
                      <a:endParaRPr lang="en-US" sz="16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latin typeface="Maiandra GD"/>
                          <a:ea typeface="Times New Roman"/>
                          <a:cs typeface="Times New Roman"/>
                        </a:rPr>
                        <a:t>114</a:t>
                      </a:r>
                      <a:endParaRPr lang="en-US" sz="16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latin typeface="Maiandra GD"/>
                          <a:ea typeface="Times New Roman"/>
                          <a:cs typeface="Times New Roman"/>
                        </a:rPr>
                        <a:t>33</a:t>
                      </a:r>
                      <a:endParaRPr lang="en-US" sz="16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a:latin typeface="Maiandra GD"/>
                          <a:ea typeface="Times New Roman"/>
                          <a:cs typeface="Times New Roman"/>
                        </a:rPr>
                        <a:t>78%</a:t>
                      </a:r>
                      <a:endParaRPr lang="en-US" sz="1600" dirty="0">
                        <a:latin typeface="Calibri"/>
                        <a:ea typeface="Calibri"/>
                        <a:cs typeface="Times New Roman"/>
                      </a:endParaRPr>
                    </a:p>
                  </a:txBody>
                  <a:tcPr marL="68580" marR="68580" marT="0" marB="0"/>
                </a:tc>
              </a:tr>
              <a:tr h="237508">
                <a:tc>
                  <a:txBody>
                    <a:bodyPr/>
                    <a:lstStyle/>
                    <a:p>
                      <a:pPr marL="0" marR="0">
                        <a:lnSpc>
                          <a:spcPct val="115000"/>
                        </a:lnSpc>
                        <a:spcBef>
                          <a:spcPts val="0"/>
                        </a:spcBef>
                        <a:spcAft>
                          <a:spcPts val="0"/>
                        </a:spcAft>
                      </a:pPr>
                      <a:r>
                        <a:rPr lang="en-US" sz="1600" b="1" dirty="0">
                          <a:latin typeface="Maiandra GD"/>
                          <a:ea typeface="Times New Roman"/>
                          <a:cs typeface="Times New Roman"/>
                        </a:rPr>
                        <a:t>Total</a:t>
                      </a:r>
                      <a:endParaRPr lang="en-US" sz="1600" dirty="0">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600" b="1" dirty="0" smtClean="0">
                          <a:latin typeface="Maiandra GD"/>
                          <a:ea typeface="Times New Roman"/>
                          <a:cs typeface="Times New Roman"/>
                        </a:rPr>
                        <a:t>506</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a:latin typeface="Maiandra GD"/>
                          <a:ea typeface="Times New Roman"/>
                          <a:cs typeface="Times New Roman"/>
                        </a:rPr>
                        <a:t>361</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a:latin typeface="Maiandra GD"/>
                          <a:ea typeface="Times New Roman"/>
                          <a:cs typeface="Times New Roman"/>
                        </a:rPr>
                        <a:t>143</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a:latin typeface="Maiandra GD"/>
                          <a:ea typeface="Times New Roman"/>
                          <a:cs typeface="Times New Roman"/>
                        </a:rPr>
                        <a:t>72%</a:t>
                      </a:r>
                      <a:endParaRPr lang="en-US" sz="1600" dirty="0">
                        <a:latin typeface="Calibri"/>
                        <a:ea typeface="Calibri"/>
                        <a:cs typeface="Times New Roman"/>
                      </a:endParaRPr>
                    </a:p>
                  </a:txBody>
                  <a:tcPr marL="68580" marR="68580" marT="0" marB="0"/>
                </a:tc>
              </a:tr>
            </a:tbl>
          </a:graphicData>
        </a:graphic>
      </p:graphicFrame>
      <p:sp>
        <p:nvSpPr>
          <p:cNvPr id="10" name="Rectangle 9"/>
          <p:cNvSpPr/>
          <p:nvPr/>
        </p:nvSpPr>
        <p:spPr>
          <a:xfrm>
            <a:off x="472190" y="2744450"/>
            <a:ext cx="3902415" cy="369332"/>
          </a:xfrm>
          <a:prstGeom prst="rect">
            <a:avLst/>
          </a:prstGeom>
        </p:spPr>
        <p:style>
          <a:lnRef idx="1">
            <a:schemeClr val="dk1"/>
          </a:lnRef>
          <a:fillRef idx="3">
            <a:schemeClr val="dk1"/>
          </a:fillRef>
          <a:effectRef idx="2">
            <a:schemeClr val="dk1"/>
          </a:effectRef>
          <a:fontRef idx="minor">
            <a:schemeClr val="lt1"/>
          </a:fontRef>
        </p:style>
        <p:txBody>
          <a:bodyPr wrap="none">
            <a:spAutoFit/>
          </a:bodyPr>
          <a:lstStyle/>
          <a:p>
            <a:r>
              <a:rPr lang="en-US" b="1" dirty="0" smtClean="0"/>
              <a:t>Level of Compliance (by Function)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609600"/>
          </a:xfrm>
        </p:spPr>
        <p:txBody>
          <a:bodyPr>
            <a:noAutofit/>
          </a:bodyPr>
          <a:lstStyle/>
          <a:p>
            <a:r>
              <a:rPr lang="en-US" sz="4000" b="1" dirty="0" smtClean="0"/>
              <a:t>After the deadline – Cont’d</a:t>
            </a:r>
            <a:endParaRPr lang="en-US" sz="4000" b="1" dirty="0"/>
          </a:p>
        </p:txBody>
      </p:sp>
      <p:cxnSp>
        <p:nvCxnSpPr>
          <p:cNvPr id="6" name="Straight Connector 5"/>
          <p:cNvCxnSpPr/>
          <p:nvPr/>
        </p:nvCxnSpPr>
        <p:spPr>
          <a:xfrm>
            <a:off x="457200" y="1295400"/>
            <a:ext cx="8077200" cy="1588"/>
          </a:xfrm>
          <a:prstGeom prst="line">
            <a:avLst/>
          </a:prstGeom>
        </p:spPr>
        <p:style>
          <a:lnRef idx="3">
            <a:schemeClr val="accent2"/>
          </a:lnRef>
          <a:fillRef idx="0">
            <a:schemeClr val="accent2"/>
          </a:fillRef>
          <a:effectRef idx="2">
            <a:schemeClr val="accent2"/>
          </a:effectRef>
          <a:fontRef idx="minor">
            <a:schemeClr val="tx1"/>
          </a:fontRef>
        </p:style>
      </p:cxnSp>
      <p:sp>
        <p:nvSpPr>
          <p:cNvPr id="8" name="Slide Number Placeholder 7"/>
          <p:cNvSpPr>
            <a:spLocks noGrp="1"/>
          </p:cNvSpPr>
          <p:nvPr>
            <p:ph type="sldNum" sz="quarter" idx="12"/>
          </p:nvPr>
        </p:nvSpPr>
        <p:spPr/>
        <p:txBody>
          <a:bodyPr/>
          <a:lstStyle/>
          <a:p>
            <a:fld id="{940BA8D2-EEAC-4283-A25C-91B8D2FFC136}" type="slidenum">
              <a:rPr lang="en-US" sz="1800" smtClean="0"/>
              <a:pPr/>
              <a:t>5</a:t>
            </a:fld>
            <a:endParaRPr lang="en-US" sz="1800" dirty="0"/>
          </a:p>
        </p:txBody>
      </p:sp>
      <p:graphicFrame>
        <p:nvGraphicFramePr>
          <p:cNvPr id="10" name="Table 9"/>
          <p:cNvGraphicFramePr>
            <a:graphicFrameLocks noGrp="1"/>
          </p:cNvGraphicFramePr>
          <p:nvPr/>
        </p:nvGraphicFramePr>
        <p:xfrm>
          <a:off x="609600" y="1905000"/>
          <a:ext cx="8001000" cy="3806952"/>
        </p:xfrm>
        <a:graphic>
          <a:graphicData uri="http://schemas.openxmlformats.org/drawingml/2006/table">
            <a:tbl>
              <a:tblPr firstRow="1" bandRow="1">
                <a:tableStyleId>{5C22544A-7EE6-4342-B048-85BDC9FD1C3A}</a:tableStyleId>
              </a:tblPr>
              <a:tblGrid>
                <a:gridCol w="4515417"/>
                <a:gridCol w="1029832"/>
                <a:gridCol w="2455751"/>
              </a:tblGrid>
              <a:tr h="354027">
                <a:tc>
                  <a:txBody>
                    <a:bodyPr/>
                    <a:lstStyle/>
                    <a:p>
                      <a:pPr marL="0" marR="0" algn="just">
                        <a:lnSpc>
                          <a:spcPct val="115000"/>
                        </a:lnSpc>
                        <a:spcBef>
                          <a:spcPts val="0"/>
                        </a:spcBef>
                        <a:spcAft>
                          <a:spcPts val="0"/>
                        </a:spcAft>
                      </a:pPr>
                      <a:r>
                        <a:rPr lang="en-US" sz="1600" b="1" dirty="0">
                          <a:latin typeface="Maiandra GD"/>
                          <a:ea typeface="Calibri"/>
                          <a:cs typeface="Times New Roman"/>
                        </a:rPr>
                        <a:t>Category</a:t>
                      </a:r>
                      <a:endParaRPr lang="en-US" sz="2000" dirty="0">
                        <a:latin typeface="Calibri"/>
                        <a:ea typeface="Calibri"/>
                        <a:cs typeface="Times New Roman"/>
                      </a:endParaRPr>
                    </a:p>
                  </a:txBody>
                  <a:tcPr marL="68580" marR="68580" marT="0" marB="0"/>
                </a:tc>
                <a:tc>
                  <a:txBody>
                    <a:bodyPr/>
                    <a:lstStyle/>
                    <a:p>
                      <a:pPr marL="0" marR="137160" algn="ctr">
                        <a:lnSpc>
                          <a:spcPct val="115000"/>
                        </a:lnSpc>
                        <a:spcBef>
                          <a:spcPts val="0"/>
                        </a:spcBef>
                        <a:spcAft>
                          <a:spcPts val="0"/>
                        </a:spcAft>
                      </a:pPr>
                      <a:r>
                        <a:rPr lang="en-US" sz="1600" b="1">
                          <a:latin typeface="Maiandra GD"/>
                          <a:ea typeface="Calibri"/>
                          <a:cs typeface="Times New Roman"/>
                        </a:rPr>
                        <a:t>Number</a:t>
                      </a:r>
                      <a:endParaRPr lang="en-US" sz="2000">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600" b="1" dirty="0">
                          <a:latin typeface="Maiandra GD"/>
                          <a:ea typeface="Calibri"/>
                          <a:cs typeface="Times New Roman"/>
                        </a:rPr>
                        <a:t>Remark</a:t>
                      </a:r>
                      <a:endParaRPr lang="en-US" sz="2000" dirty="0">
                        <a:latin typeface="Calibri"/>
                        <a:ea typeface="Calibri"/>
                        <a:cs typeface="Times New Roman"/>
                      </a:endParaRPr>
                    </a:p>
                  </a:txBody>
                  <a:tcPr marL="68580" marR="68580" marT="0" marB="0"/>
                </a:tc>
              </a:tr>
              <a:tr h="890074">
                <a:tc>
                  <a:txBody>
                    <a:bodyPr/>
                    <a:lstStyle/>
                    <a:p>
                      <a:pPr marL="0" marR="0" algn="just">
                        <a:lnSpc>
                          <a:spcPct val="115000"/>
                        </a:lnSpc>
                        <a:spcBef>
                          <a:spcPts val="0"/>
                        </a:spcBef>
                        <a:spcAft>
                          <a:spcPts val="0"/>
                        </a:spcAft>
                      </a:pPr>
                      <a:r>
                        <a:rPr lang="en-US" sz="1600" dirty="0">
                          <a:latin typeface="Maiandra GD"/>
                          <a:ea typeface="Calibri"/>
                          <a:cs typeface="Times New Roman"/>
                        </a:rPr>
                        <a:t>Broker/Dealers, Corporate Sub-brokers, Fund/Portfolio Managers, Issuing Houses, Rating Agencies, Registrars, and Trustees</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latin typeface="Maiandra GD"/>
                          <a:ea typeface="Calibri"/>
                          <a:cs typeface="Times New Roman"/>
                        </a:rPr>
                        <a:t>361</a:t>
                      </a:r>
                      <a:endParaRPr lang="en-US" sz="1600">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600" dirty="0">
                          <a:latin typeface="Maiandra GD"/>
                          <a:ea typeface="Calibri"/>
                          <a:cs typeface="Times New Roman"/>
                        </a:rPr>
                        <a:t>Functions directly affected by recapitalization exercise </a:t>
                      </a:r>
                      <a:endParaRPr lang="en-US" sz="1600" dirty="0">
                        <a:latin typeface="Calibri"/>
                        <a:ea typeface="Calibri"/>
                        <a:cs typeface="Times New Roman"/>
                      </a:endParaRPr>
                    </a:p>
                  </a:txBody>
                  <a:tcPr marL="68580" marR="68580" marT="0" marB="0"/>
                </a:tc>
              </a:tr>
              <a:tr h="901161">
                <a:tc>
                  <a:txBody>
                    <a:bodyPr/>
                    <a:lstStyle/>
                    <a:p>
                      <a:pPr marL="0" marR="0" algn="just">
                        <a:lnSpc>
                          <a:spcPct val="115000"/>
                        </a:lnSpc>
                        <a:spcBef>
                          <a:spcPts val="0"/>
                        </a:spcBef>
                        <a:spcAft>
                          <a:spcPts val="0"/>
                        </a:spcAft>
                      </a:pPr>
                      <a:r>
                        <a:rPr lang="en-US" sz="1600" dirty="0">
                          <a:latin typeface="Maiandra GD"/>
                          <a:ea typeface="Calibri"/>
                          <a:cs typeface="Times New Roman"/>
                        </a:rPr>
                        <a:t>Corporate Investment Advisers/Inter-Dealer Brokers/Commodity Pool Broker </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latin typeface="Maiandra GD"/>
                          <a:ea typeface="Calibri"/>
                          <a:cs typeface="Times New Roman"/>
                        </a:rPr>
                        <a:t>55</a:t>
                      </a:r>
                      <a:endParaRPr lang="en-US" sz="1600">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endParaRPr lang="en-US" sz="1600" dirty="0">
                        <a:latin typeface="Maiandra GD"/>
                        <a:ea typeface="Calibri"/>
                        <a:cs typeface="Times New Roman"/>
                      </a:endParaRPr>
                    </a:p>
                  </a:txBody>
                  <a:tcPr marL="68580" marR="68580" marT="0" marB="0"/>
                </a:tc>
              </a:tr>
              <a:tr h="332338">
                <a:tc>
                  <a:txBody>
                    <a:bodyPr/>
                    <a:lstStyle/>
                    <a:p>
                      <a:pPr marL="0" marR="0" algn="just">
                        <a:lnSpc>
                          <a:spcPct val="115000"/>
                        </a:lnSpc>
                        <a:spcBef>
                          <a:spcPts val="0"/>
                        </a:spcBef>
                        <a:spcAft>
                          <a:spcPts val="0"/>
                        </a:spcAft>
                      </a:pPr>
                      <a:r>
                        <a:rPr lang="en-US" sz="1600">
                          <a:latin typeface="Maiandra GD"/>
                          <a:ea typeface="Calibri"/>
                          <a:cs typeface="Times New Roman"/>
                        </a:rPr>
                        <a:t>Receiving Bankers/Custodians</a:t>
                      </a:r>
                      <a:endParaRPr lang="en-US" sz="16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latin typeface="Maiandra GD"/>
                          <a:ea typeface="Calibri"/>
                          <a:cs typeface="Times New Roman"/>
                        </a:rPr>
                        <a:t>21</a:t>
                      </a:r>
                      <a:endParaRPr lang="en-US" sz="1600">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endParaRPr lang="en-US" sz="1600">
                        <a:latin typeface="Maiandra GD"/>
                        <a:ea typeface="Calibri"/>
                        <a:cs typeface="Times New Roman"/>
                      </a:endParaRPr>
                    </a:p>
                  </a:txBody>
                  <a:tcPr marL="68580" marR="68580" marT="0" marB="0"/>
                </a:tc>
              </a:tr>
              <a:tr h="332338">
                <a:tc>
                  <a:txBody>
                    <a:bodyPr/>
                    <a:lstStyle/>
                    <a:p>
                      <a:pPr marL="0" marR="0" algn="just">
                        <a:lnSpc>
                          <a:spcPct val="115000"/>
                        </a:lnSpc>
                        <a:spcBef>
                          <a:spcPts val="0"/>
                        </a:spcBef>
                        <a:spcAft>
                          <a:spcPts val="0"/>
                        </a:spcAft>
                      </a:pPr>
                      <a:r>
                        <a:rPr lang="en-US" sz="1600" b="1" dirty="0" smtClean="0">
                          <a:latin typeface="Maiandra GD"/>
                          <a:ea typeface="Calibri"/>
                          <a:cs typeface="Times New Roman"/>
                        </a:rPr>
                        <a:t>Sub- Total </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a:latin typeface="Maiandra GD"/>
                          <a:ea typeface="Calibri"/>
                          <a:cs typeface="Times New Roman"/>
                        </a:rPr>
                        <a:t>437</a:t>
                      </a:r>
                      <a:endParaRPr lang="en-US" sz="1600">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endParaRPr lang="en-US" sz="1600">
                        <a:latin typeface="Calibri"/>
                        <a:ea typeface="Calibri"/>
                        <a:cs typeface="Times New Roman"/>
                      </a:endParaRPr>
                    </a:p>
                  </a:txBody>
                  <a:tcPr marL="68580" marR="68580" marT="0" marB="0"/>
                </a:tc>
              </a:tr>
              <a:tr h="332338">
                <a:tc>
                  <a:txBody>
                    <a:bodyPr/>
                    <a:lstStyle/>
                    <a:p>
                      <a:pPr marL="0" marR="0" algn="just">
                        <a:lnSpc>
                          <a:spcPct val="115000"/>
                        </a:lnSpc>
                        <a:spcBef>
                          <a:spcPts val="0"/>
                        </a:spcBef>
                        <a:spcAft>
                          <a:spcPts val="0"/>
                        </a:spcAft>
                      </a:pPr>
                      <a:r>
                        <a:rPr lang="en-US" sz="1600" dirty="0">
                          <a:latin typeface="Maiandra GD"/>
                          <a:ea typeface="Calibri"/>
                          <a:cs typeface="Times New Roman"/>
                        </a:rPr>
                        <a:t>Self Regulatory Organization</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latin typeface="Maiandra GD"/>
                          <a:ea typeface="Calibri"/>
                          <a:cs typeface="Times New Roman"/>
                        </a:rPr>
                        <a:t>6</a:t>
                      </a:r>
                      <a:endParaRPr lang="en-US" sz="1600">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endParaRPr lang="en-US" sz="1600">
                        <a:latin typeface="Maiandra GD"/>
                        <a:ea typeface="Calibri"/>
                        <a:cs typeface="Times New Roman"/>
                      </a:endParaRPr>
                    </a:p>
                  </a:txBody>
                  <a:tcPr marL="68580" marR="68580" marT="0" marB="0"/>
                </a:tc>
              </a:tr>
              <a:tr h="332338">
                <a:tc>
                  <a:txBody>
                    <a:bodyPr/>
                    <a:lstStyle/>
                    <a:p>
                      <a:pPr marL="0" marR="0" algn="just">
                        <a:lnSpc>
                          <a:spcPct val="115000"/>
                        </a:lnSpc>
                        <a:spcBef>
                          <a:spcPts val="0"/>
                        </a:spcBef>
                        <a:spcAft>
                          <a:spcPts val="0"/>
                        </a:spcAft>
                      </a:pPr>
                      <a:r>
                        <a:rPr lang="en-US" sz="1600">
                          <a:latin typeface="Maiandra GD"/>
                          <a:ea typeface="Calibri"/>
                          <a:cs typeface="Times New Roman"/>
                        </a:rPr>
                        <a:t>Capital Market Consultants</a:t>
                      </a:r>
                      <a:endParaRPr lang="en-US" sz="16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latin typeface="Maiandra GD"/>
                          <a:ea typeface="Calibri"/>
                          <a:cs typeface="Times New Roman"/>
                        </a:rPr>
                        <a:t>526</a:t>
                      </a:r>
                      <a:endParaRPr lang="en-US" sz="1600">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endParaRPr lang="en-US" sz="1600">
                        <a:latin typeface="Maiandra GD"/>
                        <a:ea typeface="Calibri"/>
                        <a:cs typeface="Times New Roman"/>
                      </a:endParaRPr>
                    </a:p>
                  </a:txBody>
                  <a:tcPr marL="68580" marR="68580" marT="0" marB="0"/>
                </a:tc>
              </a:tr>
              <a:tr h="332338">
                <a:tc>
                  <a:txBody>
                    <a:bodyPr/>
                    <a:lstStyle/>
                    <a:p>
                      <a:pPr marL="0" marR="0" algn="just">
                        <a:lnSpc>
                          <a:spcPct val="115000"/>
                        </a:lnSpc>
                        <a:spcBef>
                          <a:spcPts val="0"/>
                        </a:spcBef>
                        <a:spcAft>
                          <a:spcPts val="0"/>
                        </a:spcAft>
                      </a:pPr>
                      <a:r>
                        <a:rPr lang="en-US" sz="1600" b="1" dirty="0" smtClean="0">
                          <a:latin typeface="Maiandra GD"/>
                          <a:ea typeface="Calibri"/>
                          <a:cs typeface="Times New Roman"/>
                        </a:rPr>
                        <a:t>Total</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a:latin typeface="Maiandra GD"/>
                          <a:ea typeface="Calibri"/>
                          <a:cs typeface="Times New Roman"/>
                        </a:rPr>
                        <a:t>969</a:t>
                      </a:r>
                      <a:endParaRPr lang="en-US" sz="1600" dirty="0">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endParaRPr lang="en-US" sz="1600" dirty="0">
                        <a:latin typeface="Calibri"/>
                        <a:ea typeface="Calibri"/>
                        <a:cs typeface="Times New Roman"/>
                      </a:endParaRPr>
                    </a:p>
                  </a:txBody>
                  <a:tcPr marL="68580" marR="68580" marT="0" marB="0"/>
                </a:tc>
              </a:tr>
            </a:tbl>
          </a:graphicData>
        </a:graphic>
      </p:graphicFrame>
      <p:sp>
        <p:nvSpPr>
          <p:cNvPr id="11" name="Rectangle 10"/>
          <p:cNvSpPr/>
          <p:nvPr/>
        </p:nvSpPr>
        <p:spPr>
          <a:xfrm>
            <a:off x="533400" y="1371600"/>
            <a:ext cx="4419600" cy="369332"/>
          </a:xfrm>
          <a:prstGeom prst="rect">
            <a:avLst/>
          </a:prstGeom>
        </p:spPr>
        <p:style>
          <a:lnRef idx="1">
            <a:schemeClr val="dk1"/>
          </a:lnRef>
          <a:fillRef idx="3">
            <a:schemeClr val="dk1"/>
          </a:fillRef>
          <a:effectRef idx="2">
            <a:schemeClr val="dk1"/>
          </a:effectRef>
          <a:fontRef idx="minor">
            <a:schemeClr val="lt1"/>
          </a:fontRef>
        </p:style>
        <p:txBody>
          <a:bodyPr wrap="square">
            <a:spAutoFit/>
          </a:bodyPr>
          <a:lstStyle/>
          <a:p>
            <a:r>
              <a:rPr lang="en-US" b="1" dirty="0" smtClean="0"/>
              <a:t>Summary of Provisional List of CMOs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noAutofit/>
          </a:bodyPr>
          <a:lstStyle/>
          <a:p>
            <a:r>
              <a:rPr lang="en-US" sz="4000" b="1" dirty="0" smtClean="0"/>
              <a:t>After the deadline – Cont’d</a:t>
            </a:r>
            <a:endParaRPr lang="en-US" sz="4000" b="1" dirty="0"/>
          </a:p>
        </p:txBody>
      </p:sp>
      <p:cxnSp>
        <p:nvCxnSpPr>
          <p:cNvPr id="6" name="Straight Connector 5"/>
          <p:cNvCxnSpPr/>
          <p:nvPr/>
        </p:nvCxnSpPr>
        <p:spPr>
          <a:xfrm>
            <a:off x="457200" y="1219200"/>
            <a:ext cx="8077200" cy="1588"/>
          </a:xfrm>
          <a:prstGeom prst="line">
            <a:avLst/>
          </a:prstGeom>
        </p:spPr>
        <p:style>
          <a:lnRef idx="3">
            <a:schemeClr val="accent2"/>
          </a:lnRef>
          <a:fillRef idx="0">
            <a:schemeClr val="accent2"/>
          </a:fillRef>
          <a:effectRef idx="2">
            <a:schemeClr val="accent2"/>
          </a:effectRef>
          <a:fontRef idx="minor">
            <a:schemeClr val="tx1"/>
          </a:fontRef>
        </p:style>
      </p:cxnSp>
      <p:sp>
        <p:nvSpPr>
          <p:cNvPr id="8" name="Slide Number Placeholder 7"/>
          <p:cNvSpPr>
            <a:spLocks noGrp="1"/>
          </p:cNvSpPr>
          <p:nvPr>
            <p:ph type="sldNum" sz="quarter" idx="12"/>
          </p:nvPr>
        </p:nvSpPr>
        <p:spPr/>
        <p:txBody>
          <a:bodyPr/>
          <a:lstStyle/>
          <a:p>
            <a:fld id="{940BA8D2-EEAC-4283-A25C-91B8D2FFC136}" type="slidenum">
              <a:rPr lang="en-US" sz="1800" smtClean="0"/>
              <a:pPr/>
              <a:t>6</a:t>
            </a:fld>
            <a:endParaRPr lang="en-US" sz="1800" dirty="0"/>
          </a:p>
        </p:txBody>
      </p:sp>
      <p:sp>
        <p:nvSpPr>
          <p:cNvPr id="7" name="Rectangle 6"/>
          <p:cNvSpPr/>
          <p:nvPr/>
        </p:nvSpPr>
        <p:spPr>
          <a:xfrm>
            <a:off x="457200" y="1371600"/>
            <a:ext cx="4876800" cy="369332"/>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just"/>
            <a:r>
              <a:rPr lang="en-US" b="1" dirty="0" smtClean="0"/>
              <a:t>Reduction in Function and Reclassification</a:t>
            </a:r>
            <a:endParaRPr lang="en-US" b="1" dirty="0"/>
          </a:p>
        </p:txBody>
      </p:sp>
      <p:graphicFrame>
        <p:nvGraphicFramePr>
          <p:cNvPr id="9" name="Table 8"/>
          <p:cNvGraphicFramePr>
            <a:graphicFrameLocks noGrp="1"/>
          </p:cNvGraphicFramePr>
          <p:nvPr/>
        </p:nvGraphicFramePr>
        <p:xfrm>
          <a:off x="457200" y="1828800"/>
          <a:ext cx="7772400" cy="2296720"/>
        </p:xfrm>
        <a:graphic>
          <a:graphicData uri="http://schemas.openxmlformats.org/drawingml/2006/table">
            <a:tbl>
              <a:tblPr firstRow="1" bandRow="1">
                <a:tableStyleId>{5C22544A-7EE6-4342-B048-85BDC9FD1C3A}</a:tableStyleId>
              </a:tblPr>
              <a:tblGrid>
                <a:gridCol w="5804704"/>
                <a:gridCol w="1967696"/>
              </a:tblGrid>
              <a:tr h="279899">
                <a:tc>
                  <a:txBody>
                    <a:bodyPr/>
                    <a:lstStyle/>
                    <a:p>
                      <a:endParaRPr lang="en-US" sz="1600" dirty="0">
                        <a:latin typeface="Maiandra GD" pitchFamily="34" charset="0"/>
                      </a:endParaRPr>
                    </a:p>
                  </a:txBody>
                  <a:tcPr/>
                </a:tc>
                <a:tc>
                  <a:txBody>
                    <a:bodyPr/>
                    <a:lstStyle/>
                    <a:p>
                      <a:pPr algn="ctr"/>
                      <a:r>
                        <a:rPr lang="en-US" sz="1600" dirty="0" smtClean="0">
                          <a:latin typeface="Maiandra GD" pitchFamily="34" charset="0"/>
                        </a:rPr>
                        <a:t>Approved</a:t>
                      </a:r>
                      <a:endParaRPr lang="en-US" sz="1600" dirty="0">
                        <a:latin typeface="Maiandra GD" pitchFamily="34" charset="0"/>
                      </a:endParaRPr>
                    </a:p>
                  </a:txBody>
                  <a:tcPr/>
                </a:tc>
              </a:tr>
              <a:tr h="248829">
                <a:tc>
                  <a:txBody>
                    <a:bodyPr/>
                    <a:lstStyle/>
                    <a:p>
                      <a:pPr marL="0" marR="0">
                        <a:lnSpc>
                          <a:spcPct val="115000"/>
                        </a:lnSpc>
                        <a:spcBef>
                          <a:spcPts val="0"/>
                        </a:spcBef>
                        <a:spcAft>
                          <a:spcPts val="0"/>
                        </a:spcAft>
                      </a:pPr>
                      <a:r>
                        <a:rPr lang="en-US" sz="1600" dirty="0" smtClean="0">
                          <a:latin typeface="Maiandra GD" pitchFamily="34" charset="0"/>
                          <a:ea typeface="Times New Roman"/>
                          <a:cs typeface="Times New Roman"/>
                        </a:rPr>
                        <a:t>Broker/Dealer to Broker</a:t>
                      </a:r>
                      <a:endParaRPr lang="en-US" sz="1600" dirty="0">
                        <a:latin typeface="Maiandra GD" pitchFamily="34" charset="0"/>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600" dirty="0" smtClean="0">
                          <a:latin typeface="Maiandra GD" pitchFamily="34" charset="0"/>
                          <a:ea typeface="Calibri"/>
                          <a:cs typeface="Times New Roman"/>
                        </a:rPr>
                        <a:t>31</a:t>
                      </a:r>
                      <a:endParaRPr lang="en-US" sz="1600" dirty="0">
                        <a:latin typeface="Maiandra GD" pitchFamily="34" charset="0"/>
                        <a:ea typeface="Calibri"/>
                        <a:cs typeface="Times New Roman"/>
                      </a:endParaRPr>
                    </a:p>
                  </a:txBody>
                  <a:tcPr marL="68580" marR="68580" marT="0" marB="0" anchor="b"/>
                </a:tc>
              </a:tr>
              <a:tr h="270636">
                <a:tc>
                  <a:txBody>
                    <a:bodyPr/>
                    <a:lstStyle/>
                    <a:p>
                      <a:pPr marL="0" marR="0">
                        <a:lnSpc>
                          <a:spcPct val="115000"/>
                        </a:lnSpc>
                        <a:spcBef>
                          <a:spcPts val="0"/>
                        </a:spcBef>
                        <a:spcAft>
                          <a:spcPts val="0"/>
                        </a:spcAft>
                      </a:pPr>
                      <a:r>
                        <a:rPr lang="en-US" sz="1600" dirty="0" smtClean="0">
                          <a:latin typeface="Maiandra GD" pitchFamily="34" charset="0"/>
                          <a:ea typeface="Times New Roman"/>
                          <a:cs typeface="Times New Roman"/>
                        </a:rPr>
                        <a:t>Broker/Dealer to Dealer</a:t>
                      </a:r>
                      <a:endParaRPr lang="en-US" sz="1600" dirty="0">
                        <a:latin typeface="Maiandra GD" pitchFamily="34" charset="0"/>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600" dirty="0" smtClean="0">
                          <a:latin typeface="Maiandra GD" pitchFamily="34" charset="0"/>
                          <a:ea typeface="Calibri"/>
                          <a:cs typeface="Times New Roman"/>
                        </a:rPr>
                        <a:t>1</a:t>
                      </a:r>
                      <a:endParaRPr lang="en-US" sz="1600" dirty="0">
                        <a:latin typeface="Maiandra GD" pitchFamily="34" charset="0"/>
                        <a:ea typeface="Calibri"/>
                        <a:cs typeface="Times New Roman"/>
                      </a:endParaRPr>
                    </a:p>
                  </a:txBody>
                  <a:tcPr marL="68580" marR="68580" marT="0" marB="0" anchor="b"/>
                </a:tc>
              </a:tr>
              <a:tr h="462704">
                <a:tc>
                  <a:txBody>
                    <a:bodyPr/>
                    <a:lstStyle/>
                    <a:p>
                      <a:pPr marL="0" marR="0" algn="just">
                        <a:lnSpc>
                          <a:spcPct val="115000"/>
                        </a:lnSpc>
                        <a:spcBef>
                          <a:spcPts val="0"/>
                        </a:spcBef>
                        <a:spcAft>
                          <a:spcPts val="0"/>
                        </a:spcAft>
                      </a:pPr>
                      <a:r>
                        <a:rPr lang="en-US" sz="1600" dirty="0" smtClean="0">
                          <a:latin typeface="Maiandra GD" pitchFamily="34" charset="0"/>
                          <a:ea typeface="Calibri"/>
                          <a:cs typeface="Times New Roman"/>
                        </a:rPr>
                        <a:t>CMOs with Multiple Functions</a:t>
                      </a:r>
                      <a:r>
                        <a:rPr lang="en-US" sz="1600" baseline="0" dirty="0" smtClean="0">
                          <a:latin typeface="Maiandra GD" pitchFamily="34" charset="0"/>
                          <a:ea typeface="Calibri"/>
                          <a:cs typeface="Times New Roman"/>
                        </a:rPr>
                        <a:t> that dropped one of their function</a:t>
                      </a:r>
                      <a:r>
                        <a:rPr lang="en-US" sz="1600" baseline="0" dirty="0">
                          <a:latin typeface="Maiandra GD" pitchFamily="34" charset="0"/>
                          <a:ea typeface="Calibri"/>
                          <a:cs typeface="Times New Roman"/>
                        </a:rPr>
                        <a:t>s</a:t>
                      </a:r>
                      <a:endParaRPr lang="en-US" sz="1600" dirty="0" smtClean="0">
                        <a:latin typeface="Maiandra GD" pitchFamily="34" charset="0"/>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600" dirty="0" smtClean="0">
                          <a:latin typeface="Maiandra GD" pitchFamily="34" charset="0"/>
                          <a:ea typeface="Calibri"/>
                          <a:cs typeface="Times New Roman"/>
                        </a:rPr>
                        <a:t>6</a:t>
                      </a:r>
                      <a:endParaRPr lang="en-US" sz="1600" dirty="0">
                        <a:latin typeface="Maiandra GD" pitchFamily="34" charset="0"/>
                        <a:ea typeface="Calibri"/>
                        <a:cs typeface="Times New Roman"/>
                      </a:endParaRPr>
                    </a:p>
                  </a:txBody>
                  <a:tcPr marL="68580" marR="68580" marT="0" marB="0" anchor="b"/>
                </a:tc>
              </a:tr>
              <a:tr h="236098">
                <a:tc>
                  <a:txBody>
                    <a:bodyPr/>
                    <a:lstStyle/>
                    <a:p>
                      <a:pPr marL="0" marR="0">
                        <a:lnSpc>
                          <a:spcPct val="115000"/>
                        </a:lnSpc>
                        <a:spcBef>
                          <a:spcPts val="0"/>
                        </a:spcBef>
                        <a:spcAft>
                          <a:spcPts val="0"/>
                        </a:spcAft>
                      </a:pPr>
                      <a:r>
                        <a:rPr lang="en-US" sz="1600" b="1" dirty="0" smtClean="0">
                          <a:latin typeface="Maiandra GD" pitchFamily="34" charset="0"/>
                          <a:ea typeface="Calibri"/>
                          <a:cs typeface="Times New Roman"/>
                        </a:rPr>
                        <a:t>Sub-total (Reduction in Function)</a:t>
                      </a:r>
                      <a:endParaRPr lang="en-US" sz="1600" b="1" dirty="0">
                        <a:latin typeface="Maiandra GD" pitchFamily="34" charset="0"/>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600" b="1" dirty="0" smtClean="0">
                          <a:latin typeface="Maiandra GD" pitchFamily="34" charset="0"/>
                          <a:ea typeface="Calibri"/>
                          <a:cs typeface="Times New Roman"/>
                        </a:rPr>
                        <a:t>38</a:t>
                      </a:r>
                      <a:endParaRPr lang="en-US" sz="1600" b="1" dirty="0">
                        <a:latin typeface="Maiandra GD" pitchFamily="34" charset="0"/>
                        <a:ea typeface="Calibri"/>
                        <a:cs typeface="Times New Roman"/>
                      </a:endParaRPr>
                    </a:p>
                  </a:txBody>
                  <a:tcPr marL="68580" marR="68580" marT="0" marB="0" anchor="b"/>
                </a:tc>
              </a:tr>
              <a:tr h="317717">
                <a:tc>
                  <a:txBody>
                    <a:bodyPr/>
                    <a:lstStyle/>
                    <a:p>
                      <a:pPr marL="0" marR="0">
                        <a:lnSpc>
                          <a:spcPct val="115000"/>
                        </a:lnSpc>
                        <a:spcBef>
                          <a:spcPts val="0"/>
                        </a:spcBef>
                        <a:spcAft>
                          <a:spcPts val="0"/>
                        </a:spcAft>
                      </a:pPr>
                      <a:r>
                        <a:rPr lang="en-US" sz="1600" b="1" dirty="0" smtClean="0">
                          <a:latin typeface="Maiandra GD" pitchFamily="34" charset="0"/>
                          <a:ea typeface="Calibri"/>
                          <a:cs typeface="Times New Roman"/>
                        </a:rPr>
                        <a:t>CMOs that reclassified to Sub-brokers</a:t>
                      </a:r>
                      <a:endParaRPr lang="en-US" sz="1600" b="1" dirty="0">
                        <a:latin typeface="Maiandra GD" pitchFamily="34" charset="0"/>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600" b="1" dirty="0" smtClean="0">
                          <a:latin typeface="Maiandra GD" pitchFamily="34" charset="0"/>
                          <a:ea typeface="Calibri"/>
                          <a:cs typeface="Times New Roman"/>
                        </a:rPr>
                        <a:t>9</a:t>
                      </a:r>
                      <a:endParaRPr lang="en-US" sz="1600" b="1" dirty="0">
                        <a:latin typeface="Maiandra GD" pitchFamily="34" charset="0"/>
                        <a:ea typeface="Calibri"/>
                        <a:cs typeface="Times New Roman"/>
                      </a:endParaRPr>
                    </a:p>
                  </a:txBody>
                  <a:tcPr marL="68580" marR="68580" marT="0" marB="0" anchor="b"/>
                </a:tc>
              </a:tr>
              <a:tr h="317717">
                <a:tc>
                  <a:txBody>
                    <a:bodyPr/>
                    <a:lstStyle/>
                    <a:p>
                      <a:pPr marL="0" marR="0">
                        <a:lnSpc>
                          <a:spcPct val="115000"/>
                        </a:lnSpc>
                        <a:spcBef>
                          <a:spcPts val="0"/>
                        </a:spcBef>
                        <a:spcAft>
                          <a:spcPts val="0"/>
                        </a:spcAft>
                      </a:pPr>
                      <a:r>
                        <a:rPr lang="en-US" sz="1600" b="1" dirty="0" smtClean="0">
                          <a:latin typeface="Maiandra GD" pitchFamily="34" charset="0"/>
                          <a:ea typeface="Calibri"/>
                          <a:cs typeface="Times New Roman"/>
                        </a:rPr>
                        <a:t>Total Applications</a:t>
                      </a:r>
                      <a:r>
                        <a:rPr lang="en-US" sz="1600" b="1" baseline="0" dirty="0" smtClean="0">
                          <a:latin typeface="Maiandra GD" pitchFamily="34" charset="0"/>
                          <a:ea typeface="Calibri"/>
                          <a:cs typeface="Times New Roman"/>
                        </a:rPr>
                        <a:t> (approved)</a:t>
                      </a:r>
                      <a:endParaRPr lang="en-US" sz="1600" b="1" dirty="0">
                        <a:latin typeface="Maiandra GD" pitchFamily="34" charset="0"/>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600" b="1" dirty="0" smtClean="0">
                          <a:latin typeface="Maiandra GD" pitchFamily="34" charset="0"/>
                          <a:ea typeface="Calibri"/>
                          <a:cs typeface="Times New Roman"/>
                        </a:rPr>
                        <a:t>47</a:t>
                      </a:r>
                      <a:endParaRPr lang="en-US" sz="1600" b="1" dirty="0">
                        <a:latin typeface="Maiandra GD" pitchFamily="34" charset="0"/>
                        <a:ea typeface="Calibri"/>
                        <a:cs typeface="Times New Roman"/>
                      </a:endParaRPr>
                    </a:p>
                  </a:txBody>
                  <a:tcPr marL="68580" marR="68580" marT="0" marB="0" anchor="b"/>
                </a:tc>
              </a:tr>
            </a:tbl>
          </a:graphicData>
        </a:graphic>
      </p:graphicFrame>
      <p:sp>
        <p:nvSpPr>
          <p:cNvPr id="11" name="Rectangle 10"/>
          <p:cNvSpPr/>
          <p:nvPr/>
        </p:nvSpPr>
        <p:spPr>
          <a:xfrm>
            <a:off x="533400" y="4267200"/>
            <a:ext cx="1066800" cy="369332"/>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just"/>
            <a:r>
              <a:rPr lang="en-US" b="1" dirty="0" smtClean="0">
                <a:latin typeface="Maiandra GD" pitchFamily="34" charset="0"/>
              </a:rPr>
              <a:t>Mergers</a:t>
            </a:r>
            <a:endParaRPr lang="en-US" b="1" dirty="0">
              <a:latin typeface="Maiandra GD" pitchFamily="34" charset="0"/>
            </a:endParaRPr>
          </a:p>
        </p:txBody>
      </p:sp>
      <p:graphicFrame>
        <p:nvGraphicFramePr>
          <p:cNvPr id="12" name="Table 11"/>
          <p:cNvGraphicFramePr>
            <a:graphicFrameLocks noGrp="1"/>
          </p:cNvGraphicFramePr>
          <p:nvPr/>
        </p:nvGraphicFramePr>
        <p:xfrm>
          <a:off x="533400" y="4648200"/>
          <a:ext cx="7696199" cy="1605660"/>
        </p:xfrm>
        <a:graphic>
          <a:graphicData uri="http://schemas.openxmlformats.org/drawingml/2006/table">
            <a:tbl>
              <a:tblPr firstRow="1" bandRow="1">
                <a:tableStyleId>{5C22544A-7EE6-4342-B048-85BDC9FD1C3A}</a:tableStyleId>
              </a:tblPr>
              <a:tblGrid>
                <a:gridCol w="4648199"/>
                <a:gridCol w="1143000"/>
                <a:gridCol w="1905000"/>
              </a:tblGrid>
              <a:tr h="248829">
                <a:tc>
                  <a:txBody>
                    <a:bodyPr/>
                    <a:lstStyle/>
                    <a:p>
                      <a:endParaRPr lang="en-US" dirty="0">
                        <a:latin typeface="Maiandra GD" pitchFamily="34" charset="0"/>
                      </a:endParaRPr>
                    </a:p>
                  </a:txBody>
                  <a:tcPr marL="68580" marR="68580" marT="0" marB="0" anchor="b"/>
                </a:tc>
                <a:tc>
                  <a:txBody>
                    <a:bodyPr/>
                    <a:lstStyle/>
                    <a:p>
                      <a:pPr algn="ctr"/>
                      <a:r>
                        <a:rPr lang="en-US" dirty="0" smtClean="0">
                          <a:latin typeface="Maiandra GD" pitchFamily="34" charset="0"/>
                        </a:rPr>
                        <a:t>No.</a:t>
                      </a:r>
                      <a:endParaRPr lang="en-US" dirty="0">
                        <a:latin typeface="Maiandra GD" pitchFamily="34" charset="0"/>
                      </a:endParaRPr>
                    </a:p>
                  </a:txBody>
                  <a:tcPr marL="68580" marR="68580" marT="0" marB="0" anchor="b"/>
                </a:tc>
                <a:tc>
                  <a:txBody>
                    <a:bodyPr/>
                    <a:lstStyle/>
                    <a:p>
                      <a:pPr marL="0" marR="0" algn="ctr">
                        <a:lnSpc>
                          <a:spcPct val="115000"/>
                        </a:lnSpc>
                        <a:spcBef>
                          <a:spcPts val="0"/>
                        </a:spcBef>
                        <a:spcAft>
                          <a:spcPts val="0"/>
                        </a:spcAft>
                      </a:pPr>
                      <a:r>
                        <a:rPr lang="en-US" sz="1600" dirty="0" smtClean="0">
                          <a:latin typeface="Maiandra GD" pitchFamily="34" charset="0"/>
                          <a:ea typeface="Calibri"/>
                          <a:cs typeface="Times New Roman"/>
                        </a:rPr>
                        <a:t>CMOs Involved</a:t>
                      </a:r>
                      <a:endParaRPr lang="en-US" sz="1600" dirty="0">
                        <a:latin typeface="Maiandra GD" pitchFamily="34" charset="0"/>
                        <a:ea typeface="Calibri"/>
                        <a:cs typeface="Times New Roman"/>
                      </a:endParaRPr>
                    </a:p>
                  </a:txBody>
                  <a:tcPr marL="68580" marR="68580" marT="0" marB="0" anchor="b"/>
                </a:tc>
              </a:tr>
              <a:tr h="270636">
                <a:tc>
                  <a:txBody>
                    <a:bodyPr/>
                    <a:lstStyle/>
                    <a:p>
                      <a:pPr marL="0" marR="0">
                        <a:lnSpc>
                          <a:spcPct val="115000"/>
                        </a:lnSpc>
                        <a:spcBef>
                          <a:spcPts val="0"/>
                        </a:spcBef>
                        <a:spcAft>
                          <a:spcPts val="0"/>
                        </a:spcAft>
                      </a:pPr>
                      <a:r>
                        <a:rPr lang="en-US" sz="1600" dirty="0" smtClean="0">
                          <a:latin typeface="Maiandra GD" pitchFamily="34" charset="0"/>
                          <a:ea typeface="Calibri"/>
                          <a:cs typeface="Times New Roman"/>
                        </a:rPr>
                        <a:t>Concluded Mergers</a:t>
                      </a:r>
                      <a:r>
                        <a:rPr lang="en-US" sz="1600" baseline="0" dirty="0" smtClean="0">
                          <a:latin typeface="Maiandra GD" pitchFamily="34" charset="0"/>
                          <a:ea typeface="Calibri"/>
                          <a:cs typeface="Times New Roman"/>
                        </a:rPr>
                        <a:t> </a:t>
                      </a:r>
                      <a:endParaRPr lang="en-US" sz="1600" dirty="0">
                        <a:latin typeface="Maiandra GD" pitchFamily="34" charset="0"/>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600" dirty="0" smtClean="0">
                          <a:latin typeface="Maiandra GD" pitchFamily="34" charset="0"/>
                          <a:ea typeface="Calibri"/>
                          <a:cs typeface="Times New Roman"/>
                        </a:rPr>
                        <a:t>2</a:t>
                      </a:r>
                      <a:endParaRPr lang="en-US" sz="1600" dirty="0">
                        <a:latin typeface="Maiandra GD" pitchFamily="34" charset="0"/>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600" dirty="0" smtClean="0">
                          <a:latin typeface="Maiandra GD" pitchFamily="34" charset="0"/>
                          <a:ea typeface="Calibri"/>
                          <a:cs typeface="Times New Roman"/>
                        </a:rPr>
                        <a:t>4</a:t>
                      </a:r>
                      <a:endParaRPr lang="en-US" sz="1600" dirty="0">
                        <a:latin typeface="Maiandra GD" pitchFamily="34" charset="0"/>
                        <a:ea typeface="Calibri"/>
                        <a:cs typeface="Times New Roman"/>
                      </a:endParaRPr>
                    </a:p>
                  </a:txBody>
                  <a:tcPr marL="68580" marR="68580" marT="0" marB="0" anchor="b"/>
                </a:tc>
              </a:tr>
              <a:tr h="353568">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US" sz="1600" dirty="0" smtClean="0">
                          <a:latin typeface="Maiandra GD" pitchFamily="34" charset="0"/>
                          <a:ea typeface="Times New Roman"/>
                          <a:cs typeface="Times New Roman"/>
                        </a:rPr>
                        <a:t>Mergers pending approval</a:t>
                      </a:r>
                      <a:r>
                        <a:rPr lang="en-US" sz="1600" baseline="0" dirty="0" smtClean="0">
                          <a:latin typeface="Maiandra GD" pitchFamily="34" charset="0"/>
                          <a:ea typeface="Times New Roman"/>
                          <a:cs typeface="Times New Roman"/>
                        </a:rPr>
                        <a:t>  &amp; Court Sanctioning</a:t>
                      </a:r>
                      <a:endParaRPr lang="en-US" sz="1600" dirty="0">
                        <a:latin typeface="Maiandra GD" pitchFamily="34" charset="0"/>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600" dirty="0" smtClean="0">
                          <a:latin typeface="Maiandra GD" pitchFamily="34" charset="0"/>
                          <a:ea typeface="Calibri"/>
                          <a:cs typeface="Times New Roman"/>
                        </a:rPr>
                        <a:t>4</a:t>
                      </a:r>
                      <a:endParaRPr lang="en-US" sz="1600" dirty="0">
                        <a:latin typeface="Maiandra GD" pitchFamily="34" charset="0"/>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600" dirty="0" smtClean="0">
                          <a:latin typeface="Maiandra GD" pitchFamily="34" charset="0"/>
                          <a:ea typeface="Calibri"/>
                          <a:cs typeface="Times New Roman"/>
                        </a:rPr>
                        <a:t>9</a:t>
                      </a:r>
                      <a:endParaRPr lang="en-US" sz="1600" dirty="0">
                        <a:latin typeface="Maiandra GD" pitchFamily="34" charset="0"/>
                        <a:ea typeface="Calibri"/>
                        <a:cs typeface="Times New Roman"/>
                      </a:endParaRPr>
                    </a:p>
                  </a:txBody>
                  <a:tcPr marL="68580" marR="68580" marT="0" marB="0" anchor="b"/>
                </a:tc>
              </a:tr>
              <a:tr h="353568">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US" sz="1600" dirty="0" smtClean="0">
                          <a:latin typeface="Maiandra GD" pitchFamily="34" charset="0"/>
                          <a:ea typeface="Calibri"/>
                          <a:cs typeface="Times New Roman"/>
                        </a:rPr>
                        <a:t>Mergers suspended</a:t>
                      </a:r>
                      <a:endParaRPr lang="en-US" sz="1600" dirty="0">
                        <a:latin typeface="Maiandra GD" pitchFamily="34" charset="0"/>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600" dirty="0" smtClean="0">
                          <a:latin typeface="Maiandra GD" pitchFamily="34" charset="0"/>
                          <a:ea typeface="Calibri"/>
                          <a:cs typeface="Times New Roman"/>
                        </a:rPr>
                        <a:t>2</a:t>
                      </a:r>
                      <a:endParaRPr lang="en-US" sz="1600" dirty="0">
                        <a:latin typeface="Maiandra GD" pitchFamily="34" charset="0"/>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600" dirty="0" smtClean="0">
                          <a:latin typeface="Maiandra GD" pitchFamily="34" charset="0"/>
                          <a:ea typeface="Calibri"/>
                          <a:cs typeface="Times New Roman"/>
                        </a:rPr>
                        <a:t>5</a:t>
                      </a:r>
                      <a:endParaRPr lang="en-US" sz="1600" dirty="0">
                        <a:latin typeface="Maiandra GD" pitchFamily="34" charset="0"/>
                        <a:ea typeface="Calibri"/>
                        <a:cs typeface="Times New Roman"/>
                      </a:endParaRPr>
                    </a:p>
                  </a:txBody>
                  <a:tcPr marL="68580" marR="68580" marT="0" marB="0" anchor="b"/>
                </a:tc>
              </a:tr>
              <a:tr h="353568">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US" sz="1600" b="1" dirty="0" smtClean="0">
                          <a:latin typeface="Maiandra GD" pitchFamily="34" charset="0"/>
                          <a:ea typeface="Calibri"/>
                          <a:cs typeface="Times New Roman"/>
                        </a:rPr>
                        <a:t>Total</a:t>
                      </a:r>
                      <a:endParaRPr lang="en-US" sz="1600" b="1" dirty="0">
                        <a:latin typeface="Maiandra GD" pitchFamily="34" charset="0"/>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600" b="1" dirty="0" smtClean="0">
                          <a:latin typeface="Maiandra GD" pitchFamily="34" charset="0"/>
                          <a:ea typeface="Calibri"/>
                          <a:cs typeface="Times New Roman"/>
                        </a:rPr>
                        <a:t>8</a:t>
                      </a:r>
                      <a:endParaRPr lang="en-US" sz="1600" b="1" dirty="0">
                        <a:latin typeface="Maiandra GD" pitchFamily="34" charset="0"/>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600" b="1" dirty="0" smtClean="0">
                          <a:latin typeface="Maiandra GD" pitchFamily="34" charset="0"/>
                          <a:ea typeface="Calibri"/>
                          <a:cs typeface="Times New Roman"/>
                        </a:rPr>
                        <a:t>18</a:t>
                      </a:r>
                      <a:endParaRPr lang="en-US" sz="1600" b="1" dirty="0">
                        <a:latin typeface="Maiandra GD" pitchFamily="34" charset="0"/>
                        <a:ea typeface="Calibri"/>
                        <a:cs typeface="Times New Roman"/>
                      </a:endParaRPr>
                    </a:p>
                  </a:txBody>
                  <a:tcPr marL="68580" marR="68580" marT="0" marB="0" anchor="b"/>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noAutofit/>
          </a:bodyPr>
          <a:lstStyle/>
          <a:p>
            <a:r>
              <a:rPr lang="en-US" sz="4000" b="1" dirty="0" smtClean="0"/>
              <a:t>After the deadline – Cont’d</a:t>
            </a:r>
            <a:endParaRPr lang="en-US" sz="4000" b="1" dirty="0"/>
          </a:p>
        </p:txBody>
      </p:sp>
      <p:graphicFrame>
        <p:nvGraphicFramePr>
          <p:cNvPr id="28" name="Table 27"/>
          <p:cNvGraphicFramePr>
            <a:graphicFrameLocks noGrp="1"/>
          </p:cNvGraphicFramePr>
          <p:nvPr/>
        </p:nvGraphicFramePr>
        <p:xfrm>
          <a:off x="457200" y="1371600"/>
          <a:ext cx="8001000" cy="5128260"/>
        </p:xfrm>
        <a:graphic>
          <a:graphicData uri="http://schemas.openxmlformats.org/drawingml/2006/table">
            <a:tbl>
              <a:tblPr firstRow="1" bandRow="1">
                <a:tableStyleId>{5C22544A-7EE6-4342-B048-85BDC9FD1C3A}</a:tableStyleId>
              </a:tblPr>
              <a:tblGrid>
                <a:gridCol w="8001000"/>
              </a:tblGrid>
              <a:tr h="4678180">
                <a:tc>
                  <a:txBody>
                    <a:bodyPr/>
                    <a:lstStyle/>
                    <a:p>
                      <a:pPr marL="404813" marR="0" indent="-284163" algn="just" defTabSz="914400" rtl="0" eaLnBrk="1" fontAlgn="auto" latinLnBrk="0" hangingPunct="1">
                        <a:lnSpc>
                          <a:spcPct val="100000"/>
                        </a:lnSpc>
                        <a:spcBef>
                          <a:spcPts val="0"/>
                        </a:spcBef>
                        <a:spcAft>
                          <a:spcPts val="0"/>
                        </a:spcAft>
                        <a:buClrTx/>
                        <a:buSzTx/>
                        <a:buFontTx/>
                        <a:buBlip>
                          <a:blip r:embed="rId2"/>
                        </a:buBlip>
                        <a:tabLst/>
                        <a:defRPr/>
                      </a:pPr>
                      <a:r>
                        <a:rPr kumimoji="0" lang="en-US" sz="1800" b="0" kern="1200" dirty="0" smtClean="0">
                          <a:solidFill>
                            <a:schemeClr val="tx1"/>
                          </a:solidFill>
                          <a:latin typeface="+mn-lt"/>
                          <a:ea typeface="+mn-ea"/>
                          <a:cs typeface="+mn-cs"/>
                        </a:rPr>
                        <a:t>Suspension of registration of CMOs with inadequate capital</a:t>
                      </a:r>
                    </a:p>
                    <a:p>
                      <a:pPr marL="404813" marR="0" indent="-284163" algn="just" defTabSz="914400" rtl="0" eaLnBrk="1" fontAlgn="auto" latinLnBrk="0" hangingPunct="1">
                        <a:lnSpc>
                          <a:spcPct val="100000"/>
                        </a:lnSpc>
                        <a:spcBef>
                          <a:spcPts val="0"/>
                        </a:spcBef>
                        <a:spcAft>
                          <a:spcPts val="0"/>
                        </a:spcAft>
                        <a:buClrTx/>
                        <a:buSzTx/>
                        <a:buFontTx/>
                        <a:buBlip>
                          <a:blip r:embed="rId3"/>
                        </a:buBlip>
                        <a:tabLst/>
                        <a:defRPr/>
                      </a:pPr>
                      <a:endParaRPr kumimoji="0" lang="en-US" sz="400" b="0" kern="1200" dirty="0" smtClean="0">
                        <a:solidFill>
                          <a:schemeClr val="tx1"/>
                        </a:solidFill>
                        <a:latin typeface="+mn-lt"/>
                        <a:ea typeface="+mn-ea"/>
                        <a:cs typeface="+mn-cs"/>
                      </a:endParaRPr>
                    </a:p>
                    <a:p>
                      <a:pPr marL="404813" marR="0" indent="-284163" algn="just" defTabSz="914400" rtl="0" eaLnBrk="1" fontAlgn="auto" latinLnBrk="0" hangingPunct="1">
                        <a:lnSpc>
                          <a:spcPct val="100000"/>
                        </a:lnSpc>
                        <a:spcBef>
                          <a:spcPts val="0"/>
                        </a:spcBef>
                        <a:spcAft>
                          <a:spcPts val="0"/>
                        </a:spcAft>
                        <a:buClrTx/>
                        <a:buSzTx/>
                        <a:buFontTx/>
                        <a:buBlip>
                          <a:blip r:embed="rId3"/>
                        </a:buBlip>
                        <a:tabLst/>
                        <a:defRPr/>
                      </a:pPr>
                      <a:endParaRPr kumimoji="0" lang="en-US" sz="400" b="0" kern="1200" baseline="0" dirty="0" smtClean="0">
                        <a:solidFill>
                          <a:schemeClr val="tx1"/>
                        </a:solidFill>
                        <a:latin typeface="+mn-lt"/>
                        <a:ea typeface="+mn-ea"/>
                        <a:cs typeface="+mn-cs"/>
                      </a:endParaRPr>
                    </a:p>
                    <a:p>
                      <a:pPr marL="404813" marR="0" indent="-284163" algn="just" defTabSz="914400" rtl="0" eaLnBrk="1" fontAlgn="auto" latinLnBrk="0" hangingPunct="1">
                        <a:lnSpc>
                          <a:spcPct val="100000"/>
                        </a:lnSpc>
                        <a:spcBef>
                          <a:spcPts val="0"/>
                        </a:spcBef>
                        <a:spcAft>
                          <a:spcPts val="0"/>
                        </a:spcAft>
                        <a:buClrTx/>
                        <a:buSzTx/>
                        <a:buFontTx/>
                        <a:buBlip>
                          <a:blip r:embed="rId3"/>
                        </a:buBlip>
                        <a:tabLst/>
                        <a:defRPr/>
                      </a:pPr>
                      <a:r>
                        <a:rPr kumimoji="0" lang="en-US" sz="1800" b="0" kern="1200" baseline="0" dirty="0" smtClean="0">
                          <a:solidFill>
                            <a:schemeClr val="tx1"/>
                          </a:solidFill>
                          <a:latin typeface="+mn-lt"/>
                          <a:ea typeface="+mn-ea"/>
                          <a:cs typeface="+mn-cs"/>
                        </a:rPr>
                        <a:t>The review of claims and appeals from CMOs with inadequate capital is in progress. However, consideration for compliance is subject to verification of claims by Audit firms.</a:t>
                      </a:r>
                      <a:endParaRPr kumimoji="0" lang="en-US" sz="1800" b="0" kern="1200" dirty="0" smtClean="0">
                        <a:solidFill>
                          <a:schemeClr val="tx1"/>
                        </a:solidFill>
                        <a:latin typeface="+mn-lt"/>
                        <a:ea typeface="+mn-ea"/>
                        <a:cs typeface="+mn-cs"/>
                      </a:endParaRPr>
                    </a:p>
                    <a:p>
                      <a:pPr marL="404813" marR="0" indent="-284163" algn="just" defTabSz="914400" rtl="0" eaLnBrk="1" fontAlgn="auto" latinLnBrk="0" hangingPunct="1">
                        <a:lnSpc>
                          <a:spcPct val="100000"/>
                        </a:lnSpc>
                        <a:spcBef>
                          <a:spcPts val="0"/>
                        </a:spcBef>
                        <a:spcAft>
                          <a:spcPts val="0"/>
                        </a:spcAft>
                        <a:buClrTx/>
                        <a:buSzTx/>
                        <a:buFontTx/>
                        <a:buBlip>
                          <a:blip r:embed="rId3"/>
                        </a:buBlip>
                        <a:tabLst/>
                        <a:defRPr/>
                      </a:pPr>
                      <a:endParaRPr kumimoji="0" lang="en-US" sz="1000" b="0" kern="1200" dirty="0" smtClean="0">
                        <a:solidFill>
                          <a:schemeClr val="tx1"/>
                        </a:solidFill>
                        <a:latin typeface="+mn-lt"/>
                        <a:ea typeface="+mn-ea"/>
                        <a:cs typeface="+mn-cs"/>
                      </a:endParaRPr>
                    </a:p>
                    <a:p>
                      <a:pPr marL="404813" marR="0" indent="-284163" algn="just" defTabSz="914400" rtl="0" eaLnBrk="1" fontAlgn="auto" latinLnBrk="0" hangingPunct="1">
                        <a:lnSpc>
                          <a:spcPct val="100000"/>
                        </a:lnSpc>
                        <a:spcBef>
                          <a:spcPts val="0"/>
                        </a:spcBef>
                        <a:spcAft>
                          <a:spcPts val="0"/>
                        </a:spcAft>
                        <a:buClrTx/>
                        <a:buSzTx/>
                        <a:buFontTx/>
                        <a:buBlip>
                          <a:blip r:embed="rId3"/>
                        </a:buBlip>
                        <a:tabLst/>
                        <a:defRPr/>
                      </a:pPr>
                      <a:r>
                        <a:rPr kumimoji="0" lang="en-US" sz="1800" b="0" kern="1200" dirty="0" smtClean="0">
                          <a:solidFill>
                            <a:schemeClr val="tx1"/>
                          </a:solidFill>
                          <a:latin typeface="+mn-lt"/>
                          <a:ea typeface="+mn-ea"/>
                          <a:cs typeface="+mn-cs"/>
                        </a:rPr>
                        <a:t>Circular was posted on SEC</a:t>
                      </a:r>
                      <a:r>
                        <a:rPr kumimoji="0" lang="en-US" sz="1800" b="0" kern="1200" baseline="0" dirty="0" smtClean="0">
                          <a:solidFill>
                            <a:schemeClr val="tx1"/>
                          </a:solidFill>
                          <a:latin typeface="+mn-lt"/>
                          <a:ea typeface="+mn-ea"/>
                          <a:cs typeface="+mn-cs"/>
                        </a:rPr>
                        <a:t> website to guide investors on how to transfer their  accounts from under-capitalized stockbroking firms to capitalized stockbroking firms.</a:t>
                      </a:r>
                    </a:p>
                    <a:p>
                      <a:pPr marL="404813" marR="0" indent="-284163" algn="just" defTabSz="914400" rtl="0" eaLnBrk="1" fontAlgn="auto" latinLnBrk="0" hangingPunct="1">
                        <a:lnSpc>
                          <a:spcPct val="100000"/>
                        </a:lnSpc>
                        <a:spcBef>
                          <a:spcPts val="0"/>
                        </a:spcBef>
                        <a:spcAft>
                          <a:spcPts val="0"/>
                        </a:spcAft>
                        <a:buClrTx/>
                        <a:buSzTx/>
                        <a:buFontTx/>
                        <a:buBlip>
                          <a:blip r:embed="rId3"/>
                        </a:buBlip>
                        <a:tabLst/>
                        <a:defRPr/>
                      </a:pPr>
                      <a:endParaRPr kumimoji="0" lang="en-US" sz="1000" b="0" kern="1200" dirty="0" smtClean="0">
                        <a:solidFill>
                          <a:srgbClr val="080808"/>
                        </a:solidFill>
                        <a:latin typeface="+mn-lt"/>
                        <a:ea typeface="+mn-ea"/>
                        <a:cs typeface="+mn-cs"/>
                      </a:endParaRPr>
                    </a:p>
                    <a:p>
                      <a:pPr marL="404813" marR="0" indent="-284163" algn="just" defTabSz="914400" rtl="0" eaLnBrk="1" fontAlgn="auto" latinLnBrk="0" hangingPunct="1">
                        <a:lnSpc>
                          <a:spcPct val="100000"/>
                        </a:lnSpc>
                        <a:spcBef>
                          <a:spcPts val="0"/>
                        </a:spcBef>
                        <a:spcAft>
                          <a:spcPts val="0"/>
                        </a:spcAft>
                        <a:buClrTx/>
                        <a:buSzTx/>
                        <a:buFontTx/>
                        <a:buBlip>
                          <a:blip r:embed="rId3"/>
                        </a:buBlip>
                        <a:tabLst/>
                        <a:defRPr/>
                      </a:pPr>
                      <a:endParaRPr kumimoji="0" lang="en-US" sz="100" b="0" kern="1200" dirty="0" smtClean="0">
                        <a:solidFill>
                          <a:srgbClr val="080808"/>
                        </a:solidFill>
                        <a:latin typeface="+mn-lt"/>
                        <a:ea typeface="+mn-ea"/>
                        <a:cs typeface="+mn-cs"/>
                      </a:endParaRPr>
                    </a:p>
                    <a:p>
                      <a:pPr marL="404813" marR="0" indent="-284163" algn="just" defTabSz="914400" rtl="0" eaLnBrk="1" fontAlgn="auto" latinLnBrk="0" hangingPunct="1">
                        <a:lnSpc>
                          <a:spcPct val="100000"/>
                        </a:lnSpc>
                        <a:spcBef>
                          <a:spcPts val="0"/>
                        </a:spcBef>
                        <a:spcAft>
                          <a:spcPts val="0"/>
                        </a:spcAft>
                        <a:buClrTx/>
                        <a:buSzTx/>
                        <a:buFontTx/>
                        <a:buBlip>
                          <a:blip r:embed="rId3"/>
                        </a:buBlip>
                        <a:tabLst/>
                        <a:defRPr/>
                      </a:pPr>
                      <a:r>
                        <a:rPr kumimoji="0" lang="en-US" sz="1800" b="0" kern="1200" dirty="0" smtClean="0">
                          <a:solidFill>
                            <a:srgbClr val="080808"/>
                          </a:solidFill>
                          <a:latin typeface="+mn-lt"/>
                          <a:ea typeface="+mn-ea"/>
                          <a:cs typeface="+mn-cs"/>
                        </a:rPr>
                        <a:t>Sixteen (16) Audit firms were engaged to conduct capital verification. The reports of the verification exercise have been submitted to the Commission and</a:t>
                      </a:r>
                      <a:r>
                        <a:rPr kumimoji="0" lang="en-US" sz="1800" b="0" kern="1200" baseline="0" dirty="0" smtClean="0">
                          <a:solidFill>
                            <a:srgbClr val="080808"/>
                          </a:solidFill>
                          <a:latin typeface="+mn-lt"/>
                          <a:ea typeface="+mn-ea"/>
                          <a:cs typeface="+mn-cs"/>
                        </a:rPr>
                        <a:t> are being reviewed.</a:t>
                      </a:r>
                      <a:endParaRPr kumimoji="0" lang="en-US" sz="1800" b="0" kern="1200" dirty="0" smtClean="0">
                        <a:solidFill>
                          <a:srgbClr val="080808"/>
                        </a:solidFill>
                        <a:latin typeface="+mn-lt"/>
                        <a:ea typeface="+mn-ea"/>
                        <a:cs typeface="+mn-cs"/>
                      </a:endParaRPr>
                    </a:p>
                    <a:p>
                      <a:pPr marL="404813" marR="0" indent="-284163" algn="just" defTabSz="914400" rtl="0" eaLnBrk="1" fontAlgn="auto" latinLnBrk="0" hangingPunct="1">
                        <a:lnSpc>
                          <a:spcPct val="100000"/>
                        </a:lnSpc>
                        <a:spcBef>
                          <a:spcPts val="0"/>
                        </a:spcBef>
                        <a:spcAft>
                          <a:spcPts val="0"/>
                        </a:spcAft>
                        <a:buClrTx/>
                        <a:buSzTx/>
                        <a:buFontTx/>
                        <a:buBlip>
                          <a:blip r:embed="rId3"/>
                        </a:buBlip>
                        <a:tabLst/>
                        <a:defRPr/>
                      </a:pPr>
                      <a:endParaRPr kumimoji="0" lang="en-US" sz="1050" b="0" kern="1200" dirty="0" smtClean="0">
                        <a:solidFill>
                          <a:srgbClr val="080808"/>
                        </a:solidFill>
                        <a:latin typeface="+mn-lt"/>
                        <a:ea typeface="+mn-ea"/>
                        <a:cs typeface="+mn-cs"/>
                      </a:endParaRPr>
                    </a:p>
                    <a:p>
                      <a:pPr marL="404813" marR="0" indent="-284163" algn="just" defTabSz="914400" rtl="0" eaLnBrk="1" fontAlgn="auto" latinLnBrk="0" hangingPunct="1">
                        <a:lnSpc>
                          <a:spcPct val="100000"/>
                        </a:lnSpc>
                        <a:spcBef>
                          <a:spcPts val="0"/>
                        </a:spcBef>
                        <a:spcAft>
                          <a:spcPts val="0"/>
                        </a:spcAft>
                        <a:buClrTx/>
                        <a:buSzTx/>
                        <a:buFontTx/>
                        <a:buBlip>
                          <a:blip r:embed="rId3"/>
                        </a:buBlip>
                        <a:tabLst/>
                        <a:defRPr/>
                      </a:pPr>
                      <a:r>
                        <a:rPr kumimoji="0" lang="en-US" sz="1800" b="0" kern="1200" dirty="0" smtClean="0">
                          <a:solidFill>
                            <a:srgbClr val="080808"/>
                          </a:solidFill>
                          <a:latin typeface="+mn-lt"/>
                          <a:ea typeface="+mn-ea"/>
                          <a:cs typeface="+mn-cs"/>
                        </a:rPr>
                        <a:t>The final list of capitalized CMOs would be made public  after the review.</a:t>
                      </a:r>
                    </a:p>
                    <a:p>
                      <a:pPr marL="404813" marR="0" indent="-284163" algn="just" defTabSz="914400" rtl="0" eaLnBrk="1" fontAlgn="auto" latinLnBrk="0" hangingPunct="1">
                        <a:lnSpc>
                          <a:spcPct val="100000"/>
                        </a:lnSpc>
                        <a:spcBef>
                          <a:spcPts val="0"/>
                        </a:spcBef>
                        <a:spcAft>
                          <a:spcPts val="0"/>
                        </a:spcAft>
                        <a:buClrTx/>
                        <a:buSzTx/>
                        <a:buFontTx/>
                        <a:buBlip>
                          <a:blip r:embed="rId3"/>
                        </a:buBlip>
                        <a:tabLst/>
                        <a:defRPr/>
                      </a:pPr>
                      <a:endParaRPr kumimoji="0" lang="en-US" sz="1050" b="0" kern="1200" dirty="0" smtClean="0">
                        <a:solidFill>
                          <a:srgbClr val="080808"/>
                        </a:solidFill>
                        <a:latin typeface="+mn-lt"/>
                        <a:ea typeface="+mn-ea"/>
                        <a:cs typeface="+mn-cs"/>
                      </a:endParaRPr>
                    </a:p>
                    <a:p>
                      <a:pPr marL="404813" marR="0" indent="-284163" algn="just" defTabSz="914400" rtl="0" eaLnBrk="1" fontAlgn="auto" latinLnBrk="0" hangingPunct="1">
                        <a:lnSpc>
                          <a:spcPct val="100000"/>
                        </a:lnSpc>
                        <a:spcBef>
                          <a:spcPts val="0"/>
                        </a:spcBef>
                        <a:spcAft>
                          <a:spcPts val="0"/>
                        </a:spcAft>
                        <a:buClrTx/>
                        <a:buSzTx/>
                        <a:buFontTx/>
                        <a:buBlip>
                          <a:blip r:embed="rId3"/>
                        </a:buBlip>
                        <a:tabLst/>
                        <a:defRPr/>
                      </a:pPr>
                      <a:r>
                        <a:rPr kumimoji="0" lang="en-US" sz="1800" b="0" kern="1200" dirty="0" smtClean="0">
                          <a:solidFill>
                            <a:srgbClr val="080808"/>
                          </a:solidFill>
                          <a:latin typeface="+mn-lt"/>
                          <a:ea typeface="+mn-ea"/>
                          <a:cs typeface="+mn-cs"/>
                        </a:rPr>
                        <a:t>The</a:t>
                      </a:r>
                      <a:r>
                        <a:rPr kumimoji="0" lang="en-US" sz="1800" b="0" kern="1200" baseline="0" dirty="0" smtClean="0">
                          <a:solidFill>
                            <a:srgbClr val="080808"/>
                          </a:solidFill>
                          <a:latin typeface="+mn-lt"/>
                          <a:ea typeface="+mn-ea"/>
                          <a:cs typeface="+mn-cs"/>
                        </a:rPr>
                        <a:t> Commission has commenced the process of cancellation of registration of inactive/under -capitalized  CMOs.</a:t>
                      </a:r>
                    </a:p>
                    <a:p>
                      <a:pPr marL="404813" marR="0" indent="-284163" algn="just" defTabSz="914400" rtl="0" eaLnBrk="1" fontAlgn="auto" latinLnBrk="0" hangingPunct="1">
                        <a:lnSpc>
                          <a:spcPct val="100000"/>
                        </a:lnSpc>
                        <a:spcBef>
                          <a:spcPts val="0"/>
                        </a:spcBef>
                        <a:spcAft>
                          <a:spcPts val="0"/>
                        </a:spcAft>
                        <a:buClrTx/>
                        <a:buSzTx/>
                        <a:buFontTx/>
                        <a:buBlip>
                          <a:blip r:embed="rId3"/>
                        </a:buBlip>
                        <a:tabLst/>
                        <a:defRPr/>
                      </a:pPr>
                      <a:endParaRPr kumimoji="0" lang="en-US" sz="1050" b="0" kern="1200" baseline="0" dirty="0" smtClean="0">
                        <a:solidFill>
                          <a:srgbClr val="080808"/>
                        </a:solidFill>
                        <a:latin typeface="+mn-lt"/>
                        <a:ea typeface="+mn-ea"/>
                        <a:cs typeface="+mn-cs"/>
                      </a:endParaRPr>
                    </a:p>
                    <a:p>
                      <a:pPr marL="404813" marR="0" indent="-284163" algn="just" defTabSz="914400" rtl="0" eaLnBrk="1" fontAlgn="auto" latinLnBrk="0" hangingPunct="1">
                        <a:lnSpc>
                          <a:spcPct val="100000"/>
                        </a:lnSpc>
                        <a:spcBef>
                          <a:spcPts val="0"/>
                        </a:spcBef>
                        <a:spcAft>
                          <a:spcPts val="0"/>
                        </a:spcAft>
                        <a:buClrTx/>
                        <a:buSzTx/>
                        <a:buFontTx/>
                        <a:buBlip>
                          <a:blip r:embed="rId3"/>
                        </a:buBlip>
                        <a:tabLst/>
                        <a:defRPr/>
                      </a:pPr>
                      <a:r>
                        <a:rPr kumimoji="0" lang="en-US" sz="1800" b="0" kern="1200" baseline="0" dirty="0" smtClean="0">
                          <a:solidFill>
                            <a:srgbClr val="080808"/>
                          </a:solidFill>
                          <a:latin typeface="+mn-lt"/>
                          <a:ea typeface="+mn-ea"/>
                          <a:cs typeface="+mn-cs"/>
                        </a:rPr>
                        <a:t>The cancellation of registration of other CMOs with inadequate capital would commence after the final list is released.</a:t>
                      </a:r>
                      <a:endParaRPr kumimoji="0" lang="en-US" sz="1800" b="0" kern="1200" dirty="0" smtClean="0">
                        <a:solidFill>
                          <a:srgbClr val="FF0000"/>
                        </a:solidFill>
                        <a:latin typeface="+mn-lt"/>
                        <a:ea typeface="+mn-ea"/>
                        <a:cs typeface="+mn-cs"/>
                      </a:endParaRPr>
                    </a:p>
                  </a:txBody>
                  <a:tcPr>
                    <a:solidFill>
                      <a:schemeClr val="bg1"/>
                    </a:solidFill>
                  </a:tcPr>
                </a:tc>
              </a:tr>
            </a:tbl>
          </a:graphicData>
        </a:graphic>
      </p:graphicFrame>
      <p:cxnSp>
        <p:nvCxnSpPr>
          <p:cNvPr id="6" name="Straight Connector 5"/>
          <p:cNvCxnSpPr/>
          <p:nvPr/>
        </p:nvCxnSpPr>
        <p:spPr>
          <a:xfrm>
            <a:off x="457200" y="1219200"/>
            <a:ext cx="8077200" cy="1588"/>
          </a:xfrm>
          <a:prstGeom prst="line">
            <a:avLst/>
          </a:prstGeom>
        </p:spPr>
        <p:style>
          <a:lnRef idx="3">
            <a:schemeClr val="accent2"/>
          </a:lnRef>
          <a:fillRef idx="0">
            <a:schemeClr val="accent2"/>
          </a:fillRef>
          <a:effectRef idx="2">
            <a:schemeClr val="accent2"/>
          </a:effectRef>
          <a:fontRef idx="minor">
            <a:schemeClr val="tx1"/>
          </a:fontRef>
        </p:style>
      </p:cxnSp>
      <p:sp>
        <p:nvSpPr>
          <p:cNvPr id="8" name="Slide Number Placeholder 7"/>
          <p:cNvSpPr>
            <a:spLocks noGrp="1"/>
          </p:cNvSpPr>
          <p:nvPr>
            <p:ph type="sldNum" sz="quarter" idx="12"/>
          </p:nvPr>
        </p:nvSpPr>
        <p:spPr/>
        <p:txBody>
          <a:bodyPr/>
          <a:lstStyle/>
          <a:p>
            <a:fld id="{940BA8D2-EEAC-4283-A25C-91B8D2FFC136}" type="slidenum">
              <a:rPr lang="en-US" sz="1800" smtClean="0"/>
              <a:pPr/>
              <a:t>7</a:t>
            </a:fld>
            <a:endParaRPr 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fld id="{940BA8D2-EEAC-4283-A25C-91B8D2FFC136}" type="slidenum">
              <a:rPr lang="en-US" sz="1800" smtClean="0"/>
              <a:pPr/>
              <a:t>8</a:t>
            </a:fld>
            <a:endParaRPr lang="en-US" sz="1800" dirty="0"/>
          </a:p>
        </p:txBody>
      </p:sp>
      <p:sp>
        <p:nvSpPr>
          <p:cNvPr id="9" name="TextBox 3"/>
          <p:cNvSpPr txBox="1">
            <a:spLocks noChangeArrowheads="1"/>
          </p:cNvSpPr>
          <p:nvPr/>
        </p:nvSpPr>
        <p:spPr bwMode="auto">
          <a:xfrm>
            <a:off x="990600" y="2714625"/>
            <a:ext cx="6172200" cy="1015663"/>
          </a:xfrm>
          <a:prstGeom prst="rect">
            <a:avLst/>
          </a:prstGeom>
          <a:noFill/>
          <a:ln w="9525">
            <a:noFill/>
            <a:miter lim="800000"/>
            <a:headEnd/>
            <a:tailEnd/>
          </a:ln>
        </p:spPr>
        <p:txBody>
          <a:bodyPr wrap="square">
            <a:spAutoFit/>
          </a:bodyPr>
          <a:lstStyle/>
          <a:p>
            <a:r>
              <a:rPr lang="en-GB" sz="6000" b="1" dirty="0">
                <a:solidFill>
                  <a:srgbClr val="C00000"/>
                </a:solidFill>
              </a:rPr>
              <a:t>	</a:t>
            </a:r>
            <a:r>
              <a:rPr lang="en-GB" sz="6000" b="1" dirty="0" smtClean="0">
                <a:solidFill>
                  <a:srgbClr val="C00000"/>
                </a:solidFill>
              </a:rPr>
              <a:t>THANK </a:t>
            </a:r>
            <a:r>
              <a:rPr lang="en-GB" sz="6000" b="1" dirty="0">
                <a:solidFill>
                  <a:srgbClr val="C00000"/>
                </a:solidFill>
              </a:rPr>
              <a:t>YOU</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2000</TotalTime>
  <Words>634</Words>
  <Application>Microsoft Office PowerPoint</Application>
  <PresentationFormat>On-screen Show (4:3)</PresentationFormat>
  <Paragraphs>148</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UPDATE ON NEW MINIMUM CAPITAL REQUIREMENT</vt:lpstr>
      <vt:lpstr>Introduction</vt:lpstr>
      <vt:lpstr>Before the Deadline</vt:lpstr>
      <vt:lpstr>After the deadline</vt:lpstr>
      <vt:lpstr>After the deadline – Cont’d</vt:lpstr>
      <vt:lpstr>After the deadline – Cont’d</vt:lpstr>
      <vt:lpstr>After the deadline – Cont’d</vt:lpstr>
      <vt:lpstr>Slide 8</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mabdulrazak</dc:creator>
  <cp:lastModifiedBy>cmcsecretariat</cp:lastModifiedBy>
  <cp:revision>131</cp:revision>
  <dcterms:created xsi:type="dcterms:W3CDTF">2015-06-30T13:13:13Z</dcterms:created>
  <dcterms:modified xsi:type="dcterms:W3CDTF">2015-12-02T10:50:42Z</dcterms:modified>
</cp:coreProperties>
</file>