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393" r:id="rId3"/>
    <p:sldId id="432" r:id="rId4"/>
    <p:sldId id="430" r:id="rId5"/>
    <p:sldId id="385" r:id="rId6"/>
    <p:sldId id="386" r:id="rId7"/>
    <p:sldId id="431" r:id="rId8"/>
    <p:sldId id="410" r:id="rId9"/>
    <p:sldId id="420" r:id="rId10"/>
    <p:sldId id="417" r:id="rId1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33AA9"/>
    <a:srgbClr val="0A0571"/>
    <a:srgbClr val="1C01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4" autoAdjust="0"/>
    <p:restoredTop sz="86475" autoAdjust="0"/>
  </p:normalViewPr>
  <p:slideViewPr>
    <p:cSldViewPr>
      <p:cViewPr>
        <p:scale>
          <a:sx n="62" d="100"/>
          <a:sy n="62" d="100"/>
        </p:scale>
        <p:origin x="-2064" y="-4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9668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ASD\Desktop\NASD\MDs%20Statememnt%202014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NASD\Desktop\NASD\MDs%20Statememnt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1435630520109362E-2"/>
          <c:y val="2.5510496793168313E-2"/>
          <c:w val="0.80414943030080444"/>
          <c:h val="0.79659079557907764"/>
        </c:manualLayout>
      </c:layout>
      <c:areaChart>
        <c:grouping val="standard"/>
        <c:ser>
          <c:idx val="0"/>
          <c:order val="0"/>
          <c:tx>
            <c:strRef>
              <c:f>Sheet1!$B$42</c:f>
              <c:strCache>
                <c:ptCount val="1"/>
                <c:pt idx="0">
                  <c:v>Volume (000s)</c:v>
                </c:pt>
              </c:strCache>
            </c:strRef>
          </c:tx>
          <c:spPr>
            <a:solidFill>
              <a:srgbClr val="002060"/>
            </a:solidFill>
            <a:ln w="47625">
              <a:solidFill>
                <a:srgbClr val="002060"/>
              </a:solidFill>
            </a:ln>
          </c:spPr>
          <c:cat>
            <c:strRef>
              <c:f>Sheet1!$C$41:$L$41</c:f>
              <c:strCache>
                <c:ptCount val="10"/>
                <c:pt idx="0">
                  <c:v>Sept 13</c:v>
                </c:pt>
                <c:pt idx="1">
                  <c:v>Dec-13</c:v>
                </c:pt>
                <c:pt idx="2">
                  <c:v>Mar-14</c:v>
                </c:pt>
                <c:pt idx="3">
                  <c:v>Jun-14</c:v>
                </c:pt>
                <c:pt idx="4">
                  <c:v>Sep-14</c:v>
                </c:pt>
                <c:pt idx="5">
                  <c:v>Dec-14</c:v>
                </c:pt>
                <c:pt idx="6">
                  <c:v>Mar-15</c:v>
                </c:pt>
                <c:pt idx="7">
                  <c:v>Jun-15</c:v>
                </c:pt>
                <c:pt idx="8">
                  <c:v>Sep-15</c:v>
                </c:pt>
                <c:pt idx="9">
                  <c:v>Nov-15</c:v>
                </c:pt>
              </c:strCache>
            </c:strRef>
          </c:cat>
          <c:val>
            <c:numRef>
              <c:f>Sheet1!$C$42:$L$42</c:f>
              <c:numCache>
                <c:formatCode>_-* #,##0_-;\-* #,##0_-;_-* "-"??_-;_-@_-</c:formatCode>
                <c:ptCount val="10"/>
                <c:pt idx="0">
                  <c:v>111.758</c:v>
                </c:pt>
                <c:pt idx="1">
                  <c:v>239.16499999999999</c:v>
                </c:pt>
                <c:pt idx="2">
                  <c:v>424.315</c:v>
                </c:pt>
                <c:pt idx="3">
                  <c:v>2128.8110000000006</c:v>
                </c:pt>
                <c:pt idx="4">
                  <c:v>22638.986000000004</c:v>
                </c:pt>
                <c:pt idx="5">
                  <c:v>120642.21699999999</c:v>
                </c:pt>
                <c:pt idx="6">
                  <c:v>248757.36899999998</c:v>
                </c:pt>
                <c:pt idx="7">
                  <c:v>401572.08</c:v>
                </c:pt>
                <c:pt idx="8">
                  <c:v>1149286</c:v>
                </c:pt>
                <c:pt idx="9">
                  <c:v>1357741</c:v>
                </c:pt>
              </c:numCache>
            </c:numRef>
          </c:val>
        </c:ser>
        <c:dLbls/>
        <c:axId val="114255360"/>
        <c:axId val="114253824"/>
      </c:areaChart>
      <c:barChart>
        <c:barDir val="col"/>
        <c:grouping val="clustered"/>
        <c:ser>
          <c:idx val="1"/>
          <c:order val="1"/>
          <c:tx>
            <c:strRef>
              <c:f>Sheet1!$B$43</c:f>
              <c:strCache>
                <c:ptCount val="1"/>
                <c:pt idx="0">
                  <c:v>Value ( ₦ mm) 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Sheet1!$C$41:$L$41</c:f>
              <c:strCache>
                <c:ptCount val="10"/>
                <c:pt idx="0">
                  <c:v>Sept 13</c:v>
                </c:pt>
                <c:pt idx="1">
                  <c:v>Dec-13</c:v>
                </c:pt>
                <c:pt idx="2">
                  <c:v>Mar-14</c:v>
                </c:pt>
                <c:pt idx="3">
                  <c:v>Jun-14</c:v>
                </c:pt>
                <c:pt idx="4">
                  <c:v>Sep-14</c:v>
                </c:pt>
                <c:pt idx="5">
                  <c:v>Dec-14</c:v>
                </c:pt>
                <c:pt idx="6">
                  <c:v>Mar-15</c:v>
                </c:pt>
                <c:pt idx="7">
                  <c:v>Jun-15</c:v>
                </c:pt>
                <c:pt idx="8">
                  <c:v>Sep-15</c:v>
                </c:pt>
                <c:pt idx="9">
                  <c:v>Nov-15</c:v>
                </c:pt>
              </c:strCache>
            </c:strRef>
          </c:cat>
          <c:val>
            <c:numRef>
              <c:f>Sheet1!$C$43:$L$43</c:f>
              <c:numCache>
                <c:formatCode>_-* #,##0_-;\-* #,##0_-;_-* "-"??_-;_-@_-</c:formatCode>
                <c:ptCount val="10"/>
                <c:pt idx="0">
                  <c:v>52.892750000000007</c:v>
                </c:pt>
                <c:pt idx="1">
                  <c:v>76.566344999999998</c:v>
                </c:pt>
                <c:pt idx="2">
                  <c:v>107.76714500000001</c:v>
                </c:pt>
                <c:pt idx="3">
                  <c:v>523.91550499999983</c:v>
                </c:pt>
                <c:pt idx="4">
                  <c:v>1135.933638</c:v>
                </c:pt>
                <c:pt idx="5">
                  <c:v>2401.2347760000002</c:v>
                </c:pt>
                <c:pt idx="6">
                  <c:v>3066.5679620000001</c:v>
                </c:pt>
                <c:pt idx="7">
                  <c:v>46265.893181999993</c:v>
                </c:pt>
                <c:pt idx="8">
                  <c:v>48565</c:v>
                </c:pt>
                <c:pt idx="9">
                  <c:v>49960</c:v>
                </c:pt>
              </c:numCache>
            </c:numRef>
          </c:val>
        </c:ser>
        <c:dLbls/>
        <c:axId val="114234112"/>
        <c:axId val="114235648"/>
      </c:barChart>
      <c:catAx>
        <c:axId val="114234112"/>
        <c:scaling>
          <c:orientation val="minMax"/>
        </c:scaling>
        <c:axPos val="b"/>
        <c:numFmt formatCode="mmm\-yy" sourceLinked="1"/>
        <c:tickLblPos val="nextTo"/>
        <c:crossAx val="114235648"/>
        <c:crosses val="autoZero"/>
        <c:auto val="1"/>
        <c:lblAlgn val="ctr"/>
        <c:lblOffset val="100"/>
      </c:catAx>
      <c:valAx>
        <c:axId val="11423564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crossAx val="114234112"/>
        <c:crosses val="autoZero"/>
        <c:crossBetween val="between"/>
      </c:valAx>
      <c:valAx>
        <c:axId val="114253824"/>
        <c:scaling>
          <c:orientation val="minMax"/>
        </c:scaling>
        <c:axPos val="r"/>
        <c:numFmt formatCode="_-* #,##0_-;\-* #,##0_-;_-* &quot;-&quot;??_-;_-@_-" sourceLinked="1"/>
        <c:tickLblPos val="nextTo"/>
        <c:crossAx val="114255360"/>
        <c:crosses val="max"/>
        <c:crossBetween val="between"/>
      </c:valAx>
      <c:catAx>
        <c:axId val="114255360"/>
        <c:scaling>
          <c:orientation val="minMax"/>
        </c:scaling>
        <c:delete val="1"/>
        <c:axPos val="b"/>
        <c:numFmt formatCode="mmm\-yy" sourceLinked="1"/>
        <c:tickLblPos val="nextTo"/>
        <c:crossAx val="11425382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21735011738989404"/>
          <c:y val="0.18303093875783857"/>
          <c:w val="0.40999150717894517"/>
          <c:h val="8.083711876547689E-2"/>
        </c:manualLayout>
      </c:layout>
      <c:overlay val="1"/>
      <c:txPr>
        <a:bodyPr/>
        <a:lstStyle/>
        <a:p>
          <a:pPr rtl="0">
            <a:defRPr sz="700"/>
          </a:pPr>
          <a:endParaRPr lang="en-US"/>
        </a:p>
      </c:txPr>
    </c:legend>
    <c:plotVisOnly val="1"/>
    <c:dispBlanksAs val="gap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Sheet1!$B$64</c:f>
              <c:strCache>
                <c:ptCount val="1"/>
                <c:pt idx="0">
                  <c:v>Traders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Sheet1!$C$63:$L$63</c:f>
              <c:strCache>
                <c:ptCount val="10"/>
                <c:pt idx="0">
                  <c:v>Sept 13</c:v>
                </c:pt>
                <c:pt idx="1">
                  <c:v>Dec-13</c:v>
                </c:pt>
                <c:pt idx="2">
                  <c:v>Mar-14</c:v>
                </c:pt>
                <c:pt idx="3">
                  <c:v>Jun-14</c:v>
                </c:pt>
                <c:pt idx="4">
                  <c:v>Sep-14</c:v>
                </c:pt>
                <c:pt idx="5">
                  <c:v>Dec-14</c:v>
                </c:pt>
                <c:pt idx="6">
                  <c:v>Mar-15</c:v>
                </c:pt>
                <c:pt idx="7">
                  <c:v>Jun-15</c:v>
                </c:pt>
                <c:pt idx="8">
                  <c:v>Sep-15</c:v>
                </c:pt>
                <c:pt idx="9">
                  <c:v>Nov-15</c:v>
                </c:pt>
              </c:strCache>
            </c:strRef>
          </c:cat>
          <c:val>
            <c:numRef>
              <c:f>Sheet1!$C$64:$L$64</c:f>
              <c:numCache>
                <c:formatCode>_-* #,##0_-;\-* #,##0_-;_-* "-"??_-;_-@_-</c:formatCode>
                <c:ptCount val="10"/>
                <c:pt idx="0">
                  <c:v>72</c:v>
                </c:pt>
                <c:pt idx="1">
                  <c:v>106</c:v>
                </c:pt>
                <c:pt idx="2">
                  <c:v>112</c:v>
                </c:pt>
                <c:pt idx="3">
                  <c:v>112</c:v>
                </c:pt>
                <c:pt idx="4">
                  <c:v>123</c:v>
                </c:pt>
                <c:pt idx="5">
                  <c:v>140</c:v>
                </c:pt>
                <c:pt idx="6">
                  <c:v>150</c:v>
                </c:pt>
                <c:pt idx="7">
                  <c:v>156</c:v>
                </c:pt>
                <c:pt idx="8">
                  <c:v>163</c:v>
                </c:pt>
                <c:pt idx="9">
                  <c:v>179</c:v>
                </c:pt>
              </c:numCache>
            </c:numRef>
          </c:val>
        </c:ser>
        <c:ser>
          <c:idx val="1"/>
          <c:order val="1"/>
          <c:tx>
            <c:strRef>
              <c:f>Sheet1!$B$65</c:f>
              <c:strCache>
                <c:ptCount val="1"/>
                <c:pt idx="0">
                  <c:v>Institutions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Sheet1!$C$63:$L$63</c:f>
              <c:strCache>
                <c:ptCount val="10"/>
                <c:pt idx="0">
                  <c:v>Sept 13</c:v>
                </c:pt>
                <c:pt idx="1">
                  <c:v>Dec-13</c:v>
                </c:pt>
                <c:pt idx="2">
                  <c:v>Mar-14</c:v>
                </c:pt>
                <c:pt idx="3">
                  <c:v>Jun-14</c:v>
                </c:pt>
                <c:pt idx="4">
                  <c:v>Sep-14</c:v>
                </c:pt>
                <c:pt idx="5">
                  <c:v>Dec-14</c:v>
                </c:pt>
                <c:pt idx="6">
                  <c:v>Mar-15</c:v>
                </c:pt>
                <c:pt idx="7">
                  <c:v>Jun-15</c:v>
                </c:pt>
                <c:pt idx="8">
                  <c:v>Sep-15</c:v>
                </c:pt>
                <c:pt idx="9">
                  <c:v>Nov-15</c:v>
                </c:pt>
              </c:strCache>
            </c:strRef>
          </c:cat>
          <c:val>
            <c:numRef>
              <c:f>Sheet1!$C$65:$L$65</c:f>
              <c:numCache>
                <c:formatCode>_-* #,##0_-;\-* #,##0_-;_-* "-"??_-;_-@_-</c:formatCode>
                <c:ptCount val="10"/>
                <c:pt idx="0">
                  <c:v>44</c:v>
                </c:pt>
                <c:pt idx="1">
                  <c:v>68</c:v>
                </c:pt>
                <c:pt idx="2">
                  <c:v>70</c:v>
                </c:pt>
                <c:pt idx="3">
                  <c:v>70</c:v>
                </c:pt>
                <c:pt idx="4">
                  <c:v>76</c:v>
                </c:pt>
                <c:pt idx="5">
                  <c:v>86</c:v>
                </c:pt>
                <c:pt idx="6">
                  <c:v>92</c:v>
                </c:pt>
                <c:pt idx="7">
                  <c:v>97</c:v>
                </c:pt>
                <c:pt idx="8">
                  <c:v>103</c:v>
                </c:pt>
                <c:pt idx="9">
                  <c:v>107</c:v>
                </c:pt>
              </c:numCache>
            </c:numRef>
          </c:val>
        </c:ser>
        <c:dLbls/>
        <c:axId val="114296704"/>
        <c:axId val="114298240"/>
      </c:barChart>
      <c:catAx>
        <c:axId val="114296704"/>
        <c:scaling>
          <c:orientation val="minMax"/>
        </c:scaling>
        <c:axPos val="b"/>
        <c:tickLblPos val="nextTo"/>
        <c:crossAx val="114298240"/>
        <c:crosses val="autoZero"/>
        <c:auto val="1"/>
        <c:lblAlgn val="ctr"/>
        <c:lblOffset val="100"/>
      </c:catAx>
      <c:valAx>
        <c:axId val="11429824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crossAx val="114296704"/>
        <c:crosses val="autoZero"/>
        <c:crossBetween val="between"/>
      </c:valAx>
    </c:plotArea>
    <c:legend>
      <c:legendPos val="b"/>
      <c:layout/>
    </c:legend>
    <c:plotVisOnly val="1"/>
    <c:dispBlanksAs val="gap"/>
  </c:chart>
  <c:spPr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0.41711</cdr:x>
      <cdr:y>0.02412</cdr:y>
    </cdr:from>
    <cdr:to>
      <cdr:x>0.55933</cdr:x>
      <cdr:y>0.10746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25447" y="82837"/>
          <a:ext cx="929301" cy="286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D5B2E9A5-64BE-4DC9-B287-F205FB5B8EFD}" type="TxLink">
            <a:rPr lang="en-US" sz="1100" b="1" i="0" u="none" strike="noStrike">
              <a:solidFill>
                <a:sysClr val="windowText" lastClr="000000"/>
              </a:solidFill>
              <a:latin typeface="Calibri"/>
            </a:rPr>
            <a:pPr/>
            <a:t>ACTIVITY</a:t>
          </a:fld>
          <a:endParaRPr lang="en-GB" sz="1100" b="1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0.39358</cdr:x>
      <cdr:y>0.0319</cdr:y>
    </cdr:from>
    <cdr:to>
      <cdr:x>0.5538</cdr:x>
      <cdr:y>0.12121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12948" y="95251"/>
          <a:ext cx="1063701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04C49B81-285D-4FEC-88AB-27D5C0271FAC}" type="TxLink">
            <a:rPr lang="en-US" sz="1100" b="1" i="0" u="none" strike="noStrike">
              <a:solidFill>
                <a:srgbClr val="000000"/>
              </a:solidFill>
              <a:latin typeface="Calibri"/>
            </a:rPr>
            <a:pPr/>
            <a:t>PARTICIPANTS</a:t>
          </a:fld>
          <a:endParaRPr lang="en-GB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064001-6FCE-498C-BBB8-FFE52C0C78FF}" type="datetimeFigureOut">
              <a:rPr lang="en-GB" smtClean="0"/>
              <a:pPr/>
              <a:t>02/12/2015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EB13DD-5BFD-4737-BD86-F234238C27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14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6472D5-61BD-4388-8CD2-16E39C2A1E0B}" type="datetimeFigureOut">
              <a:rPr lang="en-GB"/>
              <a:pPr>
                <a:defRPr/>
              </a:pPr>
              <a:t>02/12/2015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F665A0-D76C-4116-8178-24570464E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604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346F3B-9B4F-4EE2-AADD-2906FFFC2360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Header Placeholder 3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mtClean="0"/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9E2C3A-99AA-4966-ABFD-59DC5DFCD661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8E339-2E09-48E5-94A4-62F164B19EA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7260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661025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25" y="58912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FF01-063D-4A0E-8170-A8DAF6A25977}" type="datetime1">
              <a:rPr lang="en-GB"/>
              <a:pPr>
                <a:defRPr/>
              </a:pPr>
              <a:t>02/12/2015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A159-2A04-4673-9675-AE9CE04EE7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849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/>
          </p:cNvSpPr>
          <p:nvPr/>
        </p:nvSpPr>
        <p:spPr>
          <a:xfrm>
            <a:off x="323850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02/12/2015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145435"/>
          </a:xfrm>
        </p:spPr>
        <p:txBody>
          <a:bodyPr rtlCol="0">
            <a:normAutofit/>
          </a:bodyPr>
          <a:lstStyle>
            <a:lvl1pPr>
              <a:lnSpc>
                <a:spcPct val="150000"/>
              </a:lnSpc>
              <a:spcBef>
                <a:spcPts val="1200"/>
              </a:spcBef>
              <a:defRPr lang="en-US" smtClean="0"/>
            </a:lvl1pPr>
            <a:lvl2pPr>
              <a:lnSpc>
                <a:spcPct val="150000"/>
              </a:lnSpc>
              <a:defRPr lang="en-US" smtClean="0"/>
            </a:lvl2pPr>
            <a:lvl3pPr>
              <a:lnSpc>
                <a:spcPct val="150000"/>
              </a:lnSpc>
              <a:defRPr lang="en-US" smtClean="0"/>
            </a:lvl3pPr>
            <a:lvl4pPr>
              <a:lnSpc>
                <a:spcPct val="150000"/>
              </a:lnSpc>
              <a:defRPr lang="en-US" smtClean="0"/>
            </a:lvl4pPr>
            <a:lvl5pPr>
              <a:lnSpc>
                <a:spcPct val="150000"/>
              </a:lnSpc>
              <a:defRPr lang="en-GB" dirty="0"/>
            </a:lvl5pPr>
          </a:lstStyle>
          <a:p>
            <a:pPr lvl="0"/>
            <a:r>
              <a:rPr lang="en-US" dirty="0" smtClean="0"/>
              <a:t>C</a:t>
            </a:r>
            <a:r>
              <a:rPr lang="en-GB" noProof="0" dirty="0" smtClean="0"/>
              <a:t>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D1EA6-33F1-46CC-8965-5844D5198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415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68313" y="5805488"/>
            <a:ext cx="8567737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 txBox="1">
            <a:spLocks/>
          </p:cNvSpPr>
          <p:nvPr/>
        </p:nvSpPr>
        <p:spPr>
          <a:xfrm>
            <a:off x="6326188" y="5805488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4918657-6449-4DFA-85CC-5735DA1B0019}" type="datetime1">
              <a:rPr lang="en-GB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02/12/2015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6CEA-F6B5-4353-BAB1-37927AC97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4229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88" y="58738"/>
            <a:ext cx="7281862" cy="5619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7950" y="85725"/>
            <a:ext cx="13811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95288" y="692150"/>
            <a:ext cx="8569325" cy="0"/>
          </a:xfrm>
          <a:prstGeom prst="line">
            <a:avLst/>
          </a:prstGeom>
          <a:ln>
            <a:solidFill>
              <a:srgbClr val="0A05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288" y="620713"/>
            <a:ext cx="856932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75F5B-8AEB-4FA1-B60B-BE8864BFF25F}" type="datetime1">
              <a:rPr lang="en-GB"/>
              <a:pPr>
                <a:defRPr/>
              </a:pPr>
              <a:t>02/12/2015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7A67B-A7A8-4FE1-9154-AC58C4F59C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2987675" y="63769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i="1" dirty="0" smtClean="0">
                <a:solidFill>
                  <a:schemeClr val="tx1">
                    <a:tint val="75000"/>
                  </a:schemeClr>
                </a:solidFill>
              </a:rPr>
              <a:t>Creating liquidity …Transparently</a:t>
            </a:r>
            <a:endParaRPr lang="en-GB" sz="1400" i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kern="1200" cap="small" dirty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Calibri" pitchFamily="34" charset="0"/>
        <a:buChar char="‒"/>
        <a:defRPr lang="en-US" sz="2000" kern="1200">
          <a:solidFill>
            <a:srgbClr val="3B07CF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US"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dng.com/" TargetMode="External"/><Relationship Id="rId2" Type="http://schemas.openxmlformats.org/officeDocument/2006/relationships/hyperlink" Target="mailto:info@nasdng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628801"/>
            <a:ext cx="8568952" cy="25202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800" b="1" dirty="0" smtClean="0">
                <a:latin typeface="Century Gothic" panose="020B0502020202020204" pitchFamily="34" charset="0"/>
              </a:rPr>
              <a:t>Report to the Capital Market Committee</a:t>
            </a:r>
            <a:endParaRPr lang="en-GB" sz="2800" b="1" dirty="0">
              <a:latin typeface="Century Gothic" panose="020B0502020202020204" pitchFamily="34" charset="0"/>
            </a:endParaRPr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368752" cy="1489720"/>
          </a:xfrm>
        </p:spPr>
        <p:txBody>
          <a:bodyPr/>
          <a:lstStyle/>
          <a:p>
            <a:pPr algn="r"/>
            <a:r>
              <a:rPr lang="en-GB" altLang="en-US" sz="1600" dirty="0" smtClean="0">
                <a:solidFill>
                  <a:schemeClr val="tx1"/>
                </a:solidFill>
                <a:latin typeface="Book Antiqua" pitchFamily="18" charset="0"/>
              </a:rPr>
              <a:t>Lagos,</a:t>
            </a:r>
          </a:p>
          <a:p>
            <a:pPr algn="r"/>
            <a:fld id="{A2BBFE51-8645-4697-B94D-61054F497AB8}" type="datetime3">
              <a:rPr lang="en-GB" altLang="en-US" sz="1600" smtClean="0">
                <a:solidFill>
                  <a:schemeClr val="tx1"/>
                </a:solidFill>
                <a:latin typeface="Book Antiqua" pitchFamily="18" charset="0"/>
              </a:rPr>
              <a:pPr algn="r"/>
              <a:t>2 December, 2015</a:t>
            </a:fld>
            <a:endParaRPr lang="en-GB" altLang="en-US" sz="16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12AEC0-3C4F-4E5A-968D-6C43655C7BF9}" type="slidenum">
              <a:rPr lang="en-GB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4535557"/>
              </p:ext>
            </p:extLst>
          </p:nvPr>
        </p:nvGraphicFramePr>
        <p:xfrm>
          <a:off x="1475656" y="764704"/>
          <a:ext cx="6191250" cy="425514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2778"/>
                <a:gridCol w="4248472"/>
              </a:tblGrid>
              <a:tr h="1371566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Office :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9th Floor, </a:t>
                      </a:r>
                    </a:p>
                    <a:p>
                      <a:pPr marL="457200" lvl="1" indent="0" algn="r">
                        <a:buNone/>
                      </a:pPr>
                      <a:r>
                        <a:rPr lang="en-US" sz="2400" b="0" dirty="0" smtClean="0"/>
                        <a:t>		UBA House, </a:t>
                      </a:r>
                    </a:p>
                    <a:p>
                      <a:pPr marL="457200" lvl="1" indent="0" algn="r">
                        <a:buNone/>
                      </a:pPr>
                      <a:r>
                        <a:rPr lang="en-US" sz="2400" b="0" dirty="0" smtClean="0"/>
                        <a:t>57, Marina, Lagos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  <a:tr h="99386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E-mail: 	</a:t>
                      </a:r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hlinkClick r:id="rId2"/>
                        </a:rPr>
                        <a:t>info@nasdng.com</a:t>
                      </a:r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  <a:tr h="9448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Website:</a:t>
                      </a:r>
                    </a:p>
                    <a:p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 </a:t>
                      </a:r>
                      <a:r>
                        <a:rPr lang="en-US" sz="2400" dirty="0" smtClean="0">
                          <a:hlinkClick r:id="rId3"/>
                        </a:rPr>
                        <a:t>www.nasdng.com</a:t>
                      </a:r>
                      <a:endParaRPr lang="en-US" sz="2400" dirty="0" smtClean="0"/>
                    </a:p>
                    <a:p>
                      <a:pPr algn="r"/>
                      <a:r>
                        <a:rPr lang="en-US" sz="1600" dirty="0" smtClean="0"/>
                        <a:t>Live</a:t>
                      </a:r>
                      <a:r>
                        <a:rPr lang="en-US" sz="1600" baseline="0" dirty="0" smtClean="0"/>
                        <a:t> Chat enabled</a:t>
                      </a:r>
                      <a:endParaRPr lang="en-GB" sz="16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  <a:tr h="94485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Tel.	:</a:t>
                      </a:r>
                    </a:p>
                    <a:p>
                      <a:endParaRPr lang="en-GB" sz="240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+234 1 460 5008</a:t>
                      </a:r>
                    </a:p>
                    <a:p>
                      <a:pPr algn="r"/>
                      <a:endParaRPr lang="en-GB" sz="2400" b="0" dirty="0">
                        <a:latin typeface="Trebuchet MS" panose="020B0603020202020204" pitchFamily="34" charset="0"/>
                      </a:endParaRPr>
                    </a:p>
                  </a:txBody>
                  <a:tcPr marL="91430" marR="91430" marT="45719" marB="45719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786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D05E99-A4DF-4F47-A7AA-659F20D7378A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 growth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5247430"/>
              </p:ext>
            </p:extLst>
          </p:nvPr>
        </p:nvGraphicFramePr>
        <p:xfrm>
          <a:off x="683319" y="1203960"/>
          <a:ext cx="6696993" cy="2225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32331"/>
                <a:gridCol w="2232331"/>
                <a:gridCol w="223233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November 2015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August 2015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Dealing Firms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Issuing Houses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Authorised Traders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Pension Custodians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Dematerialisation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15.37% (16bn)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14.22%</a:t>
                      </a:r>
                      <a:r>
                        <a:rPr lang="en-GB" baseline="0" dirty="0" smtClean="0"/>
                        <a:t> (14.77bn)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417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Index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152" y="980728"/>
            <a:ext cx="755324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5697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2015 activity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8480289"/>
              </p:ext>
            </p:extLst>
          </p:nvPr>
        </p:nvGraphicFramePr>
        <p:xfrm>
          <a:off x="539552" y="1124744"/>
          <a:ext cx="8208912" cy="514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592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74FF01-063D-4A0E-8170-A8DAF6A25977}" type="datetime1">
              <a:rPr lang="en-GB" smtClean="0"/>
              <a:pPr>
                <a:defRPr/>
              </a:pPr>
              <a:t>02/12/2015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7BA159-2A04-4673-9675-AE9CE04EE77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Traders &amp; Participating Institutions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95288" y="908050"/>
          <a:ext cx="8229600" cy="514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718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Market 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spcBef>
                <a:spcPts val="1200"/>
              </a:spcBef>
              <a:buFont typeface="Arial" charset="0"/>
              <a:buChar char="•"/>
            </a:pPr>
            <a:r>
              <a:rPr lang="en-GB" sz="2800" dirty="0">
                <a:solidFill>
                  <a:schemeClr val="tx1"/>
                </a:solidFill>
                <a:latin typeface="+mn-lt"/>
              </a:rPr>
              <a:t>Visited 4 AGMs in the period</a:t>
            </a:r>
          </a:p>
          <a:p>
            <a:r>
              <a:rPr lang="fr-FR" dirty="0"/>
              <a:t>ISO 10383 - </a:t>
            </a:r>
            <a:r>
              <a:rPr lang="fr-FR" dirty="0" err="1"/>
              <a:t>Market</a:t>
            </a:r>
            <a:r>
              <a:rPr lang="fr-FR" dirty="0"/>
              <a:t> Identifier </a:t>
            </a:r>
            <a:r>
              <a:rPr lang="fr-FR" dirty="0" smtClean="0"/>
              <a:t>Code </a:t>
            </a:r>
            <a:r>
              <a:rPr lang="fr-FR" b="1" dirty="0" smtClean="0">
                <a:solidFill>
                  <a:srgbClr val="033AA9"/>
                </a:solidFill>
              </a:rPr>
              <a:t>NASX</a:t>
            </a:r>
            <a:endParaRPr lang="en-GB" b="1" dirty="0">
              <a:solidFill>
                <a:srgbClr val="033AA9"/>
              </a:solidFill>
            </a:endParaRPr>
          </a:p>
          <a:p>
            <a:r>
              <a:rPr lang="en-GB" dirty="0" smtClean="0"/>
              <a:t>Rules passed on Market Makers</a:t>
            </a:r>
          </a:p>
          <a:p>
            <a:pPr lvl="1"/>
            <a:r>
              <a:rPr lang="en-GB" dirty="0" smtClean="0"/>
              <a:t>3 PIs have indicated interest</a:t>
            </a:r>
          </a:p>
          <a:p>
            <a:r>
              <a:rPr lang="en-GB" dirty="0" smtClean="0"/>
              <a:t>Guidelines approved for Equity linked notes</a:t>
            </a:r>
          </a:p>
          <a:p>
            <a:r>
              <a:rPr lang="en-GB" dirty="0" smtClean="0"/>
              <a:t>Private Equity Committees have commenced work</a:t>
            </a:r>
          </a:p>
          <a:p>
            <a:r>
              <a:rPr lang="en-GB" dirty="0" smtClean="0"/>
              <a:t>Crowdfunding guidelines under review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30646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Upcoming 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Pearl Awards on 29 November 2015</a:t>
            </a:r>
            <a:endParaRPr lang="en-GB" sz="2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>
              <a:defRPr/>
            </a:pPr>
            <a:r>
              <a:rPr lang="en-GB" dirty="0"/>
              <a:t>2 OTC categories</a:t>
            </a:r>
          </a:p>
          <a:p>
            <a:pPr>
              <a:defRPr/>
            </a:pPr>
            <a:r>
              <a:rPr lang="en-GB" dirty="0" smtClean="0"/>
              <a:t>Applications made to ASEA</a:t>
            </a:r>
          </a:p>
          <a:p>
            <a:pPr>
              <a:defRPr/>
            </a:pPr>
            <a:r>
              <a:rPr lang="en-GB" dirty="0" smtClean="0"/>
              <a:t>Analysts Call Session for </a:t>
            </a:r>
            <a:r>
              <a:rPr lang="en-GB" dirty="0" err="1" smtClean="0"/>
              <a:t>TrustBond</a:t>
            </a:r>
            <a:r>
              <a:rPr lang="en-GB" dirty="0" smtClean="0"/>
              <a:t> Mortgage Bank Plc and </a:t>
            </a:r>
            <a:r>
              <a:rPr lang="en-GB" dirty="0" err="1" smtClean="0"/>
              <a:t>Fumman</a:t>
            </a:r>
            <a:r>
              <a:rPr lang="en-GB" dirty="0" smtClean="0"/>
              <a:t> </a:t>
            </a:r>
            <a:r>
              <a:rPr lang="en-GB" smtClean="0"/>
              <a:t>Agricultural Products Plc</a:t>
            </a:r>
            <a:endParaRPr lang="en-GB" dirty="0" smtClean="0"/>
          </a:p>
          <a:p>
            <a:pPr>
              <a:defRPr/>
            </a:pPr>
            <a:r>
              <a:rPr lang="en-GB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Super Return Africa</a:t>
            </a:r>
          </a:p>
          <a:p>
            <a:pPr lvl="1">
              <a:defRPr/>
            </a:pPr>
            <a:r>
              <a:rPr lang="en-GB" dirty="0"/>
              <a:t>Global Private Equity </a:t>
            </a:r>
            <a:r>
              <a:rPr lang="en-GB" dirty="0" smtClean="0"/>
              <a:t>Conference. </a:t>
            </a:r>
            <a:r>
              <a:rPr lang="en-GB" dirty="0"/>
              <a:t>November </a:t>
            </a:r>
            <a:r>
              <a:rPr lang="en-GB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D1EA6-33F1-46CC-8965-5844D51981A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1615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60232" y="6356350"/>
            <a:ext cx="202656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F6528C5-6D4C-4680-8A20-9BFAAFDE1623}" type="slidenum">
              <a:rPr lang="en-GB" sz="1200" smtClean="0"/>
              <a:pPr>
                <a:defRPr/>
              </a:pPr>
              <a:t>9</a:t>
            </a:fld>
            <a:endParaRPr lang="en-GB" sz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1979712" y="2017602"/>
            <a:ext cx="4515454" cy="2791184"/>
            <a:chOff x="1979712" y="2017602"/>
            <a:chExt cx="4515454" cy="2791184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4515454" cy="2747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979712" y="2017602"/>
              <a:ext cx="4515454" cy="2791184"/>
            </a:xfrm>
            <a:prstGeom prst="rect">
              <a:avLst/>
            </a:prstGeom>
            <a:noFill/>
            <a:ln w="57150">
              <a:solidFill>
                <a:srgbClr val="D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 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1246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SD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NASD Presentation template</Template>
  <TotalTime>7230</TotalTime>
  <Words>170</Words>
  <Application>Microsoft Office PowerPoint</Application>
  <PresentationFormat>On-screen Show (4:3)</PresentationFormat>
  <Paragraphs>68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NASD Presentation template</vt:lpstr>
      <vt:lpstr>Report to the Capital Market Committee</vt:lpstr>
      <vt:lpstr>Participant growth</vt:lpstr>
      <vt:lpstr>Market Index</vt:lpstr>
      <vt:lpstr>2015 activity</vt:lpstr>
      <vt:lpstr>Slide 5</vt:lpstr>
      <vt:lpstr>Traders &amp; Participating Institutions</vt:lpstr>
      <vt:lpstr>Other Market Developments</vt:lpstr>
      <vt:lpstr>Upcoming Events</vt:lpstr>
      <vt:lpstr>Slide 9</vt:lpstr>
      <vt:lpstr>Contact 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Presentation</dc:title>
  <dc:creator>NASD</dc:creator>
  <cp:lastModifiedBy>cmcsecretariat</cp:lastModifiedBy>
  <cp:revision>168</cp:revision>
  <cp:lastPrinted>2015-06-25T09:50:33Z</cp:lastPrinted>
  <dcterms:created xsi:type="dcterms:W3CDTF">2015-02-02T13:56:45Z</dcterms:created>
  <dcterms:modified xsi:type="dcterms:W3CDTF">2015-12-02T11:10:45Z</dcterms:modified>
</cp:coreProperties>
</file>