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20"/>
  </p:notesMasterIdLst>
  <p:sldIdLst>
    <p:sldId id="294" r:id="rId2"/>
    <p:sldId id="308" r:id="rId3"/>
    <p:sldId id="309" r:id="rId4"/>
    <p:sldId id="310" r:id="rId5"/>
    <p:sldId id="311"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6" d="100"/>
          <a:sy n="86" d="100"/>
        </p:scale>
        <p:origin x="-666"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3853EF-9DA0-432E-94D3-FE3672C7DF25}" type="datetimeFigureOut">
              <a:rPr lang="en-US" smtClean="0"/>
              <a:pPr/>
              <a:t>12/2/2015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3DA721-EFAE-44F5-845F-7B78F53BB8EB}" type="slidenum">
              <a:rPr lang="en-US" smtClean="0"/>
              <a:pPr/>
              <a:t>‹#›</a:t>
            </a:fld>
            <a:endParaRPr lang="en-US"/>
          </a:p>
        </p:txBody>
      </p:sp>
    </p:spTree>
    <p:extLst>
      <p:ext uri="{BB962C8B-B14F-4D97-AF65-F5344CB8AC3E}">
        <p14:creationId xmlns:p14="http://schemas.microsoft.com/office/powerpoint/2010/main" xmlns="" val="1306573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DA721-EFAE-44F5-845F-7B78F53BB8EB}" type="slidenum">
              <a:rPr lang="en-US" smtClean="0"/>
              <a:pPr/>
              <a:t>1</a:t>
            </a:fld>
            <a:endParaRPr lang="en-US"/>
          </a:p>
        </p:txBody>
      </p:sp>
    </p:spTree>
    <p:extLst>
      <p:ext uri="{BB962C8B-B14F-4D97-AF65-F5344CB8AC3E}">
        <p14:creationId xmlns:p14="http://schemas.microsoft.com/office/powerpoint/2010/main" xmlns="" val="1783400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5662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3416521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231448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2549446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428821224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717042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346973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398939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242638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282647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937405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8B38DBA3-52F9-4AF4-A6A4-FA4D7DB2F99C}" type="slidenum">
              <a:rPr lang="en-US" smtClean="0"/>
              <a:pPr/>
              <a:t>‹#›</a:t>
            </a:fld>
            <a:endParaRPr lang="en-US"/>
          </a:p>
        </p:txBody>
      </p:sp>
    </p:spTree>
    <p:extLst>
      <p:ext uri="{BB962C8B-B14F-4D97-AF65-F5344CB8AC3E}">
        <p14:creationId xmlns:p14="http://schemas.microsoft.com/office/powerpoint/2010/main" xmlns="" val="33625905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ctrTitle"/>
          </p:nvPr>
        </p:nvSpPr>
        <p:spPr>
          <a:prstGeom prst="rect">
            <a:avLst/>
          </a:prstGeom>
        </p:spPr>
        <p:txBody>
          <a:bodyPr>
            <a:normAutofit/>
          </a:bodyPr>
          <a:lstStyle>
            <a:lvl1pPr lvl="0">
              <a:defRPr/>
            </a:lvl1pPr>
          </a:lstStyle>
          <a:p>
            <a:pPr lvl="0"/>
            <a:r>
              <a:rPr dirty="0"/>
              <a:t>Corporate Governance Scorecard of SEC </a:t>
            </a:r>
            <a:r>
              <a:rPr dirty="0" smtClean="0"/>
              <a:t>Nigeria</a:t>
            </a:r>
            <a:endParaRPr dirty="0"/>
          </a:p>
        </p:txBody>
      </p:sp>
      <p:sp>
        <p:nvSpPr>
          <p:cNvPr id="3" name="Subtitle 2"/>
          <p:cNvSpPr txBox="1">
            <a:spLocks noGrp="1"/>
          </p:cNvSpPr>
          <p:nvPr>
            <p:ph type="subTitle" idx="1"/>
          </p:nvPr>
        </p:nvSpPr>
        <p:spPr>
          <a:prstGeom prst="rect">
            <a:avLst/>
          </a:prstGeom>
        </p:spPr>
        <p:txBody>
          <a:bodyPr/>
          <a:lstStyle>
            <a:lvl1pPr lvl="0">
              <a:defRPr/>
            </a:lvl1pPr>
          </a:lstStyle>
          <a:p>
            <a:pPr lvl="0"/>
            <a:endParaRPr dirty="0"/>
          </a:p>
          <a:p>
            <a:pPr lvl="0"/>
            <a:endParaRPr/>
          </a:p>
          <a:p>
            <a:pPr lvl="0"/>
            <a:endParaRPr/>
          </a:p>
          <a:p>
            <a:pPr lvl="0"/>
            <a:endParaRPr dirty="0"/>
          </a:p>
        </p:txBody>
      </p:sp>
      <p:pic>
        <p:nvPicPr>
          <p:cNvPr id="4" name="Picture 3"/>
          <p:cNvPicPr/>
          <p:nvPr/>
        </p:nvPicPr>
        <p:blipFill>
          <a:blip r:embed="rId3" cstate="print"/>
          <a:srcRect l="1922" t="6272" r="61750" b="4338"/>
          <a:stretch>
            <a:fillRect/>
          </a:stretch>
        </p:blipFill>
        <p:spPr>
          <a:xfrm>
            <a:off x="5276335" y="3963599"/>
            <a:ext cx="1892643" cy="1124297"/>
          </a:xfrm>
          <a:prstGeom prst="rect">
            <a:avLst/>
          </a:prstGeom>
          <a:ln>
            <a:noFill/>
          </a:ln>
        </p:spPr>
      </p:pic>
      <p:sp>
        <p:nvSpPr>
          <p:cNvPr id="7" name="Slide Number Placeholder 6"/>
          <p:cNvSpPr>
            <a:spLocks noGrp="1"/>
          </p:cNvSpPr>
          <p:nvPr>
            <p:ph type="sldNum" sz="quarter" idx="12"/>
          </p:nvPr>
        </p:nvSpPr>
        <p:spPr/>
        <p:txBody>
          <a:bodyPr/>
          <a:lstStyle/>
          <a:p>
            <a:fld id="{8B38DBA3-52F9-4AF4-A6A4-FA4D7DB2F99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Overview of the Scorecard</a:t>
            </a:r>
          </a:p>
        </p:txBody>
      </p:sp>
      <p:pic>
        <p:nvPicPr>
          <p:cNvPr id="4" name="Picture 3"/>
          <p:cNvPicPr/>
          <p:nvPr/>
        </p:nvPicPr>
        <p:blipFill>
          <a:blip r:embed="rId2" cstate="print"/>
          <a:srcRect l="1922" t="6272" r="61750" b="4338"/>
          <a:stretch>
            <a:fillRect/>
          </a:stretch>
        </p:blipFill>
        <p:spPr>
          <a:xfrm>
            <a:off x="9467335" y="476407"/>
            <a:ext cx="1892643" cy="1124297"/>
          </a:xfrm>
          <a:prstGeom prst="rect">
            <a:avLst/>
          </a:prstGeom>
          <a:ln>
            <a:noFill/>
          </a:ln>
        </p:spPr>
      </p:pic>
      <p:pic>
        <p:nvPicPr>
          <p:cNvPr id="1027" name="Picture 3"/>
          <p:cNvPicPr>
            <a:picLocks noGrp="1" noChangeAspect="1" noChangeArrowheads="1"/>
          </p:cNvPicPr>
          <p:nvPr>
            <p:ph idx="1"/>
          </p:nvPr>
        </p:nvPicPr>
        <p:blipFill>
          <a:blip r:embed="rId3" cstate="print"/>
          <a:srcRect/>
          <a:stretch>
            <a:fillRect/>
          </a:stretch>
        </p:blipFill>
        <p:spPr bwMode="auto">
          <a:xfrm>
            <a:off x="1751682" y="2011363"/>
            <a:ext cx="8185531" cy="4620791"/>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8B38DBA3-52F9-4AF4-A6A4-FA4D7DB2F99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Scorecard implementation strategy</a:t>
            </a:r>
          </a:p>
        </p:txBody>
      </p:sp>
      <p:sp>
        <p:nvSpPr>
          <p:cNvPr id="3" name="Text Placeholder 2"/>
          <p:cNvSpPr txBox="1">
            <a:spLocks noGrp="1"/>
          </p:cNvSpPr>
          <p:nvPr>
            <p:ph idx="1"/>
          </p:nvPr>
        </p:nvSpPr>
        <p:spPr>
          <a:xfrm>
            <a:off x="1202919" y="1864659"/>
            <a:ext cx="9784080" cy="4353261"/>
          </a:xfrm>
          <a:prstGeom prst="rect">
            <a:avLst/>
          </a:prstGeom>
        </p:spPr>
        <p:txBody>
          <a:bodyPr/>
          <a:lstStyle>
            <a:lvl1pPr lvl="0">
              <a:defRPr/>
            </a:lvl1pPr>
          </a:lstStyle>
          <a:p>
            <a:pPr marL="0" lvl="0" indent="0">
              <a:buNone/>
            </a:pPr>
            <a:r>
              <a:rPr dirty="0"/>
              <a:t>-  </a:t>
            </a:r>
            <a:r>
              <a:rPr b="1" dirty="0"/>
              <a:t>Training</a:t>
            </a:r>
          </a:p>
          <a:p>
            <a:pPr lvl="0">
              <a:buChar char="-"/>
            </a:pPr>
            <a:r>
              <a:rPr b="1" dirty="0"/>
              <a:t>Development of a guide to filling the scorecard</a:t>
            </a:r>
          </a:p>
          <a:p>
            <a:pPr lvl="0">
              <a:buChar char="-"/>
            </a:pPr>
            <a:r>
              <a:rPr b="1" dirty="0"/>
              <a:t>Availability of a helpdesk</a:t>
            </a:r>
          </a:p>
          <a:p>
            <a:pPr lvl="0">
              <a:buChar char="-"/>
            </a:pPr>
            <a:r>
              <a:rPr b="1" dirty="0"/>
              <a:t>Self Assessment by Companies</a:t>
            </a:r>
          </a:p>
          <a:p>
            <a:pPr lvl="0">
              <a:buChar char="-"/>
            </a:pPr>
            <a:r>
              <a:rPr b="1" dirty="0"/>
              <a:t>Regulatory Assessment by the Commission </a:t>
            </a:r>
          </a:p>
          <a:p>
            <a:pPr marL="571500" lvl="0" indent="-571500">
              <a:buAutoNum type="romanLcParenR"/>
            </a:pPr>
            <a:r>
              <a:rPr dirty="0"/>
              <a:t>Passive (Off-Site Evaluation)</a:t>
            </a:r>
          </a:p>
          <a:p>
            <a:pPr marL="571500" lvl="0" indent="-571500">
              <a:buAutoNum type="romanLcParenR"/>
            </a:pPr>
            <a:r>
              <a:rPr dirty="0"/>
              <a:t>Active (On-Site Verification)</a:t>
            </a:r>
          </a:p>
          <a:p>
            <a:pPr marL="0" lvl="0" indent="0">
              <a:buNone/>
            </a:pPr>
            <a:endParaRPr dirty="0"/>
          </a:p>
        </p:txBody>
      </p:sp>
      <p:pic>
        <p:nvPicPr>
          <p:cNvPr id="4" name="Picture 3"/>
          <p:cNvPicPr/>
          <p:nvPr/>
        </p:nvPicPr>
        <p:blipFill>
          <a:blip r:embed="rId2" cstate="print"/>
          <a:srcRect l="1922" t="6272" r="61750" b="4338"/>
          <a:stretch>
            <a:fillRect/>
          </a:stretch>
        </p:blipFill>
        <p:spPr>
          <a:xfrm>
            <a:off x="10986999" y="476407"/>
            <a:ext cx="882478"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11</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Review of Filings</a:t>
            </a:r>
          </a:p>
        </p:txBody>
      </p:sp>
      <p:sp>
        <p:nvSpPr>
          <p:cNvPr id="3" name="Text Placeholder 2"/>
          <p:cNvSpPr txBox="1">
            <a:spLocks noGrp="1"/>
          </p:cNvSpPr>
          <p:nvPr>
            <p:ph idx="1"/>
          </p:nvPr>
        </p:nvSpPr>
        <p:spPr>
          <a:prstGeom prst="rect">
            <a:avLst/>
          </a:prstGeom>
        </p:spPr>
        <p:txBody>
          <a:bodyPr>
            <a:normAutofit fontScale="99500"/>
          </a:bodyPr>
          <a:lstStyle>
            <a:lvl1pPr lvl="0">
              <a:defRPr/>
            </a:lvl1pPr>
          </a:lstStyle>
          <a:p>
            <a:pPr lvl="0"/>
            <a:r>
              <a:rPr lang="en-US" dirty="0" smtClean="0"/>
              <a:t>“</a:t>
            </a:r>
            <a:r>
              <a:rPr dirty="0" smtClean="0"/>
              <a:t>Yes</a:t>
            </a:r>
            <a:r>
              <a:rPr lang="en-US" dirty="0" smtClean="0"/>
              <a:t>"</a:t>
            </a:r>
            <a:r>
              <a:rPr dirty="0" smtClean="0"/>
              <a:t> </a:t>
            </a:r>
            <a:r>
              <a:rPr dirty="0"/>
              <a:t>responses attract a point, </a:t>
            </a:r>
            <a:r>
              <a:rPr lang="en-US" dirty="0" smtClean="0"/>
              <a:t>"</a:t>
            </a:r>
            <a:r>
              <a:rPr dirty="0" smtClean="0"/>
              <a:t>no</a:t>
            </a:r>
            <a:r>
              <a:rPr lang="en-US" dirty="0" smtClean="0"/>
              <a:t>"</a:t>
            </a:r>
            <a:r>
              <a:rPr dirty="0" smtClean="0"/>
              <a:t> </a:t>
            </a:r>
            <a:r>
              <a:rPr dirty="0"/>
              <a:t>responses attract </a:t>
            </a:r>
            <a:r>
              <a:rPr dirty="0" smtClean="0"/>
              <a:t>no </a:t>
            </a:r>
            <a:r>
              <a:rPr dirty="0"/>
              <a:t>point while partial responses attract half a point</a:t>
            </a:r>
          </a:p>
          <a:p>
            <a:pPr lvl="0"/>
            <a:r>
              <a:rPr dirty="0"/>
              <a:t>“Yes” responses may be revised to “partial” or “no” in the event that a company is unable to substantiate the “yes” adequately (companies would be carried along during this process)</a:t>
            </a:r>
          </a:p>
          <a:p>
            <a:pPr lvl="0"/>
            <a:r>
              <a:rPr dirty="0"/>
              <a:t>Total scores are summed up to determine companies total score and ultimately, the percentage compliance level</a:t>
            </a:r>
          </a:p>
          <a:p>
            <a:pPr lvl="0"/>
            <a:r>
              <a:rPr dirty="0"/>
              <a:t>Compliance within sectors and compliance with specific sections would also be determined</a:t>
            </a:r>
          </a:p>
          <a:p>
            <a:pPr lvl="0"/>
            <a:r>
              <a:rPr dirty="0"/>
              <a:t>Individual company’s areas of strength and weakness would be identified</a:t>
            </a:r>
          </a:p>
          <a:p>
            <a:pPr lvl="0"/>
            <a:endParaRPr dirty="0"/>
          </a:p>
        </p:txBody>
      </p:sp>
      <p:pic>
        <p:nvPicPr>
          <p:cNvPr id="4" name="Picture 3"/>
          <p:cNvPicPr/>
          <p:nvPr/>
        </p:nvPicPr>
        <p:blipFill>
          <a:blip r:embed="rId2" cstate="print"/>
          <a:srcRect l="1922" t="6272" r="61750" b="4338"/>
          <a:stretch>
            <a:fillRect/>
          </a:stretch>
        </p:blipFill>
        <p:spPr>
          <a:xfrm>
            <a:off x="9467335" y="476407"/>
            <a:ext cx="1892643"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12</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Review of Filings/Cont’d</a:t>
            </a:r>
          </a:p>
        </p:txBody>
      </p:sp>
      <p:sp>
        <p:nvSpPr>
          <p:cNvPr id="3" name="Text Placeholder 2"/>
          <p:cNvSpPr txBox="1">
            <a:spLocks noGrp="1"/>
          </p:cNvSpPr>
          <p:nvPr>
            <p:ph idx="1"/>
          </p:nvPr>
        </p:nvSpPr>
        <p:spPr>
          <a:prstGeom prst="rect">
            <a:avLst/>
          </a:prstGeom>
        </p:spPr>
        <p:txBody>
          <a:bodyPr/>
          <a:lstStyle>
            <a:lvl1pPr lvl="0">
              <a:defRPr/>
            </a:lvl1pPr>
          </a:lstStyle>
          <a:p>
            <a:pPr lvl="0"/>
            <a:r>
              <a:rPr/>
              <a:t>Level of compliance within sectors to be generated</a:t>
            </a:r>
          </a:p>
          <a:p>
            <a:pPr lvl="0"/>
            <a:r>
              <a:rPr/>
              <a:t>Individual company compliance level would not be published. However, comments on general level of compliance would be made available to the market</a:t>
            </a:r>
          </a:p>
          <a:p>
            <a:pPr lvl="0"/>
            <a:r>
              <a:rPr/>
              <a:t>Training needs to be identified based on areas of weakness observed</a:t>
            </a:r>
          </a:p>
          <a:p>
            <a:pPr lvl="0"/>
            <a:r>
              <a:rPr/>
              <a:t>Improvement in compliance levels among companies to be monitored</a:t>
            </a:r>
          </a:p>
          <a:p>
            <a:pPr lvl="0">
              <a:buNone/>
            </a:pPr>
            <a:endParaRPr/>
          </a:p>
          <a:p>
            <a:pPr lvl="0"/>
            <a:endParaRPr/>
          </a:p>
        </p:txBody>
      </p:sp>
      <p:pic>
        <p:nvPicPr>
          <p:cNvPr id="4" name="Picture 3"/>
          <p:cNvPicPr/>
          <p:nvPr/>
        </p:nvPicPr>
        <p:blipFill>
          <a:blip r:embed="rId2" cstate="print"/>
          <a:srcRect l="1922" t="6272" r="61750" b="4338"/>
          <a:stretch>
            <a:fillRect/>
          </a:stretch>
        </p:blipFill>
        <p:spPr>
          <a:xfrm>
            <a:off x="9467335" y="476407"/>
            <a:ext cx="1892643"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13</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Information to be generated from the reports</a:t>
            </a:r>
          </a:p>
        </p:txBody>
      </p:sp>
      <p:sp>
        <p:nvSpPr>
          <p:cNvPr id="3" name="Text Placeholder 2"/>
          <p:cNvSpPr txBox="1">
            <a:spLocks noGrp="1"/>
          </p:cNvSpPr>
          <p:nvPr>
            <p:ph idx="1"/>
          </p:nvPr>
        </p:nvSpPr>
        <p:spPr>
          <a:xfrm>
            <a:off x="1021080" y="2016818"/>
            <a:ext cx="10515600" cy="4351338"/>
          </a:xfrm>
          <a:prstGeom prst="rect">
            <a:avLst/>
          </a:prstGeom>
        </p:spPr>
        <p:txBody>
          <a:bodyPr>
            <a:normAutofit/>
          </a:bodyPr>
          <a:lstStyle>
            <a:lvl1pPr lvl="0">
              <a:defRPr/>
            </a:lvl1pPr>
          </a:lstStyle>
          <a:p>
            <a:pPr lvl="0"/>
            <a:r>
              <a:rPr dirty="0"/>
              <a:t>Level of compliance among all listed companies</a:t>
            </a:r>
          </a:p>
          <a:p>
            <a:pPr lvl="0"/>
            <a:r>
              <a:rPr dirty="0"/>
              <a:t>Level of compliance within different industries</a:t>
            </a:r>
          </a:p>
          <a:p>
            <a:pPr lvl="0"/>
            <a:r>
              <a:rPr dirty="0"/>
              <a:t>Level of compliance by individual companies</a:t>
            </a:r>
          </a:p>
          <a:p>
            <a:pPr lvl="0"/>
            <a:r>
              <a:rPr dirty="0"/>
              <a:t>Level of compliance with specific parts or requirements of the code</a:t>
            </a:r>
          </a:p>
          <a:p>
            <a:pPr lvl="0"/>
            <a:r>
              <a:rPr dirty="0"/>
              <a:t>Benchmarking with other companies, industry-related companies and other jurisdictions</a:t>
            </a:r>
          </a:p>
          <a:p>
            <a:pPr lvl="0"/>
            <a:r>
              <a:rPr dirty="0"/>
              <a:t>Identification of training needs</a:t>
            </a:r>
          </a:p>
        </p:txBody>
      </p:sp>
      <p:pic>
        <p:nvPicPr>
          <p:cNvPr id="4" name="Picture 3"/>
          <p:cNvPicPr/>
          <p:nvPr/>
        </p:nvPicPr>
        <p:blipFill>
          <a:blip r:embed="rId2" cstate="print"/>
          <a:srcRect l="1922" t="6272" r="61750" b="4338"/>
          <a:stretch>
            <a:fillRect/>
          </a:stretch>
        </p:blipFill>
        <p:spPr>
          <a:xfrm>
            <a:off x="10375900" y="476407"/>
            <a:ext cx="1682578"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14</a:t>
            </a:fld>
            <a:endParaRPr lang="en-US"/>
          </a:p>
        </p:txBody>
      </p:sp>
    </p:spTree>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Expected outcomes from the scorecard project</a:t>
            </a:r>
          </a:p>
        </p:txBody>
      </p:sp>
      <p:sp>
        <p:nvSpPr>
          <p:cNvPr id="3" name="Text Placeholder 2"/>
          <p:cNvSpPr txBox="1">
            <a:spLocks noGrp="1"/>
          </p:cNvSpPr>
          <p:nvPr>
            <p:ph idx="1"/>
          </p:nvPr>
        </p:nvSpPr>
        <p:spPr>
          <a:prstGeom prst="rect">
            <a:avLst/>
          </a:prstGeom>
        </p:spPr>
        <p:txBody>
          <a:bodyPr>
            <a:normAutofit fontScale="47000" lnSpcReduction="20000"/>
          </a:bodyPr>
          <a:lstStyle>
            <a:lvl1pPr lvl="0">
              <a:defRPr/>
            </a:lvl1pPr>
          </a:lstStyle>
          <a:p>
            <a:pPr marL="0" lvl="0" indent="0">
              <a:buNone/>
            </a:pPr>
            <a:r>
              <a:rPr b="1" dirty="0"/>
              <a:t>NIGERIAN CAPITAL MARKET</a:t>
            </a:r>
          </a:p>
          <a:p>
            <a:pPr lvl="0"/>
            <a:r>
              <a:rPr dirty="0"/>
              <a:t>Increased Market Confidence</a:t>
            </a:r>
          </a:p>
          <a:p>
            <a:pPr lvl="0"/>
            <a:r>
              <a:rPr dirty="0"/>
              <a:t>Transparency</a:t>
            </a:r>
          </a:p>
          <a:p>
            <a:pPr lvl="0"/>
            <a:r>
              <a:rPr dirty="0"/>
              <a:t>Accountability</a:t>
            </a:r>
          </a:p>
          <a:p>
            <a:pPr lvl="0"/>
            <a:r>
              <a:rPr dirty="0"/>
              <a:t>Greater inflow of foreign direct investments</a:t>
            </a:r>
          </a:p>
          <a:p>
            <a:pPr lvl="0"/>
            <a:r>
              <a:rPr dirty="0"/>
              <a:t>Information driven market</a:t>
            </a:r>
          </a:p>
          <a:p>
            <a:pPr lvl="0"/>
            <a:r>
              <a:rPr dirty="0"/>
              <a:t>Improved Liquidity</a:t>
            </a:r>
          </a:p>
          <a:p>
            <a:pPr lvl="0"/>
            <a:endParaRPr dirty="0"/>
          </a:p>
          <a:p>
            <a:pPr marL="0" lvl="0" indent="0">
              <a:buNone/>
            </a:pPr>
            <a:r>
              <a:rPr b="1" dirty="0"/>
              <a:t> LISTED COMPANIES</a:t>
            </a:r>
          </a:p>
          <a:p>
            <a:pPr lvl="0"/>
            <a:r>
              <a:rPr dirty="0"/>
              <a:t>Effective Control Systems</a:t>
            </a:r>
          </a:p>
          <a:p>
            <a:pPr lvl="0"/>
            <a:r>
              <a:rPr dirty="0"/>
              <a:t>Increased Performance</a:t>
            </a:r>
          </a:p>
          <a:p>
            <a:pPr lvl="0"/>
            <a:r>
              <a:rPr dirty="0"/>
              <a:t>Improved Corporate Governance practices</a:t>
            </a:r>
          </a:p>
          <a:p>
            <a:pPr lvl="0"/>
            <a:r>
              <a:rPr dirty="0"/>
              <a:t>Increased investor confidence</a:t>
            </a:r>
          </a:p>
          <a:p>
            <a:pPr lvl="0"/>
            <a:r>
              <a:rPr dirty="0"/>
              <a:t>Attract investors</a:t>
            </a:r>
          </a:p>
          <a:p>
            <a:pPr lvl="0"/>
            <a:endParaRPr dirty="0"/>
          </a:p>
          <a:p>
            <a:pPr lvl="0"/>
            <a:endParaRPr dirty="0"/>
          </a:p>
          <a:p>
            <a:pPr lvl="0"/>
            <a:endParaRPr dirty="0"/>
          </a:p>
          <a:p>
            <a:pPr marL="0" lvl="0" indent="0">
              <a:buNone/>
            </a:pPr>
            <a:endParaRPr dirty="0"/>
          </a:p>
        </p:txBody>
      </p:sp>
      <p:pic>
        <p:nvPicPr>
          <p:cNvPr id="4" name="Picture 3"/>
          <p:cNvPicPr/>
          <p:nvPr/>
        </p:nvPicPr>
        <p:blipFill>
          <a:blip r:embed="rId2" cstate="print"/>
          <a:srcRect l="1922" t="6272" r="61750" b="4338"/>
          <a:stretch>
            <a:fillRect/>
          </a:stretch>
        </p:blipFill>
        <p:spPr>
          <a:xfrm>
            <a:off x="9467335" y="476407"/>
            <a:ext cx="1892643"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15</a:t>
            </a:fld>
            <a:endParaRPr lang="en-US"/>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Expected Outcomes/Cont’d</a:t>
            </a:r>
          </a:p>
        </p:txBody>
      </p:sp>
      <p:sp>
        <p:nvSpPr>
          <p:cNvPr id="3" name="Text Placeholder 2"/>
          <p:cNvSpPr txBox="1">
            <a:spLocks noGrp="1"/>
          </p:cNvSpPr>
          <p:nvPr>
            <p:ph idx="1"/>
          </p:nvPr>
        </p:nvSpPr>
        <p:spPr>
          <a:prstGeom prst="rect">
            <a:avLst/>
          </a:prstGeom>
        </p:spPr>
        <p:txBody>
          <a:bodyPr>
            <a:normAutofit/>
          </a:bodyPr>
          <a:lstStyle>
            <a:lvl1pPr lvl="0">
              <a:defRPr/>
            </a:lvl1pPr>
          </a:lstStyle>
          <a:p>
            <a:pPr marL="0" lvl="0" indent="0">
              <a:buNone/>
            </a:pPr>
            <a:r>
              <a:rPr b="1"/>
              <a:t>SEC </a:t>
            </a:r>
          </a:p>
          <a:p>
            <a:pPr lvl="0"/>
            <a:r>
              <a:rPr/>
              <a:t>Investor Protection</a:t>
            </a:r>
          </a:p>
          <a:p>
            <a:pPr lvl="0"/>
            <a:r>
              <a:rPr/>
              <a:t>Development of the Nigerian Capital Market</a:t>
            </a:r>
          </a:p>
          <a:p>
            <a:pPr lvl="0"/>
            <a:r>
              <a:rPr/>
              <a:t>Informed Rule making</a:t>
            </a:r>
          </a:p>
          <a:p>
            <a:pPr lvl="0"/>
            <a:r>
              <a:rPr/>
              <a:t>Proactive Regulation</a:t>
            </a:r>
          </a:p>
          <a:p>
            <a:pPr lvl="0"/>
            <a:r>
              <a:rPr/>
              <a:t>Market Stability</a:t>
            </a:r>
          </a:p>
          <a:p>
            <a:pPr lvl="0"/>
            <a:r>
              <a:rPr/>
              <a:t>Leadership in Standards’ Setting</a:t>
            </a:r>
          </a:p>
          <a:p>
            <a:pPr lvl="0"/>
            <a:r>
              <a:rPr/>
              <a:t>Enhanced Reputation </a:t>
            </a:r>
          </a:p>
        </p:txBody>
      </p:sp>
      <p:pic>
        <p:nvPicPr>
          <p:cNvPr id="4" name="Picture 3"/>
          <p:cNvPicPr/>
          <p:nvPr/>
        </p:nvPicPr>
        <p:blipFill>
          <a:blip r:embed="rId2" cstate="print"/>
          <a:srcRect l="1922" t="6272" r="61750" b="4338"/>
          <a:stretch>
            <a:fillRect/>
          </a:stretch>
        </p:blipFill>
        <p:spPr>
          <a:xfrm>
            <a:off x="9467335" y="476407"/>
            <a:ext cx="1892643"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16</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dirty="0" smtClean="0"/>
              <a:t>filing </a:t>
            </a:r>
            <a:r>
              <a:rPr dirty="0"/>
              <a:t>process</a:t>
            </a:r>
          </a:p>
        </p:txBody>
      </p:sp>
      <p:sp>
        <p:nvSpPr>
          <p:cNvPr id="3" name="Text Placeholder 2"/>
          <p:cNvSpPr txBox="1">
            <a:spLocks noGrp="1"/>
          </p:cNvSpPr>
          <p:nvPr>
            <p:ph idx="1"/>
          </p:nvPr>
        </p:nvSpPr>
        <p:spPr>
          <a:prstGeom prst="rect">
            <a:avLst/>
          </a:prstGeom>
        </p:spPr>
        <p:txBody>
          <a:bodyPr>
            <a:normAutofit fontScale="99500"/>
          </a:bodyPr>
          <a:lstStyle>
            <a:lvl1pPr lvl="0">
              <a:defRPr/>
            </a:lvl1pPr>
          </a:lstStyle>
          <a:p>
            <a:pPr lvl="0"/>
            <a:r>
              <a:rPr dirty="0"/>
              <a:t>The Form 01 is the existing form upon which corporate governance information is filed</a:t>
            </a:r>
          </a:p>
          <a:p>
            <a:pPr lvl="0"/>
            <a:r>
              <a:rPr dirty="0"/>
              <a:t>Given that the Form 01 is currently being used to monitor compliance with the Code, it is appropriate to amend the form instead of over-burdening the companies with two returns.</a:t>
            </a:r>
          </a:p>
          <a:p>
            <a:pPr lvl="0"/>
            <a:r>
              <a:rPr dirty="0"/>
              <a:t>The Scorecard is incorporated in the new Form 01</a:t>
            </a:r>
          </a:p>
          <a:p>
            <a:pPr lvl="0"/>
            <a:r>
              <a:rPr dirty="0"/>
              <a:t>The Form </a:t>
            </a:r>
            <a:r>
              <a:rPr lang="en-US" dirty="0" smtClean="0"/>
              <a:t>would</a:t>
            </a:r>
            <a:r>
              <a:rPr dirty="0" smtClean="0"/>
              <a:t> </a:t>
            </a:r>
            <a:r>
              <a:rPr dirty="0"/>
              <a:t>be filed on an annual basis</a:t>
            </a:r>
          </a:p>
          <a:p>
            <a:pPr lvl="0"/>
            <a:r>
              <a:rPr dirty="0"/>
              <a:t>Filing of a supplementary form when there are material changes</a:t>
            </a:r>
          </a:p>
          <a:p>
            <a:pPr lvl="0"/>
            <a:r>
              <a:rPr dirty="0"/>
              <a:t>Self evaluation</a:t>
            </a:r>
          </a:p>
          <a:p>
            <a:pPr lvl="0"/>
            <a:r>
              <a:rPr dirty="0"/>
              <a:t>Web-based platform</a:t>
            </a:r>
          </a:p>
        </p:txBody>
      </p:sp>
      <p:pic>
        <p:nvPicPr>
          <p:cNvPr id="4" name="Picture 3"/>
          <p:cNvPicPr/>
          <p:nvPr/>
        </p:nvPicPr>
        <p:blipFill>
          <a:blip r:embed="rId2" cstate="print"/>
          <a:srcRect l="1922" t="6272" r="61750" b="4338"/>
          <a:stretch>
            <a:fillRect/>
          </a:stretch>
        </p:blipFill>
        <p:spPr>
          <a:xfrm>
            <a:off x="9467335" y="476407"/>
            <a:ext cx="1892643"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17</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825625"/>
            <a:ext cx="10515600" cy="4351338"/>
          </a:xfrm>
          <a:prstGeom prst="rect">
            <a:avLst/>
          </a:prstGeom>
        </p:spPr>
        <p:txBody>
          <a:bodyPr/>
          <a:lstStyle>
            <a:lvl1pPr lvl="0">
              <a:defRPr/>
            </a:lvl1pPr>
          </a:lstStyle>
          <a:p>
            <a:pPr marL="0" lvl="0" indent="0" algn="ctr">
              <a:buNone/>
            </a:pPr>
            <a:endParaRPr/>
          </a:p>
          <a:p>
            <a:pPr marL="0" lvl="0" indent="0" algn="ctr">
              <a:buNone/>
            </a:pPr>
            <a:endParaRPr/>
          </a:p>
          <a:p>
            <a:pPr marL="0" lvl="0" indent="0" algn="ctr">
              <a:buNone/>
            </a:pPr>
            <a:r>
              <a:rPr sz="4000"/>
              <a:t>Thank you!</a:t>
            </a:r>
          </a:p>
        </p:txBody>
      </p:sp>
      <p:sp>
        <p:nvSpPr>
          <p:cNvPr id="3" name="Slide Number Placeholder 2"/>
          <p:cNvSpPr>
            <a:spLocks noGrp="1"/>
          </p:cNvSpPr>
          <p:nvPr>
            <p:ph type="sldNum" sz="quarter" idx="12"/>
          </p:nvPr>
        </p:nvSpPr>
        <p:spPr/>
        <p:txBody>
          <a:bodyPr/>
          <a:lstStyle/>
          <a:p>
            <a:fld id="{8B38DBA3-52F9-4AF4-A6A4-FA4D7DB2F99C}"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pPr algn="just">
              <a:buNone/>
            </a:pPr>
            <a:r>
              <a:rPr lang="en-US" b="1" dirty="0" smtClean="0"/>
              <a:t>Definition</a:t>
            </a:r>
          </a:p>
          <a:p>
            <a:pPr algn="just"/>
            <a:r>
              <a:rPr lang="en-US" dirty="0" smtClean="0"/>
              <a:t>A Corporate Governance Scorecard is a tool for  assessing companies’ level of compliance with the Corporate Governance Code.</a:t>
            </a:r>
          </a:p>
          <a:p>
            <a:pPr algn="just"/>
            <a:r>
              <a:rPr lang="en-US" dirty="0" smtClean="0"/>
              <a:t>It adopts a systematic and quantitative evaluation approach, based on benchmarks established to achieve best practice which companies are expected to follow.</a:t>
            </a:r>
          </a:p>
          <a:p>
            <a:pPr algn="just"/>
            <a:r>
              <a:rPr lang="en-US" dirty="0" smtClean="0"/>
              <a:t>With this in mind the Commission decided to develop a Corporate Governance (CG) Scorecard for market-wide use in order to instill good CG practice among public companies.</a:t>
            </a:r>
          </a:p>
        </p:txBody>
      </p:sp>
      <p:sp>
        <p:nvSpPr>
          <p:cNvPr id="4" name="Slide Number Placeholder 3"/>
          <p:cNvSpPr>
            <a:spLocks noGrp="1"/>
          </p:cNvSpPr>
          <p:nvPr>
            <p:ph type="sldNum" sz="quarter" idx="12"/>
          </p:nvPr>
        </p:nvSpPr>
        <p:spPr/>
        <p:txBody>
          <a:bodyPr/>
          <a:lstStyle/>
          <a:p>
            <a:fld id="{8B38DBA3-52F9-4AF4-A6A4-FA4D7DB2F99C}"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168106"/>
          </a:xfrm>
        </p:spPr>
        <p:txBody>
          <a:bodyPr/>
          <a:lstStyle/>
          <a:p>
            <a:r>
              <a:rPr lang="en-US" dirty="0" smtClean="0"/>
              <a:t>BACKGROUND (CONT’D)</a:t>
            </a:r>
            <a:endParaRPr lang="en-US" dirty="0"/>
          </a:p>
        </p:txBody>
      </p:sp>
      <p:sp>
        <p:nvSpPr>
          <p:cNvPr id="3" name="Content Placeholder 2"/>
          <p:cNvSpPr>
            <a:spLocks noGrp="1"/>
          </p:cNvSpPr>
          <p:nvPr>
            <p:ph idx="1"/>
          </p:nvPr>
        </p:nvSpPr>
        <p:spPr>
          <a:xfrm>
            <a:off x="1202919" y="1864658"/>
            <a:ext cx="9784080" cy="4353261"/>
          </a:xfrm>
        </p:spPr>
        <p:txBody>
          <a:bodyPr>
            <a:normAutofit lnSpcReduction="10000"/>
          </a:bodyPr>
          <a:lstStyle/>
          <a:p>
            <a:pPr>
              <a:buNone/>
            </a:pPr>
            <a:r>
              <a:rPr lang="en-US" b="1" dirty="0" smtClean="0"/>
              <a:t>Highlights  on the Scorecard Development Process</a:t>
            </a:r>
          </a:p>
          <a:p>
            <a:r>
              <a:rPr lang="en-US" dirty="0" smtClean="0"/>
              <a:t>Scorecard jointly developed with the International Finance Corporation (IFC)</a:t>
            </a:r>
          </a:p>
          <a:p>
            <a:r>
              <a:rPr lang="en-US" dirty="0" smtClean="0"/>
              <a:t>Indicators of the scorecard are closely linked with the provisions of the SEC Code of Corporate Governance for Public Companies, 2011</a:t>
            </a:r>
          </a:p>
          <a:p>
            <a:r>
              <a:rPr lang="en-US" dirty="0" smtClean="0"/>
              <a:t>Indicators scaled down from over 500 to about 130</a:t>
            </a:r>
          </a:p>
          <a:p>
            <a:r>
              <a:rPr lang="en-US" dirty="0" smtClean="0"/>
              <a:t>Exact wordings of the code used</a:t>
            </a:r>
          </a:p>
          <a:p>
            <a:r>
              <a:rPr lang="en-US" dirty="0" smtClean="0"/>
              <a:t>The SEC Code is the underlying document for the scorecard.</a:t>
            </a:r>
          </a:p>
          <a:p>
            <a:r>
              <a:rPr lang="en-US" dirty="0" smtClean="0"/>
              <a:t> Companies required to  understand the requirements of the code prior to using the scorecard</a:t>
            </a:r>
          </a:p>
          <a:p>
            <a:r>
              <a:rPr lang="en-US" dirty="0" smtClean="0"/>
              <a:t>Pilot Testing conducted on selected companies in the process of developing the scorecard</a:t>
            </a:r>
            <a:endParaRPr lang="en-US" dirty="0"/>
          </a:p>
        </p:txBody>
      </p:sp>
      <p:sp>
        <p:nvSpPr>
          <p:cNvPr id="4" name="Slide Number Placeholder 3"/>
          <p:cNvSpPr>
            <a:spLocks noGrp="1"/>
          </p:cNvSpPr>
          <p:nvPr>
            <p:ph type="sldNum" sz="quarter" idx="12"/>
          </p:nvPr>
        </p:nvSpPr>
        <p:spPr/>
        <p:txBody>
          <a:bodyPr/>
          <a:lstStyle/>
          <a:p>
            <a:fld id="{8B38DBA3-52F9-4AF4-A6A4-FA4D7DB2F99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168106"/>
          </a:xfrm>
        </p:spPr>
        <p:txBody>
          <a:bodyPr/>
          <a:lstStyle/>
          <a:p>
            <a:r>
              <a:rPr lang="en-US" dirty="0" smtClean="0"/>
              <a:t>The GOAL</a:t>
            </a:r>
            <a:endParaRPr lang="en-US" dirty="0"/>
          </a:p>
        </p:txBody>
      </p:sp>
      <p:sp>
        <p:nvSpPr>
          <p:cNvPr id="3" name="Content Placeholder 2"/>
          <p:cNvSpPr>
            <a:spLocks noGrp="1"/>
          </p:cNvSpPr>
          <p:nvPr>
            <p:ph idx="1"/>
          </p:nvPr>
        </p:nvSpPr>
        <p:spPr>
          <a:xfrm>
            <a:off x="1202919" y="1864658"/>
            <a:ext cx="9784080" cy="4353261"/>
          </a:xfrm>
        </p:spPr>
        <p:txBody>
          <a:bodyPr>
            <a:normAutofit/>
          </a:bodyPr>
          <a:lstStyle/>
          <a:p>
            <a:pPr>
              <a:buNone/>
            </a:pPr>
            <a:r>
              <a:rPr lang="en-US" dirty="0" smtClean="0"/>
              <a:t>	</a:t>
            </a:r>
          </a:p>
          <a:p>
            <a:pPr>
              <a:buNone/>
            </a:pPr>
            <a:endParaRPr lang="en-US" dirty="0" smtClean="0"/>
          </a:p>
          <a:p>
            <a:pPr algn="just">
              <a:buNone/>
            </a:pPr>
            <a:r>
              <a:rPr lang="en-US" dirty="0" smtClean="0"/>
              <a:t>	The goal of the CG Score Card is to enforce better public disclosure and to create a market for information, thereby incentivizing companies to evaluate and modify their practices. The SEC intends to make available quality information on CG to the market, and let the market exercise pressure on companies to comply with the requirements of the Code</a:t>
            </a:r>
            <a:endParaRPr lang="en-US" dirty="0"/>
          </a:p>
        </p:txBody>
      </p:sp>
      <p:sp>
        <p:nvSpPr>
          <p:cNvPr id="4" name="Slide Number Placeholder 3"/>
          <p:cNvSpPr>
            <a:spLocks noGrp="1"/>
          </p:cNvSpPr>
          <p:nvPr>
            <p:ph type="sldNum" sz="quarter" idx="12"/>
          </p:nvPr>
        </p:nvSpPr>
        <p:spPr/>
        <p:txBody>
          <a:bodyPr/>
          <a:lstStyle/>
          <a:p>
            <a:fld id="{8B38DBA3-52F9-4AF4-A6A4-FA4D7DB2F99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168106"/>
          </a:xfrm>
        </p:spPr>
        <p:txBody>
          <a:bodyPr/>
          <a:lstStyle/>
          <a:p>
            <a:r>
              <a:rPr lang="en-US" dirty="0" smtClean="0"/>
              <a:t>The OBJECTIVES</a:t>
            </a:r>
            <a:endParaRPr lang="en-US" dirty="0"/>
          </a:p>
        </p:txBody>
      </p:sp>
      <p:sp>
        <p:nvSpPr>
          <p:cNvPr id="3" name="Content Placeholder 2"/>
          <p:cNvSpPr>
            <a:spLocks noGrp="1"/>
          </p:cNvSpPr>
          <p:nvPr>
            <p:ph idx="1"/>
          </p:nvPr>
        </p:nvSpPr>
        <p:spPr>
          <a:xfrm>
            <a:off x="1202919" y="1652530"/>
            <a:ext cx="9784080" cy="4565389"/>
          </a:xfrm>
        </p:spPr>
        <p:txBody>
          <a:bodyPr>
            <a:normAutofit fontScale="92500"/>
          </a:bodyPr>
          <a:lstStyle/>
          <a:p>
            <a:pPr>
              <a:buNone/>
            </a:pPr>
            <a:endParaRPr lang="en-US" b="1" dirty="0" smtClean="0"/>
          </a:p>
          <a:p>
            <a:r>
              <a:rPr lang="en-US" dirty="0" smtClean="0"/>
              <a:t>Facilitate analysts and investors’ understanding of a company’s CG practices through a systematic review of relevant CG issues.</a:t>
            </a:r>
          </a:p>
          <a:p>
            <a:r>
              <a:rPr lang="en-US" dirty="0" smtClean="0"/>
              <a:t>Help companies easily assess the level and quality of their own governance while also pointing to areas for improvement.</a:t>
            </a:r>
          </a:p>
          <a:p>
            <a:r>
              <a:rPr lang="en-US" dirty="0" smtClean="0"/>
              <a:t>Enable comparison and benchmarking across companies, industries and countries.</a:t>
            </a:r>
          </a:p>
          <a:p>
            <a:r>
              <a:rPr lang="en-US" dirty="0" smtClean="0"/>
              <a:t>Facilitate the availability of CG compliance reports to stakeholders via communication channels e.g. website, print media, etc.</a:t>
            </a:r>
          </a:p>
          <a:p>
            <a:r>
              <a:rPr lang="en-US" dirty="0" smtClean="0"/>
              <a:t>Raise awareness of good CG practices.</a:t>
            </a:r>
          </a:p>
          <a:p>
            <a:pPr lvl="0"/>
            <a:r>
              <a:rPr lang="en-US" dirty="0" smtClean="0"/>
              <a:t> Guide investors in making informed investment decisions.</a:t>
            </a:r>
          </a:p>
          <a:p>
            <a:r>
              <a:rPr lang="en-US" dirty="0" smtClean="0"/>
              <a:t>Pilot Testing conducted on selected companies in the process of developing the scorecard</a:t>
            </a:r>
            <a:endParaRPr lang="en-US" dirty="0"/>
          </a:p>
        </p:txBody>
      </p:sp>
      <p:sp>
        <p:nvSpPr>
          <p:cNvPr id="4" name="Slide Number Placeholder 3"/>
          <p:cNvSpPr>
            <a:spLocks noGrp="1"/>
          </p:cNvSpPr>
          <p:nvPr>
            <p:ph type="sldNum" sz="quarter" idx="12"/>
          </p:nvPr>
        </p:nvSpPr>
        <p:spPr/>
        <p:txBody>
          <a:bodyPr/>
          <a:lstStyle/>
          <a:p>
            <a:fld id="{8B38DBA3-52F9-4AF4-A6A4-FA4D7DB2F99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Current Filing System</a:t>
            </a:r>
          </a:p>
        </p:txBody>
      </p:sp>
      <p:sp>
        <p:nvSpPr>
          <p:cNvPr id="3" name="Text Placeholder 2"/>
          <p:cNvSpPr txBox="1">
            <a:spLocks noGrp="1"/>
          </p:cNvSpPr>
          <p:nvPr>
            <p:ph idx="1"/>
          </p:nvPr>
        </p:nvSpPr>
        <p:spPr>
          <a:prstGeom prst="rect">
            <a:avLst/>
          </a:prstGeom>
        </p:spPr>
        <p:txBody>
          <a:bodyPr>
            <a:normAutofit fontScale="99500"/>
          </a:bodyPr>
          <a:lstStyle>
            <a:lvl1pPr lvl="0">
              <a:defRPr/>
            </a:lvl1pPr>
          </a:lstStyle>
          <a:p>
            <a:pPr lvl="0"/>
            <a:r>
              <a:rPr dirty="0"/>
              <a:t>Form 01</a:t>
            </a:r>
          </a:p>
          <a:p>
            <a:pPr lvl="0"/>
            <a:r>
              <a:rPr dirty="0"/>
              <a:t>Filing done on an half-year basis</a:t>
            </a:r>
          </a:p>
          <a:p>
            <a:pPr lvl="0"/>
            <a:r>
              <a:rPr dirty="0"/>
              <a:t>Companies required to provide responses to questions on the Form 01 </a:t>
            </a:r>
          </a:p>
          <a:p>
            <a:pPr lvl="0"/>
            <a:r>
              <a:rPr dirty="0"/>
              <a:t>Paper Filing</a:t>
            </a:r>
          </a:p>
          <a:p>
            <a:pPr lvl="0"/>
            <a:r>
              <a:rPr dirty="0"/>
              <a:t>Certification by key representatives (Chairman, Company Secretary, Managing Director, Chief Finance Officer, Chairman Audit Committee)</a:t>
            </a:r>
          </a:p>
          <a:p>
            <a:pPr lvl="0"/>
            <a:r>
              <a:rPr dirty="0"/>
              <a:t>Observations from responses are communicated to companies in form of comment letters and directives issued where necessary</a:t>
            </a:r>
          </a:p>
        </p:txBody>
      </p:sp>
      <p:pic>
        <p:nvPicPr>
          <p:cNvPr id="4" name="Picture 3"/>
          <p:cNvPicPr/>
          <p:nvPr/>
        </p:nvPicPr>
        <p:blipFill>
          <a:blip r:embed="rId2" cstate="print"/>
          <a:srcRect l="1922" t="6272" r="61750" b="4338"/>
          <a:stretch>
            <a:fillRect/>
          </a:stretch>
        </p:blipFill>
        <p:spPr>
          <a:xfrm>
            <a:off x="9467335" y="476407"/>
            <a:ext cx="1892643"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6</a:t>
            </a:fld>
            <a:endParaRPr lang="en-US"/>
          </a:p>
        </p:txBody>
      </p:sp>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Challenges with current system</a:t>
            </a:r>
          </a:p>
        </p:txBody>
      </p:sp>
      <p:sp>
        <p:nvSpPr>
          <p:cNvPr id="3" name="Text Placeholder 2"/>
          <p:cNvSpPr txBox="1">
            <a:spLocks noGrp="1"/>
          </p:cNvSpPr>
          <p:nvPr>
            <p:ph idx="1"/>
          </p:nvPr>
        </p:nvSpPr>
        <p:spPr>
          <a:prstGeom prst="rect">
            <a:avLst/>
          </a:prstGeom>
        </p:spPr>
        <p:txBody>
          <a:bodyPr/>
          <a:lstStyle>
            <a:lvl1pPr lvl="0">
              <a:defRPr/>
            </a:lvl1pPr>
          </a:lstStyle>
          <a:p>
            <a:pPr lvl="0"/>
            <a:r>
              <a:rPr/>
              <a:t>Companies do not actually demonstrate compliance with sections of the Code</a:t>
            </a:r>
          </a:p>
          <a:p>
            <a:pPr lvl="0"/>
            <a:r>
              <a:rPr/>
              <a:t>Incidences of filing the same return from one reporting period to another (“copy and paste”)</a:t>
            </a:r>
          </a:p>
          <a:p>
            <a:pPr lvl="0"/>
            <a:r>
              <a:rPr/>
              <a:t>Frequency of change in the nature of information being reported is low (usually on an annual basis)</a:t>
            </a:r>
          </a:p>
          <a:p>
            <a:pPr lvl="0"/>
            <a:r>
              <a:rPr/>
              <a:t>No mechanism for disclosing compliance level to the market  </a:t>
            </a:r>
          </a:p>
          <a:p>
            <a:pPr lvl="0"/>
            <a:r>
              <a:rPr/>
              <a:t>Poor corporate governance reporting by companies</a:t>
            </a:r>
          </a:p>
          <a:p>
            <a:pPr lvl="0"/>
            <a:endParaRPr/>
          </a:p>
        </p:txBody>
      </p:sp>
      <p:pic>
        <p:nvPicPr>
          <p:cNvPr id="4" name="Picture 3"/>
          <p:cNvPicPr/>
          <p:nvPr/>
        </p:nvPicPr>
        <p:blipFill>
          <a:blip r:embed="rId2" cstate="print"/>
          <a:srcRect l="1922" t="6272" r="61750" b="4338"/>
          <a:stretch>
            <a:fillRect/>
          </a:stretch>
        </p:blipFill>
        <p:spPr>
          <a:xfrm>
            <a:off x="10185400" y="476407"/>
            <a:ext cx="1676400"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7</a:t>
            </a:fld>
            <a:endParaRPr lang="en-US"/>
          </a:p>
        </p:txBody>
      </p:sp>
    </p:spTree>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Proposed Filing System</a:t>
            </a:r>
          </a:p>
        </p:txBody>
      </p:sp>
      <p:sp>
        <p:nvSpPr>
          <p:cNvPr id="3" name="Text Placeholder 2"/>
          <p:cNvSpPr txBox="1">
            <a:spLocks noGrp="1"/>
          </p:cNvSpPr>
          <p:nvPr>
            <p:ph idx="1"/>
          </p:nvPr>
        </p:nvSpPr>
        <p:spPr>
          <a:xfrm>
            <a:off x="609600" y="1473957"/>
            <a:ext cx="10972800" cy="4652209"/>
          </a:xfrm>
          <a:prstGeom prst="rect">
            <a:avLst/>
          </a:prstGeom>
        </p:spPr>
        <p:txBody>
          <a:bodyPr>
            <a:normAutofit/>
          </a:bodyPr>
          <a:lstStyle>
            <a:lvl1pPr lvl="0">
              <a:defRPr/>
            </a:lvl1pPr>
          </a:lstStyle>
          <a:p>
            <a:pPr lvl="0">
              <a:buNone/>
            </a:pPr>
            <a:endParaRPr dirty="0"/>
          </a:p>
          <a:p>
            <a:pPr marL="457200" lvl="1" indent="0">
              <a:buFont typeface="Wingdings"/>
              <a:buChar char="§"/>
            </a:pPr>
            <a:r>
              <a:rPr dirty="0"/>
              <a:t>New Form 01</a:t>
            </a:r>
          </a:p>
          <a:p>
            <a:pPr marL="457200" lvl="1" indent="0">
              <a:buFont typeface="Wingdings"/>
              <a:buChar char="§"/>
            </a:pPr>
            <a:r>
              <a:rPr dirty="0"/>
              <a:t>Filing on an annual basis </a:t>
            </a:r>
          </a:p>
          <a:p>
            <a:pPr marL="457200" lvl="1" indent="0">
              <a:buFont typeface="Wingdings"/>
              <a:buChar char="§"/>
            </a:pPr>
            <a:r>
              <a:rPr dirty="0"/>
              <a:t>Web-based/Email</a:t>
            </a:r>
          </a:p>
          <a:p>
            <a:pPr marL="457200" lvl="1" indent="0">
              <a:buFont typeface="Wingdings"/>
              <a:buChar char="§"/>
            </a:pPr>
            <a:r>
              <a:rPr dirty="0"/>
              <a:t>Companies required to provide a “yes”, “no” or “partial” response to questions on compliance with sections of the code</a:t>
            </a:r>
          </a:p>
          <a:p>
            <a:pPr marL="457200" lvl="1" indent="0">
              <a:buFont typeface="Wingdings"/>
              <a:buChar char="§"/>
            </a:pPr>
            <a:r>
              <a:rPr dirty="0"/>
              <a:t>Substantiating Comments are to be provided to support the response provided</a:t>
            </a:r>
          </a:p>
          <a:p>
            <a:pPr marL="457200" lvl="1" indent="0">
              <a:buFont typeface="Wingdings"/>
              <a:buChar char="§"/>
            </a:pPr>
            <a:r>
              <a:rPr dirty="0"/>
              <a:t>Documentary evidence would be required where </a:t>
            </a:r>
            <a:r>
              <a:rPr dirty="0" smtClean="0"/>
              <a:t>necessary</a:t>
            </a:r>
            <a:endParaRPr lang="en-US" dirty="0" smtClean="0"/>
          </a:p>
          <a:p>
            <a:pPr marL="457200" lvl="1" indent="0">
              <a:buFont typeface="Wingdings"/>
              <a:buChar char="§"/>
            </a:pPr>
            <a:r>
              <a:rPr lang="en-US" dirty="0" smtClean="0"/>
              <a:t>Companies required to disclose on their websites and in the annual report</a:t>
            </a:r>
            <a:endParaRPr dirty="0"/>
          </a:p>
          <a:p>
            <a:pPr marL="457200" lvl="1" indent="0">
              <a:buFont typeface="Wingdings"/>
              <a:buChar char="§"/>
            </a:pPr>
            <a:r>
              <a:rPr dirty="0"/>
              <a:t>Filing of a supplementary form when there are material changes</a:t>
            </a:r>
          </a:p>
          <a:p>
            <a:pPr marL="457200" lvl="0" indent="0">
              <a:buFont typeface="Wingdings"/>
              <a:buChar char="§"/>
            </a:pPr>
            <a:endParaRPr dirty="0"/>
          </a:p>
          <a:p>
            <a:pPr marL="457200" lvl="0" indent="0">
              <a:buFont typeface="Wingdings"/>
              <a:buChar char="§"/>
            </a:pPr>
            <a:endParaRPr dirty="0"/>
          </a:p>
        </p:txBody>
      </p:sp>
      <p:pic>
        <p:nvPicPr>
          <p:cNvPr id="4" name="Picture 3"/>
          <p:cNvPicPr/>
          <p:nvPr/>
        </p:nvPicPr>
        <p:blipFill>
          <a:blip r:embed="rId2" cstate="print"/>
          <a:srcRect l="1922" t="6272" r="61750" b="4338"/>
          <a:stretch>
            <a:fillRect/>
          </a:stretch>
        </p:blipFill>
        <p:spPr>
          <a:xfrm>
            <a:off x="9467335" y="476407"/>
            <a:ext cx="1892643"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8</a:t>
            </a:fld>
            <a:endParaRPr lang="en-US"/>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a:t>Legal Disclosure requirements</a:t>
            </a:r>
          </a:p>
        </p:txBody>
      </p:sp>
      <p:sp>
        <p:nvSpPr>
          <p:cNvPr id="3" name="Text Placeholder 2"/>
          <p:cNvSpPr txBox="1">
            <a:spLocks noGrp="1"/>
          </p:cNvSpPr>
          <p:nvPr>
            <p:ph idx="1"/>
          </p:nvPr>
        </p:nvSpPr>
        <p:spPr>
          <a:prstGeom prst="rect">
            <a:avLst/>
          </a:prstGeom>
        </p:spPr>
        <p:txBody>
          <a:bodyPr/>
          <a:lstStyle>
            <a:lvl1pPr lvl="0">
              <a:defRPr/>
            </a:lvl1pPr>
          </a:lstStyle>
          <a:p>
            <a:pPr lvl="0"/>
            <a:r>
              <a:rPr/>
              <a:t>Rule 42 on half –yearly returns is being amended </a:t>
            </a:r>
          </a:p>
          <a:p>
            <a:pPr lvl="0"/>
            <a:r>
              <a:rPr/>
              <a:t>Grace period for filing</a:t>
            </a:r>
          </a:p>
          <a:p>
            <a:pPr lvl="0"/>
            <a:r>
              <a:rPr/>
              <a:t>Penalties for late or non-filing to subsist</a:t>
            </a:r>
          </a:p>
        </p:txBody>
      </p:sp>
      <p:pic>
        <p:nvPicPr>
          <p:cNvPr id="4" name="Picture 3"/>
          <p:cNvPicPr/>
          <p:nvPr/>
        </p:nvPicPr>
        <p:blipFill>
          <a:blip r:embed="rId2" cstate="print"/>
          <a:srcRect l="1922" t="6272" r="61750" b="4338"/>
          <a:stretch>
            <a:fillRect/>
          </a:stretch>
        </p:blipFill>
        <p:spPr>
          <a:xfrm>
            <a:off x="9911835" y="476407"/>
            <a:ext cx="1892643" cy="1124297"/>
          </a:xfrm>
          <a:prstGeom prst="rect">
            <a:avLst/>
          </a:prstGeom>
          <a:ln>
            <a:noFill/>
          </a:ln>
        </p:spPr>
      </p:pic>
      <p:sp>
        <p:nvSpPr>
          <p:cNvPr id="5" name="Slide Number Placeholder 4"/>
          <p:cNvSpPr>
            <a:spLocks noGrp="1"/>
          </p:cNvSpPr>
          <p:nvPr>
            <p:ph type="sldNum" sz="quarter" idx="12"/>
          </p:nvPr>
        </p:nvSpPr>
        <p:spPr/>
        <p:txBody>
          <a:bodyPr/>
          <a:lstStyle/>
          <a:p>
            <a:fld id="{8B38DBA3-52F9-4AF4-A6A4-FA4D7DB2F99C}" type="slidenum">
              <a:rPr lang="en-US" smtClean="0"/>
              <a:pPr/>
              <a:t>9</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388</TotalTime>
  <Words>932</Words>
  <Application>Microsoft Office PowerPoint</Application>
  <PresentationFormat>Custom</PresentationFormat>
  <Paragraphs>140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Banded</vt:lpstr>
      <vt:lpstr>Corporate Governance Scorecard of SEC Nigeria</vt:lpstr>
      <vt:lpstr>BACKGROUND</vt:lpstr>
      <vt:lpstr>BACKGROUND (CONT’D)</vt:lpstr>
      <vt:lpstr>The GOAL</vt:lpstr>
      <vt:lpstr>The OBJECTIVES</vt:lpstr>
      <vt:lpstr>Current Filing System</vt:lpstr>
      <vt:lpstr>Challenges with current system</vt:lpstr>
      <vt:lpstr>Proposed Filing System</vt:lpstr>
      <vt:lpstr>Legal Disclosure requirements</vt:lpstr>
      <vt:lpstr>Overview of the Scorecard</vt:lpstr>
      <vt:lpstr>Scorecard implementation strategy</vt:lpstr>
      <vt:lpstr>Review of Filings</vt:lpstr>
      <vt:lpstr>Review of Filings/Cont’d</vt:lpstr>
      <vt:lpstr>Information to be generated from the reports</vt:lpstr>
      <vt:lpstr>Expected outcomes from the scorecard project</vt:lpstr>
      <vt:lpstr>Expected Outcomes/Cont’d</vt:lpstr>
      <vt:lpstr>filing process</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Governance Scorecard of SEC Nigeria: Filing Requirements</dc:title>
  <dc:creator>yemisi okuneye</dc:creator>
  <cp:lastModifiedBy>cmcsecretariat</cp:lastModifiedBy>
  <cp:revision>15</cp:revision>
  <dcterms:modified xsi:type="dcterms:W3CDTF">2015-12-02T10:19:33Z</dcterms:modified>
</cp:coreProperties>
</file>