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6"/>
  </p:notesMasterIdLst>
  <p:handoutMasterIdLst>
    <p:handoutMasterId r:id="rId7"/>
  </p:handoutMasterIdLst>
  <p:sldIdLst>
    <p:sldId id="368" r:id="rId2"/>
    <p:sldId id="369" r:id="rId3"/>
    <p:sldId id="347" r:id="rId4"/>
    <p:sldId id="364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Untitled Section" id="{8BC5FAB5-4C19-41ED-8D89-F034B5E39379}">
          <p14:sldIdLst/>
        </p14:section>
        <p14:section name="Untitled Section" id="{DAC99B85-0CCD-4478-98C3-C360579687C1}">
          <p14:sldIdLst/>
        </p14:section>
        <p14:section name="Untitled Section" id="{876B2D13-EBAF-470D-BB84-A819775C2FDA}">
          <p14:sldIdLst>
            <p14:sldId id="368"/>
            <p14:sldId id="369"/>
            <p14:sldId id="347"/>
            <p14:sldId id="364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Office_Excel_Worksheet1.xlsx"/><Relationship Id="rId1" Type="http://schemas.openxmlformats.org/officeDocument/2006/relationships/themeOverride" Target="../theme/themeOverride1.xml"/><Relationship Id="rId5" Type="http://schemas.microsoft.com/office/2011/relationships/chartStyle" Target="style1.xml"/><Relationship Id="rId4" Type="http://schemas.microsoft.com/office/2011/relationships/chartColorStyle" Target="colors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7514955900782695E-2"/>
          <c:y val="7.7267849430213642E-2"/>
          <c:w val="0.84196708519543151"/>
          <c:h val="0.82858666400877101"/>
        </c:manualLayout>
      </c:layout>
      <c:pie3DChart>
        <c:varyColors val="1"/>
        <c:ser>
          <c:idx val="0"/>
          <c:order val="0"/>
          <c:tx>
            <c:strRef>
              <c:f>Sheet1!$E$4</c:f>
              <c:strCache>
                <c:ptCount val="1"/>
                <c:pt idx="0">
                  <c:v>No of Registrars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4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5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>
                <c:manualLayout>
                  <c:x val="-0.1305367572296707"/>
                  <c:y val="6.058075019103627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909FF57-60EB-4773-9BAF-5B4D6D91B338}" type="CATEGORYNAME">
                      <a:rPr lang="en-US" sz="1600" b="1">
                        <a:solidFill>
                          <a:schemeClr val="tx1"/>
                        </a:solidFill>
                      </a:rPr>
                      <a:pPr>
                        <a:defRPr sz="1000" b="1" i="0" u="none" strike="noStrike" kern="1200" spc="0" baseline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[CATEGORY NAME]</a:t>
                    </a:fld>
                    <a:r>
                      <a:rPr lang="en-US" sz="1200" baseline="0" dirty="0"/>
                      <a:t>
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6.2500000000000012E-3"/>
                  <c:y val="7.289293849658304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BB3CD77-C96C-4C45-86A9-549E368A9A55}" type="CATEGORYNAME">
                      <a:rPr lang="en-US" sz="1200">
                        <a:solidFill>
                          <a:schemeClr val="tx1"/>
                        </a:solidFill>
                      </a:rPr>
                      <a:pPr>
                        <a:defRPr sz="1000" b="1" i="0" u="none" strike="noStrike" kern="1200" spc="0" baseline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[CATEGORY NAME]</a:t>
                    </a:fld>
                    <a:r>
                      <a:rPr lang="en-US" baseline="0" dirty="0">
                        <a:solidFill>
                          <a:sysClr val="windowText" lastClr="000000"/>
                        </a:solidFill>
                      </a:rPr>
                      <a:t>
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-0.10722600553309228"/>
                  <c:y val="-0.2092212365859331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DA6DBC7-FCF9-4224-9F4D-B130B766F7A4}" type="CATEGORYNAME">
                      <a:rPr lang="en-US" sz="1600">
                        <a:solidFill>
                          <a:schemeClr val="tx1"/>
                        </a:solidFill>
                      </a:rPr>
                      <a:pPr>
                        <a:defRPr sz="1000" b="1" i="0" u="none" strike="noStrike" kern="1200" spc="0" baseline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[CATEGORY NAME]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8.7500000000000022E-2"/>
                  <c:y val="-0.233864844343204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B1E3559-D5B9-47CF-85CC-2446EE881E88}" type="CATEGORYNAME">
                      <a:rPr lang="en-US" sz="1600">
                        <a:solidFill>
                          <a:schemeClr val="tx1"/>
                        </a:solidFill>
                      </a:rPr>
                      <a:pPr>
                        <a:defRPr sz="1000" b="1" i="0" u="none" strike="noStrike" kern="1200" spc="0" baseline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[CATEGORY NAME]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5"/>
              <c:layout>
                <c:manualLayout>
                  <c:x val="0.15103225272516613"/>
                  <c:y val="-9.855543373534010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1A726F4-2C45-4E82-8951-27B676188E92}" type="CATEGORYNAME">
                      <a:rPr lang="en-US" sz="1600">
                        <a:solidFill>
                          <a:schemeClr val="tx1"/>
                        </a:solidFill>
                      </a:rPr>
                      <a:pPr>
                        <a:defRPr sz="1000" b="1" i="0" u="none" strike="noStrike" kern="1200" spc="0" baseline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[CATEGORY NAME]</a:t>
                    </a:fld>
                    <a:r>
                      <a:rPr lang="en-US" baseline="0" dirty="0"/>
                      <a:t>
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6"/>
              <c:layout>
                <c:manualLayout>
                  <c:x val="3.7500000000000006E-2"/>
                  <c:y val="0.1002277904328018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22089C4-1E83-4A2C-9A05-5749E41EDF97}" type="CATEGORYNAME">
                      <a:rPr lang="en-US" sz="1600">
                        <a:solidFill>
                          <a:schemeClr val="tx1"/>
                        </a:solidFill>
                      </a:rPr>
                      <a:pPr>
                        <a:defRPr sz="1000" b="1" i="0" u="none" strike="noStrike" kern="1200" spc="0" baseline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[CATEGORY NAME]</a:t>
                    </a:fld>
                    <a:r>
                      <a:rPr lang="en-US" baseline="0" dirty="0"/>
                      <a:t>
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CatName val="1"/>
            <c:showPercent val="1"/>
            <c:showLeaderLines val="1"/>
            <c:leaderLines>
              <c:spPr>
                <a:ln w="9525" cap="flat" cmpd="sng" algn="ctr">
                  <a:solidFill>
                    <a:schemeClr val="tx1"/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Sheet1!$D$5:$D$11</c:f>
              <c:strCache>
                <c:ptCount val="7"/>
                <c:pt idx="0">
                  <c:v>100%</c:v>
                </c:pt>
                <c:pt idx="1">
                  <c:v>80 – 90 %</c:v>
                </c:pt>
                <c:pt idx="2">
                  <c:v>70 – 79 %</c:v>
                </c:pt>
                <c:pt idx="3">
                  <c:v>60 – 69 %</c:v>
                </c:pt>
                <c:pt idx="4">
                  <c:v>50 – 59 %</c:v>
                </c:pt>
                <c:pt idx="5">
                  <c:v>1 – 49 %</c:v>
                </c:pt>
                <c:pt idx="6">
                  <c:v>0%</c:v>
                </c:pt>
              </c:strCache>
            </c:strRef>
          </c:cat>
          <c:val>
            <c:numRef>
              <c:f>Sheet1!$E$5:$E$11</c:f>
              <c:numCache>
                <c:formatCode>General</c:formatCode>
                <c:ptCount val="7"/>
                <c:pt idx="0">
                  <c:v>6</c:v>
                </c:pt>
                <c:pt idx="1">
                  <c:v>2</c:v>
                </c:pt>
                <c:pt idx="2">
                  <c:v>0</c:v>
                </c:pt>
                <c:pt idx="3">
                  <c:v>3</c:v>
                </c:pt>
                <c:pt idx="4">
                  <c:v>2</c:v>
                </c:pt>
                <c:pt idx="5">
                  <c:v>7</c:v>
                </c:pt>
                <c:pt idx="6">
                  <c:v>2</c:v>
                </c:pt>
              </c:numCache>
            </c:numRef>
          </c:val>
        </c:ser>
        <c:dLbls>
          <c:showCatName val="1"/>
        </c:dLbls>
      </c:pie3D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/>
  <c:userShapes r:id="rId3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0.39823</cdr:x>
      <cdr:y>0.27848</cdr:y>
    </cdr:from>
    <cdr:to>
      <cdr:x>0.63938</cdr:x>
      <cdr:y>0.47371</cdr:y>
    </cdr:to>
    <cdr:grpSp>
      <cdr:nvGrpSpPr>
        <cdr:cNvPr id="2" name="Group 1"/>
        <cdr:cNvGrpSpPr/>
      </cdr:nvGrpSpPr>
      <cdr:grpSpPr>
        <a:xfrm xmlns:a="http://schemas.openxmlformats.org/drawingml/2006/main">
          <a:off x="3368309" y="1676394"/>
          <a:ext cx="2039695" cy="1175245"/>
          <a:chOff x="0" y="-8681"/>
          <a:chExt cx="2076450" cy="1115751"/>
        </a:xfrm>
      </cdr:grpSpPr>
      <cdr:sp macro="" textlink="">
        <cdr:nvSpPr>
          <cdr:cNvPr id="3" name="TextBox 10"/>
          <cdr:cNvSpPr txBox="1"/>
        </cdr:nvSpPr>
        <cdr:spPr>
          <a:xfrm xmlns:a="http://schemas.openxmlformats.org/drawingml/2006/main">
            <a:off x="1228725" y="142875"/>
            <a:ext cx="514350" cy="2476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 cmpd="sng">
            <a:noFill/>
          </a:ln>
        </cdr:spPr>
        <cdr:style>
          <a:lnRef xmlns:a="http://schemas.openxmlformats.org/drawingml/2006/main" idx="0">
            <a:scrgbClr r="0" g="0" b="0"/>
          </a:lnRef>
          <a:fillRef xmlns:a="http://schemas.openxmlformats.org/drawingml/2006/main" idx="0">
            <a:scrgbClr r="0" g="0" b="0"/>
          </a:fillRef>
          <a:effectRef xmlns:a="http://schemas.openxmlformats.org/drawingml/2006/main" idx="0">
            <a:scrgbClr r="0" g="0" b="0"/>
          </a:effectRef>
          <a:fontRef xmlns:a="http://schemas.openxmlformats.org/drawingml/2006/main" idx="minor">
            <a:schemeClr val="dk1"/>
          </a:fontRef>
        </cdr:style>
        <cdr:txBody>
          <a:bodyPr xmlns:a="http://schemas.openxmlformats.org/drawingml/2006/main" wrap="square" rtlCol="0" anchor="t"/>
          <a:lstStyle xmlns:a="http://schemas.openxmlformats.org/drawingml/2006/main"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en-US" sz="1600" b="1" dirty="0">
                <a:solidFill>
                  <a:schemeClr val="bg1"/>
                </a:solidFill>
              </a:rPr>
              <a:t>6</a:t>
            </a:r>
          </a:p>
        </cdr:txBody>
      </cdr:sp>
      <cdr:sp macro="" textlink="">
        <cdr:nvSpPr>
          <cdr:cNvPr id="4" name="TextBox 11"/>
          <cdr:cNvSpPr txBox="1"/>
        </cdr:nvSpPr>
        <cdr:spPr>
          <a:xfrm xmlns:a="http://schemas.openxmlformats.org/drawingml/2006/main">
            <a:off x="1562100" y="561975"/>
            <a:ext cx="514350" cy="2476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 cmpd="sng">
            <a:noFill/>
          </a:ln>
        </cdr:spPr>
        <cdr:style>
          <a:lnRef xmlns:a="http://schemas.openxmlformats.org/drawingml/2006/main" idx="0">
            <a:scrgbClr r="0" g="0" b="0"/>
          </a:lnRef>
          <a:fillRef xmlns:a="http://schemas.openxmlformats.org/drawingml/2006/main" idx="0">
            <a:scrgbClr r="0" g="0" b="0"/>
          </a:fillRef>
          <a:effectRef xmlns:a="http://schemas.openxmlformats.org/drawingml/2006/main" idx="0">
            <a:scrgbClr r="0" g="0" b="0"/>
          </a:effectRef>
          <a:fontRef xmlns:a="http://schemas.openxmlformats.org/drawingml/2006/main" idx="minor">
            <a:schemeClr val="dk1"/>
          </a:fontRef>
        </cdr:style>
        <cdr:txBody>
          <a:bodyPr xmlns:a="http://schemas.openxmlformats.org/drawingml/2006/main" wrap="square" rtlCol="0" anchor="t"/>
          <a:lstStyle xmlns:a="http://schemas.openxmlformats.org/drawingml/2006/main"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en-US" sz="1600" b="1" dirty="0">
                <a:solidFill>
                  <a:schemeClr val="bg1"/>
                </a:solidFill>
              </a:rPr>
              <a:t>2</a:t>
            </a:r>
          </a:p>
        </cdr:txBody>
      </cdr:sp>
      <cdr:sp macro="" textlink="">
        <cdr:nvSpPr>
          <cdr:cNvPr id="5" name="TextBox 13"/>
          <cdr:cNvSpPr txBox="1"/>
        </cdr:nvSpPr>
        <cdr:spPr>
          <a:xfrm xmlns:a="http://schemas.openxmlformats.org/drawingml/2006/main">
            <a:off x="449649" y="859420"/>
            <a:ext cx="514350" cy="2476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 cmpd="sng">
            <a:noFill/>
          </a:ln>
        </cdr:spPr>
        <cdr:style>
          <a:lnRef xmlns:a="http://schemas.openxmlformats.org/drawingml/2006/main" idx="0">
            <a:scrgbClr r="0" g="0" b="0"/>
          </a:lnRef>
          <a:fillRef xmlns:a="http://schemas.openxmlformats.org/drawingml/2006/main" idx="0">
            <a:scrgbClr r="0" g="0" b="0"/>
          </a:fillRef>
          <a:effectRef xmlns:a="http://schemas.openxmlformats.org/drawingml/2006/main" idx="0">
            <a:scrgbClr r="0" g="0" b="0"/>
          </a:effectRef>
          <a:fontRef xmlns:a="http://schemas.openxmlformats.org/drawingml/2006/main" idx="minor">
            <a:schemeClr val="dk1"/>
          </a:fontRef>
        </cdr:style>
        <cdr:txBody>
          <a:bodyPr xmlns:a="http://schemas.openxmlformats.org/drawingml/2006/main" wrap="square" rtlCol="0" anchor="t"/>
          <a:lstStyle xmlns:a="http://schemas.openxmlformats.org/drawingml/2006/main"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en-US" sz="1600" b="1" dirty="0">
                <a:solidFill>
                  <a:schemeClr val="bg1"/>
                </a:solidFill>
              </a:rPr>
              <a:t>2</a:t>
            </a:r>
          </a:p>
        </cdr:txBody>
      </cdr:sp>
      <cdr:sp macro="" textlink="">
        <cdr:nvSpPr>
          <cdr:cNvPr id="6" name="TextBox 15"/>
          <cdr:cNvSpPr txBox="1"/>
        </cdr:nvSpPr>
        <cdr:spPr>
          <a:xfrm xmlns:a="http://schemas.openxmlformats.org/drawingml/2006/main">
            <a:off x="0" y="333375"/>
            <a:ext cx="514350" cy="2476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 cmpd="sng">
            <a:noFill/>
          </a:ln>
        </cdr:spPr>
        <cdr:style>
          <a:lnRef xmlns:a="http://schemas.openxmlformats.org/drawingml/2006/main" idx="0">
            <a:scrgbClr r="0" g="0" b="0"/>
          </a:lnRef>
          <a:fillRef xmlns:a="http://schemas.openxmlformats.org/drawingml/2006/main" idx="0">
            <a:scrgbClr r="0" g="0" b="0"/>
          </a:fillRef>
          <a:effectRef xmlns:a="http://schemas.openxmlformats.org/drawingml/2006/main" idx="0">
            <a:scrgbClr r="0" g="0" b="0"/>
          </a:effectRef>
          <a:fontRef xmlns:a="http://schemas.openxmlformats.org/drawingml/2006/main" idx="minor">
            <a:schemeClr val="dk1"/>
          </a:fontRef>
        </cdr:style>
        <cdr:txBody>
          <a:bodyPr xmlns:a="http://schemas.openxmlformats.org/drawingml/2006/main" wrap="square" rtlCol="0" anchor="t"/>
          <a:lstStyle xmlns:a="http://schemas.openxmlformats.org/drawingml/2006/main"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en-US" sz="1600" b="1" dirty="0">
                <a:solidFill>
                  <a:schemeClr val="bg1"/>
                </a:solidFill>
              </a:rPr>
              <a:t>7</a:t>
            </a:r>
          </a:p>
        </cdr:txBody>
      </cdr:sp>
      <cdr:sp macro="" textlink="">
        <cdr:nvSpPr>
          <cdr:cNvPr id="7" name="TextBox 16"/>
          <cdr:cNvSpPr txBox="1"/>
        </cdr:nvSpPr>
        <cdr:spPr>
          <a:xfrm xmlns:a="http://schemas.openxmlformats.org/drawingml/2006/main">
            <a:off x="1133475" y="838200"/>
            <a:ext cx="514350" cy="2476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 cmpd="sng">
            <a:noFill/>
          </a:ln>
        </cdr:spPr>
        <cdr:style>
          <a:lnRef xmlns:a="http://schemas.openxmlformats.org/drawingml/2006/main" idx="0">
            <a:scrgbClr r="0" g="0" b="0"/>
          </a:lnRef>
          <a:fillRef xmlns:a="http://schemas.openxmlformats.org/drawingml/2006/main" idx="0">
            <a:scrgbClr r="0" g="0" b="0"/>
          </a:fillRef>
          <a:effectRef xmlns:a="http://schemas.openxmlformats.org/drawingml/2006/main" idx="0">
            <a:scrgbClr r="0" g="0" b="0"/>
          </a:effectRef>
          <a:fontRef xmlns:a="http://schemas.openxmlformats.org/drawingml/2006/main" idx="minor">
            <a:schemeClr val="dk1"/>
          </a:fontRef>
        </cdr:style>
        <cdr:txBody>
          <a:bodyPr xmlns:a="http://schemas.openxmlformats.org/drawingml/2006/main" wrap="square" rtlCol="0" anchor="t"/>
          <a:lstStyle xmlns:a="http://schemas.openxmlformats.org/drawingml/2006/main"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en-US" sz="1600" b="1" dirty="0">
                <a:solidFill>
                  <a:schemeClr val="bg1"/>
                </a:solidFill>
              </a:rPr>
              <a:t>3</a:t>
            </a:r>
          </a:p>
        </cdr:txBody>
      </cdr:sp>
      <cdr:sp macro="" textlink="">
        <cdr:nvSpPr>
          <cdr:cNvPr id="8" name="TextBox 17"/>
          <cdr:cNvSpPr txBox="1"/>
        </cdr:nvSpPr>
        <cdr:spPr>
          <a:xfrm xmlns:a="http://schemas.openxmlformats.org/drawingml/2006/main">
            <a:off x="527222" y="-8681"/>
            <a:ext cx="514350" cy="2476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 cmpd="sng">
            <a:noFill/>
          </a:ln>
        </cdr:spPr>
        <cdr:style>
          <a:lnRef xmlns:a="http://schemas.openxmlformats.org/drawingml/2006/main" idx="0">
            <a:scrgbClr r="0" g="0" b="0"/>
          </a:lnRef>
          <a:fillRef xmlns:a="http://schemas.openxmlformats.org/drawingml/2006/main" idx="0">
            <a:scrgbClr r="0" g="0" b="0"/>
          </a:fillRef>
          <a:effectRef xmlns:a="http://schemas.openxmlformats.org/drawingml/2006/main" idx="0">
            <a:scrgbClr r="0" g="0" b="0"/>
          </a:effectRef>
          <a:fontRef xmlns:a="http://schemas.openxmlformats.org/drawingml/2006/main" idx="minor">
            <a:schemeClr val="dk1"/>
          </a:fontRef>
        </cdr:style>
        <cdr:txBody>
          <a:bodyPr xmlns:a="http://schemas.openxmlformats.org/drawingml/2006/main" wrap="square" rtlCol="0" anchor="t"/>
          <a:lstStyle xmlns:a="http://schemas.openxmlformats.org/drawingml/2006/main"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en-US" sz="1600" b="1" dirty="0">
                <a:solidFill>
                  <a:schemeClr val="bg1"/>
                </a:solidFill>
              </a:rPr>
              <a:t>2</a:t>
            </a:r>
          </a:p>
        </cdr:txBody>
      </cdr:sp>
    </cdr:grpSp>
  </cdr:relSizeAnchor>
  <cdr:relSizeAnchor xmlns:cdr="http://schemas.openxmlformats.org/drawingml/2006/chartDrawing">
    <cdr:from>
      <cdr:x>0.83784</cdr:x>
      <cdr:y>0.78481</cdr:y>
    </cdr:from>
    <cdr:to>
      <cdr:x>0.89757</cdr:x>
      <cdr:y>0.82814</cdr:y>
    </cdr:to>
    <cdr:sp macro="" textlink="">
      <cdr:nvSpPr>
        <cdr:cNvPr id="17" name="TextBox 10"/>
        <cdr:cNvSpPr txBox="1"/>
      </cdr:nvSpPr>
      <cdr:spPr>
        <a:xfrm xmlns:a="http://schemas.openxmlformats.org/drawingml/2006/main">
          <a:off x="7086600" y="4724400"/>
          <a:ext cx="505246" cy="26085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3175" cmpd="sng">
          <a:solidFill>
            <a:schemeClr val="tx1"/>
          </a:solidFill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600" b="1" dirty="0" smtClean="0">
              <a:solidFill>
                <a:schemeClr val="tx1"/>
              </a:solidFill>
            </a:rPr>
            <a:t>0</a:t>
          </a:r>
          <a:endParaRPr lang="en-US" sz="16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0.68468</cdr:x>
      <cdr:y>0.41772</cdr:y>
    </cdr:from>
    <cdr:to>
      <cdr:x>0.82883</cdr:x>
      <cdr:y>0.51899</cdr:y>
    </cdr:to>
    <cdr:sp macro="" textlink="">
      <cdr:nvSpPr>
        <cdr:cNvPr id="18" name="TextBox 10"/>
        <cdr:cNvSpPr txBox="1"/>
      </cdr:nvSpPr>
      <cdr:spPr>
        <a:xfrm xmlns:a="http://schemas.openxmlformats.org/drawingml/2006/main">
          <a:off x="5791200" y="2514600"/>
          <a:ext cx="1219200" cy="609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317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600" b="1" dirty="0" smtClean="0">
              <a:solidFill>
                <a:schemeClr val="tx1"/>
              </a:solidFill>
            </a:rPr>
            <a:t>80 – 99%</a:t>
          </a:r>
          <a:endParaRPr lang="en-US" sz="1600" b="1" dirty="0">
            <a:solidFill>
              <a:schemeClr val="tx1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E5ABDD5-1DD0-428A-912E-23934F57F65D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52DD83F-D286-43C6-89CF-3F8AB135F9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65548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3235836-EEDF-4826-88C6-24D867ED7F3C}" type="datetimeFigureOut">
              <a:rPr lang="en-US" smtClean="0"/>
              <a:pPr/>
              <a:t>12/2/2015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F19DA59-DF62-4E87-BDB0-20DB6113B67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30336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19DA59-DF62-4E87-BDB0-20DB6113B67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2569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D37DE-E70B-4DAC-8282-07F5E4BC9991}" type="datetimeFigureOut">
              <a:rPr lang="en-US" smtClean="0"/>
              <a:pPr/>
              <a:t>12/2/2015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5CE5-FE18-4362-948D-5FF39B3E03B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981200" cy="144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31286679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D37DE-E70B-4DAC-8282-07F5E4BC9991}" type="datetimeFigureOut">
              <a:rPr lang="en-US" smtClean="0"/>
              <a:pPr/>
              <a:t>12/2/2015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5CE5-FE18-4362-948D-5FF39B3E03B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33989269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D37DE-E70B-4DAC-8282-07F5E4BC9991}" type="datetimeFigureOut">
              <a:rPr lang="en-US" smtClean="0"/>
              <a:pPr/>
              <a:t>12/2/2015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5CE5-FE18-4362-948D-5FF39B3E03B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36262199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D37DE-E70B-4DAC-8282-07F5E4BC9991}" type="datetimeFigureOut">
              <a:rPr lang="en-US" smtClean="0"/>
              <a:pPr/>
              <a:t>12/2/2015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5CE5-FE18-4362-948D-5FF39B3E03B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69756089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D37DE-E70B-4DAC-8282-07F5E4BC9991}" type="datetimeFigureOut">
              <a:rPr lang="en-US" smtClean="0"/>
              <a:pPr/>
              <a:t>12/2/2015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5CE5-FE18-4362-948D-5FF39B3E03B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41302839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D37DE-E70B-4DAC-8282-07F5E4BC9991}" type="datetimeFigureOut">
              <a:rPr lang="en-US" smtClean="0"/>
              <a:pPr/>
              <a:t>12/2/2015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5CE5-FE18-4362-948D-5FF39B3E03B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83675216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D37DE-E70B-4DAC-8282-07F5E4BC9991}" type="datetimeFigureOut">
              <a:rPr lang="en-US" smtClean="0"/>
              <a:pPr/>
              <a:t>12/2/2015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5CE5-FE18-4362-948D-5FF39B3E03B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5440331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D37DE-E70B-4DAC-8282-07F5E4BC9991}" type="datetimeFigureOut">
              <a:rPr lang="en-US" smtClean="0"/>
              <a:pPr/>
              <a:t>12/2/2015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5CE5-FE18-4362-948D-5FF39B3E03B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40833870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D37DE-E70B-4DAC-8282-07F5E4BC9991}" type="datetimeFigureOut">
              <a:rPr lang="en-US" smtClean="0"/>
              <a:pPr/>
              <a:t>12/2/2015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5CE5-FE18-4362-948D-5FF39B3E03B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47871560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D37DE-E70B-4DAC-8282-07F5E4BC9991}" type="datetimeFigureOut">
              <a:rPr lang="en-US" smtClean="0"/>
              <a:pPr/>
              <a:t>12/2/2015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5CE5-FE18-4362-948D-5FF39B3E03B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0579207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D37DE-E70B-4DAC-8282-07F5E4BC9991}" type="datetimeFigureOut">
              <a:rPr lang="en-US" smtClean="0"/>
              <a:pPr/>
              <a:t>12/2/2015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5CE5-FE18-4362-948D-5FF39B3E03B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48677264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306276C-84AA-46EC-A521-23EE23BB9623}" type="datetime1">
              <a:rPr lang="en-US" smtClean="0"/>
              <a:pPr>
                <a:defRPr/>
              </a:pPr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 smtClean="0"/>
              <a:t>A CSCS Presentation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A2C9282-F3A4-4611-9978-021D08EC3D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6" descr="cscs conner edge motif darker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6232340" y="0"/>
            <a:ext cx="2911659" cy="2362200"/>
          </a:xfrm>
          <a:prstGeom prst="rect">
            <a:avLst/>
          </a:prstGeom>
        </p:spPr>
      </p:pic>
      <p:pic>
        <p:nvPicPr>
          <p:cNvPr id="8" name="Picture 7" descr="cscs logo .pn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228600" y="152400"/>
            <a:ext cx="1592943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14263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med">
    <p:circl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7467600" y="6400800"/>
            <a:ext cx="1676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defRPr/>
            </a:pPr>
            <a:r>
              <a:rPr lang="en-US" altLang="en-US" sz="1400" dirty="0" smtClean="0">
                <a:latin typeface="Tw Cen MT" panose="020B0602020104020603" pitchFamily="34" charset="0"/>
                <a:ea typeface="+mj-ea"/>
                <a:cs typeface="Aharoni" panose="02010803020104030203" pitchFamily="2" charset="-79"/>
              </a:rPr>
              <a:t>November 25, </a:t>
            </a:r>
            <a:r>
              <a:rPr lang="en-US" altLang="en-US" sz="1400" dirty="0">
                <a:latin typeface="Tw Cen MT" panose="020B0602020104020603" pitchFamily="34" charset="0"/>
                <a:ea typeface="+mj-ea"/>
                <a:cs typeface="Aharoni" panose="02010803020104030203" pitchFamily="2" charset="-79"/>
              </a:rPr>
              <a:t>2015</a:t>
            </a: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0" y="1295400"/>
            <a:ext cx="9140190" cy="13716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rtlCol="0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eaLnBrk="0" fontAlgn="base" hangingPunct="0">
              <a:spcAft>
                <a:spcPct val="0"/>
              </a:spcAft>
              <a:defRPr/>
            </a:pPr>
            <a:endParaRPr lang="en-US" sz="3000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 pitchFamily="34" charset="0"/>
              <a:cs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38250" y="2895600"/>
            <a:ext cx="6248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endParaRPr lang="en-US" sz="1000" dirty="0">
              <a:latin typeface="Calibri" panose="020F0502020204030204" pitchFamily="34" charset="0"/>
            </a:endParaRPr>
          </a:p>
          <a:p>
            <a:pPr algn="ctr"/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by 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ctr"/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Joe Mekiliuwa </a:t>
            </a:r>
          </a:p>
          <a:p>
            <a:pPr algn="ctr"/>
            <a:endParaRPr lang="en-US" sz="2000" b="1" i="1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algn="ctr"/>
            <a:endParaRPr lang="en-US" sz="2000" b="1" i="1" dirty="0" smtClean="0">
              <a:latin typeface="Calibri" panose="020F0502020204030204" pitchFamily="34" charset="0"/>
            </a:endParaRPr>
          </a:p>
          <a:p>
            <a:pPr algn="ctr"/>
            <a:r>
              <a:rPr lang="en-US" sz="2000" i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for </a:t>
            </a:r>
          </a:p>
          <a:p>
            <a:pPr algn="ctr"/>
            <a:endParaRPr lang="en-US" sz="2000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ctr"/>
            <a:r>
              <a:rPr lang="en-US" sz="20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Capital Market Committee Meeting </a:t>
            </a:r>
          </a:p>
          <a:p>
            <a:pPr algn="ctr"/>
            <a:r>
              <a:rPr lang="en-US" sz="20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Lagos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828800" y="1621780"/>
            <a:ext cx="64770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Aft>
                <a:spcPct val="0"/>
              </a:spcAft>
              <a:defRPr/>
            </a:pPr>
            <a:r>
              <a:rPr lang="en-US" sz="3500" b="1" dirty="0">
                <a:solidFill>
                  <a:schemeClr val="bg1"/>
                </a:solidFill>
                <a:latin typeface="Tw Cen MT" panose="020B0602020104020603" pitchFamily="34" charset="0"/>
              </a:rPr>
              <a:t>Full Dematerialization Update</a:t>
            </a:r>
            <a:endParaRPr lang="en-US" sz="3500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1580798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40532832"/>
              </p:ext>
            </p:extLst>
          </p:nvPr>
        </p:nvGraphicFramePr>
        <p:xfrm>
          <a:off x="152400" y="1219200"/>
          <a:ext cx="2514599" cy="26914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2277"/>
                <a:gridCol w="892277"/>
                <a:gridCol w="730045"/>
              </a:tblGrid>
              <a:tr h="6856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w Cen MT" panose="020B0602020104020603" pitchFamily="34" charset="0"/>
                        </a:rPr>
                        <a:t>No of Registrars</a:t>
                      </a:r>
                      <a:endParaRPr lang="en-US" sz="1200" dirty="0"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  <a:latin typeface="Tw Cen MT" panose="020B0602020104020603" pitchFamily="34" charset="0"/>
                        </a:rPr>
                        <a:t>Demat</a:t>
                      </a:r>
                      <a:r>
                        <a:rPr lang="en-US" sz="1200" dirty="0" smtClean="0"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1200" dirty="0">
                          <a:effectLst/>
                          <a:latin typeface="Tw Cen MT" panose="020B0602020104020603" pitchFamily="34" charset="0"/>
                        </a:rPr>
                        <a:t>% </a:t>
                      </a:r>
                      <a:endParaRPr lang="en-US" sz="1200" dirty="0"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w Cen MT" panose="020B06020201040206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of Registers</a:t>
                      </a:r>
                      <a:endParaRPr lang="en-US" sz="1200" dirty="0"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172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w Cen MT" panose="020B0602020104020603" pitchFamily="34" charset="0"/>
                        </a:rPr>
                        <a:t>6</a:t>
                      </a:r>
                      <a:endParaRPr lang="en-US" sz="1200" dirty="0"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w Cen MT" panose="020B0602020104020603" pitchFamily="34" charset="0"/>
                        </a:rPr>
                        <a:t>100 %</a:t>
                      </a:r>
                      <a:endParaRPr lang="en-US" sz="1200" dirty="0"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C00000"/>
                          </a:solidFill>
                          <a:effectLst/>
                          <a:latin typeface="Tw Cen MT" panose="020B06020201040206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US" sz="1200" b="1" dirty="0">
                        <a:solidFill>
                          <a:srgbClr val="C00000"/>
                        </a:solidFill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172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w Cen MT" panose="020B0602020104020603" pitchFamily="34" charset="0"/>
                        </a:rPr>
                        <a:t>2</a:t>
                      </a:r>
                      <a:endParaRPr lang="en-US" sz="1200" dirty="0"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w Cen MT" panose="020B0602020104020603" pitchFamily="34" charset="0"/>
                        </a:rPr>
                        <a:t>80 – </a:t>
                      </a:r>
                      <a:r>
                        <a:rPr lang="en-US" sz="1200" dirty="0" smtClean="0">
                          <a:effectLst/>
                          <a:latin typeface="Tw Cen MT" panose="020B0602020104020603" pitchFamily="34" charset="0"/>
                        </a:rPr>
                        <a:t>99 </a:t>
                      </a:r>
                      <a:r>
                        <a:rPr lang="en-US" sz="1200" dirty="0">
                          <a:effectLst/>
                          <a:latin typeface="Tw Cen MT" panose="020B0602020104020603" pitchFamily="34" charset="0"/>
                        </a:rPr>
                        <a:t>%</a:t>
                      </a:r>
                      <a:endParaRPr lang="en-US" sz="1200" dirty="0"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C00000"/>
                          </a:solidFill>
                          <a:effectLst/>
                          <a:latin typeface="Tw Cen MT" panose="020B06020201040206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</a:t>
                      </a:r>
                      <a:endParaRPr lang="en-US" sz="1200" b="1" dirty="0">
                        <a:solidFill>
                          <a:srgbClr val="C00000"/>
                        </a:solidFill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172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w Cen MT" panose="020B0602020104020603" pitchFamily="34" charset="0"/>
                        </a:rPr>
                        <a:t>0</a:t>
                      </a:r>
                      <a:endParaRPr lang="en-US" sz="1200" dirty="0"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w Cen MT" panose="020B0602020104020603" pitchFamily="34" charset="0"/>
                        </a:rPr>
                        <a:t>70 – 79 %</a:t>
                      </a:r>
                      <a:endParaRPr lang="en-US" sz="1200" dirty="0"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C00000"/>
                          </a:solidFill>
                          <a:effectLst/>
                          <a:latin typeface="Tw Cen MT" panose="020B06020201040206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1" dirty="0">
                        <a:solidFill>
                          <a:srgbClr val="C00000"/>
                        </a:solidFill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172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w Cen MT" panose="020B0602020104020603" pitchFamily="34" charset="0"/>
                        </a:rPr>
                        <a:t>3</a:t>
                      </a:r>
                      <a:endParaRPr lang="en-US" sz="1200" dirty="0"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w Cen MT" panose="020B0602020104020603" pitchFamily="34" charset="0"/>
                        </a:rPr>
                        <a:t>60 – 69 %</a:t>
                      </a:r>
                      <a:endParaRPr lang="en-US" sz="1200" dirty="0"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C00000"/>
                          </a:solidFill>
                          <a:effectLst/>
                          <a:latin typeface="Tw Cen MT" panose="020B06020201040206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200" b="1" dirty="0">
                        <a:solidFill>
                          <a:srgbClr val="C00000"/>
                        </a:solidFill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172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w Cen MT" panose="020B0602020104020603" pitchFamily="34" charset="0"/>
                        </a:rPr>
                        <a:t>2</a:t>
                      </a:r>
                      <a:endParaRPr lang="en-US" sz="1200"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w Cen MT" panose="020B0602020104020603" pitchFamily="34" charset="0"/>
                        </a:rPr>
                        <a:t>50 – 59 %</a:t>
                      </a:r>
                      <a:endParaRPr lang="en-US" sz="1200" dirty="0"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C00000"/>
                          </a:solidFill>
                          <a:effectLst/>
                          <a:latin typeface="Tw Cen MT" panose="020B06020201040206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200" b="1" dirty="0">
                        <a:solidFill>
                          <a:srgbClr val="C00000"/>
                        </a:solidFill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172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w Cen MT" panose="020B0602020104020603" pitchFamily="34" charset="0"/>
                        </a:rPr>
                        <a:t>7</a:t>
                      </a:r>
                      <a:endParaRPr lang="en-US" sz="1200"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w Cen MT" panose="020B0602020104020603" pitchFamily="34" charset="0"/>
                        </a:rPr>
                        <a:t>1 – 49 %</a:t>
                      </a:r>
                      <a:endParaRPr lang="en-US" sz="1200" dirty="0"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C00000"/>
                          </a:solidFill>
                          <a:effectLst/>
                          <a:latin typeface="Tw Cen MT" panose="020B06020201040206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1" dirty="0">
                        <a:solidFill>
                          <a:srgbClr val="C00000"/>
                        </a:solidFill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37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w Cen MT" panose="020B0602020104020603" pitchFamily="34" charset="0"/>
                        </a:rPr>
                        <a:t>2</a:t>
                      </a:r>
                      <a:endParaRPr lang="en-US" sz="1200" dirty="0"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w Cen MT" panose="020B0602020104020603" pitchFamily="34" charset="0"/>
                        </a:rPr>
                        <a:t>0 % (No Effort)</a:t>
                      </a:r>
                      <a:endParaRPr lang="en-US" sz="1200" dirty="0"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C00000"/>
                          </a:solidFill>
                          <a:effectLst/>
                          <a:latin typeface="Tw Cen MT" panose="020B06020201040206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1" dirty="0">
                        <a:solidFill>
                          <a:srgbClr val="C00000"/>
                        </a:solidFill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172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w Cen MT" panose="020B0602020104020603" pitchFamily="34" charset="0"/>
                        </a:rPr>
                        <a:t>22</a:t>
                      </a:r>
                      <a:endParaRPr lang="en-US" sz="1200" dirty="0"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w Cen MT" panose="020B0602020104020603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848612573"/>
              </p:ext>
            </p:extLst>
          </p:nvPr>
        </p:nvGraphicFramePr>
        <p:xfrm>
          <a:off x="1371600" y="1905000"/>
          <a:ext cx="8458200" cy="601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itle 3"/>
          <p:cNvSpPr txBox="1">
            <a:spLocks/>
          </p:cNvSpPr>
          <p:nvPr/>
        </p:nvSpPr>
        <p:spPr bwMode="auto">
          <a:xfrm>
            <a:off x="2362200" y="609600"/>
            <a:ext cx="6781800" cy="49047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r>
              <a:rPr lang="en-US" sz="2400" dirty="0" smtClean="0">
                <a:solidFill>
                  <a:srgbClr val="C00000"/>
                </a:solidFill>
                <a:latin typeface="+mn-lt"/>
              </a:rPr>
              <a:t>Full </a:t>
            </a:r>
            <a:r>
              <a:rPr lang="en-US" sz="2400" dirty="0" err="1" smtClean="0">
                <a:solidFill>
                  <a:srgbClr val="C00000"/>
                </a:solidFill>
                <a:latin typeface="+mn-lt"/>
              </a:rPr>
              <a:t>Demat</a:t>
            </a:r>
            <a:r>
              <a:rPr lang="en-US" sz="2400" dirty="0" smtClean="0">
                <a:solidFill>
                  <a:srgbClr val="C00000"/>
                </a:solidFill>
                <a:latin typeface="+mn-lt"/>
              </a:rPr>
              <a:t>:  Level Of Compliance at A Glance</a:t>
            </a:r>
            <a:endParaRPr lang="en-US" sz="2400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1799650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2900" y="1828800"/>
            <a:ext cx="4381500" cy="477054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500" b="1" dirty="0" smtClean="0">
                <a:solidFill>
                  <a:schemeClr val="bg1"/>
                </a:solidFill>
              </a:rPr>
              <a:t>Challenges to 100% compliance</a:t>
            </a:r>
            <a:endParaRPr lang="en-US" sz="25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81600" y="1093125"/>
            <a:ext cx="2133600" cy="477054"/>
          </a:xfrm>
          <a:prstGeom prst="rect">
            <a:avLst/>
          </a:prstGeom>
          <a:solidFill>
            <a:schemeClr val="accent3">
              <a:lumMod val="5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500" dirty="0">
                <a:solidFill>
                  <a:schemeClr val="bg1"/>
                </a:solidFill>
              </a:rPr>
              <a:t>Data mismatch</a:t>
            </a:r>
          </a:p>
        </p:txBody>
      </p:sp>
      <p:sp>
        <p:nvSpPr>
          <p:cNvPr id="10" name="Rectangle 9"/>
          <p:cNvSpPr/>
          <p:nvPr/>
        </p:nvSpPr>
        <p:spPr>
          <a:xfrm>
            <a:off x="5422777" y="1994177"/>
            <a:ext cx="2895600" cy="477054"/>
          </a:xfrm>
          <a:prstGeom prst="rect">
            <a:avLst/>
          </a:prstGeom>
          <a:solidFill>
            <a:schemeClr val="accent5">
              <a:lumMod val="50000"/>
            </a:schemeClr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500" dirty="0" smtClean="0">
                <a:solidFill>
                  <a:schemeClr val="bg1"/>
                </a:solidFill>
              </a:rPr>
              <a:t>Issued </a:t>
            </a:r>
            <a:r>
              <a:rPr lang="en-US" sz="2500" dirty="0">
                <a:solidFill>
                  <a:schemeClr val="bg1"/>
                </a:solidFill>
              </a:rPr>
              <a:t>share capital</a:t>
            </a:r>
          </a:p>
        </p:txBody>
      </p:sp>
      <p:sp>
        <p:nvSpPr>
          <p:cNvPr id="25" name="Arc 24"/>
          <p:cNvSpPr/>
          <p:nvPr/>
        </p:nvSpPr>
        <p:spPr>
          <a:xfrm rot="17543131">
            <a:off x="4234447" y="1346751"/>
            <a:ext cx="1485900" cy="1485900"/>
          </a:xfrm>
          <a:prstGeom prst="arc">
            <a:avLst>
              <a:gd name="adj1" fmla="val 16101059"/>
              <a:gd name="adj2" fmla="val 2134587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c 25"/>
          <p:cNvSpPr/>
          <p:nvPr/>
        </p:nvSpPr>
        <p:spPr>
          <a:xfrm rot="8350821">
            <a:off x="4150325" y="1098907"/>
            <a:ext cx="1572837" cy="1459788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377190" y="4148089"/>
            <a:ext cx="8204362" cy="2019285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1175" lvl="1" indent="-511175" algn="just">
              <a:lnSpc>
                <a:spcPct val="130000"/>
              </a:lnSpc>
              <a:buBlip>
                <a:blip r:embed="rId2"/>
              </a:buBlip>
              <a:defRPr/>
            </a:pPr>
            <a:r>
              <a:rPr lang="en-US" sz="2200" dirty="0" smtClean="0">
                <a:latin typeface="Tw Cen MT" panose="020B0602020104020603" pitchFamily="34" charset="0"/>
              </a:rPr>
              <a:t>Reconciliation </a:t>
            </a:r>
            <a:r>
              <a:rPr lang="en-US" sz="2200" dirty="0">
                <a:latin typeface="Tw Cen MT" panose="020B0602020104020603" pitchFamily="34" charset="0"/>
              </a:rPr>
              <a:t>is in progress towards addressing the </a:t>
            </a:r>
            <a:r>
              <a:rPr lang="en-US" sz="2200" dirty="0" smtClean="0">
                <a:latin typeface="Tw Cen MT" panose="020B0602020104020603" pitchFamily="34" charset="0"/>
              </a:rPr>
              <a:t>issues.</a:t>
            </a:r>
            <a:endParaRPr lang="en-US" sz="2200" dirty="0">
              <a:latin typeface="Tw Cen MT" pitchFamily="34" charset="0"/>
              <a:cs typeface="Arial" pitchFamily="34" charset="0"/>
            </a:endParaRPr>
          </a:p>
          <a:p>
            <a:pPr marL="511175" lvl="1" indent="-511175" algn="just">
              <a:lnSpc>
                <a:spcPct val="130000"/>
              </a:lnSpc>
              <a:buBlip>
                <a:blip r:embed="rId2"/>
              </a:buBlip>
              <a:defRPr/>
            </a:pPr>
            <a:r>
              <a:rPr lang="en-US" sz="2200" dirty="0" smtClean="0">
                <a:latin typeface="Tw Cen MT" panose="020B0602020104020603" pitchFamily="34" charset="0"/>
              </a:rPr>
              <a:t>The </a:t>
            </a:r>
            <a:r>
              <a:rPr lang="en-US" sz="2200" dirty="0">
                <a:latin typeface="Tw Cen MT" panose="020B0602020104020603" pitchFamily="34" charset="0"/>
              </a:rPr>
              <a:t>list of the Registrars in the above categories has been forwarded to SEC for engagement </a:t>
            </a:r>
            <a:endParaRPr lang="en-US" sz="2200" dirty="0" smtClean="0">
              <a:latin typeface="Tw Cen MT" panose="020B0602020104020603" pitchFamily="34" charset="0"/>
            </a:endParaRPr>
          </a:p>
          <a:p>
            <a:pPr marL="511175" lvl="1" indent="-511175" algn="just">
              <a:lnSpc>
                <a:spcPct val="130000"/>
              </a:lnSpc>
              <a:buBlip>
                <a:blip r:embed="rId2"/>
              </a:buBlip>
              <a:defRPr/>
            </a:pPr>
            <a:r>
              <a:rPr lang="en-US" sz="2200" dirty="0">
                <a:latin typeface="Tw Cen MT" panose="020B0602020104020603" pitchFamily="34" charset="0"/>
              </a:rPr>
              <a:t>CSCS is also having engagement with them towards resolving same</a:t>
            </a:r>
            <a:r>
              <a:rPr lang="en-US" sz="2200" dirty="0" smtClean="0">
                <a:latin typeface="Tw Cen MT" panose="020B0602020104020603" pitchFamily="34" charset="0"/>
              </a:rPr>
              <a:t>.</a:t>
            </a:r>
            <a:endParaRPr lang="en-US" sz="2200" dirty="0">
              <a:latin typeface="Tw Cen MT" panose="020B0602020104020603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00050" y="3695348"/>
            <a:ext cx="2209800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Efforts on Resolution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1503937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762000" y="2971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alt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xmlns="" val="1024241080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c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1148</TotalTime>
  <Words>139</Words>
  <Application>Microsoft Office PowerPoint</Application>
  <PresentationFormat>On-screen Show (4:3)</PresentationFormat>
  <Paragraphs>56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cscs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Ibkworld</dc:creator>
  <cp:lastModifiedBy>cmcsecretariat</cp:lastModifiedBy>
  <cp:revision>111</cp:revision>
  <cp:lastPrinted>2015-11-20T16:02:15Z</cp:lastPrinted>
  <dcterms:created xsi:type="dcterms:W3CDTF">2014-08-25T17:17:31Z</dcterms:created>
  <dcterms:modified xsi:type="dcterms:W3CDTF">2015-12-02T10:54:15Z</dcterms:modified>
</cp:coreProperties>
</file>