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handoutMasterIdLst>
    <p:handoutMasterId r:id="rId7"/>
  </p:handoutMasterIdLst>
  <p:sldIdLst>
    <p:sldId id="368" r:id="rId2"/>
    <p:sldId id="369" r:id="rId3"/>
    <p:sldId id="347" r:id="rId4"/>
    <p:sldId id="364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8BC5FAB5-4C19-41ED-8D89-F034B5E39379}">
          <p14:sldIdLst/>
        </p14:section>
        <p14:section name="Untitled Section" id="{DAC99B85-0CCD-4478-98C3-C360579687C1}">
          <p14:sldIdLst/>
        </p14:section>
        <p14:section name="Untitled Section" id="{876B2D13-EBAF-470D-BB84-A819775C2FDA}">
          <p14:sldIdLst>
            <p14:sldId id="368"/>
            <p14:sldId id="369"/>
            <p14:sldId id="347"/>
            <p14:sldId id="3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Relationship Id="rId5" Type="http://schemas.microsoft.com/office/2011/relationships/chartStyle" Target="style1.xml"/><Relationship Id="rId4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514955900782695E-2"/>
          <c:y val="7.7267849430213642E-2"/>
          <c:w val="0.84196708519543151"/>
          <c:h val="0.82858666400877101"/>
        </c:manualLayout>
      </c:layout>
      <c:pie3DChart>
        <c:varyColors val="1"/>
        <c:ser>
          <c:idx val="0"/>
          <c:order val="0"/>
          <c:tx>
            <c:strRef>
              <c:f>Sheet1!$E$4</c:f>
              <c:strCache>
                <c:ptCount val="1"/>
                <c:pt idx="0">
                  <c:v>No of Registrars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305367572296707"/>
                  <c:y val="6.05807501910362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909FF57-60EB-4773-9BAF-5B4D6D91B338}" type="CATEGORYNAME">
                      <a:rPr lang="en-US" sz="1600" b="1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aseline="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2500000000000012E-3"/>
                  <c:y val="7.28929384965830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B3CD77-C96C-4C45-86A9-549E368A9A55}" type="CATEGORYNAME">
                      <a:rPr lang="en-US" sz="1200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ysClr val="windowText" lastClr="000000"/>
                        </a:solidFill>
                      </a:rPr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0722600553309228"/>
                  <c:y val="-0.209221236585933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DA6DBC7-FCF9-4224-9F4D-B130B766F7A4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8.7500000000000022E-2"/>
                  <c:y val="-0.233864844343204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1E3559-D5B9-47CF-85CC-2446EE881E88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15103225272516613"/>
                  <c:y val="-9.85554337353401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1A726F4-2C45-4E82-8951-27B676188E92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3.7500000000000006E-2"/>
                  <c:y val="0.1002277904328018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22089C4-1E83-4A2C-9A05-5749E41EDF97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Sheet1!$D$5:$D$11</c:f>
              <c:strCache>
                <c:ptCount val="7"/>
                <c:pt idx="0">
                  <c:v>100%</c:v>
                </c:pt>
                <c:pt idx="1">
                  <c:v>80 – 90 %</c:v>
                </c:pt>
                <c:pt idx="2">
                  <c:v>70 – 79 %</c:v>
                </c:pt>
                <c:pt idx="3">
                  <c:v>60 – 69 %</c:v>
                </c:pt>
                <c:pt idx="4">
                  <c:v>50 – 59 %</c:v>
                </c:pt>
                <c:pt idx="5">
                  <c:v>1 – 49 %</c:v>
                </c:pt>
                <c:pt idx="6">
                  <c:v>0%</c:v>
                </c:pt>
              </c:strCache>
            </c:strRef>
          </c:cat>
          <c:val>
            <c:numRef>
              <c:f>Sheet1!$E$5:$E$11</c:f>
              <c:numCache>
                <c:formatCode>General</c:formatCode>
                <c:ptCount val="7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7</c:v>
                </c:pt>
                <c:pt idx="6">
                  <c:v>2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0.39823</cdr:x>
      <cdr:y>0.27848</cdr:y>
    </cdr:from>
    <cdr:to>
      <cdr:x>0.63938</cdr:x>
      <cdr:y>0.47371</cdr:y>
    </cdr:to>
    <cdr:grpSp>
      <cdr:nvGrpSpPr>
        <cdr:cNvPr id="2" name="Group 1"/>
        <cdr:cNvGrpSpPr/>
      </cdr:nvGrpSpPr>
      <cdr:grpSpPr>
        <a:xfrm xmlns:a="http://schemas.openxmlformats.org/drawingml/2006/main">
          <a:off x="3368309" y="1676394"/>
          <a:ext cx="2039695" cy="1175245"/>
          <a:chOff x="0" y="-8681"/>
          <a:chExt cx="2076450" cy="1115751"/>
        </a:xfrm>
      </cdr:grpSpPr>
      <cdr:sp macro="" textlink="">
        <cdr:nvSpPr>
          <cdr:cNvPr id="3" name="TextBox 10"/>
          <cdr:cNvSpPr txBox="1"/>
        </cdr:nvSpPr>
        <cdr:spPr>
          <a:xfrm xmlns:a="http://schemas.openxmlformats.org/drawingml/2006/main">
            <a:off x="1228725" y="142875"/>
            <a:ext cx="514350" cy="2476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600" b="1" dirty="0">
                <a:solidFill>
                  <a:schemeClr val="bg1"/>
                </a:solidFill>
              </a:rPr>
              <a:t>6</a:t>
            </a:r>
          </a:p>
        </cdr:txBody>
      </cdr:sp>
      <cdr:sp macro="" textlink="">
        <cdr:nvSpPr>
          <cdr:cNvPr id="4" name="TextBox 11"/>
          <cdr:cNvSpPr txBox="1"/>
        </cdr:nvSpPr>
        <cdr:spPr>
          <a:xfrm xmlns:a="http://schemas.openxmlformats.org/drawingml/2006/main">
            <a:off x="1562100" y="561975"/>
            <a:ext cx="514350" cy="2476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cdr:txBody>
      </cdr:sp>
      <cdr:sp macro="" textlink="">
        <cdr:nvSpPr>
          <cdr:cNvPr id="5" name="TextBox 13"/>
          <cdr:cNvSpPr txBox="1"/>
        </cdr:nvSpPr>
        <cdr:spPr>
          <a:xfrm xmlns:a="http://schemas.openxmlformats.org/drawingml/2006/main">
            <a:off x="449649" y="859420"/>
            <a:ext cx="514350" cy="2476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cdr:txBody>
      </cdr:sp>
      <cdr:sp macro="" textlink="">
        <cdr:nvSpPr>
          <cdr:cNvPr id="6" name="TextBox 15"/>
          <cdr:cNvSpPr txBox="1"/>
        </cdr:nvSpPr>
        <cdr:spPr>
          <a:xfrm xmlns:a="http://schemas.openxmlformats.org/drawingml/2006/main">
            <a:off x="0" y="333375"/>
            <a:ext cx="514350" cy="2476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600" b="1" dirty="0">
                <a:solidFill>
                  <a:schemeClr val="bg1"/>
                </a:solidFill>
              </a:rPr>
              <a:t>7</a:t>
            </a:r>
          </a:p>
        </cdr:txBody>
      </cdr:sp>
      <cdr:sp macro="" textlink="">
        <cdr:nvSpPr>
          <cdr:cNvPr id="7" name="TextBox 16"/>
          <cdr:cNvSpPr txBox="1"/>
        </cdr:nvSpPr>
        <cdr:spPr>
          <a:xfrm xmlns:a="http://schemas.openxmlformats.org/drawingml/2006/main">
            <a:off x="1133475" y="838200"/>
            <a:ext cx="514350" cy="2476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cdr:txBody>
      </cdr:sp>
      <cdr:sp macro="" textlink="">
        <cdr:nvSpPr>
          <cdr:cNvPr id="8" name="TextBox 17"/>
          <cdr:cNvSpPr txBox="1"/>
        </cdr:nvSpPr>
        <cdr:spPr>
          <a:xfrm xmlns:a="http://schemas.openxmlformats.org/drawingml/2006/main">
            <a:off x="527222" y="-8681"/>
            <a:ext cx="514350" cy="2476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cdr:txBody>
      </cdr:sp>
    </cdr:grpSp>
  </cdr:relSizeAnchor>
  <cdr:relSizeAnchor xmlns:cdr="http://schemas.openxmlformats.org/drawingml/2006/chartDrawing">
    <cdr:from>
      <cdr:x>0.83784</cdr:x>
      <cdr:y>0.78481</cdr:y>
    </cdr:from>
    <cdr:to>
      <cdr:x>0.89757</cdr:x>
      <cdr:y>0.82814</cdr:y>
    </cdr:to>
    <cdr:sp macro="" textlink="">
      <cdr:nvSpPr>
        <cdr:cNvPr id="17" name="TextBox 10"/>
        <cdr:cNvSpPr txBox="1"/>
      </cdr:nvSpPr>
      <cdr:spPr>
        <a:xfrm xmlns:a="http://schemas.openxmlformats.org/drawingml/2006/main">
          <a:off x="7086600" y="4724400"/>
          <a:ext cx="505246" cy="2608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 cmpd="sng">
          <a:solidFill>
            <a:schemeClr val="tx1"/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>
              <a:solidFill>
                <a:schemeClr val="tx1"/>
              </a:solidFill>
            </a:rPr>
            <a:t>0</a:t>
          </a:r>
          <a:endParaRPr lang="en-US" sz="16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0.68468</cdr:x>
      <cdr:y>0.41772</cdr:y>
    </cdr:from>
    <cdr:to>
      <cdr:x>0.82883</cdr:x>
      <cdr:y>0.51899</cdr:y>
    </cdr:to>
    <cdr:sp macro="" textlink="">
      <cdr:nvSpPr>
        <cdr:cNvPr id="18" name="TextBox 10"/>
        <cdr:cNvSpPr txBox="1"/>
      </cdr:nvSpPr>
      <cdr:spPr>
        <a:xfrm xmlns:a="http://schemas.openxmlformats.org/drawingml/2006/main">
          <a:off x="5791200" y="2514600"/>
          <a:ext cx="1219200" cy="6096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>
              <a:solidFill>
                <a:schemeClr val="tx1"/>
              </a:solidFill>
            </a:rPr>
            <a:t>80 – 99%</a:t>
          </a:r>
          <a:endParaRPr lang="en-US" sz="1600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5ABDD5-1DD0-428A-912E-23934F57F65D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2DD83F-D286-43C6-89CF-3F8AB135F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5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235836-EEDF-4826-88C6-24D867ED7F3C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19DA59-DF62-4E87-BDB0-20DB6113B6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033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256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981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128667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398926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26219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975608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130283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3675216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44033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083387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787156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57920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67726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06276C-84AA-46EC-A521-23EE23BB9623}" type="datetime1">
              <a:rPr lang="en-US" smtClean="0"/>
              <a:pPr>
                <a:defRPr/>
              </a:pPr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A CSCS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2C9282-F3A4-4611-9978-021D08EC3D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cscs conner edge motif darker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232340" y="0"/>
            <a:ext cx="2911659" cy="2362200"/>
          </a:xfrm>
          <a:prstGeom prst="rect">
            <a:avLst/>
          </a:prstGeom>
        </p:spPr>
      </p:pic>
      <p:pic>
        <p:nvPicPr>
          <p:cNvPr id="8" name="Picture 7" descr="cscs logo 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28600" y="152400"/>
            <a:ext cx="159294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426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circl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467600" y="6400800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dirty="0" smtClean="0">
                <a:latin typeface="Tw Cen MT" panose="020B0602020104020603" pitchFamily="34" charset="0"/>
                <a:ea typeface="+mj-ea"/>
                <a:cs typeface="Aharoni" panose="02010803020104030203" pitchFamily="2" charset="-79"/>
              </a:rPr>
              <a:t>November 25, </a:t>
            </a:r>
            <a:r>
              <a:rPr lang="en-US" altLang="en-US" sz="1400" dirty="0">
                <a:latin typeface="Tw Cen MT" panose="020B0602020104020603" pitchFamily="34" charset="0"/>
                <a:ea typeface="+mj-ea"/>
                <a:cs typeface="Aharoni" panose="02010803020104030203" pitchFamily="2" charset="-79"/>
              </a:rPr>
              <a:t>2015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1295400"/>
            <a:ext cx="9140190" cy="1371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rtlCol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0" fontAlgn="base" hangingPunct="0">
              <a:spcAft>
                <a:spcPct val="0"/>
              </a:spcAft>
              <a:defRPr/>
            </a:pPr>
            <a:endParaRPr lang="en-US" sz="30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8250" y="2895600"/>
            <a:ext cx="6248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en-US" sz="1000" dirty="0">
              <a:latin typeface="Calibri" panose="020F0502020204030204" pitchFamily="34" charset="0"/>
            </a:endParaRPr>
          </a:p>
          <a:p>
            <a:pPr algn="ctr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by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Joe Mekiliuwa </a:t>
            </a:r>
          </a:p>
          <a:p>
            <a:pPr algn="ctr"/>
            <a:endParaRPr lang="en-US" sz="20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/>
            <a:endParaRPr lang="en-US" sz="2000" b="1" i="1" dirty="0" smtClean="0">
              <a:latin typeface="Calibri" panose="020F0502020204030204" pitchFamily="34" charset="0"/>
            </a:endParaRPr>
          </a:p>
          <a:p>
            <a:pPr algn="ctr"/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for </a:t>
            </a:r>
          </a:p>
          <a:p>
            <a:pPr algn="ctr"/>
            <a:endParaRPr lang="en-US" sz="2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Capital Market Committee Meeting 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Lagos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1621780"/>
            <a:ext cx="6477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Aft>
                <a:spcPct val="0"/>
              </a:spcAft>
              <a:defRPr/>
            </a:pPr>
            <a:r>
              <a:rPr lang="en-US" sz="3500" b="1" dirty="0">
                <a:solidFill>
                  <a:schemeClr val="bg1"/>
                </a:solidFill>
                <a:latin typeface="Tw Cen MT" panose="020B0602020104020603" pitchFamily="34" charset="0"/>
              </a:rPr>
              <a:t>Full Dematerialization Update</a:t>
            </a:r>
            <a:endParaRPr lang="en-US" sz="35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580798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0532832"/>
              </p:ext>
            </p:extLst>
          </p:nvPr>
        </p:nvGraphicFramePr>
        <p:xfrm>
          <a:off x="152400" y="1219200"/>
          <a:ext cx="2514599" cy="2691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277"/>
                <a:gridCol w="892277"/>
                <a:gridCol w="730045"/>
              </a:tblGrid>
              <a:tr h="68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No of Registrars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w Cen MT" panose="020B0602020104020603" pitchFamily="34" charset="0"/>
                        </a:rPr>
                        <a:t>Demat</a:t>
                      </a:r>
                      <a:r>
                        <a:rPr lang="en-US" sz="1200" dirty="0" smtClean="0"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% 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of Registers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7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6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100 %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7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w Cen MT" panose="020B0602020104020603" pitchFamily="34" charset="0"/>
                        </a:rPr>
                        <a:t>2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80 – </a:t>
                      </a:r>
                      <a:r>
                        <a:rPr lang="en-US" sz="1200" dirty="0" smtClean="0">
                          <a:effectLst/>
                          <a:latin typeface="Tw Cen MT" panose="020B0602020104020603" pitchFamily="34" charset="0"/>
                        </a:rPr>
                        <a:t>99 </a:t>
                      </a: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%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7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70 – 79 %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7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3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60 – 69 %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7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w Cen MT" panose="020B0602020104020603" pitchFamily="34" charset="0"/>
                        </a:rPr>
                        <a:t>2</a:t>
                      </a:r>
                      <a:endParaRPr lang="en-US" sz="120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50 – 59 %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7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w Cen MT" panose="020B0602020104020603" pitchFamily="34" charset="0"/>
                        </a:rPr>
                        <a:t>7</a:t>
                      </a:r>
                      <a:endParaRPr lang="en-US" sz="120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1 – 49 %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7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2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0 % (No Effort)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7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22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48612573"/>
              </p:ext>
            </p:extLst>
          </p:nvPr>
        </p:nvGraphicFramePr>
        <p:xfrm>
          <a:off x="1371600" y="1905000"/>
          <a:ext cx="84582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itle 3"/>
          <p:cNvSpPr txBox="1">
            <a:spLocks/>
          </p:cNvSpPr>
          <p:nvPr/>
        </p:nvSpPr>
        <p:spPr bwMode="auto">
          <a:xfrm>
            <a:off x="2362200" y="609600"/>
            <a:ext cx="6781800" cy="49047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Full </a:t>
            </a:r>
            <a:r>
              <a:rPr lang="en-US" sz="2400" dirty="0" err="1" smtClean="0">
                <a:solidFill>
                  <a:srgbClr val="C00000"/>
                </a:solidFill>
                <a:latin typeface="+mn-lt"/>
              </a:rPr>
              <a:t>Demat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:  Level Of Compliance at A Glance</a:t>
            </a:r>
            <a:endParaRPr lang="en-US" sz="24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179965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0" y="1828800"/>
            <a:ext cx="4381500" cy="4770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</a:rPr>
              <a:t>Challenges to 100% compliance</a:t>
            </a:r>
            <a:endParaRPr lang="en-US" sz="25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81600" y="1093125"/>
            <a:ext cx="2133600" cy="477054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Data mismatch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22777" y="1994177"/>
            <a:ext cx="2895600" cy="477054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</a:rPr>
              <a:t>Issued </a:t>
            </a:r>
            <a:r>
              <a:rPr lang="en-US" sz="2500" dirty="0">
                <a:solidFill>
                  <a:schemeClr val="bg1"/>
                </a:solidFill>
              </a:rPr>
              <a:t>share capital</a:t>
            </a:r>
          </a:p>
        </p:txBody>
      </p:sp>
      <p:sp>
        <p:nvSpPr>
          <p:cNvPr id="25" name="Arc 24"/>
          <p:cNvSpPr/>
          <p:nvPr/>
        </p:nvSpPr>
        <p:spPr>
          <a:xfrm rot="17543131">
            <a:off x="4234447" y="1346751"/>
            <a:ext cx="1485900" cy="1485900"/>
          </a:xfrm>
          <a:prstGeom prst="arc">
            <a:avLst>
              <a:gd name="adj1" fmla="val 16101059"/>
              <a:gd name="adj2" fmla="val 213458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8350821">
            <a:off x="4150325" y="1098907"/>
            <a:ext cx="1572837" cy="145978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377190" y="4148089"/>
            <a:ext cx="8204362" cy="201928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lvl="1" indent="-511175" algn="just">
              <a:lnSpc>
                <a:spcPct val="130000"/>
              </a:lnSpc>
              <a:buBlip>
                <a:blip r:embed="rId2"/>
              </a:buBlip>
              <a:defRPr/>
            </a:pPr>
            <a:r>
              <a:rPr lang="en-US" sz="2200" dirty="0" smtClean="0">
                <a:latin typeface="Tw Cen MT" panose="020B0602020104020603" pitchFamily="34" charset="0"/>
              </a:rPr>
              <a:t>Reconciliation </a:t>
            </a:r>
            <a:r>
              <a:rPr lang="en-US" sz="2200" dirty="0">
                <a:latin typeface="Tw Cen MT" panose="020B0602020104020603" pitchFamily="34" charset="0"/>
              </a:rPr>
              <a:t>is in progress towards addressing the </a:t>
            </a:r>
            <a:r>
              <a:rPr lang="en-US" sz="2200" dirty="0" smtClean="0">
                <a:latin typeface="Tw Cen MT" panose="020B0602020104020603" pitchFamily="34" charset="0"/>
              </a:rPr>
              <a:t>issues.</a:t>
            </a:r>
            <a:endParaRPr lang="en-US" sz="2200" dirty="0">
              <a:latin typeface="Tw Cen MT" pitchFamily="34" charset="0"/>
              <a:cs typeface="Arial" pitchFamily="34" charset="0"/>
            </a:endParaRPr>
          </a:p>
          <a:p>
            <a:pPr marL="511175" lvl="1" indent="-511175" algn="just">
              <a:lnSpc>
                <a:spcPct val="130000"/>
              </a:lnSpc>
              <a:buBlip>
                <a:blip r:embed="rId2"/>
              </a:buBlip>
              <a:defRPr/>
            </a:pPr>
            <a:r>
              <a:rPr lang="en-US" sz="2200" dirty="0" smtClean="0">
                <a:latin typeface="Tw Cen MT" panose="020B0602020104020603" pitchFamily="34" charset="0"/>
              </a:rPr>
              <a:t>The </a:t>
            </a:r>
            <a:r>
              <a:rPr lang="en-US" sz="2200" dirty="0">
                <a:latin typeface="Tw Cen MT" panose="020B0602020104020603" pitchFamily="34" charset="0"/>
              </a:rPr>
              <a:t>list of the Registrars in the above categories has been forwarded to SEC for engagement </a:t>
            </a:r>
            <a:endParaRPr lang="en-US" sz="2200" dirty="0" smtClean="0">
              <a:latin typeface="Tw Cen MT" panose="020B0602020104020603" pitchFamily="34" charset="0"/>
            </a:endParaRPr>
          </a:p>
          <a:p>
            <a:pPr marL="511175" lvl="1" indent="-511175" algn="just">
              <a:lnSpc>
                <a:spcPct val="130000"/>
              </a:lnSpc>
              <a:buBlip>
                <a:blip r:embed="rId2"/>
              </a:buBlip>
              <a:defRPr/>
            </a:pPr>
            <a:r>
              <a:rPr lang="en-US" sz="2200" dirty="0">
                <a:latin typeface="Tw Cen MT" panose="020B0602020104020603" pitchFamily="34" charset="0"/>
              </a:rPr>
              <a:t>CSCS is also having engagement with them towards resolving same</a:t>
            </a:r>
            <a:r>
              <a:rPr lang="en-US" sz="2200" dirty="0" smtClean="0">
                <a:latin typeface="Tw Cen MT" panose="020B0602020104020603" pitchFamily="34" charset="0"/>
              </a:rPr>
              <a:t>.</a:t>
            </a:r>
            <a:endParaRPr lang="en-US" sz="2200" dirty="0">
              <a:latin typeface="Tw Cen MT" panose="020B06020201040206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0050" y="3695348"/>
            <a:ext cx="22098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Efforts on Resolution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50393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62000" y="2971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102424108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139</Words>
  <Application>Microsoft Office PowerPoint</Application>
  <PresentationFormat>On-screen Show (4:3)</PresentationFormat>
  <Paragraphs>56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cscs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Ibkworld</dc:creator>
  <cp:lastModifiedBy>cmcsecretariat</cp:lastModifiedBy>
  <cp:revision>111</cp:revision>
  <cp:lastPrinted>2015-11-20T16:02:15Z</cp:lastPrinted>
  <dcterms:created xsi:type="dcterms:W3CDTF">2014-08-25T17:17:31Z</dcterms:created>
  <dcterms:modified xsi:type="dcterms:W3CDTF">2015-12-02T10:54:15Z</dcterms:modified>
</cp:coreProperties>
</file>