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57" r:id="rId3"/>
    <p:sldId id="281" r:id="rId4"/>
    <p:sldId id="282" r:id="rId5"/>
    <p:sldId id="283" r:id="rId6"/>
    <p:sldId id="258" r:id="rId7"/>
    <p:sldId id="259" r:id="rId8"/>
    <p:sldId id="284" r:id="rId9"/>
    <p:sldId id="285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243C"/>
    <a:srgbClr val="303C18"/>
    <a:srgbClr val="531E1D"/>
    <a:srgbClr val="00091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312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66025D-7F57-43F5-9C55-E33B787FC0B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56F0B9-A981-4E38-B642-87911AD168E6}">
      <dgm:prSet phldrT="[Text]" custT="1"/>
      <dgm:spPr>
        <a:solidFill>
          <a:srgbClr val="00091A"/>
        </a:solidFill>
      </dgm:spPr>
      <dgm:t>
        <a:bodyPr/>
        <a:lstStyle/>
        <a:p>
          <a:r>
            <a:rPr lang="en-US" sz="2300" dirty="0" smtClean="0"/>
            <a:t>Advocacy visits to top government officials </a:t>
          </a:r>
          <a:r>
            <a:rPr lang="en-US" sz="1600" b="1" dirty="0" smtClean="0">
              <a:solidFill>
                <a:srgbClr val="FFC000"/>
              </a:solidFill>
            </a:rPr>
            <a:t>(June 2016)</a:t>
          </a:r>
          <a:endParaRPr lang="en-US" sz="1600" b="1" dirty="0">
            <a:solidFill>
              <a:srgbClr val="FFC000"/>
            </a:solidFill>
          </a:endParaRPr>
        </a:p>
      </dgm:t>
    </dgm:pt>
    <dgm:pt modelId="{A3631123-ECF3-4176-BFDC-AB77E04A3488}" type="parTrans" cxnId="{C94FBB51-6707-4B70-95FB-A3B74FC588E4}">
      <dgm:prSet/>
      <dgm:spPr/>
      <dgm:t>
        <a:bodyPr/>
        <a:lstStyle/>
        <a:p>
          <a:endParaRPr lang="en-US"/>
        </a:p>
      </dgm:t>
    </dgm:pt>
    <dgm:pt modelId="{3E5875AF-996B-4A81-8E15-DA9BC86EC508}" type="sibTrans" cxnId="{C94FBB51-6707-4B70-95FB-A3B74FC588E4}">
      <dgm:prSet/>
      <dgm:spPr>
        <a:solidFill>
          <a:srgbClr val="FFC000">
            <a:alpha val="90000"/>
          </a:srgbClr>
        </a:solidFill>
      </dgm:spPr>
      <dgm:t>
        <a:bodyPr/>
        <a:lstStyle/>
        <a:p>
          <a:endParaRPr lang="en-US"/>
        </a:p>
      </dgm:t>
    </dgm:pt>
    <dgm:pt modelId="{6341BC72-BC30-4081-9F41-36C05F4E910F}">
      <dgm:prSet phldrT="[Text]" custT="1"/>
      <dgm:spPr>
        <a:solidFill>
          <a:srgbClr val="00091A"/>
        </a:solidFill>
      </dgm:spPr>
      <dgm:t>
        <a:bodyPr/>
        <a:lstStyle/>
        <a:p>
          <a:r>
            <a:rPr lang="en-US" sz="2300" dirty="0" smtClean="0"/>
            <a:t>First roundtable with HMF </a:t>
          </a:r>
          <a:r>
            <a:rPr lang="en-US" sz="1600" b="1" dirty="0" smtClean="0">
              <a:solidFill>
                <a:srgbClr val="FFC000"/>
              </a:solidFill>
            </a:rPr>
            <a:t>(August 2016)</a:t>
          </a:r>
        </a:p>
      </dgm:t>
    </dgm:pt>
    <dgm:pt modelId="{89B36B2E-4DA7-4001-9306-36915F3AC70D}" type="parTrans" cxnId="{B9937C9A-8052-4F4A-8F1D-E30E64D5CAAA}">
      <dgm:prSet/>
      <dgm:spPr/>
      <dgm:t>
        <a:bodyPr/>
        <a:lstStyle/>
        <a:p>
          <a:endParaRPr lang="en-US"/>
        </a:p>
      </dgm:t>
    </dgm:pt>
    <dgm:pt modelId="{1D6136EB-6251-4AAE-A394-BE208AF5BBD8}" type="sibTrans" cxnId="{B9937C9A-8052-4F4A-8F1D-E30E64D5CAAA}">
      <dgm:prSet/>
      <dgm:spPr>
        <a:solidFill>
          <a:srgbClr val="FFC000">
            <a:alpha val="90000"/>
          </a:srgbClr>
        </a:solidFill>
      </dgm:spPr>
      <dgm:t>
        <a:bodyPr/>
        <a:lstStyle/>
        <a:p>
          <a:endParaRPr lang="en-US"/>
        </a:p>
      </dgm:t>
    </dgm:pt>
    <dgm:pt modelId="{EBD7D8A3-F041-4BDA-B5CE-ACD96D70AD35}">
      <dgm:prSet phldrT="[Text]" custT="1"/>
      <dgm:spPr>
        <a:solidFill>
          <a:srgbClr val="00091A"/>
        </a:solidFill>
      </dgm:spPr>
      <dgm:t>
        <a:bodyPr/>
        <a:lstStyle/>
        <a:p>
          <a:r>
            <a:rPr lang="en-US" sz="2300" dirty="0" smtClean="0"/>
            <a:t>Second roundtable with HMF </a:t>
          </a:r>
          <a:r>
            <a:rPr lang="en-US" sz="1600" b="1" dirty="0" smtClean="0">
              <a:solidFill>
                <a:srgbClr val="FFC000"/>
              </a:solidFill>
            </a:rPr>
            <a:t>(October 2016)</a:t>
          </a:r>
        </a:p>
      </dgm:t>
    </dgm:pt>
    <dgm:pt modelId="{4864E6AF-CCDD-4F98-8D26-1346CF3660BB}" type="parTrans" cxnId="{DD3729B1-30C6-42CB-99E1-4490BDAABE4C}">
      <dgm:prSet/>
      <dgm:spPr/>
      <dgm:t>
        <a:bodyPr/>
        <a:lstStyle/>
        <a:p>
          <a:endParaRPr lang="en-US"/>
        </a:p>
      </dgm:t>
    </dgm:pt>
    <dgm:pt modelId="{A07032DC-4F9C-48AA-998F-6118F83C4D61}" type="sibTrans" cxnId="{DD3729B1-30C6-42CB-99E1-4490BDAABE4C}">
      <dgm:prSet/>
      <dgm:spPr/>
      <dgm:t>
        <a:bodyPr/>
        <a:lstStyle/>
        <a:p>
          <a:endParaRPr lang="en-US"/>
        </a:p>
      </dgm:t>
    </dgm:pt>
    <dgm:pt modelId="{F576D6B7-B36C-4EFD-A75B-4500964FF119}" type="pres">
      <dgm:prSet presAssocID="{9366025D-7F57-43F5-9C55-E33B787FC0B3}" presName="outerComposite" presStyleCnt="0">
        <dgm:presLayoutVars>
          <dgm:chMax val="5"/>
          <dgm:dir/>
          <dgm:resizeHandles val="exact"/>
        </dgm:presLayoutVars>
      </dgm:prSet>
      <dgm:spPr/>
    </dgm:pt>
    <dgm:pt modelId="{3941FA2B-2EE9-46AB-81EB-A8DAA477B89C}" type="pres">
      <dgm:prSet presAssocID="{9366025D-7F57-43F5-9C55-E33B787FC0B3}" presName="dummyMaxCanvas" presStyleCnt="0">
        <dgm:presLayoutVars/>
      </dgm:prSet>
      <dgm:spPr/>
    </dgm:pt>
    <dgm:pt modelId="{FC86E1AA-CA3B-4A6D-9744-677B57805D7E}" type="pres">
      <dgm:prSet presAssocID="{9366025D-7F57-43F5-9C55-E33B787FC0B3}" presName="ThreeNodes_1" presStyleLbl="node1" presStyleIdx="0" presStyleCnt="3" custScaleX="109292" custLinFactNeighborX="23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9C6398-3079-475E-827C-842FEA80E62D}" type="pres">
      <dgm:prSet presAssocID="{9366025D-7F57-43F5-9C55-E33B787FC0B3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6F9549-0832-4735-9EBD-48CDF764931A}" type="pres">
      <dgm:prSet presAssocID="{9366025D-7F57-43F5-9C55-E33B787FC0B3}" presName="ThreeNodes_3" presStyleLbl="node1" presStyleIdx="2" presStyleCnt="3" custLinFactNeighborX="2941" custLinFactNeighborY="20833">
        <dgm:presLayoutVars>
          <dgm:bulletEnabled val="1"/>
        </dgm:presLayoutVars>
      </dgm:prSet>
      <dgm:spPr/>
    </dgm:pt>
    <dgm:pt modelId="{94A42C60-D2A2-4057-B7D6-5B3D664EA066}" type="pres">
      <dgm:prSet presAssocID="{9366025D-7F57-43F5-9C55-E33B787FC0B3}" presName="ThreeConn_1-2" presStyleLbl="fgAccFollowNode1" presStyleIdx="0" presStyleCnt="2">
        <dgm:presLayoutVars>
          <dgm:bulletEnabled val="1"/>
        </dgm:presLayoutVars>
      </dgm:prSet>
      <dgm:spPr/>
    </dgm:pt>
    <dgm:pt modelId="{169C8571-7C3B-4DA8-8150-FCCC49CE87B9}" type="pres">
      <dgm:prSet presAssocID="{9366025D-7F57-43F5-9C55-E33B787FC0B3}" presName="ThreeConn_2-3" presStyleLbl="fgAccFollowNode1" presStyleIdx="1" presStyleCnt="2">
        <dgm:presLayoutVars>
          <dgm:bulletEnabled val="1"/>
        </dgm:presLayoutVars>
      </dgm:prSet>
      <dgm:spPr/>
    </dgm:pt>
    <dgm:pt modelId="{9DAD8DC8-0DDC-474E-B36A-B0916654CE03}" type="pres">
      <dgm:prSet presAssocID="{9366025D-7F57-43F5-9C55-E33B787FC0B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1C3271-6E3E-4447-A9B3-23C6438A2323}" type="pres">
      <dgm:prSet presAssocID="{9366025D-7F57-43F5-9C55-E33B787FC0B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AFED8A-8FEF-45C0-B588-5303E981218A}" type="pres">
      <dgm:prSet presAssocID="{9366025D-7F57-43F5-9C55-E33B787FC0B3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DD3729B1-30C6-42CB-99E1-4490BDAABE4C}" srcId="{9366025D-7F57-43F5-9C55-E33B787FC0B3}" destId="{EBD7D8A3-F041-4BDA-B5CE-ACD96D70AD35}" srcOrd="2" destOrd="0" parTransId="{4864E6AF-CCDD-4F98-8D26-1346CF3660BB}" sibTransId="{A07032DC-4F9C-48AA-998F-6118F83C4D61}"/>
    <dgm:cxn modelId="{72914FA4-F193-40E2-97B2-9FC4649DAAEA}" type="presOf" srcId="{9366025D-7F57-43F5-9C55-E33B787FC0B3}" destId="{F576D6B7-B36C-4EFD-A75B-4500964FF119}" srcOrd="0" destOrd="0" presId="urn:microsoft.com/office/officeart/2005/8/layout/vProcess5"/>
    <dgm:cxn modelId="{8B79923C-793C-4FD8-81EC-EBAEB4835A72}" type="presOf" srcId="{7856F0B9-A981-4E38-B642-87911AD168E6}" destId="{9DAD8DC8-0DDC-474E-B36A-B0916654CE03}" srcOrd="1" destOrd="0" presId="urn:microsoft.com/office/officeart/2005/8/layout/vProcess5"/>
    <dgm:cxn modelId="{01EFBA1E-D8D9-4BC0-8FE5-7BE62B502A8F}" type="presOf" srcId="{EBD7D8A3-F041-4BDA-B5CE-ACD96D70AD35}" destId="{2BAFED8A-8FEF-45C0-B588-5303E981218A}" srcOrd="1" destOrd="0" presId="urn:microsoft.com/office/officeart/2005/8/layout/vProcess5"/>
    <dgm:cxn modelId="{2E0C9FCD-5360-4B9F-9977-2D821914BF05}" type="presOf" srcId="{3E5875AF-996B-4A81-8E15-DA9BC86EC508}" destId="{94A42C60-D2A2-4057-B7D6-5B3D664EA066}" srcOrd="0" destOrd="0" presId="urn:microsoft.com/office/officeart/2005/8/layout/vProcess5"/>
    <dgm:cxn modelId="{44B415D8-7E15-4B1D-90FB-DC5EC1A2C870}" type="presOf" srcId="{EBD7D8A3-F041-4BDA-B5CE-ACD96D70AD35}" destId="{C56F9549-0832-4735-9EBD-48CDF764931A}" srcOrd="0" destOrd="0" presId="urn:microsoft.com/office/officeart/2005/8/layout/vProcess5"/>
    <dgm:cxn modelId="{5579AF67-4548-4C45-A3B1-E4697417F19B}" type="presOf" srcId="{6341BC72-BC30-4081-9F41-36C05F4E910F}" destId="{431C3271-6E3E-4447-A9B3-23C6438A2323}" srcOrd="1" destOrd="0" presId="urn:microsoft.com/office/officeart/2005/8/layout/vProcess5"/>
    <dgm:cxn modelId="{B9937C9A-8052-4F4A-8F1D-E30E64D5CAAA}" srcId="{9366025D-7F57-43F5-9C55-E33B787FC0B3}" destId="{6341BC72-BC30-4081-9F41-36C05F4E910F}" srcOrd="1" destOrd="0" parTransId="{89B36B2E-4DA7-4001-9306-36915F3AC70D}" sibTransId="{1D6136EB-6251-4AAE-A394-BE208AF5BBD8}"/>
    <dgm:cxn modelId="{C94FBB51-6707-4B70-95FB-A3B74FC588E4}" srcId="{9366025D-7F57-43F5-9C55-E33B787FC0B3}" destId="{7856F0B9-A981-4E38-B642-87911AD168E6}" srcOrd="0" destOrd="0" parTransId="{A3631123-ECF3-4176-BFDC-AB77E04A3488}" sibTransId="{3E5875AF-996B-4A81-8E15-DA9BC86EC508}"/>
    <dgm:cxn modelId="{A23D01F5-A753-4EBF-898D-96941F465F7F}" type="presOf" srcId="{7856F0B9-A981-4E38-B642-87911AD168E6}" destId="{FC86E1AA-CA3B-4A6D-9744-677B57805D7E}" srcOrd="0" destOrd="0" presId="urn:microsoft.com/office/officeart/2005/8/layout/vProcess5"/>
    <dgm:cxn modelId="{8EAEE562-784A-44F2-A75F-1E56B20EA720}" type="presOf" srcId="{6341BC72-BC30-4081-9F41-36C05F4E910F}" destId="{639C6398-3079-475E-827C-842FEA80E62D}" srcOrd="0" destOrd="0" presId="urn:microsoft.com/office/officeart/2005/8/layout/vProcess5"/>
    <dgm:cxn modelId="{895E5F43-759F-4032-9181-180B6722B2D0}" type="presOf" srcId="{1D6136EB-6251-4AAE-A394-BE208AF5BBD8}" destId="{169C8571-7C3B-4DA8-8150-FCCC49CE87B9}" srcOrd="0" destOrd="0" presId="urn:microsoft.com/office/officeart/2005/8/layout/vProcess5"/>
    <dgm:cxn modelId="{B2571CCF-4B59-4C97-BCC3-E2E5CE99C413}" type="presParOf" srcId="{F576D6B7-B36C-4EFD-A75B-4500964FF119}" destId="{3941FA2B-2EE9-46AB-81EB-A8DAA477B89C}" srcOrd="0" destOrd="0" presId="urn:microsoft.com/office/officeart/2005/8/layout/vProcess5"/>
    <dgm:cxn modelId="{26E8EA1A-EE86-4BC1-BDD6-A00DABF0B26F}" type="presParOf" srcId="{F576D6B7-B36C-4EFD-A75B-4500964FF119}" destId="{FC86E1AA-CA3B-4A6D-9744-677B57805D7E}" srcOrd="1" destOrd="0" presId="urn:microsoft.com/office/officeart/2005/8/layout/vProcess5"/>
    <dgm:cxn modelId="{32241C8C-098D-4113-86A4-A983CD2507CC}" type="presParOf" srcId="{F576D6B7-B36C-4EFD-A75B-4500964FF119}" destId="{639C6398-3079-475E-827C-842FEA80E62D}" srcOrd="2" destOrd="0" presId="urn:microsoft.com/office/officeart/2005/8/layout/vProcess5"/>
    <dgm:cxn modelId="{7CC06454-70CE-4EEC-8FD3-1AEBAE5B7C0B}" type="presParOf" srcId="{F576D6B7-B36C-4EFD-A75B-4500964FF119}" destId="{C56F9549-0832-4735-9EBD-48CDF764931A}" srcOrd="3" destOrd="0" presId="urn:microsoft.com/office/officeart/2005/8/layout/vProcess5"/>
    <dgm:cxn modelId="{C44C9451-9FD9-4E83-99CA-A7799E13A375}" type="presParOf" srcId="{F576D6B7-B36C-4EFD-A75B-4500964FF119}" destId="{94A42C60-D2A2-4057-B7D6-5B3D664EA066}" srcOrd="4" destOrd="0" presId="urn:microsoft.com/office/officeart/2005/8/layout/vProcess5"/>
    <dgm:cxn modelId="{D98B81A0-7A91-486B-8102-205DF3FC6878}" type="presParOf" srcId="{F576D6B7-B36C-4EFD-A75B-4500964FF119}" destId="{169C8571-7C3B-4DA8-8150-FCCC49CE87B9}" srcOrd="5" destOrd="0" presId="urn:microsoft.com/office/officeart/2005/8/layout/vProcess5"/>
    <dgm:cxn modelId="{2F78FF9E-99F6-498F-BD15-A53BED8F4625}" type="presParOf" srcId="{F576D6B7-B36C-4EFD-A75B-4500964FF119}" destId="{9DAD8DC8-0DDC-474E-B36A-B0916654CE03}" srcOrd="6" destOrd="0" presId="urn:microsoft.com/office/officeart/2005/8/layout/vProcess5"/>
    <dgm:cxn modelId="{D17B57A0-7540-4E88-A47E-65CEB61E8D08}" type="presParOf" srcId="{F576D6B7-B36C-4EFD-A75B-4500964FF119}" destId="{431C3271-6E3E-4447-A9B3-23C6438A2323}" srcOrd="7" destOrd="0" presId="urn:microsoft.com/office/officeart/2005/8/layout/vProcess5"/>
    <dgm:cxn modelId="{759FB769-3384-45F5-90C7-8AAAA2CF3882}" type="presParOf" srcId="{F576D6B7-B36C-4EFD-A75B-4500964FF119}" destId="{2BAFED8A-8FEF-45C0-B588-5303E981218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3DC551-413F-42BD-9355-5C20824B95AA}" type="doc">
      <dgm:prSet loTypeId="urn:microsoft.com/office/officeart/2005/8/layout/hChevron3" loCatId="process" qsTypeId="urn:microsoft.com/office/officeart/2005/8/quickstyle/simple1" qsCatId="simple" csTypeId="urn:microsoft.com/office/officeart/2005/8/colors/colorful1" csCatId="colorful" phldr="1"/>
      <dgm:spPr/>
    </dgm:pt>
    <dgm:pt modelId="{AD964C27-4BBD-499A-9A64-6E4F0A964410}">
      <dgm:prSet phldrT="[Text]" custT="1"/>
      <dgm:spPr>
        <a:solidFill>
          <a:srgbClr val="531E1D"/>
        </a:solidFill>
      </dgm:spPr>
      <dgm:t>
        <a:bodyPr/>
        <a:lstStyle/>
        <a:p>
          <a:r>
            <a:rPr lang="en-US" sz="2100" b="1" dirty="0" smtClean="0"/>
            <a:t>3</a:t>
          </a:r>
          <a:r>
            <a:rPr lang="en-US" sz="2100" b="1" baseline="30000" dirty="0" smtClean="0"/>
            <a:t>rd</a:t>
          </a:r>
          <a:r>
            <a:rPr lang="en-US" sz="2100" b="1" dirty="0" smtClean="0"/>
            <a:t> roundtable with HMF </a:t>
          </a:r>
          <a:r>
            <a:rPr lang="en-US" sz="1050" b="1" dirty="0" smtClean="0">
              <a:solidFill>
                <a:srgbClr val="FFC000"/>
              </a:solidFill>
            </a:rPr>
            <a:t>(26</a:t>
          </a:r>
          <a:r>
            <a:rPr lang="en-US" sz="1050" b="1" baseline="30000" dirty="0" smtClean="0">
              <a:solidFill>
                <a:srgbClr val="FFC000"/>
              </a:solidFill>
            </a:rPr>
            <a:t>th</a:t>
          </a:r>
          <a:r>
            <a:rPr lang="en-US" sz="1050" b="1" dirty="0" smtClean="0">
              <a:solidFill>
                <a:srgbClr val="FFC000"/>
              </a:solidFill>
            </a:rPr>
            <a:t> Nov 2016) </a:t>
          </a:r>
          <a:endParaRPr lang="en-US" sz="1050" b="1" dirty="0">
            <a:solidFill>
              <a:srgbClr val="FFC000"/>
            </a:solidFill>
          </a:endParaRPr>
        </a:p>
      </dgm:t>
    </dgm:pt>
    <dgm:pt modelId="{679CACD0-C90E-4465-BABE-09265A7EFC42}" type="parTrans" cxnId="{2D19AC57-E4B4-480F-A958-811DFC92D401}">
      <dgm:prSet/>
      <dgm:spPr/>
      <dgm:t>
        <a:bodyPr/>
        <a:lstStyle/>
        <a:p>
          <a:endParaRPr lang="en-US"/>
        </a:p>
      </dgm:t>
    </dgm:pt>
    <dgm:pt modelId="{505E90A0-CF89-4B33-9573-87A7B9080E2A}" type="sibTrans" cxnId="{2D19AC57-E4B4-480F-A958-811DFC92D401}">
      <dgm:prSet/>
      <dgm:spPr/>
      <dgm:t>
        <a:bodyPr/>
        <a:lstStyle/>
        <a:p>
          <a:endParaRPr lang="en-US"/>
        </a:p>
      </dgm:t>
    </dgm:pt>
    <dgm:pt modelId="{1AE2D5CF-67D0-496B-84B7-A012D8C69DB3}">
      <dgm:prSet phldrT="[Text]"/>
      <dgm:spPr>
        <a:solidFill>
          <a:srgbClr val="303C18"/>
        </a:solidFill>
      </dgm:spPr>
      <dgm:t>
        <a:bodyPr/>
        <a:lstStyle/>
        <a:p>
          <a:r>
            <a:rPr lang="en-US" b="1" dirty="0" smtClean="0"/>
            <a:t>Itemized initiatives for implementation in 2017</a:t>
          </a:r>
          <a:endParaRPr lang="en-US" b="1" dirty="0"/>
        </a:p>
      </dgm:t>
    </dgm:pt>
    <dgm:pt modelId="{33302FB6-228A-4170-B1B0-1B4A64CE397B}" type="parTrans" cxnId="{54E93D5B-BB53-4FFE-BC22-BFD2999EAFD9}">
      <dgm:prSet/>
      <dgm:spPr/>
      <dgm:t>
        <a:bodyPr/>
        <a:lstStyle/>
        <a:p>
          <a:endParaRPr lang="en-US"/>
        </a:p>
      </dgm:t>
    </dgm:pt>
    <dgm:pt modelId="{84E4C53E-1DE7-42A1-B781-2407AE90D4D2}" type="sibTrans" cxnId="{54E93D5B-BB53-4FFE-BC22-BFD2999EAFD9}">
      <dgm:prSet/>
      <dgm:spPr/>
      <dgm:t>
        <a:bodyPr/>
        <a:lstStyle/>
        <a:p>
          <a:endParaRPr lang="en-US"/>
        </a:p>
      </dgm:t>
    </dgm:pt>
    <dgm:pt modelId="{132E5FBA-CDF8-403E-B5C3-81DEBA3C72F9}">
      <dgm:prSet phldrT="[Text]"/>
      <dgm:spPr>
        <a:solidFill>
          <a:srgbClr val="2F243C"/>
        </a:solidFill>
      </dgm:spPr>
      <dgm:t>
        <a:bodyPr/>
        <a:lstStyle/>
        <a:p>
          <a:r>
            <a:rPr lang="en-US" b="1" dirty="0" smtClean="0"/>
            <a:t>Continuous synergy in implementation process</a:t>
          </a:r>
          <a:endParaRPr lang="en-US" b="1" dirty="0"/>
        </a:p>
      </dgm:t>
    </dgm:pt>
    <dgm:pt modelId="{9572AFB3-2E45-45BF-A524-E674FE471AB7}" type="parTrans" cxnId="{5586C983-295C-46AF-A3EC-38A431A0F56D}">
      <dgm:prSet/>
      <dgm:spPr/>
      <dgm:t>
        <a:bodyPr/>
        <a:lstStyle/>
        <a:p>
          <a:endParaRPr lang="en-US"/>
        </a:p>
      </dgm:t>
    </dgm:pt>
    <dgm:pt modelId="{10DBE039-2EE9-4386-A172-75A8FC8E7847}" type="sibTrans" cxnId="{5586C983-295C-46AF-A3EC-38A431A0F56D}">
      <dgm:prSet/>
      <dgm:spPr/>
      <dgm:t>
        <a:bodyPr/>
        <a:lstStyle/>
        <a:p>
          <a:endParaRPr lang="en-US"/>
        </a:p>
      </dgm:t>
    </dgm:pt>
    <dgm:pt modelId="{14118827-6428-4A72-87FF-00AA35A8A784}" type="pres">
      <dgm:prSet presAssocID="{5E3DC551-413F-42BD-9355-5C20824B95AA}" presName="Name0" presStyleCnt="0">
        <dgm:presLayoutVars>
          <dgm:dir/>
          <dgm:resizeHandles val="exact"/>
        </dgm:presLayoutVars>
      </dgm:prSet>
      <dgm:spPr/>
    </dgm:pt>
    <dgm:pt modelId="{C1CD1DC1-F2C0-4DC6-91BD-57B767788D52}" type="pres">
      <dgm:prSet presAssocID="{AD964C27-4BBD-499A-9A64-6E4F0A964410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91E891-98AA-4D83-A6FA-644CE508E209}" type="pres">
      <dgm:prSet presAssocID="{505E90A0-CF89-4B33-9573-87A7B9080E2A}" presName="parSpace" presStyleCnt="0"/>
      <dgm:spPr/>
    </dgm:pt>
    <dgm:pt modelId="{E2629842-A6F8-4F1A-B052-E77ED631C533}" type="pres">
      <dgm:prSet presAssocID="{1AE2D5CF-67D0-496B-84B7-A012D8C69DB3}" presName="parTxOnly" presStyleLbl="node1" presStyleIdx="1" presStyleCnt="3">
        <dgm:presLayoutVars>
          <dgm:bulletEnabled val="1"/>
        </dgm:presLayoutVars>
      </dgm:prSet>
      <dgm:spPr/>
    </dgm:pt>
    <dgm:pt modelId="{29650FC1-C241-409B-84E1-29C5B8C1C656}" type="pres">
      <dgm:prSet presAssocID="{84E4C53E-1DE7-42A1-B781-2407AE90D4D2}" presName="parSpace" presStyleCnt="0"/>
      <dgm:spPr/>
    </dgm:pt>
    <dgm:pt modelId="{CC664700-603D-4CE6-B77D-24FA1FA3E782}" type="pres">
      <dgm:prSet presAssocID="{132E5FBA-CDF8-403E-B5C3-81DEBA3C72F9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020F559C-4C34-4562-85BB-6A9F3B1CD474}" type="presOf" srcId="{1AE2D5CF-67D0-496B-84B7-A012D8C69DB3}" destId="{E2629842-A6F8-4F1A-B052-E77ED631C533}" srcOrd="0" destOrd="0" presId="urn:microsoft.com/office/officeart/2005/8/layout/hChevron3"/>
    <dgm:cxn modelId="{5586C983-295C-46AF-A3EC-38A431A0F56D}" srcId="{5E3DC551-413F-42BD-9355-5C20824B95AA}" destId="{132E5FBA-CDF8-403E-B5C3-81DEBA3C72F9}" srcOrd="2" destOrd="0" parTransId="{9572AFB3-2E45-45BF-A524-E674FE471AB7}" sibTransId="{10DBE039-2EE9-4386-A172-75A8FC8E7847}"/>
    <dgm:cxn modelId="{6956B1C6-FBF8-4678-BD4F-42E09A74D521}" type="presOf" srcId="{132E5FBA-CDF8-403E-B5C3-81DEBA3C72F9}" destId="{CC664700-603D-4CE6-B77D-24FA1FA3E782}" srcOrd="0" destOrd="0" presId="urn:microsoft.com/office/officeart/2005/8/layout/hChevron3"/>
    <dgm:cxn modelId="{54E93D5B-BB53-4FFE-BC22-BFD2999EAFD9}" srcId="{5E3DC551-413F-42BD-9355-5C20824B95AA}" destId="{1AE2D5CF-67D0-496B-84B7-A012D8C69DB3}" srcOrd="1" destOrd="0" parTransId="{33302FB6-228A-4170-B1B0-1B4A64CE397B}" sibTransId="{84E4C53E-1DE7-42A1-B781-2407AE90D4D2}"/>
    <dgm:cxn modelId="{1092D5E6-4A87-44FB-A260-644102618625}" type="presOf" srcId="{5E3DC551-413F-42BD-9355-5C20824B95AA}" destId="{14118827-6428-4A72-87FF-00AA35A8A784}" srcOrd="0" destOrd="0" presId="urn:microsoft.com/office/officeart/2005/8/layout/hChevron3"/>
    <dgm:cxn modelId="{CC51B641-2CCF-433F-AEF6-D3F37E703DB9}" type="presOf" srcId="{AD964C27-4BBD-499A-9A64-6E4F0A964410}" destId="{C1CD1DC1-F2C0-4DC6-91BD-57B767788D52}" srcOrd="0" destOrd="0" presId="urn:microsoft.com/office/officeart/2005/8/layout/hChevron3"/>
    <dgm:cxn modelId="{2D19AC57-E4B4-480F-A958-811DFC92D401}" srcId="{5E3DC551-413F-42BD-9355-5C20824B95AA}" destId="{AD964C27-4BBD-499A-9A64-6E4F0A964410}" srcOrd="0" destOrd="0" parTransId="{679CACD0-C90E-4465-BABE-09265A7EFC42}" sibTransId="{505E90A0-CF89-4B33-9573-87A7B9080E2A}"/>
    <dgm:cxn modelId="{A723FEB2-834A-477F-BAEA-14447785D1F6}" type="presParOf" srcId="{14118827-6428-4A72-87FF-00AA35A8A784}" destId="{C1CD1DC1-F2C0-4DC6-91BD-57B767788D52}" srcOrd="0" destOrd="0" presId="urn:microsoft.com/office/officeart/2005/8/layout/hChevron3"/>
    <dgm:cxn modelId="{D7CE1524-59B2-4940-A947-1FFD4210CC9A}" type="presParOf" srcId="{14118827-6428-4A72-87FF-00AA35A8A784}" destId="{5D91E891-98AA-4D83-A6FA-644CE508E209}" srcOrd="1" destOrd="0" presId="urn:microsoft.com/office/officeart/2005/8/layout/hChevron3"/>
    <dgm:cxn modelId="{BCCC4ABA-30F8-4D47-8100-565DDB9DBE0B}" type="presParOf" srcId="{14118827-6428-4A72-87FF-00AA35A8A784}" destId="{E2629842-A6F8-4F1A-B052-E77ED631C533}" srcOrd="2" destOrd="0" presId="urn:microsoft.com/office/officeart/2005/8/layout/hChevron3"/>
    <dgm:cxn modelId="{8909BD3E-A256-45F5-92AE-E89CB170BC61}" type="presParOf" srcId="{14118827-6428-4A72-87FF-00AA35A8A784}" destId="{29650FC1-C241-409B-84E1-29C5B8C1C656}" srcOrd="3" destOrd="0" presId="urn:microsoft.com/office/officeart/2005/8/layout/hChevron3"/>
    <dgm:cxn modelId="{723536AE-EC43-4704-92D6-34AA0F009195}" type="presParOf" srcId="{14118827-6428-4A72-87FF-00AA35A8A784}" destId="{CC664700-603D-4CE6-B77D-24FA1FA3E782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86E1AA-CA3B-4A6D-9744-677B57805D7E}">
      <dsp:nvSpPr>
        <dsp:cNvPr id="0" name=""/>
        <dsp:cNvSpPr/>
      </dsp:nvSpPr>
      <dsp:spPr>
        <a:xfrm>
          <a:off x="1902" y="0"/>
          <a:ext cx="7999092" cy="1341120"/>
        </a:xfrm>
        <a:prstGeom prst="roundRect">
          <a:avLst>
            <a:gd name="adj" fmla="val 10000"/>
          </a:avLst>
        </a:prstGeom>
        <a:solidFill>
          <a:srgbClr val="00091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Advocacy visits to top government officials </a:t>
          </a:r>
          <a:r>
            <a:rPr lang="en-US" sz="1600" b="1" kern="1200" dirty="0" smtClean="0">
              <a:solidFill>
                <a:srgbClr val="FFC000"/>
              </a:solidFill>
            </a:rPr>
            <a:t>(June 2016)</a:t>
          </a:r>
          <a:endParaRPr lang="en-US" sz="1600" b="1" kern="1200" dirty="0">
            <a:solidFill>
              <a:srgbClr val="FFC000"/>
            </a:solidFill>
          </a:endParaRPr>
        </a:p>
      </dsp:txBody>
      <dsp:txXfrm>
        <a:off x="1902" y="0"/>
        <a:ext cx="6503307" cy="1341120"/>
      </dsp:txXfrm>
    </dsp:sp>
    <dsp:sp modelId="{639C6398-3079-475E-827C-842FEA80E62D}">
      <dsp:nvSpPr>
        <dsp:cNvPr id="0" name=""/>
        <dsp:cNvSpPr/>
      </dsp:nvSpPr>
      <dsp:spPr>
        <a:xfrm>
          <a:off x="815815" y="1564640"/>
          <a:ext cx="7319010" cy="1341120"/>
        </a:xfrm>
        <a:prstGeom prst="roundRect">
          <a:avLst>
            <a:gd name="adj" fmla="val 10000"/>
          </a:avLst>
        </a:prstGeom>
        <a:solidFill>
          <a:srgbClr val="00091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First roundtable with HMF </a:t>
          </a:r>
          <a:r>
            <a:rPr lang="en-US" sz="1600" b="1" kern="1200" dirty="0" smtClean="0">
              <a:solidFill>
                <a:srgbClr val="FFC000"/>
              </a:solidFill>
            </a:rPr>
            <a:t>(August 2016)</a:t>
          </a:r>
        </a:p>
      </dsp:txBody>
      <dsp:txXfrm>
        <a:off x="815815" y="1564640"/>
        <a:ext cx="5801487" cy="1341119"/>
      </dsp:txXfrm>
    </dsp:sp>
    <dsp:sp modelId="{C56F9549-0832-4735-9EBD-48CDF764931A}">
      <dsp:nvSpPr>
        <dsp:cNvPr id="0" name=""/>
        <dsp:cNvSpPr/>
      </dsp:nvSpPr>
      <dsp:spPr>
        <a:xfrm>
          <a:off x="1461610" y="3129280"/>
          <a:ext cx="7319010" cy="1341120"/>
        </a:xfrm>
        <a:prstGeom prst="roundRect">
          <a:avLst>
            <a:gd name="adj" fmla="val 10000"/>
          </a:avLst>
        </a:prstGeom>
        <a:solidFill>
          <a:srgbClr val="00091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Second roundtable with HMF </a:t>
          </a:r>
          <a:r>
            <a:rPr lang="en-US" sz="1600" b="1" kern="1200" dirty="0" smtClean="0">
              <a:solidFill>
                <a:srgbClr val="FFC000"/>
              </a:solidFill>
            </a:rPr>
            <a:t>(October 2016)</a:t>
          </a:r>
        </a:p>
      </dsp:txBody>
      <dsp:txXfrm>
        <a:off x="1461610" y="3129280"/>
        <a:ext cx="5801487" cy="1341119"/>
      </dsp:txXfrm>
    </dsp:sp>
    <dsp:sp modelId="{94A42C60-D2A2-4057-B7D6-5B3D664EA066}">
      <dsp:nvSpPr>
        <dsp:cNvPr id="0" name=""/>
        <dsp:cNvSpPr/>
      </dsp:nvSpPr>
      <dsp:spPr>
        <a:xfrm>
          <a:off x="6617302" y="1017016"/>
          <a:ext cx="871728" cy="871728"/>
        </a:xfrm>
        <a:prstGeom prst="downArrow">
          <a:avLst>
            <a:gd name="adj1" fmla="val 55000"/>
            <a:gd name="adj2" fmla="val 45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617302" y="1017016"/>
        <a:ext cx="871728" cy="871728"/>
      </dsp:txXfrm>
    </dsp:sp>
    <dsp:sp modelId="{169C8571-7C3B-4DA8-8150-FCCC49CE87B9}">
      <dsp:nvSpPr>
        <dsp:cNvPr id="0" name=""/>
        <dsp:cNvSpPr/>
      </dsp:nvSpPr>
      <dsp:spPr>
        <a:xfrm>
          <a:off x="7263097" y="2572715"/>
          <a:ext cx="871728" cy="871728"/>
        </a:xfrm>
        <a:prstGeom prst="downArrow">
          <a:avLst>
            <a:gd name="adj1" fmla="val 55000"/>
            <a:gd name="adj2" fmla="val 45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7263097" y="2572715"/>
        <a:ext cx="871728" cy="87172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CD1DC1-F2C0-4DC6-91BD-57B767788D52}">
      <dsp:nvSpPr>
        <dsp:cNvPr id="0" name=""/>
        <dsp:cNvSpPr/>
      </dsp:nvSpPr>
      <dsp:spPr>
        <a:xfrm>
          <a:off x="3817" y="1529471"/>
          <a:ext cx="3338140" cy="1335256"/>
        </a:xfrm>
        <a:prstGeom prst="homePlate">
          <a:avLst/>
        </a:prstGeom>
        <a:solidFill>
          <a:srgbClr val="531E1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3</a:t>
          </a:r>
          <a:r>
            <a:rPr lang="en-US" sz="2100" b="1" kern="1200" baseline="30000" dirty="0" smtClean="0"/>
            <a:t>rd</a:t>
          </a:r>
          <a:r>
            <a:rPr lang="en-US" sz="2100" b="1" kern="1200" dirty="0" smtClean="0"/>
            <a:t> roundtable with HMF </a:t>
          </a:r>
          <a:r>
            <a:rPr lang="en-US" sz="1050" b="1" kern="1200" dirty="0" smtClean="0">
              <a:solidFill>
                <a:srgbClr val="FFC000"/>
              </a:solidFill>
            </a:rPr>
            <a:t>(26</a:t>
          </a:r>
          <a:r>
            <a:rPr lang="en-US" sz="1050" b="1" kern="1200" baseline="30000" dirty="0" smtClean="0">
              <a:solidFill>
                <a:srgbClr val="FFC000"/>
              </a:solidFill>
            </a:rPr>
            <a:t>th</a:t>
          </a:r>
          <a:r>
            <a:rPr lang="en-US" sz="1050" b="1" kern="1200" dirty="0" smtClean="0">
              <a:solidFill>
                <a:srgbClr val="FFC000"/>
              </a:solidFill>
            </a:rPr>
            <a:t> Nov 2016) </a:t>
          </a:r>
          <a:endParaRPr lang="en-US" sz="1050" b="1" kern="1200" dirty="0">
            <a:solidFill>
              <a:srgbClr val="FFC000"/>
            </a:solidFill>
          </a:endParaRPr>
        </a:p>
      </dsp:txBody>
      <dsp:txXfrm>
        <a:off x="3817" y="1529471"/>
        <a:ext cx="3338140" cy="1335256"/>
      </dsp:txXfrm>
    </dsp:sp>
    <dsp:sp modelId="{E2629842-A6F8-4F1A-B052-E77ED631C533}">
      <dsp:nvSpPr>
        <dsp:cNvPr id="0" name=""/>
        <dsp:cNvSpPr/>
      </dsp:nvSpPr>
      <dsp:spPr>
        <a:xfrm>
          <a:off x="2674329" y="1529471"/>
          <a:ext cx="3338140" cy="1335256"/>
        </a:xfrm>
        <a:prstGeom prst="chevron">
          <a:avLst/>
        </a:prstGeom>
        <a:solidFill>
          <a:srgbClr val="303C1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Itemized initiatives for implementation in 2017</a:t>
          </a:r>
          <a:endParaRPr lang="en-US" sz="2100" b="1" kern="1200" dirty="0"/>
        </a:p>
      </dsp:txBody>
      <dsp:txXfrm>
        <a:off x="2674329" y="1529471"/>
        <a:ext cx="3338140" cy="1335256"/>
      </dsp:txXfrm>
    </dsp:sp>
    <dsp:sp modelId="{CC664700-603D-4CE6-B77D-24FA1FA3E782}">
      <dsp:nvSpPr>
        <dsp:cNvPr id="0" name=""/>
        <dsp:cNvSpPr/>
      </dsp:nvSpPr>
      <dsp:spPr>
        <a:xfrm>
          <a:off x="5344842" y="1529471"/>
          <a:ext cx="3338140" cy="1335256"/>
        </a:xfrm>
        <a:prstGeom prst="chevron">
          <a:avLst/>
        </a:prstGeom>
        <a:solidFill>
          <a:srgbClr val="2F243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Continuous synergy in implementation process</a:t>
          </a:r>
          <a:endParaRPr lang="en-US" sz="2100" b="1" kern="1200" dirty="0"/>
        </a:p>
      </dsp:txBody>
      <dsp:txXfrm>
        <a:off x="5344842" y="1529471"/>
        <a:ext cx="3338140" cy="13352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4B489-90E7-4C57-8EE4-163FB6DDA307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3C971-2707-458D-938E-FBD227219F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hape 143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  <p:sp>
        <p:nvSpPr>
          <p:cNvPr id="24579" name="Shape 144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hape 369"/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381000" y="685800"/>
            <a:ext cx="6097588" cy="3429000"/>
          </a:xfrm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  <p:sp>
        <p:nvSpPr>
          <p:cNvPr id="30723" name="Shape 370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4" tIns="91424" rIns="91424" bIns="91424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hape 369"/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381000" y="685800"/>
            <a:ext cx="6097588" cy="3429000"/>
          </a:xfrm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  <p:sp>
        <p:nvSpPr>
          <p:cNvPr id="30723" name="Shape 370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4" tIns="91424" rIns="91424" bIns="91424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hape 369"/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381000" y="685800"/>
            <a:ext cx="6097588" cy="3429000"/>
          </a:xfrm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  <p:sp>
        <p:nvSpPr>
          <p:cNvPr id="30723" name="Shape 370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4" tIns="91424" rIns="91424" bIns="91424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hape 369"/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381000" y="685800"/>
            <a:ext cx="6097588" cy="3429000"/>
          </a:xfrm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  <p:sp>
        <p:nvSpPr>
          <p:cNvPr id="30723" name="Shape 370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4" tIns="91424" rIns="91424" bIns="91424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7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FADD7-F852-4B2D-8904-384C16B1CB18}" type="datetime1">
              <a:rPr lang="en-US" smtClean="0"/>
              <a:pPr>
                <a:defRPr/>
              </a:pPr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08A19-DF8F-4C24-ADC5-125B1BB495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72AE9-9DA3-4DBD-8D0C-A4F5488EFA1B}" type="datetime1">
              <a:rPr lang="en-US" smtClean="0"/>
              <a:pPr>
                <a:defRPr/>
              </a:pPr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E4CD4-A529-48BE-978E-AF77823B7A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2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1B11A-1AD7-4910-B2F6-286629860005}" type="datetime1">
              <a:rPr lang="en-US" smtClean="0"/>
              <a:pPr>
                <a:defRPr/>
              </a:pPr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79671-B999-4733-9570-94582A0708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2"/>
          <p:cNvSpPr/>
          <p:nvPr/>
        </p:nvSpPr>
        <p:spPr>
          <a:xfrm>
            <a:off x="0" y="0"/>
            <a:ext cx="247650" cy="531019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lIns="91425" tIns="91425" rIns="91425" bIns="91425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400" kern="0" dirty="0">
              <a:solidFill>
                <a:srgbClr val="114454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5" name="Shape 33"/>
          <p:cNvSpPr/>
          <p:nvPr/>
        </p:nvSpPr>
        <p:spPr>
          <a:xfrm>
            <a:off x="0" y="500063"/>
            <a:ext cx="4572000" cy="1059656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lIns="91425" tIns="91425" rIns="91425" bIns="91425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400" kern="0" dirty="0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6" name="Shape 34"/>
          <p:cNvSpPr/>
          <p:nvPr/>
        </p:nvSpPr>
        <p:spPr>
          <a:xfrm>
            <a:off x="0" y="1553766"/>
            <a:ext cx="247650" cy="1532334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lIns="91425" tIns="91425" rIns="91425" bIns="91425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400" kern="0" dirty="0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7" name="Shape 35"/>
          <p:cNvSpPr/>
          <p:nvPr/>
        </p:nvSpPr>
        <p:spPr>
          <a:xfrm>
            <a:off x="0" y="3086100"/>
            <a:ext cx="247650" cy="604838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lIns="91425" tIns="91425" rIns="91425" bIns="91425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400" kern="0" dirty="0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8" name="Shape 36"/>
          <p:cNvSpPr/>
          <p:nvPr/>
        </p:nvSpPr>
        <p:spPr>
          <a:xfrm>
            <a:off x="0" y="3690937"/>
            <a:ext cx="247650" cy="1452563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lIns="91425" tIns="91425" rIns="91425" bIns="91425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400" kern="0" dirty="0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cxnSp>
        <p:nvCxnSpPr>
          <p:cNvPr id="9" name="Shape 37"/>
          <p:cNvCxnSpPr>
            <a:cxnSpLocks noChangeShapeType="1"/>
          </p:cNvCxnSpPr>
          <p:nvPr/>
        </p:nvCxnSpPr>
        <p:spPr bwMode="auto">
          <a:xfrm>
            <a:off x="1038225" y="809626"/>
            <a:ext cx="0" cy="470297"/>
          </a:xfrm>
          <a:prstGeom prst="straightConnector1">
            <a:avLst/>
          </a:prstGeom>
          <a:noFill/>
          <a:ln w="9525">
            <a:solidFill>
              <a:srgbClr val="18637B"/>
            </a:solidFill>
            <a:round/>
            <a:headEnd type="none" w="lg" len="lg"/>
            <a:tailEnd type="none" w="lg" len="lg"/>
          </a:ln>
        </p:spPr>
      </p:cxn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1146029" y="530725"/>
            <a:ext cx="3208799" cy="1028700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1146025" y="1767279"/>
            <a:ext cx="7540800" cy="3158699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buSzPct val="100000"/>
              <a:defRPr sz="2800"/>
            </a:lvl1pPr>
            <a:lvl2pPr lvl="1">
              <a:spcBef>
                <a:spcPts val="0"/>
              </a:spcBef>
              <a:buSzPct val="100000"/>
              <a:defRPr sz="2800"/>
            </a:lvl2pPr>
            <a:lvl3pPr lvl="2">
              <a:spcBef>
                <a:spcPts val="0"/>
              </a:spcBef>
              <a:buSzPct val="100000"/>
              <a:defRPr sz="2800"/>
            </a:lvl3pPr>
            <a:lvl4pPr lvl="3">
              <a:spcBef>
                <a:spcPts val="0"/>
              </a:spcBef>
              <a:buSzPct val="100000"/>
              <a:defRPr sz="2800"/>
            </a:lvl4pPr>
            <a:lvl5pPr lvl="4">
              <a:spcBef>
                <a:spcPts val="0"/>
              </a:spcBef>
              <a:buSzPct val="100000"/>
              <a:defRPr sz="2800"/>
            </a:lvl5pPr>
            <a:lvl6pPr lvl="5">
              <a:spcBef>
                <a:spcPts val="0"/>
              </a:spcBef>
              <a:buSzPct val="100000"/>
              <a:defRPr sz="2800"/>
            </a:lvl6pPr>
            <a:lvl7pPr lvl="6">
              <a:spcBef>
                <a:spcPts val="0"/>
              </a:spcBef>
              <a:buSzPct val="100000"/>
              <a:defRPr sz="2800"/>
            </a:lvl7pPr>
            <a:lvl8pPr lvl="7">
              <a:spcBef>
                <a:spcPts val="0"/>
              </a:spcBef>
              <a:buSzPct val="100000"/>
              <a:defRPr sz="2800"/>
            </a:lvl8pPr>
            <a:lvl9pPr lvl="8">
              <a:spcBef>
                <a:spcPts val="0"/>
              </a:spcBef>
              <a:buSzPct val="100000"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71"/>
          <p:cNvSpPr/>
          <p:nvPr/>
        </p:nvSpPr>
        <p:spPr>
          <a:xfrm>
            <a:off x="0" y="0"/>
            <a:ext cx="247650" cy="531019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lIns="91425" tIns="91425" rIns="91425" bIns="91425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400" kern="0" dirty="0">
              <a:solidFill>
                <a:srgbClr val="114454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4" name="Shape 72"/>
          <p:cNvSpPr/>
          <p:nvPr/>
        </p:nvSpPr>
        <p:spPr>
          <a:xfrm>
            <a:off x="0" y="500063"/>
            <a:ext cx="247650" cy="1059656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lIns="91425" tIns="91425" rIns="91425" bIns="91425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400" kern="0" dirty="0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5" name="Shape 73"/>
          <p:cNvSpPr/>
          <p:nvPr/>
        </p:nvSpPr>
        <p:spPr>
          <a:xfrm>
            <a:off x="0" y="1553766"/>
            <a:ext cx="247650" cy="1532334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lIns="91425" tIns="91425" rIns="91425" bIns="91425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400" kern="0" dirty="0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6" name="Shape 74"/>
          <p:cNvSpPr/>
          <p:nvPr/>
        </p:nvSpPr>
        <p:spPr>
          <a:xfrm>
            <a:off x="0" y="3086100"/>
            <a:ext cx="247650" cy="604838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lIns="91425" tIns="91425" rIns="91425" bIns="91425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400" kern="0" dirty="0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7" name="Shape 75"/>
          <p:cNvSpPr/>
          <p:nvPr/>
        </p:nvSpPr>
        <p:spPr>
          <a:xfrm>
            <a:off x="0" y="3690937"/>
            <a:ext cx="247650" cy="1452563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lIns="91425" tIns="91425" rIns="91425" bIns="91425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400" kern="0" dirty="0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4406311"/>
            <a:ext cx="8229600" cy="519599"/>
          </a:xfrm>
          <a:prstGeom prst="rect">
            <a:avLst/>
          </a:prstGeom>
        </p:spPr>
        <p:txBody>
          <a:bodyPr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5703C-6BB2-4259-B8C4-BC56C17627E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2448A-27B0-4216-8A2A-63B524EA705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1762A-548D-4E0A-AEE6-39214D4CF7F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F3244-4E4F-4CF6-BBEC-6E90B7D2D3B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CD173-A629-426D-BAB9-A4C64227975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2EC5D-7429-44FB-9958-06691BBA6D2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00125"/>
            <a:ext cx="4038600" cy="28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00125"/>
            <a:ext cx="4038600" cy="28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A6469-7AD0-4617-ADC5-E05B0BF8334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F8745-E920-41C2-A0B6-0D71A369B4F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7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7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C66DE-A9A9-4590-B891-E725A567E68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E075C-929E-4B40-A0ED-A52634C2822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2B36F-AB10-46C0-ADEB-F4441716F3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2FF49-DE0F-4818-A89C-2F0121F0BD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EEB8B-5E3D-436B-9F29-15A0E17E0B50}" type="datetime1">
              <a:rPr lang="en-US" smtClean="0"/>
              <a:pPr>
                <a:defRPr/>
              </a:pPr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FE551-2CE6-4B41-BB3E-2A3D2B412D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89ADF-1FE8-4044-A96F-6D664000B1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EC94B-3672-4670-BD61-18A5B3DF557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9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AD4BB-341F-49E0-860B-20961F2990A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D24B-4697-4FC5-A6A7-1F4ECDE2037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EEE45-4FA3-4D49-B2C5-1B16328C379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AD029-D609-47C0-916A-D8C9C46EBD3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470B5-D6CA-483C-9DED-7B46318157D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C85BF-AD75-4BC5-BC1B-B5895BAC0EC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1450"/>
            <a:ext cx="2057400" cy="365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1450"/>
            <a:ext cx="6019800" cy="365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ED036-61C8-4617-B3A5-023B095A7E3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1251E-2832-4A8C-A40C-FCA32F51166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82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E0F1A-32F9-430C-AB7F-827A4E486A79}" type="datetime1">
              <a:rPr lang="en-US" smtClean="0"/>
              <a:pPr>
                <a:defRPr/>
              </a:pPr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D6EE1-44E4-4831-8075-3C2E5377B7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F7F3B-6A42-4978-9FBC-00772CB4E48A}" type="datetime1">
              <a:rPr lang="en-US" smtClean="0"/>
              <a:pPr>
                <a:defRPr/>
              </a:pPr>
              <a:t>11/18/2016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A2750-616A-41EE-8949-667C9B1ACF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0EA85-ECC0-4213-84AB-F44DE4C3C7FD}" type="datetime1">
              <a:rPr lang="en-US" smtClean="0"/>
              <a:pPr>
                <a:defRPr/>
              </a:pPr>
              <a:t>11/18/2016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AA938-8FDA-4AC5-9EC3-A96F0BB1EC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21F6C-B184-4894-961B-7A18B742F1B6}" type="datetime1">
              <a:rPr lang="en-US" smtClean="0"/>
              <a:pPr>
                <a:defRPr/>
              </a:pPr>
              <a:t>11/18/2016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50921-90BE-4A9D-B713-B783C28040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0B50C-473F-4019-A9DE-8B2287717DB1}" type="datetime1">
              <a:rPr lang="en-US" smtClean="0"/>
              <a:pPr>
                <a:defRPr/>
              </a:pPr>
              <a:t>11/18/2016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A5E3D-C63E-4217-864B-A4F89A4DE0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307E0-419F-4570-820D-83B923414249}" type="datetime1">
              <a:rPr lang="en-US" smtClean="0"/>
              <a:pPr>
                <a:defRPr/>
              </a:pPr>
              <a:t>11/18/2016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4F74F-4D94-425A-B24F-849A045A39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4"/>
            <a:ext cx="5486400" cy="4250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0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2370D-9477-4485-8930-D186C78E2828}" type="datetime1">
              <a:rPr lang="en-US" smtClean="0"/>
              <a:pPr>
                <a:defRPr/>
              </a:pPr>
              <a:t>11/18/2016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20573-B8CD-46F7-9838-05D0E915FD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DE2255-52A8-494D-B007-B3D1BEABE7B5}" type="datetime1">
              <a:rPr lang="en-US" smtClean="0"/>
              <a:pPr>
                <a:defRPr/>
              </a:pPr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7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01DEA0-48D2-40DF-B5AF-79093D3CD5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96" r:id="rId12"/>
    <p:sldLayoutId id="214748369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740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739"/>
            <a:ext cx="2133600" cy="27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33AB74-7F8A-41E6-BBD5-94B8E246A4A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739"/>
            <a:ext cx="2895600" cy="27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739"/>
            <a:ext cx="2133600" cy="27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F5EF1A-DE5D-4D61-99FC-6205994185A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A4F685-6421-4AAD-B771-58D19BC82F70}" type="slidenum">
              <a:rPr lang="en-US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>
              <a:solidFill>
                <a:srgbClr val="898989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0" y="2266950"/>
            <a:ext cx="5791200" cy="1276350"/>
          </a:xfrm>
          <a:prstGeom prst="roundRect">
            <a:avLst/>
          </a:prstGeom>
          <a:solidFill>
            <a:srgbClr val="152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571750"/>
            <a:ext cx="457200" cy="800100"/>
          </a:xfrm>
          <a:prstGeom prst="rect">
            <a:avLst/>
          </a:prstGeom>
          <a:solidFill>
            <a:srgbClr val="152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4743450"/>
            <a:ext cx="9144000" cy="434817"/>
            <a:chOff x="0" y="6324600"/>
            <a:chExt cx="9144000" cy="579756"/>
          </a:xfrm>
        </p:grpSpPr>
        <p:sp>
          <p:nvSpPr>
            <p:cNvPr id="9" name="Rectangle 8"/>
            <p:cNvSpPr/>
            <p:nvPr/>
          </p:nvSpPr>
          <p:spPr>
            <a:xfrm>
              <a:off x="0" y="6324600"/>
              <a:ext cx="9144000" cy="533400"/>
            </a:xfrm>
            <a:prstGeom prst="rect">
              <a:avLst/>
            </a:prstGeom>
            <a:solidFill>
              <a:srgbClr val="152E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kern="0" dirty="0">
                <a:solidFill>
                  <a:srgbClr val="FFFFFF"/>
                </a:solidFill>
                <a:sym typeface="Arial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324600" y="6411913"/>
              <a:ext cx="2438400" cy="49244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900" b="1" kern="0" dirty="0">
                  <a:solidFill>
                    <a:srgbClr val="FFFFFF"/>
                  </a:solidFill>
                  <a:cs typeface="Arial"/>
                  <a:sym typeface="Arial"/>
                </a:rPr>
                <a:t>CAPITAL MARKET PROJECT MANAGEMENT TEAM (CMPMT</a:t>
              </a:r>
              <a:r>
                <a:rPr lang="en-US" sz="900" b="1" kern="0" dirty="0" smtClean="0">
                  <a:solidFill>
                    <a:srgbClr val="FFFFFF"/>
                  </a:solidFill>
                  <a:cs typeface="Arial"/>
                  <a:sym typeface="Arial"/>
                </a:rPr>
                <a:t>)</a:t>
              </a:r>
              <a:endParaRPr lang="en-US" sz="900" b="1" kern="0" dirty="0">
                <a:solidFill>
                  <a:srgbClr val="FFFFFF"/>
                </a:solidFill>
                <a:cs typeface="Arial"/>
                <a:sym typeface="Arial"/>
              </a:endParaRPr>
            </a:p>
          </p:txBody>
        </p:sp>
        <p:pic>
          <p:nvPicPr>
            <p:cNvPr id="26635" name="Picture 1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610602" y="6388679"/>
              <a:ext cx="457198" cy="46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Shape 98"/>
          <p:cNvSpPr txBox="1">
            <a:spLocks/>
          </p:cNvSpPr>
          <p:nvPr/>
        </p:nvSpPr>
        <p:spPr>
          <a:xfrm>
            <a:off x="0" y="2669388"/>
            <a:ext cx="6496050" cy="115966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/>
          <a:lstStyle/>
          <a:p>
            <a:pPr>
              <a:buClr>
                <a:srgbClr val="FFFFFF"/>
              </a:buClr>
              <a:buSzPct val="100000"/>
              <a:buFont typeface="Roboto Slab"/>
              <a:buNone/>
              <a:defRPr/>
            </a:pPr>
            <a:r>
              <a:rPr lang="en" sz="3200" b="1" kern="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The Nigerian Capital Market Master Plan (2015 – 2025)</a:t>
            </a:r>
            <a:br>
              <a:rPr lang="en" sz="3200" b="1" kern="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</a:br>
            <a:endParaRPr lang="en" sz="3200" b="1" kern="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4913711"/>
            <a:ext cx="1905000" cy="2308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900" b="1" kern="0" dirty="0" smtClean="0">
                <a:solidFill>
                  <a:srgbClr val="FFFFFF"/>
                </a:solidFill>
                <a:cs typeface="Arial"/>
                <a:sym typeface="Arial"/>
              </a:rPr>
              <a:t>Thursday 24</a:t>
            </a:r>
            <a:r>
              <a:rPr lang="en-US" sz="900" b="1" kern="0" baseline="30000" dirty="0" smtClean="0">
                <a:solidFill>
                  <a:srgbClr val="FFFFFF"/>
                </a:solidFill>
                <a:cs typeface="Arial"/>
                <a:sym typeface="Arial"/>
              </a:rPr>
              <a:t>th</a:t>
            </a:r>
            <a:r>
              <a:rPr lang="en-US" sz="900" b="1" kern="0" dirty="0" smtClean="0">
                <a:solidFill>
                  <a:srgbClr val="FFFFFF"/>
                </a:solidFill>
                <a:cs typeface="Arial"/>
                <a:sym typeface="Arial"/>
              </a:rPr>
              <a:t> November, </a:t>
            </a:r>
            <a:r>
              <a:rPr lang="en-US" sz="900" b="1" kern="0" dirty="0">
                <a:solidFill>
                  <a:srgbClr val="FFFFFF"/>
                </a:solidFill>
                <a:cs typeface="Arial"/>
                <a:sym typeface="Arial"/>
              </a:rPr>
              <a:t>2016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828800" y="3326130"/>
            <a:ext cx="3962400" cy="800100"/>
          </a:xfrm>
          <a:prstGeom prst="roundRect">
            <a:avLst/>
          </a:prstGeom>
          <a:solidFill>
            <a:srgbClr val="152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" b="1" kern="0" dirty="0">
              <a:solidFill>
                <a:srgbClr val="FFFFFF"/>
              </a:solidFill>
              <a:latin typeface="Roboto Slab"/>
              <a:cs typeface="Arial"/>
              <a:sym typeface="Roboto Slab"/>
            </a:endParaRPr>
          </a:p>
          <a:p>
            <a:pPr>
              <a:defRPr/>
            </a:pPr>
            <a:r>
              <a:rPr lang="en-US" b="1" kern="0" dirty="0" smtClean="0">
                <a:solidFill>
                  <a:srgbClr val="FFFFFF"/>
                </a:solidFill>
                <a:latin typeface="Roboto Slab"/>
                <a:cs typeface="Arial"/>
                <a:sym typeface="Roboto Slab"/>
              </a:rPr>
              <a:t>Implementation Update</a:t>
            </a:r>
            <a:endParaRPr lang="en-US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hape 146"/>
          <p:cNvSpPr txBox="1">
            <a:spLocks noGrp="1"/>
          </p:cNvSpPr>
          <p:nvPr>
            <p:ph type="title"/>
          </p:nvPr>
        </p:nvSpPr>
        <p:spPr>
          <a:xfrm>
            <a:off x="1146175" y="531019"/>
            <a:ext cx="3208338" cy="10287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  <a:buFont typeface="Roboto Slab"/>
              <a:buNone/>
            </a:pPr>
            <a:r>
              <a:rPr lang="en-US" sz="1800" b="1" smtClean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OUTLINE</a:t>
            </a:r>
          </a:p>
        </p:txBody>
      </p:sp>
      <p:sp>
        <p:nvSpPr>
          <p:cNvPr id="15363" name="Shape 147"/>
          <p:cNvSpPr txBox="1">
            <a:spLocks noGrp="1"/>
          </p:cNvSpPr>
          <p:nvPr>
            <p:ph type="body" idx="1"/>
          </p:nvPr>
        </p:nvSpPr>
        <p:spPr>
          <a:xfrm>
            <a:off x="381000" y="1584723"/>
            <a:ext cx="8610600" cy="3158728"/>
          </a:xfrm>
        </p:spPr>
        <p:txBody>
          <a:bodyPr/>
          <a:lstStyle/>
          <a:p>
            <a:pPr marL="457200" indent="-228600" eaLnBrk="1" hangingPunct="1">
              <a:lnSpc>
                <a:spcPct val="200000"/>
              </a:lnSpc>
              <a:spcBef>
                <a:spcPct val="0"/>
              </a:spcBef>
              <a:buClr>
                <a:srgbClr val="114454"/>
              </a:buClr>
              <a:buSzTx/>
              <a:buFont typeface="Nixie One"/>
              <a:buBlip>
                <a:blip r:embed="rId3"/>
              </a:buBlip>
            </a:pPr>
            <a:endParaRPr lang="en-US" sz="800" b="1" dirty="0" smtClean="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  <a:p>
            <a:pPr marL="457200" indent="-228600" eaLnBrk="1" hangingPunct="1">
              <a:lnSpc>
                <a:spcPct val="200000"/>
              </a:lnSpc>
              <a:spcBef>
                <a:spcPct val="0"/>
              </a:spcBef>
              <a:buClr>
                <a:srgbClr val="114454"/>
              </a:buClr>
              <a:buSzTx/>
              <a:buFont typeface="Nixie One"/>
              <a:buBlip>
                <a:blip r:embed="rId3"/>
              </a:buBlip>
            </a:pPr>
            <a:r>
              <a:rPr lang="en-US" sz="1800" b="1" dirty="0" smtClean="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Master </a:t>
            </a:r>
            <a:r>
              <a:rPr lang="en-US" sz="1800" b="1" dirty="0" smtClean="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Plan </a:t>
            </a:r>
            <a:r>
              <a:rPr lang="en-US" sz="1800" b="1" dirty="0" smtClean="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Implementation: Journey so far…</a:t>
            </a:r>
            <a:endParaRPr lang="en-US" sz="1800" b="1" dirty="0" smtClean="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  <a:p>
            <a:pPr marL="457200" indent="-228600" eaLnBrk="1" hangingPunct="1">
              <a:lnSpc>
                <a:spcPct val="200000"/>
              </a:lnSpc>
              <a:spcBef>
                <a:spcPct val="0"/>
              </a:spcBef>
              <a:buClr>
                <a:srgbClr val="114454"/>
              </a:buClr>
              <a:buSzTx/>
              <a:buFont typeface="Nixie One"/>
              <a:buBlip>
                <a:blip r:embed="rId3"/>
              </a:buBlip>
            </a:pPr>
            <a:r>
              <a:rPr lang="en-US" sz="1800" b="1" dirty="0" smtClean="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Update on CAMMIC Activities </a:t>
            </a:r>
          </a:p>
          <a:p>
            <a:pPr marL="457200" indent="-228600" eaLnBrk="1" hangingPunct="1">
              <a:lnSpc>
                <a:spcPct val="200000"/>
              </a:lnSpc>
              <a:spcBef>
                <a:spcPct val="0"/>
              </a:spcBef>
              <a:buClr>
                <a:srgbClr val="114454"/>
              </a:buClr>
              <a:buSzTx/>
              <a:buFont typeface="Nixie One"/>
              <a:buBlip>
                <a:blip r:embed="rId3"/>
              </a:buBlip>
            </a:pPr>
            <a:r>
              <a:rPr lang="en-US" sz="1800" b="1" dirty="0" smtClean="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Dashboard of Issues from Engagement with HMF, FIRS and DMO </a:t>
            </a:r>
            <a:endParaRPr lang="en-US" sz="1800" b="1" dirty="0" smtClean="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  <a:p>
            <a:pPr marL="457200" indent="-228600" eaLnBrk="1" hangingPunct="1">
              <a:lnSpc>
                <a:spcPct val="200000"/>
              </a:lnSpc>
              <a:spcBef>
                <a:spcPct val="0"/>
              </a:spcBef>
              <a:buClr>
                <a:srgbClr val="114454"/>
              </a:buClr>
              <a:buSzTx/>
              <a:buFont typeface="Nixie One"/>
              <a:buBlip>
                <a:blip r:embed="rId3"/>
              </a:buBlip>
            </a:pPr>
            <a:r>
              <a:rPr lang="en-US" sz="1800" b="1" dirty="0" smtClean="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Next Steps </a:t>
            </a:r>
          </a:p>
        </p:txBody>
      </p:sp>
      <p:grpSp>
        <p:nvGrpSpPr>
          <p:cNvPr id="2" name="Shape 148"/>
          <p:cNvGrpSpPr>
            <a:grpSpLocks/>
          </p:cNvGrpSpPr>
          <p:nvPr/>
        </p:nvGrpSpPr>
        <p:grpSpPr bwMode="auto">
          <a:xfrm>
            <a:off x="333376" y="862012"/>
            <a:ext cx="366713" cy="366713"/>
            <a:chOff x="1923675" y="1633650"/>
            <a:chExt cx="436000" cy="435975"/>
          </a:xfrm>
        </p:grpSpPr>
        <p:sp>
          <p:nvSpPr>
            <p:cNvPr id="149" name="Shape 149"/>
            <p:cNvSpPr/>
            <p:nvPr/>
          </p:nvSpPr>
          <p:spPr>
            <a:xfrm>
              <a:off x="2208680" y="1633650"/>
              <a:ext cx="150995" cy="150043"/>
            </a:xfrm>
            <a:custGeom>
              <a:avLst/>
              <a:gdLst/>
              <a:ahLst/>
              <a:cxnLst/>
              <a:rect l="0" t="0" r="0" b="0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400" kern="0" dirty="0">
                <a:solidFill>
                  <a:srgbClr val="000000"/>
                </a:solidFill>
                <a:latin typeface="+mn-lt"/>
                <a:cs typeface="Arial"/>
                <a:sym typeface="Arial"/>
              </a:endParaRPr>
            </a:p>
          </p:txBody>
        </p:sp>
        <p:sp>
          <p:nvSpPr>
            <p:cNvPr id="150" name="Shape 150"/>
            <p:cNvSpPr/>
            <p:nvPr/>
          </p:nvSpPr>
          <p:spPr>
            <a:xfrm>
              <a:off x="2019935" y="1756799"/>
              <a:ext cx="262354" cy="261868"/>
            </a:xfrm>
            <a:custGeom>
              <a:avLst/>
              <a:gdLst/>
              <a:ahLst/>
              <a:cxnLst/>
              <a:rect l="0" t="0" r="0" b="0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400" kern="0" dirty="0">
                <a:solidFill>
                  <a:srgbClr val="000000"/>
                </a:solidFill>
                <a:latin typeface="+mn-lt"/>
                <a:cs typeface="Arial"/>
                <a:sym typeface="Arial"/>
              </a:endParaRPr>
            </a:p>
          </p:txBody>
        </p:sp>
        <p:sp>
          <p:nvSpPr>
            <p:cNvPr id="151" name="Shape 151"/>
            <p:cNvSpPr/>
            <p:nvPr/>
          </p:nvSpPr>
          <p:spPr>
            <a:xfrm>
              <a:off x="1923675" y="1681777"/>
              <a:ext cx="388813" cy="387848"/>
            </a:xfrm>
            <a:custGeom>
              <a:avLst/>
              <a:gdLst/>
              <a:ahLst/>
              <a:cxnLst/>
              <a:rect l="0" t="0" r="0" b="0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400" kern="0" dirty="0">
                <a:solidFill>
                  <a:srgbClr val="000000"/>
                </a:solidFill>
                <a:latin typeface="+mn-lt"/>
                <a:cs typeface="Arial"/>
                <a:sym typeface="Arial"/>
              </a:endParaRPr>
            </a:p>
          </p:txBody>
        </p:sp>
        <p:sp>
          <p:nvSpPr>
            <p:cNvPr id="152" name="Shape 152"/>
            <p:cNvSpPr/>
            <p:nvPr/>
          </p:nvSpPr>
          <p:spPr>
            <a:xfrm>
              <a:off x="1974637" y="1711503"/>
              <a:ext cx="262354" cy="261868"/>
            </a:xfrm>
            <a:custGeom>
              <a:avLst/>
              <a:gdLst/>
              <a:ahLst/>
              <a:cxnLst/>
              <a:rect l="0" t="0" r="0" b="0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400" kern="0" dirty="0">
                <a:solidFill>
                  <a:srgbClr val="000000"/>
                </a:solidFill>
                <a:latin typeface="+mn-lt"/>
                <a:cs typeface="Arial"/>
                <a:sym typeface="Arial"/>
              </a:endParaRPr>
            </a:p>
          </p:txBody>
        </p:sp>
        <p:sp>
          <p:nvSpPr>
            <p:cNvPr id="153" name="Shape 153"/>
            <p:cNvSpPr/>
            <p:nvPr/>
          </p:nvSpPr>
          <p:spPr>
            <a:xfrm>
              <a:off x="1935000" y="2014421"/>
              <a:ext cx="43412" cy="43880"/>
            </a:xfrm>
            <a:custGeom>
              <a:avLst/>
              <a:gdLst/>
              <a:ahLst/>
              <a:cxnLst/>
              <a:rect l="0" t="0" r="0" b="0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400" kern="0" dirty="0">
                <a:solidFill>
                  <a:srgbClr val="000000"/>
                </a:solidFill>
                <a:latin typeface="+mn-lt"/>
                <a:cs typeface="Arial"/>
                <a:sym typeface="Arial"/>
              </a:endParaRPr>
            </a:p>
          </p:txBody>
        </p:sp>
        <p:sp>
          <p:nvSpPr>
            <p:cNvPr id="154" name="Shape 154"/>
            <p:cNvSpPr/>
            <p:nvPr/>
          </p:nvSpPr>
          <p:spPr>
            <a:xfrm>
              <a:off x="1944437" y="1947892"/>
              <a:ext cx="101922" cy="100501"/>
            </a:xfrm>
            <a:custGeom>
              <a:avLst/>
              <a:gdLst/>
              <a:ahLst/>
              <a:cxnLst/>
              <a:rect l="0" t="0" r="0" b="0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400" kern="0" dirty="0">
                <a:solidFill>
                  <a:srgbClr val="000000"/>
                </a:solidFill>
                <a:latin typeface="+mn-lt"/>
                <a:cs typeface="Arial"/>
                <a:sym typeface="Arial"/>
              </a:endParaRP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0" y="4791075"/>
            <a:ext cx="9144000" cy="352425"/>
            <a:chOff x="0" y="6388679"/>
            <a:chExt cx="9144000" cy="469321"/>
          </a:xfrm>
        </p:grpSpPr>
        <p:sp>
          <p:nvSpPr>
            <p:cNvPr id="11" name="Rectangle 10"/>
            <p:cNvSpPr/>
            <p:nvPr/>
          </p:nvSpPr>
          <p:spPr>
            <a:xfrm>
              <a:off x="0" y="6401363"/>
              <a:ext cx="9144000" cy="456637"/>
            </a:xfrm>
            <a:prstGeom prst="rect">
              <a:avLst/>
            </a:prstGeom>
            <a:solidFill>
              <a:srgbClr val="152E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kern="0" dirty="0">
                <a:solidFill>
                  <a:srgbClr val="FFFFFF"/>
                </a:solidFill>
                <a:sym typeface="Arial"/>
              </a:endParaRPr>
            </a:p>
          </p:txBody>
        </p:sp>
        <p:pic>
          <p:nvPicPr>
            <p:cNvPr id="15368" name="Picture 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686802" y="6388679"/>
              <a:ext cx="457198" cy="46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TextBox 15"/>
          <p:cNvSpPr txBox="1"/>
          <p:nvPr/>
        </p:nvSpPr>
        <p:spPr bwMode="auto">
          <a:xfrm>
            <a:off x="6324600" y="4808935"/>
            <a:ext cx="24384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kern="0" dirty="0">
                <a:solidFill>
                  <a:srgbClr val="FFFFFF"/>
                </a:solidFill>
                <a:latin typeface="+mn-lt"/>
                <a:cs typeface="Arial"/>
                <a:sym typeface="Arial"/>
              </a:rPr>
              <a:t>CAPITAL MARKET PROJECT MANAGEMENT TEAM (CMPMT)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228600"/>
            <a:ext cx="228600" cy="514350"/>
          </a:xfrm>
          <a:prstGeom prst="rect">
            <a:avLst/>
          </a:prstGeom>
          <a:solidFill>
            <a:srgbClr val="152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2" name="Group 40"/>
          <p:cNvGrpSpPr/>
          <p:nvPr/>
        </p:nvGrpSpPr>
        <p:grpSpPr>
          <a:xfrm>
            <a:off x="457200" y="0"/>
            <a:ext cx="8458200" cy="4982349"/>
            <a:chOff x="457200" y="0"/>
            <a:chExt cx="8458200" cy="4982349"/>
          </a:xfrm>
        </p:grpSpPr>
        <p:grpSp>
          <p:nvGrpSpPr>
            <p:cNvPr id="3" name="Group 39"/>
            <p:cNvGrpSpPr/>
            <p:nvPr/>
          </p:nvGrpSpPr>
          <p:grpSpPr>
            <a:xfrm>
              <a:off x="457200" y="209550"/>
              <a:ext cx="8458200" cy="4772799"/>
              <a:chOff x="457200" y="209550"/>
              <a:chExt cx="8458200" cy="4772799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457200" y="361950"/>
                <a:ext cx="0" cy="4191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457200" y="4552950"/>
                <a:ext cx="8153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Flowchart: Process 21"/>
              <p:cNvSpPr/>
              <p:nvPr/>
            </p:nvSpPr>
            <p:spPr>
              <a:xfrm>
                <a:off x="457200" y="2800350"/>
                <a:ext cx="1600200" cy="1752600"/>
              </a:xfrm>
              <a:prstGeom prst="flowChartProcess">
                <a:avLst/>
              </a:prstGeom>
              <a:solidFill>
                <a:srgbClr val="3B27C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buFont typeface="Wingdings" pitchFamily="2" charset="2"/>
                  <a:buChar char="§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E-Dividend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Direct Cash Settlement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Dematerialization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Robust public enlightenment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Transaction Cost Analysis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Promoting Non-interest Products</a:t>
                </a:r>
                <a:endParaRPr lang="en-US" sz="1000" b="1" dirty="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23" name="Flowchart: Process 22"/>
              <p:cNvSpPr/>
              <p:nvPr/>
            </p:nvSpPr>
            <p:spPr>
              <a:xfrm>
                <a:off x="2057400" y="2266950"/>
                <a:ext cx="1600200" cy="2286000"/>
              </a:xfrm>
              <a:prstGeom prst="flowChartProcess">
                <a:avLst/>
              </a:prstGeom>
              <a:solidFill>
                <a:srgbClr val="892B7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>
                  <a:buFont typeface="Wingdings" pitchFamily="2" charset="2"/>
                  <a:buChar char="§"/>
                </a:pPr>
                <a:r>
                  <a:rPr lang="en-US" sz="1000" b="1" dirty="0" smtClean="0">
                    <a:solidFill>
                      <a:srgbClr val="FFFFFF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Recapitalization</a:t>
                </a:r>
              </a:p>
              <a:p>
                <a:pPr lvl="0">
                  <a:buFont typeface="Wingdings" pitchFamily="2" charset="2"/>
                  <a:buChar char="§"/>
                </a:pPr>
                <a:r>
                  <a:rPr lang="en-US" sz="1000" b="1" dirty="0" smtClean="0">
                    <a:solidFill>
                      <a:srgbClr val="FFFFFF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Corporate Governance Scorecard</a:t>
                </a:r>
              </a:p>
              <a:p>
                <a:pPr lvl="0">
                  <a:buFont typeface="Wingdings" pitchFamily="2" charset="2"/>
                  <a:buChar char="§"/>
                </a:pPr>
                <a:r>
                  <a:rPr lang="en-US" sz="1000" b="1" dirty="0" smtClean="0">
                    <a:solidFill>
                      <a:srgbClr val="FFFFFF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National Investor Protection Fund</a:t>
                </a:r>
              </a:p>
              <a:p>
                <a:pPr lvl="0">
                  <a:buFont typeface="Wingdings" pitchFamily="2" charset="2"/>
                  <a:buChar char="§"/>
                </a:pPr>
                <a:r>
                  <a:rPr lang="en-US" sz="1000" b="1" dirty="0" smtClean="0">
                    <a:solidFill>
                      <a:srgbClr val="FFFFFF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CAMMIC Inauguration </a:t>
                </a:r>
              </a:p>
              <a:p>
                <a:pPr lvl="0">
                  <a:buFont typeface="Wingdings" pitchFamily="2" charset="2"/>
                  <a:buChar char="§"/>
                </a:pPr>
                <a:r>
                  <a:rPr lang="en-US" sz="1000" b="1" dirty="0" smtClean="0">
                    <a:solidFill>
                      <a:srgbClr val="FFFFFF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Demutualization Framework</a:t>
                </a:r>
              </a:p>
              <a:p>
                <a:pPr lvl="0">
                  <a:buFont typeface="Wingdings" pitchFamily="2" charset="2"/>
                  <a:buChar char="§"/>
                </a:pPr>
                <a:r>
                  <a:rPr lang="en-US" sz="1000" b="1" dirty="0" smtClean="0">
                    <a:solidFill>
                      <a:srgbClr val="FFFFFF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Responsive Rulemaking</a:t>
                </a:r>
                <a:endParaRPr lang="en-US" sz="1000" b="1" dirty="0"/>
              </a:p>
            </p:txBody>
          </p:sp>
          <p:sp>
            <p:nvSpPr>
              <p:cNvPr id="24" name="Flowchart: Process 23"/>
              <p:cNvSpPr/>
              <p:nvPr/>
            </p:nvSpPr>
            <p:spPr>
              <a:xfrm>
                <a:off x="3657600" y="1733550"/>
                <a:ext cx="1600200" cy="2819400"/>
              </a:xfrm>
              <a:prstGeom prst="flowChartProcess">
                <a:avLst/>
              </a:prstGeom>
              <a:solidFill>
                <a:srgbClr val="94642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buFont typeface="Wingdings" pitchFamily="2" charset="2"/>
                  <a:buChar char="§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Promoting </a:t>
                </a: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ownership at National level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National </a:t>
                </a: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Savings Strategy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Review of Major Laws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Strengthening Capacity</a:t>
                </a:r>
              </a:p>
              <a:p>
                <a:pPr>
                  <a:buFont typeface="Wingdings" pitchFamily="2" charset="2"/>
                  <a:buChar char="§"/>
                </a:pPr>
                <a:endParaRPr lang="en-US" sz="1000" b="1" dirty="0" smtClean="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  <a:p>
                <a:pPr>
                  <a:buFont typeface="Wingdings" pitchFamily="2" charset="2"/>
                  <a:buChar char="§"/>
                </a:pPr>
                <a:endParaRPr lang="en-US" sz="1000" b="1" dirty="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25" name="Flowchart: Process 24"/>
              <p:cNvSpPr/>
              <p:nvPr/>
            </p:nvSpPr>
            <p:spPr>
              <a:xfrm>
                <a:off x="5257800" y="1200150"/>
                <a:ext cx="1600200" cy="3352800"/>
              </a:xfrm>
              <a:prstGeom prst="flowChartProcess">
                <a:avLst/>
              </a:prstGeom>
              <a:solidFill>
                <a:srgbClr val="2A78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buFont typeface="Wingdings" pitchFamily="2" charset="2"/>
                  <a:buChar char="§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CAMMIC advocacy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National </a:t>
                </a: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Literacy Week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Promoting New Listings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Market-wide Technology Infrastructure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Supporting Commodities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Nigerian Journal of Securities Market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Streamlined Bond Issuance Processes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National Financial Guarantor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Derivatives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Tax Incentives</a:t>
                </a:r>
              </a:p>
              <a:p>
                <a:pPr>
                  <a:buFont typeface="Wingdings" pitchFamily="2" charset="2"/>
                  <a:buChar char="§"/>
                </a:pPr>
                <a:endParaRPr lang="en-US" sz="1000" b="1" dirty="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26" name="Flowchart: Process 25"/>
              <p:cNvSpPr/>
              <p:nvPr/>
            </p:nvSpPr>
            <p:spPr>
              <a:xfrm>
                <a:off x="6858000" y="666750"/>
                <a:ext cx="1600200" cy="3886200"/>
              </a:xfrm>
              <a:prstGeom prst="flowChartProcess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buFont typeface="Arial" pitchFamily="34" charset="0"/>
                  <a:buChar char="•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Increase PFA asset allocation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Activate securities lending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Build commodities ecosystem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Dual Licensing Model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Liquidity </a:t>
                </a:r>
                <a:r>
                  <a:rPr lang="en-US" sz="10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measures</a:t>
                </a:r>
              </a:p>
              <a:p>
                <a:pPr>
                  <a:buFont typeface="Arial" pitchFamily="34" charset="0"/>
                  <a:buChar char="•"/>
                </a:pPr>
                <a:endParaRPr lang="en-US" sz="1000" b="1" dirty="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cxnSp>
            <p:nvCxnSpPr>
              <p:cNvPr id="28" name="Straight Arrow Connector 27"/>
              <p:cNvCxnSpPr/>
              <p:nvPr/>
            </p:nvCxnSpPr>
            <p:spPr>
              <a:xfrm flipV="1">
                <a:off x="457200" y="209550"/>
                <a:ext cx="0" cy="43434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>
                <a:off x="457200" y="4552950"/>
                <a:ext cx="84582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457200" y="4705350"/>
                <a:ext cx="1600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Jan 2015</a:t>
                </a:r>
                <a:endParaRPr lang="en-US" sz="1200" b="1" dirty="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905000" y="4705350"/>
                <a:ext cx="1752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Jul 2015</a:t>
                </a:r>
                <a:endParaRPr lang="en-US" sz="1200" b="1" dirty="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657600" y="4705350"/>
                <a:ext cx="1600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Jan 2016</a:t>
                </a:r>
                <a:endParaRPr lang="en-US" sz="1200" b="1" dirty="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257800" y="4705350"/>
                <a:ext cx="1600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Jul 2016</a:t>
                </a:r>
                <a:endParaRPr lang="en-US" sz="1200" b="1" dirty="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6858000" y="4705350"/>
                <a:ext cx="1600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Jan 2017</a:t>
                </a:r>
                <a:endParaRPr lang="en-US" sz="1200" b="1" dirty="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1219200" y="0"/>
              <a:ext cx="7010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Master Plan Implementation: The Journey So Far to 2025</a:t>
              </a:r>
              <a:endParaRPr 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228600"/>
            <a:ext cx="228600" cy="514350"/>
          </a:xfrm>
          <a:prstGeom prst="rect">
            <a:avLst/>
          </a:prstGeom>
          <a:solidFill>
            <a:srgbClr val="152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19200" y="0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Update on CAMMIC Activities</a:t>
            </a:r>
            <a:endParaRPr lang="en-US" b="1" dirty="0"/>
          </a:p>
        </p:txBody>
      </p:sp>
      <p:graphicFrame>
        <p:nvGraphicFramePr>
          <p:cNvPr id="27" name="Diagram 26"/>
          <p:cNvGraphicFramePr/>
          <p:nvPr/>
        </p:nvGraphicFramePr>
        <p:xfrm>
          <a:off x="304800" y="539750"/>
          <a:ext cx="8610600" cy="447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3"/>
          <p:cNvSpPr txBox="1">
            <a:spLocks noChangeArrowheads="1"/>
          </p:cNvSpPr>
          <p:nvPr/>
        </p:nvSpPr>
        <p:spPr bwMode="auto">
          <a:xfrm>
            <a:off x="381000" y="-34287"/>
            <a:ext cx="8382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Verdana" pitchFamily="34" charset="0"/>
                <a:cs typeface="Arial" charset="0"/>
              </a:rPr>
              <a:t>DASHBOARD OF </a:t>
            </a:r>
            <a:r>
              <a:rPr lang="en-US" sz="1200" b="1" dirty="0" smtClean="0">
                <a:solidFill>
                  <a:prstClr val="black"/>
                </a:solidFill>
                <a:latin typeface="Verdana" pitchFamily="34" charset="0"/>
                <a:cs typeface="Arial" charset="0"/>
              </a:rPr>
              <a:t>ISSUES RELATED TO D.M.O.</a:t>
            </a:r>
            <a:endParaRPr lang="en-US" sz="1200" b="1" dirty="0">
              <a:solidFill>
                <a:prstClr val="black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" y="102875"/>
            <a:ext cx="762000" cy="307777"/>
          </a:xfrm>
          <a:prstGeom prst="rect">
            <a:avLst/>
          </a:prstGeom>
          <a:solidFill>
            <a:srgbClr val="005C2A"/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DMO</a:t>
            </a:r>
          </a:p>
        </p:txBody>
      </p:sp>
      <p:pic>
        <p:nvPicPr>
          <p:cNvPr id="2054" name="Picture 4" descr="Image result for dmo niger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4292"/>
            <a:ext cx="6858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76200" y="438150"/>
          <a:ext cx="8915400" cy="4309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698"/>
                <a:gridCol w="1866102"/>
                <a:gridCol w="1143000"/>
                <a:gridCol w="1295400"/>
                <a:gridCol w="1371600"/>
                <a:gridCol w="2895600"/>
              </a:tblGrid>
              <a:tr h="407634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SN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Task/Issue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Responsibility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Status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Completion level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Expected Outcome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</a:tr>
              <a:tr h="435635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1.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Release circular on coordination of supranational bonds</a:t>
                      </a:r>
                      <a:endParaRPr lang="en-US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CAMMIC, HMF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3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 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Circular from HMF clarifying and streamlining supranational</a:t>
                      </a:r>
                      <a:r>
                        <a:rPr lang="en-US" sz="9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bond issuance process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</a:tr>
              <a:tr h="421634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Diaspora bond issuance</a:t>
                      </a:r>
                      <a:endParaRPr lang="en-US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DMO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Diaspora bond</a:t>
                      </a:r>
                      <a:r>
                        <a:rPr lang="en-US" sz="9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issuance in 2017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</a:tr>
              <a:tr h="421634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3.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Extending the yield curve</a:t>
                      </a:r>
                      <a:endParaRPr lang="en-US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DMO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Longer benchmark yield</a:t>
                      </a:r>
                      <a:r>
                        <a:rPr lang="en-US" sz="9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curve to enable other categories of issuers</a:t>
                      </a:r>
                      <a:r>
                        <a:rPr lang="en-US" sz="9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raise longer term funds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</a:tr>
              <a:tr h="39465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4.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Sovereign sukuk issuance</a:t>
                      </a:r>
                      <a:endParaRPr lang="en-US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DMO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First sovereign</a:t>
                      </a:r>
                      <a:r>
                        <a:rPr lang="en-US" sz="9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sukuk to be issued in 2017 to fund specific infrastructure projects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</a:tr>
              <a:tr h="448619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5.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Draft framework for</a:t>
                      </a:r>
                      <a:r>
                        <a:rPr lang="en-US" sz="10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FGN guarantees</a:t>
                      </a:r>
                      <a:endParaRPr lang="en-US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CAMMIC, DMO, HMF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Framework outlining the requirements for obtaining sovereign guarantees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</a:tr>
              <a:tr h="590288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6.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Credit enhancement</a:t>
                      </a:r>
                      <a:r>
                        <a:rPr lang="en-US" sz="10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vehicle </a:t>
                      </a:r>
                      <a:endParaRPr lang="en-US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CAMMIC, HMF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Launching</a:t>
                      </a:r>
                      <a:r>
                        <a:rPr lang="en-US" sz="9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of a national credit enhancement/monoline guarantor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</a:tr>
              <a:tr h="546438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7.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Clarification of roles</a:t>
                      </a:r>
                      <a:r>
                        <a:rPr lang="en-US" sz="10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for </a:t>
                      </a:r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Sub-national bond and ISPO</a:t>
                      </a:r>
                      <a:r>
                        <a:rPr lang="en-US" sz="10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issuance process</a:t>
                      </a:r>
                      <a:endParaRPr lang="en-US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CAMMIC, DMO, HMF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 process flow-chart to be released by SEC with steps for all categories of issuers 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</a:tr>
              <a:tr h="421634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8.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Framework for prompt approval of short term </a:t>
                      </a:r>
                      <a:r>
                        <a:rPr lang="en-US" sz="10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bonds</a:t>
                      </a:r>
                      <a:endParaRPr lang="en-US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SEC, HMF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Framework developed in conjunction</a:t>
                      </a:r>
                      <a:r>
                        <a:rPr lang="en-US" sz="9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with FMDQ, to be launched today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</a:tr>
            </a:tbl>
          </a:graphicData>
        </a:graphic>
      </p:graphicFrame>
      <p:grpSp>
        <p:nvGrpSpPr>
          <p:cNvPr id="153" name="Group 152"/>
          <p:cNvGrpSpPr/>
          <p:nvPr/>
        </p:nvGrpSpPr>
        <p:grpSpPr>
          <a:xfrm>
            <a:off x="3581400" y="971549"/>
            <a:ext cx="2667000" cy="3747584"/>
            <a:chOff x="3962400" y="863405"/>
            <a:chExt cx="2362200" cy="3201893"/>
          </a:xfrm>
        </p:grpSpPr>
        <p:grpSp>
          <p:nvGrpSpPr>
            <p:cNvPr id="110" name="Group 109"/>
            <p:cNvGrpSpPr/>
            <p:nvPr/>
          </p:nvGrpSpPr>
          <p:grpSpPr>
            <a:xfrm>
              <a:off x="3962400" y="863405"/>
              <a:ext cx="2362200" cy="336745"/>
              <a:chOff x="3962400" y="863405"/>
              <a:chExt cx="2362200" cy="336745"/>
            </a:xfrm>
          </p:grpSpPr>
          <p:grpSp>
            <p:nvGrpSpPr>
              <p:cNvPr id="95" name="Group 94"/>
              <p:cNvGrpSpPr/>
              <p:nvPr/>
            </p:nvGrpSpPr>
            <p:grpSpPr>
              <a:xfrm>
                <a:off x="3962400" y="877729"/>
                <a:ext cx="1219200" cy="246221"/>
                <a:chOff x="3962400" y="877729"/>
                <a:chExt cx="1219200" cy="246221"/>
              </a:xfrm>
            </p:grpSpPr>
            <p:sp>
              <p:nvSpPr>
                <p:cNvPr id="63" name="Flowchart: Connector 62"/>
                <p:cNvSpPr/>
                <p:nvPr/>
              </p:nvSpPr>
              <p:spPr bwMode="auto">
                <a:xfrm>
                  <a:off x="3962400" y="910590"/>
                  <a:ext cx="152400" cy="137160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47" name="TextBox 63"/>
                <p:cNvSpPr txBox="1">
                  <a:spLocks noChangeArrowheads="1"/>
                </p:cNvSpPr>
                <p:nvPr/>
              </p:nvSpPr>
              <p:spPr bwMode="auto">
                <a:xfrm>
                  <a:off x="4114800" y="877729"/>
                  <a:ext cx="10668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In progress</a:t>
                  </a:r>
                </a:p>
              </p:txBody>
            </p:sp>
          </p:grpSp>
          <p:grpSp>
            <p:nvGrpSpPr>
              <p:cNvPr id="97" name="Group 96"/>
              <p:cNvGrpSpPr/>
              <p:nvPr/>
            </p:nvGrpSpPr>
            <p:grpSpPr>
              <a:xfrm>
                <a:off x="5257800" y="863405"/>
                <a:ext cx="1066800" cy="336745"/>
                <a:chOff x="5257800" y="819150"/>
                <a:chExt cx="1066800" cy="336745"/>
              </a:xfrm>
            </p:grpSpPr>
            <p:grpSp>
              <p:nvGrpSpPr>
                <p:cNvPr id="3" name="Group 80"/>
                <p:cNvGrpSpPr>
                  <a:grpSpLocks/>
                </p:cNvGrpSpPr>
                <p:nvPr/>
              </p:nvGrpSpPr>
              <p:grpSpPr bwMode="auto">
                <a:xfrm>
                  <a:off x="5334000" y="819150"/>
                  <a:ext cx="685800" cy="137160"/>
                  <a:chOff x="5334000" y="1409700"/>
                  <a:chExt cx="685800" cy="152400"/>
                </a:xfrm>
              </p:grpSpPr>
              <p:sp>
                <p:nvSpPr>
                  <p:cNvPr id="74" name="Rectangle 73"/>
                  <p:cNvSpPr/>
                  <p:nvPr/>
                </p:nvSpPr>
                <p:spPr>
                  <a:xfrm>
                    <a:off x="5334000" y="1409700"/>
                    <a:ext cx="136525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75" name="Rectangle 74"/>
                  <p:cNvSpPr/>
                  <p:nvPr/>
                </p:nvSpPr>
                <p:spPr>
                  <a:xfrm>
                    <a:off x="5470525" y="1409700"/>
                    <a:ext cx="138113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76" name="Rectangle 75"/>
                  <p:cNvSpPr/>
                  <p:nvPr/>
                </p:nvSpPr>
                <p:spPr>
                  <a:xfrm>
                    <a:off x="5608638" y="1409700"/>
                    <a:ext cx="136525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77" name="Rectangle 76"/>
                  <p:cNvSpPr/>
                  <p:nvPr/>
                </p:nvSpPr>
                <p:spPr>
                  <a:xfrm>
                    <a:off x="5745163" y="1409700"/>
                    <a:ext cx="138112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78" name="Rectangle 77"/>
                  <p:cNvSpPr/>
                  <p:nvPr/>
                </p:nvSpPr>
                <p:spPr>
                  <a:xfrm>
                    <a:off x="5883275" y="1409700"/>
                    <a:ext cx="136525" cy="152400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2149" name="TextBox 78"/>
                <p:cNvSpPr txBox="1">
                  <a:spLocks noChangeArrowheads="1"/>
                </p:cNvSpPr>
                <p:nvPr/>
              </p:nvSpPr>
              <p:spPr bwMode="auto">
                <a:xfrm>
                  <a:off x="5257800" y="940451"/>
                  <a:ext cx="1066800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8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80% completed</a:t>
                  </a:r>
                </a:p>
              </p:txBody>
            </p:sp>
          </p:grpSp>
        </p:grpSp>
        <p:grpSp>
          <p:nvGrpSpPr>
            <p:cNvPr id="109" name="Group 108"/>
            <p:cNvGrpSpPr/>
            <p:nvPr/>
          </p:nvGrpSpPr>
          <p:grpSpPr>
            <a:xfrm>
              <a:off x="3962400" y="1276351"/>
              <a:ext cx="2362200" cy="336745"/>
              <a:chOff x="3962400" y="1276350"/>
              <a:chExt cx="2362200" cy="336745"/>
            </a:xfrm>
          </p:grpSpPr>
          <p:grpSp>
            <p:nvGrpSpPr>
              <p:cNvPr id="98" name="Group 97"/>
              <p:cNvGrpSpPr/>
              <p:nvPr/>
            </p:nvGrpSpPr>
            <p:grpSpPr>
              <a:xfrm>
                <a:off x="3962400" y="1276350"/>
                <a:ext cx="1219200" cy="246221"/>
                <a:chOff x="3962400" y="1276350"/>
                <a:chExt cx="1219200" cy="246221"/>
              </a:xfrm>
            </p:grpSpPr>
            <p:sp>
              <p:nvSpPr>
                <p:cNvPr id="85" name="Flowchart: Connector 84"/>
                <p:cNvSpPr/>
                <p:nvPr/>
              </p:nvSpPr>
              <p:spPr bwMode="auto">
                <a:xfrm>
                  <a:off x="3962400" y="1352550"/>
                  <a:ext cx="152400" cy="137160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51" name="TextBox 85"/>
                <p:cNvSpPr txBox="1">
                  <a:spLocks noChangeArrowheads="1"/>
                </p:cNvSpPr>
                <p:nvPr/>
              </p:nvSpPr>
              <p:spPr bwMode="auto">
                <a:xfrm>
                  <a:off x="4114800" y="1276350"/>
                  <a:ext cx="10668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In progress</a:t>
                  </a:r>
                </a:p>
              </p:txBody>
            </p:sp>
          </p:grpSp>
          <p:grpSp>
            <p:nvGrpSpPr>
              <p:cNvPr id="99" name="Group 98"/>
              <p:cNvGrpSpPr/>
              <p:nvPr/>
            </p:nvGrpSpPr>
            <p:grpSpPr>
              <a:xfrm>
                <a:off x="5257800" y="1276350"/>
                <a:ext cx="1066800" cy="336745"/>
                <a:chOff x="5257800" y="1276350"/>
                <a:chExt cx="1066800" cy="336745"/>
              </a:xfrm>
            </p:grpSpPr>
            <p:grpSp>
              <p:nvGrpSpPr>
                <p:cNvPr id="4" name="Group 87"/>
                <p:cNvGrpSpPr>
                  <a:grpSpLocks/>
                </p:cNvGrpSpPr>
                <p:nvPr/>
              </p:nvGrpSpPr>
              <p:grpSpPr bwMode="auto">
                <a:xfrm>
                  <a:off x="5334000" y="1276350"/>
                  <a:ext cx="685800" cy="137160"/>
                  <a:chOff x="5334000" y="1409700"/>
                  <a:chExt cx="685800" cy="152400"/>
                </a:xfrm>
              </p:grpSpPr>
              <p:sp>
                <p:nvSpPr>
                  <p:cNvPr id="90" name="Rectangle 89"/>
                  <p:cNvSpPr/>
                  <p:nvPr/>
                </p:nvSpPr>
                <p:spPr>
                  <a:xfrm>
                    <a:off x="5334000" y="1409086"/>
                    <a:ext cx="136525" cy="152400"/>
                  </a:xfrm>
                  <a:prstGeom prst="rect">
                    <a:avLst/>
                  </a:prstGeom>
                  <a:solidFill>
                    <a:srgbClr val="CCE9AD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91" name="Rectangle 90"/>
                  <p:cNvSpPr/>
                  <p:nvPr/>
                </p:nvSpPr>
                <p:spPr>
                  <a:xfrm>
                    <a:off x="5470525" y="1409086"/>
                    <a:ext cx="138113" cy="152400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92" name="Rectangle 91"/>
                  <p:cNvSpPr/>
                  <p:nvPr/>
                </p:nvSpPr>
                <p:spPr>
                  <a:xfrm>
                    <a:off x="5608638" y="1409086"/>
                    <a:ext cx="136525" cy="152400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93" name="Rectangle 92"/>
                  <p:cNvSpPr/>
                  <p:nvPr/>
                </p:nvSpPr>
                <p:spPr>
                  <a:xfrm>
                    <a:off x="5745163" y="1409086"/>
                    <a:ext cx="138112" cy="152400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94" name="Rectangle 93"/>
                  <p:cNvSpPr/>
                  <p:nvPr/>
                </p:nvSpPr>
                <p:spPr>
                  <a:xfrm>
                    <a:off x="5883275" y="1409086"/>
                    <a:ext cx="136525" cy="152400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2153" name="TextBox 88"/>
                <p:cNvSpPr txBox="1">
                  <a:spLocks noChangeArrowheads="1"/>
                </p:cNvSpPr>
                <p:nvPr/>
              </p:nvSpPr>
              <p:spPr bwMode="auto">
                <a:xfrm>
                  <a:off x="5257800" y="1397651"/>
                  <a:ext cx="1066800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8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10% completed</a:t>
                  </a:r>
                </a:p>
              </p:txBody>
            </p:sp>
          </p:grpSp>
        </p:grpSp>
        <p:grpSp>
          <p:nvGrpSpPr>
            <p:cNvPr id="108" name="Group 107"/>
            <p:cNvGrpSpPr/>
            <p:nvPr/>
          </p:nvGrpSpPr>
          <p:grpSpPr>
            <a:xfrm>
              <a:off x="3962400" y="1626252"/>
              <a:ext cx="2362200" cy="367844"/>
              <a:chOff x="3962400" y="1626251"/>
              <a:chExt cx="2362200" cy="367844"/>
            </a:xfrm>
          </p:grpSpPr>
          <p:grpSp>
            <p:nvGrpSpPr>
              <p:cNvPr id="106" name="Group 105"/>
              <p:cNvGrpSpPr/>
              <p:nvPr/>
            </p:nvGrpSpPr>
            <p:grpSpPr>
              <a:xfrm>
                <a:off x="3962400" y="1626251"/>
                <a:ext cx="1219200" cy="246221"/>
                <a:chOff x="3962400" y="1626251"/>
                <a:chExt cx="1219200" cy="246221"/>
              </a:xfrm>
            </p:grpSpPr>
            <p:sp>
              <p:nvSpPr>
                <p:cNvPr id="96" name="Flowchart: Connector 95"/>
                <p:cNvSpPr/>
                <p:nvPr/>
              </p:nvSpPr>
              <p:spPr bwMode="auto">
                <a:xfrm>
                  <a:off x="3962400" y="1694974"/>
                  <a:ext cx="152400" cy="137160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55" name="TextBox 96"/>
                <p:cNvSpPr txBox="1">
                  <a:spLocks noChangeArrowheads="1"/>
                </p:cNvSpPr>
                <p:nvPr/>
              </p:nvSpPr>
              <p:spPr bwMode="auto">
                <a:xfrm>
                  <a:off x="4114800" y="1626251"/>
                  <a:ext cx="10668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In progress</a:t>
                  </a:r>
                </a:p>
              </p:txBody>
            </p:sp>
          </p:grpSp>
          <p:grpSp>
            <p:nvGrpSpPr>
              <p:cNvPr id="100" name="Group 99"/>
              <p:cNvGrpSpPr/>
              <p:nvPr/>
            </p:nvGrpSpPr>
            <p:grpSpPr>
              <a:xfrm>
                <a:off x="5257800" y="1657350"/>
                <a:ext cx="1066800" cy="336745"/>
                <a:chOff x="5257800" y="1657350"/>
                <a:chExt cx="1066800" cy="336745"/>
              </a:xfrm>
            </p:grpSpPr>
            <p:grpSp>
              <p:nvGrpSpPr>
                <p:cNvPr id="5" name="Group 98"/>
                <p:cNvGrpSpPr>
                  <a:grpSpLocks/>
                </p:cNvGrpSpPr>
                <p:nvPr/>
              </p:nvGrpSpPr>
              <p:grpSpPr bwMode="auto">
                <a:xfrm>
                  <a:off x="5334000" y="1657350"/>
                  <a:ext cx="685800" cy="137160"/>
                  <a:chOff x="5334000" y="1409700"/>
                  <a:chExt cx="685800" cy="152400"/>
                </a:xfrm>
              </p:grpSpPr>
              <p:sp>
                <p:nvSpPr>
                  <p:cNvPr id="101" name="Rectangle 100"/>
                  <p:cNvSpPr/>
                  <p:nvPr/>
                </p:nvSpPr>
                <p:spPr>
                  <a:xfrm>
                    <a:off x="5334000" y="1409086"/>
                    <a:ext cx="136525" cy="152400"/>
                  </a:xfrm>
                  <a:prstGeom prst="rect">
                    <a:avLst/>
                  </a:prstGeom>
                  <a:solidFill>
                    <a:srgbClr val="CCE9AD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02" name="Rectangle 101"/>
                  <p:cNvSpPr/>
                  <p:nvPr/>
                </p:nvSpPr>
                <p:spPr>
                  <a:xfrm>
                    <a:off x="5470525" y="1409086"/>
                    <a:ext cx="138113" cy="152400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03" name="Rectangle 102"/>
                  <p:cNvSpPr/>
                  <p:nvPr/>
                </p:nvSpPr>
                <p:spPr>
                  <a:xfrm>
                    <a:off x="5608638" y="1409086"/>
                    <a:ext cx="136525" cy="152400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04" name="Rectangle 103"/>
                  <p:cNvSpPr/>
                  <p:nvPr/>
                </p:nvSpPr>
                <p:spPr>
                  <a:xfrm>
                    <a:off x="5745163" y="1409086"/>
                    <a:ext cx="138112" cy="152400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05" name="Rectangle 104"/>
                  <p:cNvSpPr/>
                  <p:nvPr/>
                </p:nvSpPr>
                <p:spPr>
                  <a:xfrm>
                    <a:off x="5883275" y="1409086"/>
                    <a:ext cx="136525" cy="152400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2157" name="TextBox 99"/>
                <p:cNvSpPr txBox="1">
                  <a:spLocks noChangeArrowheads="1"/>
                </p:cNvSpPr>
                <p:nvPr/>
              </p:nvSpPr>
              <p:spPr bwMode="auto">
                <a:xfrm>
                  <a:off x="5257800" y="1778651"/>
                  <a:ext cx="1066800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8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10% completed</a:t>
                  </a:r>
                </a:p>
              </p:txBody>
            </p:sp>
          </p:grpSp>
        </p:grpSp>
        <p:grpSp>
          <p:nvGrpSpPr>
            <p:cNvPr id="118" name="Group 117"/>
            <p:cNvGrpSpPr/>
            <p:nvPr/>
          </p:nvGrpSpPr>
          <p:grpSpPr>
            <a:xfrm>
              <a:off x="3962400" y="2023508"/>
              <a:ext cx="2362200" cy="337300"/>
              <a:chOff x="3962400" y="2023506"/>
              <a:chExt cx="2362200" cy="337300"/>
            </a:xfrm>
          </p:grpSpPr>
          <p:grpSp>
            <p:nvGrpSpPr>
              <p:cNvPr id="111" name="Group 110"/>
              <p:cNvGrpSpPr/>
              <p:nvPr/>
            </p:nvGrpSpPr>
            <p:grpSpPr>
              <a:xfrm>
                <a:off x="3962400" y="2038350"/>
                <a:ext cx="1219200" cy="246221"/>
                <a:chOff x="3962400" y="2038350"/>
                <a:chExt cx="1219200" cy="246221"/>
              </a:xfrm>
            </p:grpSpPr>
            <p:sp>
              <p:nvSpPr>
                <p:cNvPr id="107" name="Flowchart: Connector 106"/>
                <p:cNvSpPr/>
                <p:nvPr/>
              </p:nvSpPr>
              <p:spPr bwMode="auto">
                <a:xfrm>
                  <a:off x="3962400" y="2114550"/>
                  <a:ext cx="152400" cy="137160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59" name="TextBox 107"/>
                <p:cNvSpPr txBox="1">
                  <a:spLocks noChangeArrowheads="1"/>
                </p:cNvSpPr>
                <p:nvPr/>
              </p:nvSpPr>
              <p:spPr bwMode="auto">
                <a:xfrm>
                  <a:off x="4114800" y="2038350"/>
                  <a:ext cx="10668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In progress</a:t>
                  </a:r>
                </a:p>
              </p:txBody>
            </p:sp>
          </p:grpSp>
          <p:grpSp>
            <p:nvGrpSpPr>
              <p:cNvPr id="117" name="Group 116"/>
              <p:cNvGrpSpPr/>
              <p:nvPr/>
            </p:nvGrpSpPr>
            <p:grpSpPr>
              <a:xfrm>
                <a:off x="5257800" y="2023506"/>
                <a:ext cx="1066800" cy="337300"/>
                <a:chOff x="5257800" y="2023506"/>
                <a:chExt cx="1066800" cy="337300"/>
              </a:xfrm>
            </p:grpSpPr>
            <p:grpSp>
              <p:nvGrpSpPr>
                <p:cNvPr id="6" name="Group 109"/>
                <p:cNvGrpSpPr>
                  <a:grpSpLocks/>
                </p:cNvGrpSpPr>
                <p:nvPr/>
              </p:nvGrpSpPr>
              <p:grpSpPr bwMode="auto">
                <a:xfrm>
                  <a:off x="5334000" y="2023506"/>
                  <a:ext cx="685800" cy="137163"/>
                  <a:chOff x="5334000" y="1393203"/>
                  <a:chExt cx="685800" cy="152403"/>
                </a:xfrm>
              </p:grpSpPr>
              <p:sp>
                <p:nvSpPr>
                  <p:cNvPr id="112" name="Rectangle 111"/>
                  <p:cNvSpPr/>
                  <p:nvPr/>
                </p:nvSpPr>
                <p:spPr>
                  <a:xfrm>
                    <a:off x="5334000" y="1393206"/>
                    <a:ext cx="136525" cy="152400"/>
                  </a:xfrm>
                  <a:prstGeom prst="rect">
                    <a:avLst/>
                  </a:prstGeom>
                  <a:solidFill>
                    <a:srgbClr val="CCE9AD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13" name="Rectangle 112"/>
                  <p:cNvSpPr/>
                  <p:nvPr/>
                </p:nvSpPr>
                <p:spPr>
                  <a:xfrm>
                    <a:off x="5470525" y="1393203"/>
                    <a:ext cx="138113" cy="152400"/>
                  </a:xfrm>
                  <a:prstGeom prst="rect">
                    <a:avLst/>
                  </a:prstGeom>
                  <a:solidFill>
                    <a:srgbClr val="CCE9AD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14" name="Rectangle 113"/>
                  <p:cNvSpPr/>
                  <p:nvPr/>
                </p:nvSpPr>
                <p:spPr>
                  <a:xfrm>
                    <a:off x="5608638" y="1393203"/>
                    <a:ext cx="136525" cy="152400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15" name="Rectangle 114"/>
                  <p:cNvSpPr/>
                  <p:nvPr/>
                </p:nvSpPr>
                <p:spPr>
                  <a:xfrm>
                    <a:off x="5745163" y="1393203"/>
                    <a:ext cx="138112" cy="152400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16" name="Rectangle 115"/>
                  <p:cNvSpPr/>
                  <p:nvPr/>
                </p:nvSpPr>
                <p:spPr>
                  <a:xfrm>
                    <a:off x="5883275" y="1393203"/>
                    <a:ext cx="136525" cy="152399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2161" name="TextBox 110"/>
                <p:cNvSpPr txBox="1">
                  <a:spLocks noChangeArrowheads="1"/>
                </p:cNvSpPr>
                <p:nvPr/>
              </p:nvSpPr>
              <p:spPr bwMode="auto">
                <a:xfrm>
                  <a:off x="5257800" y="2145361"/>
                  <a:ext cx="1066800" cy="2154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8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30% completed</a:t>
                  </a:r>
                </a:p>
              </p:txBody>
            </p:sp>
          </p:grpSp>
        </p:grpSp>
        <p:grpSp>
          <p:nvGrpSpPr>
            <p:cNvPr id="131" name="Group 130"/>
            <p:cNvGrpSpPr/>
            <p:nvPr/>
          </p:nvGrpSpPr>
          <p:grpSpPr>
            <a:xfrm>
              <a:off x="3962400" y="2920807"/>
              <a:ext cx="2362200" cy="336745"/>
              <a:chOff x="3962400" y="2920805"/>
              <a:chExt cx="2362200" cy="336745"/>
            </a:xfrm>
          </p:grpSpPr>
          <p:grpSp>
            <p:nvGrpSpPr>
              <p:cNvPr id="130" name="Group 129"/>
              <p:cNvGrpSpPr/>
              <p:nvPr/>
            </p:nvGrpSpPr>
            <p:grpSpPr>
              <a:xfrm>
                <a:off x="3962400" y="2929271"/>
                <a:ext cx="1219200" cy="246221"/>
                <a:chOff x="3962400" y="2929271"/>
                <a:chExt cx="1219200" cy="246221"/>
              </a:xfrm>
            </p:grpSpPr>
            <p:sp>
              <p:nvSpPr>
                <p:cNvPr id="129" name="Flowchart: Connector 128"/>
                <p:cNvSpPr/>
                <p:nvPr/>
              </p:nvSpPr>
              <p:spPr bwMode="auto">
                <a:xfrm>
                  <a:off x="3962400" y="2997994"/>
                  <a:ext cx="152400" cy="137160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67" name="TextBox 129"/>
                <p:cNvSpPr txBox="1">
                  <a:spLocks noChangeArrowheads="1"/>
                </p:cNvSpPr>
                <p:nvPr/>
              </p:nvSpPr>
              <p:spPr bwMode="auto">
                <a:xfrm>
                  <a:off x="4114800" y="2929271"/>
                  <a:ext cx="10668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In progress</a:t>
                  </a:r>
                </a:p>
              </p:txBody>
            </p:sp>
          </p:grpSp>
          <p:grpSp>
            <p:nvGrpSpPr>
              <p:cNvPr id="128" name="Group 127"/>
              <p:cNvGrpSpPr/>
              <p:nvPr/>
            </p:nvGrpSpPr>
            <p:grpSpPr>
              <a:xfrm>
                <a:off x="5257800" y="2920805"/>
                <a:ext cx="1066800" cy="336745"/>
                <a:chOff x="5257800" y="2920805"/>
                <a:chExt cx="1066800" cy="336745"/>
              </a:xfrm>
            </p:grpSpPr>
            <p:grpSp>
              <p:nvGrpSpPr>
                <p:cNvPr id="8" name="Group 131"/>
                <p:cNvGrpSpPr>
                  <a:grpSpLocks/>
                </p:cNvGrpSpPr>
                <p:nvPr/>
              </p:nvGrpSpPr>
              <p:grpSpPr bwMode="auto">
                <a:xfrm>
                  <a:off x="5334000" y="2920805"/>
                  <a:ext cx="685800" cy="137160"/>
                  <a:chOff x="5334000" y="1409700"/>
                  <a:chExt cx="685800" cy="152400"/>
                </a:xfrm>
              </p:grpSpPr>
              <p:sp>
                <p:nvSpPr>
                  <p:cNvPr id="134" name="Rectangle 133"/>
                  <p:cNvSpPr/>
                  <p:nvPr/>
                </p:nvSpPr>
                <p:spPr>
                  <a:xfrm>
                    <a:off x="5334000" y="1409700"/>
                    <a:ext cx="136525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35" name="Rectangle 134"/>
                  <p:cNvSpPr/>
                  <p:nvPr/>
                </p:nvSpPr>
                <p:spPr>
                  <a:xfrm>
                    <a:off x="5470525" y="1409700"/>
                    <a:ext cx="138113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36" name="Rectangle 135"/>
                  <p:cNvSpPr/>
                  <p:nvPr/>
                </p:nvSpPr>
                <p:spPr>
                  <a:xfrm>
                    <a:off x="5608638" y="1409700"/>
                    <a:ext cx="136525" cy="152400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37" name="Rectangle 136"/>
                  <p:cNvSpPr/>
                  <p:nvPr/>
                </p:nvSpPr>
                <p:spPr>
                  <a:xfrm>
                    <a:off x="5745163" y="1409700"/>
                    <a:ext cx="138112" cy="152400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38" name="Rectangle 137"/>
                  <p:cNvSpPr/>
                  <p:nvPr/>
                </p:nvSpPr>
                <p:spPr>
                  <a:xfrm>
                    <a:off x="5883275" y="1409700"/>
                    <a:ext cx="136525" cy="152400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2169" name="TextBox 132"/>
                <p:cNvSpPr txBox="1">
                  <a:spLocks noChangeArrowheads="1"/>
                </p:cNvSpPr>
                <p:nvPr/>
              </p:nvSpPr>
              <p:spPr bwMode="auto">
                <a:xfrm>
                  <a:off x="5257800" y="3042106"/>
                  <a:ext cx="1066800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8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4</a:t>
                  </a:r>
                  <a:r>
                    <a:rPr lang="en-US" sz="8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0</a:t>
                  </a:r>
                  <a:r>
                    <a:rPr lang="en-US" sz="8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% completed</a:t>
                  </a:r>
                </a:p>
              </p:txBody>
            </p:sp>
          </p:grpSp>
        </p:grpSp>
        <p:grpSp>
          <p:nvGrpSpPr>
            <p:cNvPr id="139" name="Group 138"/>
            <p:cNvGrpSpPr/>
            <p:nvPr/>
          </p:nvGrpSpPr>
          <p:grpSpPr>
            <a:xfrm>
              <a:off x="3962400" y="3337373"/>
              <a:ext cx="2362200" cy="337298"/>
              <a:chOff x="3962400" y="3337370"/>
              <a:chExt cx="2362200" cy="337298"/>
            </a:xfrm>
          </p:grpSpPr>
          <p:grpSp>
            <p:nvGrpSpPr>
              <p:cNvPr id="132" name="Group 131"/>
              <p:cNvGrpSpPr/>
              <p:nvPr/>
            </p:nvGrpSpPr>
            <p:grpSpPr>
              <a:xfrm>
                <a:off x="3962400" y="3337370"/>
                <a:ext cx="1219200" cy="246221"/>
                <a:chOff x="3962400" y="3337370"/>
                <a:chExt cx="1219200" cy="246221"/>
              </a:xfrm>
            </p:grpSpPr>
            <p:sp>
              <p:nvSpPr>
                <p:cNvPr id="140" name="Flowchart: Connector 139"/>
                <p:cNvSpPr/>
                <p:nvPr/>
              </p:nvSpPr>
              <p:spPr bwMode="auto">
                <a:xfrm>
                  <a:off x="3962400" y="3352610"/>
                  <a:ext cx="152400" cy="137160"/>
                </a:xfrm>
                <a:prstGeom prst="flowChartConnector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71" name="TextBox 140"/>
                <p:cNvSpPr txBox="1">
                  <a:spLocks noChangeArrowheads="1"/>
                </p:cNvSpPr>
                <p:nvPr/>
              </p:nvSpPr>
              <p:spPr bwMode="auto">
                <a:xfrm>
                  <a:off x="4114800" y="3337370"/>
                  <a:ext cx="10668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Done</a:t>
                  </a:r>
                </a:p>
              </p:txBody>
            </p:sp>
          </p:grpSp>
          <p:grpSp>
            <p:nvGrpSpPr>
              <p:cNvPr id="133" name="Group 132"/>
              <p:cNvGrpSpPr/>
              <p:nvPr/>
            </p:nvGrpSpPr>
            <p:grpSpPr>
              <a:xfrm>
                <a:off x="5257800" y="3337370"/>
                <a:ext cx="1066800" cy="337298"/>
                <a:chOff x="5257800" y="3337370"/>
                <a:chExt cx="1066800" cy="337298"/>
              </a:xfrm>
            </p:grpSpPr>
            <p:grpSp>
              <p:nvGrpSpPr>
                <p:cNvPr id="9" name="Group 142"/>
                <p:cNvGrpSpPr>
                  <a:grpSpLocks/>
                </p:cNvGrpSpPr>
                <p:nvPr/>
              </p:nvGrpSpPr>
              <p:grpSpPr bwMode="auto">
                <a:xfrm>
                  <a:off x="5334000" y="3337370"/>
                  <a:ext cx="685800" cy="137160"/>
                  <a:chOff x="5334000" y="1329056"/>
                  <a:chExt cx="685800" cy="152400"/>
                </a:xfrm>
              </p:grpSpPr>
              <p:sp>
                <p:nvSpPr>
                  <p:cNvPr id="145" name="Rectangle 144"/>
                  <p:cNvSpPr/>
                  <p:nvPr/>
                </p:nvSpPr>
                <p:spPr>
                  <a:xfrm>
                    <a:off x="5334000" y="1329056"/>
                    <a:ext cx="136525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46" name="Rectangle 145"/>
                  <p:cNvSpPr/>
                  <p:nvPr/>
                </p:nvSpPr>
                <p:spPr>
                  <a:xfrm>
                    <a:off x="5470525" y="1329056"/>
                    <a:ext cx="138113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47" name="Rectangle 146"/>
                  <p:cNvSpPr/>
                  <p:nvPr/>
                </p:nvSpPr>
                <p:spPr>
                  <a:xfrm>
                    <a:off x="5608638" y="1329056"/>
                    <a:ext cx="136525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48" name="Rectangle 147"/>
                  <p:cNvSpPr/>
                  <p:nvPr/>
                </p:nvSpPr>
                <p:spPr>
                  <a:xfrm>
                    <a:off x="5745163" y="1329056"/>
                    <a:ext cx="138112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49" name="Rectangle 148"/>
                  <p:cNvSpPr/>
                  <p:nvPr/>
                </p:nvSpPr>
                <p:spPr>
                  <a:xfrm>
                    <a:off x="5883275" y="1329056"/>
                    <a:ext cx="136525" cy="152400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2173" name="TextBox 143"/>
                <p:cNvSpPr txBox="1">
                  <a:spLocks noChangeArrowheads="1"/>
                </p:cNvSpPr>
                <p:nvPr/>
              </p:nvSpPr>
              <p:spPr bwMode="auto">
                <a:xfrm>
                  <a:off x="5257800" y="3459224"/>
                  <a:ext cx="1066800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8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80% </a:t>
                  </a:r>
                  <a:r>
                    <a:rPr lang="en-US" sz="8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completed</a:t>
                  </a:r>
                </a:p>
              </p:txBody>
            </p:sp>
          </p:grpSp>
        </p:grpSp>
        <p:grpSp>
          <p:nvGrpSpPr>
            <p:cNvPr id="143" name="Group 142"/>
            <p:cNvGrpSpPr/>
            <p:nvPr/>
          </p:nvGrpSpPr>
          <p:grpSpPr>
            <a:xfrm>
              <a:off x="3962400" y="3728001"/>
              <a:ext cx="2286000" cy="337297"/>
              <a:chOff x="3962400" y="3727998"/>
              <a:chExt cx="2286000" cy="337297"/>
            </a:xfrm>
          </p:grpSpPr>
          <p:grpSp>
            <p:nvGrpSpPr>
              <p:cNvPr id="141" name="Group 140"/>
              <p:cNvGrpSpPr/>
              <p:nvPr/>
            </p:nvGrpSpPr>
            <p:grpSpPr>
              <a:xfrm>
                <a:off x="3962400" y="3793102"/>
                <a:ext cx="1219200" cy="246221"/>
                <a:chOff x="3962400" y="3793102"/>
                <a:chExt cx="1219200" cy="246221"/>
              </a:xfrm>
            </p:grpSpPr>
            <p:sp>
              <p:nvSpPr>
                <p:cNvPr id="151" name="Flowchart: Connector 150"/>
                <p:cNvSpPr/>
                <p:nvPr/>
              </p:nvSpPr>
              <p:spPr bwMode="auto">
                <a:xfrm>
                  <a:off x="3962400" y="3810722"/>
                  <a:ext cx="152400" cy="137160"/>
                </a:xfrm>
                <a:prstGeom prst="flowChartConnector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75" name="TextBox 151"/>
                <p:cNvSpPr txBox="1">
                  <a:spLocks noChangeArrowheads="1"/>
                </p:cNvSpPr>
                <p:nvPr/>
              </p:nvSpPr>
              <p:spPr bwMode="auto">
                <a:xfrm>
                  <a:off x="4114800" y="3793102"/>
                  <a:ext cx="10668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Done</a:t>
                  </a:r>
                </a:p>
              </p:txBody>
            </p:sp>
          </p:grpSp>
          <p:grpSp>
            <p:nvGrpSpPr>
              <p:cNvPr id="142" name="Group 141"/>
              <p:cNvGrpSpPr/>
              <p:nvPr/>
            </p:nvGrpSpPr>
            <p:grpSpPr>
              <a:xfrm>
                <a:off x="5181600" y="3727998"/>
                <a:ext cx="1066800" cy="337297"/>
                <a:chOff x="5181600" y="3727998"/>
                <a:chExt cx="1066800" cy="337297"/>
              </a:xfrm>
            </p:grpSpPr>
            <p:grpSp>
              <p:nvGrpSpPr>
                <p:cNvPr id="10" name="Group 153"/>
                <p:cNvGrpSpPr>
                  <a:grpSpLocks/>
                </p:cNvGrpSpPr>
                <p:nvPr/>
              </p:nvGrpSpPr>
              <p:grpSpPr bwMode="auto">
                <a:xfrm>
                  <a:off x="5334000" y="3727998"/>
                  <a:ext cx="685800" cy="137162"/>
                  <a:chOff x="5334000" y="1491538"/>
                  <a:chExt cx="685800" cy="152402"/>
                </a:xfrm>
              </p:grpSpPr>
              <p:sp>
                <p:nvSpPr>
                  <p:cNvPr id="156" name="Rectangle 155"/>
                  <p:cNvSpPr/>
                  <p:nvPr/>
                </p:nvSpPr>
                <p:spPr>
                  <a:xfrm>
                    <a:off x="5334000" y="1491540"/>
                    <a:ext cx="136525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57" name="Rectangle 156"/>
                  <p:cNvSpPr/>
                  <p:nvPr/>
                </p:nvSpPr>
                <p:spPr>
                  <a:xfrm>
                    <a:off x="5470525" y="1491538"/>
                    <a:ext cx="138113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58" name="Rectangle 157"/>
                  <p:cNvSpPr/>
                  <p:nvPr/>
                </p:nvSpPr>
                <p:spPr>
                  <a:xfrm>
                    <a:off x="5608638" y="1491540"/>
                    <a:ext cx="136525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59" name="Rectangle 158"/>
                  <p:cNvSpPr/>
                  <p:nvPr/>
                </p:nvSpPr>
                <p:spPr>
                  <a:xfrm>
                    <a:off x="5745163" y="1491540"/>
                    <a:ext cx="138112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60" name="Rectangle 159"/>
                  <p:cNvSpPr/>
                  <p:nvPr/>
                </p:nvSpPr>
                <p:spPr>
                  <a:xfrm>
                    <a:off x="5883275" y="1491540"/>
                    <a:ext cx="136525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2177" name="TextBox 154"/>
                <p:cNvSpPr txBox="1">
                  <a:spLocks noChangeArrowheads="1"/>
                </p:cNvSpPr>
                <p:nvPr/>
              </p:nvSpPr>
              <p:spPr bwMode="auto">
                <a:xfrm>
                  <a:off x="5181600" y="3849851"/>
                  <a:ext cx="1066800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8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100% completed</a:t>
                  </a:r>
                </a:p>
              </p:txBody>
            </p:sp>
          </p:grpSp>
        </p:grpSp>
        <p:grpSp>
          <p:nvGrpSpPr>
            <p:cNvPr id="122" name="Group 121"/>
            <p:cNvGrpSpPr/>
            <p:nvPr/>
          </p:nvGrpSpPr>
          <p:grpSpPr>
            <a:xfrm>
              <a:off x="3962400" y="2387404"/>
              <a:ext cx="2362200" cy="336746"/>
              <a:chOff x="3962400" y="2387404"/>
              <a:chExt cx="2362200" cy="336746"/>
            </a:xfrm>
          </p:grpSpPr>
          <p:grpSp>
            <p:nvGrpSpPr>
              <p:cNvPr id="121" name="Group 120"/>
              <p:cNvGrpSpPr/>
              <p:nvPr/>
            </p:nvGrpSpPr>
            <p:grpSpPr>
              <a:xfrm>
                <a:off x="5257800" y="2387404"/>
                <a:ext cx="1066800" cy="336746"/>
                <a:chOff x="5257800" y="2387404"/>
                <a:chExt cx="1066800" cy="336746"/>
              </a:xfrm>
            </p:grpSpPr>
            <p:grpSp>
              <p:nvGrpSpPr>
                <p:cNvPr id="7" name="Group 120"/>
                <p:cNvGrpSpPr>
                  <a:grpSpLocks/>
                </p:cNvGrpSpPr>
                <p:nvPr/>
              </p:nvGrpSpPr>
              <p:grpSpPr bwMode="auto">
                <a:xfrm>
                  <a:off x="5334000" y="2387404"/>
                  <a:ext cx="685800" cy="137160"/>
                  <a:chOff x="5334000" y="1409700"/>
                  <a:chExt cx="685800" cy="152400"/>
                </a:xfrm>
              </p:grpSpPr>
              <p:sp>
                <p:nvSpPr>
                  <p:cNvPr id="123" name="Rectangle 122"/>
                  <p:cNvSpPr/>
                  <p:nvPr/>
                </p:nvSpPr>
                <p:spPr>
                  <a:xfrm>
                    <a:off x="5334000" y="1409086"/>
                    <a:ext cx="136525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24" name="Rectangle 123"/>
                  <p:cNvSpPr/>
                  <p:nvPr/>
                </p:nvSpPr>
                <p:spPr>
                  <a:xfrm>
                    <a:off x="5470525" y="1409086"/>
                    <a:ext cx="138113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25" name="Rectangle 124"/>
                  <p:cNvSpPr/>
                  <p:nvPr/>
                </p:nvSpPr>
                <p:spPr>
                  <a:xfrm>
                    <a:off x="5608638" y="1409086"/>
                    <a:ext cx="136525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26" name="Rectangle 125"/>
                  <p:cNvSpPr/>
                  <p:nvPr/>
                </p:nvSpPr>
                <p:spPr>
                  <a:xfrm>
                    <a:off x="5745163" y="1409086"/>
                    <a:ext cx="138112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27" name="Rectangle 126"/>
                  <p:cNvSpPr/>
                  <p:nvPr/>
                </p:nvSpPr>
                <p:spPr>
                  <a:xfrm>
                    <a:off x="5883275" y="1409086"/>
                    <a:ext cx="136525" cy="152400"/>
                  </a:xfrm>
                  <a:prstGeom prst="rect">
                    <a:avLst/>
                  </a:prstGeom>
                  <a:solidFill>
                    <a:srgbClr val="CCE9AD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2165" name="TextBox 121"/>
                <p:cNvSpPr txBox="1">
                  <a:spLocks noChangeArrowheads="1"/>
                </p:cNvSpPr>
                <p:nvPr/>
              </p:nvSpPr>
              <p:spPr bwMode="auto">
                <a:xfrm>
                  <a:off x="5257800" y="2508706"/>
                  <a:ext cx="1066800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80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95% completed</a:t>
                  </a:r>
                </a:p>
              </p:txBody>
            </p:sp>
          </p:grpSp>
          <p:grpSp>
            <p:nvGrpSpPr>
              <p:cNvPr id="119" name="Group 118"/>
              <p:cNvGrpSpPr/>
              <p:nvPr/>
            </p:nvGrpSpPr>
            <p:grpSpPr>
              <a:xfrm>
                <a:off x="3962400" y="2419350"/>
                <a:ext cx="1219200" cy="246221"/>
                <a:chOff x="3962400" y="2419350"/>
                <a:chExt cx="1219200" cy="246221"/>
              </a:xfrm>
            </p:grpSpPr>
            <p:sp>
              <p:nvSpPr>
                <p:cNvPr id="88" name="Flowchart: Connector 87"/>
                <p:cNvSpPr/>
                <p:nvPr/>
              </p:nvSpPr>
              <p:spPr bwMode="auto">
                <a:xfrm>
                  <a:off x="3962400" y="2495550"/>
                  <a:ext cx="152400" cy="137160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TextBox 107"/>
                <p:cNvSpPr txBox="1">
                  <a:spLocks noChangeArrowheads="1"/>
                </p:cNvSpPr>
                <p:nvPr/>
              </p:nvSpPr>
              <p:spPr bwMode="auto">
                <a:xfrm>
                  <a:off x="4114800" y="2419350"/>
                  <a:ext cx="10668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In progress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3"/>
          <p:cNvSpPr txBox="1">
            <a:spLocks noChangeArrowheads="1"/>
          </p:cNvSpPr>
          <p:nvPr/>
        </p:nvSpPr>
        <p:spPr bwMode="auto">
          <a:xfrm>
            <a:off x="381000" y="-34287"/>
            <a:ext cx="8382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Verdana" pitchFamily="34" charset="0"/>
                <a:cs typeface="Arial" charset="0"/>
              </a:rPr>
              <a:t>DASHBOARD OF </a:t>
            </a:r>
            <a:r>
              <a:rPr lang="en-US" sz="1200" b="1" dirty="0" smtClean="0">
                <a:solidFill>
                  <a:prstClr val="black"/>
                </a:solidFill>
                <a:latin typeface="Verdana" pitchFamily="34" charset="0"/>
                <a:cs typeface="Arial" charset="0"/>
              </a:rPr>
              <a:t>ISSUES RELATED TO F.I.R.S.</a:t>
            </a:r>
            <a:endParaRPr lang="en-US" sz="1200" b="1" dirty="0">
              <a:solidFill>
                <a:prstClr val="black"/>
              </a:solidFill>
              <a:latin typeface="Verdana" pitchFamily="34" charset="0"/>
              <a:cs typeface="Arial" charset="0"/>
            </a:endParaRPr>
          </a:p>
        </p:txBody>
      </p: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2" y="438150"/>
          <a:ext cx="9143999" cy="478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998"/>
                <a:gridCol w="2133600"/>
                <a:gridCol w="1219200"/>
                <a:gridCol w="1219200"/>
                <a:gridCol w="1219200"/>
                <a:gridCol w="2971801"/>
              </a:tblGrid>
              <a:tr h="36663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SN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Task/Issue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Assigned to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Status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Completion level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Expected Outcome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</a:tr>
              <a:tr h="424215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1.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Guidelines on tax treatment of REITs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SEC, FIRS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3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 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SEC/FIRS to finalize</a:t>
                      </a:r>
                      <a:r>
                        <a:rPr lang="en-US" sz="9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guidelines and </a:t>
                      </a:r>
                      <a:r>
                        <a:rPr lang="en-US" sz="9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rules to  incentivize use of REITs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</a:tr>
              <a:tr h="375672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Guidelines on tax treatment of sukuk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FIRS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FIRS to release </a:t>
                      </a:r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guidelines granting sukuk same tax treatment as conventional bonds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</a:tr>
              <a:tr h="493776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3.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Tax treatment of companies with holding company structure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CAMMIC, FIRS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FIRS to </a:t>
                      </a:r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issue guidelines that grant companies</a:t>
                      </a:r>
                      <a:r>
                        <a:rPr lang="en-US" sz="9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with </a:t>
                      </a:r>
                      <a:r>
                        <a:rPr lang="en-US" sz="900" baseline="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HoldCo</a:t>
                      </a:r>
                      <a:r>
                        <a:rPr lang="en-US" sz="9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structure same tax benefits as banks with similar structure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</a:tr>
              <a:tr h="375672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4.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Tax deductibility of listing expenses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FIRS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Guidelines</a:t>
                      </a:r>
                      <a:r>
                        <a:rPr lang="en-US" sz="9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from FIRS allowing listing expenses to be tax deductible to encourage more listings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</a:tr>
              <a:tr h="35508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5.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Waiver</a:t>
                      </a:r>
                      <a:r>
                        <a:rPr lang="en-US" sz="9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on tax penalties and interest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FIRS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Currently being implemented by FIRS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</a:tr>
              <a:tr h="493776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6.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Minimum tax and excess dividend tax guidelines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FIRS, HMF, NASS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Pending amendment of CITA</a:t>
                      </a:r>
                      <a:r>
                        <a:rPr lang="en-US" sz="9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by </a:t>
                      </a:r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NASS, FIRS treating this on a case by case</a:t>
                      </a:r>
                      <a:r>
                        <a:rPr lang="en-US" sz="9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basis. Minimum tax to be eliminated</a:t>
                      </a:r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to boost competitiveness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</a:tr>
              <a:tr h="419088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7.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Insurance industry tax issues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FIRS, CAMMIC NAICOM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FIRS </a:t>
                      </a:r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and NAICOM working together to address all tax disincentives inhibiting</a:t>
                      </a:r>
                      <a:r>
                        <a:rPr lang="en-US" sz="9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growth of insurance industry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</a:tr>
              <a:tr h="493776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8.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Stamp</a:t>
                      </a:r>
                      <a:r>
                        <a:rPr lang="en-US" sz="9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duty on savings and investment products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CAMMIC,</a:t>
                      </a:r>
                      <a:r>
                        <a:rPr lang="en-US" sz="9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HMF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Specific duty</a:t>
                      </a:r>
                      <a:r>
                        <a:rPr lang="en-US" sz="9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incentives for savings and investment products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</a:tr>
              <a:tr h="422136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9.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Inter-agency information sharing to boost tax compliance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HMF, all</a:t>
                      </a:r>
                      <a:r>
                        <a:rPr lang="en-US" sz="9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agencies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 unified portal for reporting to all agencies</a:t>
                      </a:r>
                      <a:r>
                        <a:rPr lang="en-US" sz="9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under the Ministry of Finance to boost tax compliance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</a:tr>
              <a:tr h="422136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10.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Improve tax compliance within the capital market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SEC, FIRS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Measures</a:t>
                      </a:r>
                      <a:r>
                        <a:rPr lang="en-US" sz="9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to ensure capital market participants comply with tax laws</a:t>
                      </a:r>
                      <a:endParaRPr lang="en-US" sz="9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1148" marB="41148"/>
                </a:tc>
              </a:tr>
            </a:tbl>
          </a:graphicData>
        </a:graphic>
      </p:graphicFrame>
      <p:grpSp>
        <p:nvGrpSpPr>
          <p:cNvPr id="175" name="Group 174"/>
          <p:cNvGrpSpPr/>
          <p:nvPr/>
        </p:nvGrpSpPr>
        <p:grpSpPr>
          <a:xfrm>
            <a:off x="3810000" y="971550"/>
            <a:ext cx="2590800" cy="4191000"/>
            <a:chOff x="4572000" y="971550"/>
            <a:chExt cx="2590800" cy="4191000"/>
          </a:xfrm>
        </p:grpSpPr>
        <p:grpSp>
          <p:nvGrpSpPr>
            <p:cNvPr id="100" name="Group 99"/>
            <p:cNvGrpSpPr/>
            <p:nvPr/>
          </p:nvGrpSpPr>
          <p:grpSpPr>
            <a:xfrm>
              <a:off x="4572000" y="971550"/>
              <a:ext cx="2590800" cy="345997"/>
              <a:chOff x="3886200" y="971550"/>
              <a:chExt cx="2590800" cy="345997"/>
            </a:xfrm>
          </p:grpSpPr>
          <p:grpSp>
            <p:nvGrpSpPr>
              <p:cNvPr id="97" name="Group 96"/>
              <p:cNvGrpSpPr/>
              <p:nvPr/>
            </p:nvGrpSpPr>
            <p:grpSpPr>
              <a:xfrm>
                <a:off x="3886200" y="971550"/>
                <a:ext cx="1337187" cy="246221"/>
                <a:chOff x="3886200" y="971550"/>
                <a:chExt cx="1337187" cy="246221"/>
              </a:xfrm>
            </p:grpSpPr>
            <p:sp>
              <p:nvSpPr>
                <p:cNvPr id="63" name="Flowchart: Connector 62"/>
                <p:cNvSpPr/>
                <p:nvPr/>
              </p:nvSpPr>
              <p:spPr bwMode="auto">
                <a:xfrm>
                  <a:off x="3886200" y="1020227"/>
                  <a:ext cx="167148" cy="147621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179" name="TextBox 63"/>
                <p:cNvSpPr txBox="1">
                  <a:spLocks noChangeArrowheads="1"/>
                </p:cNvSpPr>
                <p:nvPr/>
              </p:nvSpPr>
              <p:spPr bwMode="auto">
                <a:xfrm>
                  <a:off x="4053348" y="971550"/>
                  <a:ext cx="1170039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In progress</a:t>
                  </a:r>
                </a:p>
              </p:txBody>
            </p:sp>
          </p:grpSp>
          <p:grpSp>
            <p:nvGrpSpPr>
              <p:cNvPr id="3" name="Group 80"/>
              <p:cNvGrpSpPr>
                <a:grpSpLocks/>
              </p:cNvGrpSpPr>
              <p:nvPr/>
            </p:nvGrpSpPr>
            <p:grpSpPr bwMode="auto">
              <a:xfrm>
                <a:off x="5390535" y="971550"/>
                <a:ext cx="752168" cy="147621"/>
                <a:chOff x="5334000" y="1333500"/>
                <a:chExt cx="685800" cy="152400"/>
              </a:xfrm>
            </p:grpSpPr>
            <p:sp>
              <p:nvSpPr>
                <p:cNvPr id="74" name="Rectangle 73"/>
                <p:cNvSpPr/>
                <p:nvPr/>
              </p:nvSpPr>
              <p:spPr>
                <a:xfrm>
                  <a:off x="5334000" y="1333500"/>
                  <a:ext cx="136525" cy="152400"/>
                </a:xfrm>
                <a:prstGeom prst="rect">
                  <a:avLst/>
                </a:prstGeom>
                <a:solidFill>
                  <a:srgbClr val="92D050"/>
                </a:solidFill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" name="Rectangle 74"/>
                <p:cNvSpPr/>
                <p:nvPr/>
              </p:nvSpPr>
              <p:spPr>
                <a:xfrm>
                  <a:off x="5470525" y="1333500"/>
                  <a:ext cx="138113" cy="152400"/>
                </a:xfrm>
                <a:prstGeom prst="rect">
                  <a:avLst/>
                </a:prstGeom>
                <a:solidFill>
                  <a:srgbClr val="92D050"/>
                </a:solidFill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" name="Rectangle 75"/>
                <p:cNvSpPr/>
                <p:nvPr/>
              </p:nvSpPr>
              <p:spPr>
                <a:xfrm>
                  <a:off x="5608638" y="1333500"/>
                  <a:ext cx="136525" cy="152400"/>
                </a:xfrm>
                <a:prstGeom prst="rect">
                  <a:avLst/>
                </a:prstGeom>
                <a:solidFill>
                  <a:srgbClr val="92D050"/>
                </a:solidFill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" name="Rectangle 76"/>
                <p:cNvSpPr/>
                <p:nvPr/>
              </p:nvSpPr>
              <p:spPr>
                <a:xfrm>
                  <a:off x="5745163" y="1333500"/>
                  <a:ext cx="138112" cy="152400"/>
                </a:xfrm>
                <a:prstGeom prst="rect">
                  <a:avLst/>
                </a:prstGeom>
                <a:solidFill>
                  <a:srgbClr val="92D050"/>
                </a:solidFill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" name="Rectangle 77"/>
                <p:cNvSpPr/>
                <p:nvPr/>
              </p:nvSpPr>
              <p:spPr>
                <a:xfrm>
                  <a:off x="5883275" y="1333500"/>
                  <a:ext cx="136525" cy="15240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3181" name="TextBox 78"/>
              <p:cNvSpPr txBox="1">
                <a:spLocks noChangeArrowheads="1"/>
              </p:cNvSpPr>
              <p:nvPr/>
            </p:nvSpPr>
            <p:spPr bwMode="auto">
              <a:xfrm>
                <a:off x="5306961" y="1102103"/>
                <a:ext cx="1170039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800" dirty="0" smtClean="0">
                    <a:solidFill>
                      <a:prstClr val="black"/>
                    </a:solidFill>
                    <a:latin typeface="Verdana" pitchFamily="34" charset="0"/>
                    <a:cs typeface="Arial" charset="0"/>
                  </a:rPr>
                  <a:t>80</a:t>
                </a:r>
                <a:r>
                  <a:rPr lang="en-US" sz="800" dirty="0">
                    <a:solidFill>
                      <a:prstClr val="black"/>
                    </a:solidFill>
                    <a:latin typeface="Verdana" pitchFamily="34" charset="0"/>
                    <a:cs typeface="Arial" charset="0"/>
                  </a:rPr>
                  <a:t>% completed</a:t>
                </a: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4572000" y="2225754"/>
              <a:ext cx="2590800" cy="345996"/>
              <a:chOff x="3886200" y="2225754"/>
              <a:chExt cx="2590800" cy="345996"/>
            </a:xfrm>
          </p:grpSpPr>
          <p:grpSp>
            <p:nvGrpSpPr>
              <p:cNvPr id="104" name="Group 103"/>
              <p:cNvGrpSpPr/>
              <p:nvPr/>
            </p:nvGrpSpPr>
            <p:grpSpPr>
              <a:xfrm>
                <a:off x="3886200" y="2249329"/>
                <a:ext cx="1337187" cy="246221"/>
                <a:chOff x="3886200" y="2249329"/>
                <a:chExt cx="1337187" cy="246221"/>
              </a:xfrm>
            </p:grpSpPr>
            <p:sp>
              <p:nvSpPr>
                <p:cNvPr id="107" name="Flowchart: Connector 106"/>
                <p:cNvSpPr/>
                <p:nvPr/>
              </p:nvSpPr>
              <p:spPr bwMode="auto">
                <a:xfrm>
                  <a:off x="3886200" y="2275010"/>
                  <a:ext cx="167148" cy="147621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189" name="TextBox 107"/>
                <p:cNvSpPr txBox="1">
                  <a:spLocks noChangeArrowheads="1"/>
                </p:cNvSpPr>
                <p:nvPr/>
              </p:nvSpPr>
              <p:spPr bwMode="auto">
                <a:xfrm>
                  <a:off x="4053348" y="2249329"/>
                  <a:ext cx="1170039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0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In progress</a:t>
                  </a:r>
                </a:p>
              </p:txBody>
            </p:sp>
          </p:grpSp>
          <p:grpSp>
            <p:nvGrpSpPr>
              <p:cNvPr id="105" name="Group 104"/>
              <p:cNvGrpSpPr/>
              <p:nvPr/>
            </p:nvGrpSpPr>
            <p:grpSpPr>
              <a:xfrm>
                <a:off x="5306961" y="2225754"/>
                <a:ext cx="1170039" cy="345996"/>
                <a:chOff x="5306961" y="2225754"/>
                <a:chExt cx="1170039" cy="345996"/>
              </a:xfrm>
            </p:grpSpPr>
            <p:grpSp>
              <p:nvGrpSpPr>
                <p:cNvPr id="5" name="Group 109"/>
                <p:cNvGrpSpPr>
                  <a:grpSpLocks/>
                </p:cNvGrpSpPr>
                <p:nvPr/>
              </p:nvGrpSpPr>
              <p:grpSpPr bwMode="auto">
                <a:xfrm>
                  <a:off x="5390535" y="2225754"/>
                  <a:ext cx="752168" cy="147621"/>
                  <a:chOff x="5334000" y="1164723"/>
                  <a:chExt cx="685800" cy="152400"/>
                </a:xfrm>
              </p:grpSpPr>
              <p:sp>
                <p:nvSpPr>
                  <p:cNvPr id="112" name="Rectangle 111"/>
                  <p:cNvSpPr/>
                  <p:nvPr/>
                </p:nvSpPr>
                <p:spPr>
                  <a:xfrm>
                    <a:off x="5334000" y="1164723"/>
                    <a:ext cx="136525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13" name="Rectangle 112"/>
                  <p:cNvSpPr/>
                  <p:nvPr/>
                </p:nvSpPr>
                <p:spPr>
                  <a:xfrm>
                    <a:off x="5470525" y="1164723"/>
                    <a:ext cx="138113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14" name="Rectangle 113"/>
                  <p:cNvSpPr/>
                  <p:nvPr/>
                </p:nvSpPr>
                <p:spPr>
                  <a:xfrm>
                    <a:off x="5608638" y="1164723"/>
                    <a:ext cx="136525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15" name="Rectangle 114"/>
                  <p:cNvSpPr/>
                  <p:nvPr/>
                </p:nvSpPr>
                <p:spPr>
                  <a:xfrm>
                    <a:off x="5745163" y="1164723"/>
                    <a:ext cx="138112" cy="152400"/>
                  </a:xfrm>
                  <a:prstGeom prst="rect">
                    <a:avLst/>
                  </a:prstGeom>
                  <a:solidFill>
                    <a:schemeClr val="accent3">
                      <a:lumMod val="60000"/>
                      <a:lumOff val="40000"/>
                    </a:schemeClr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16" name="Rectangle 115"/>
                  <p:cNvSpPr/>
                  <p:nvPr/>
                </p:nvSpPr>
                <p:spPr>
                  <a:xfrm>
                    <a:off x="5883275" y="1164723"/>
                    <a:ext cx="136525" cy="152400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3191" name="TextBox 110"/>
                <p:cNvSpPr txBox="1">
                  <a:spLocks noChangeArrowheads="1"/>
                </p:cNvSpPr>
                <p:nvPr/>
              </p:nvSpPr>
              <p:spPr bwMode="auto">
                <a:xfrm>
                  <a:off x="5306961" y="2356306"/>
                  <a:ext cx="1170039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8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70</a:t>
                  </a:r>
                  <a:r>
                    <a:rPr lang="en-US" sz="8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% completed</a:t>
                  </a:r>
                </a:p>
              </p:txBody>
            </p:sp>
          </p:grpSp>
        </p:grpSp>
        <p:grpSp>
          <p:nvGrpSpPr>
            <p:cNvPr id="117" name="Group 116"/>
            <p:cNvGrpSpPr/>
            <p:nvPr/>
          </p:nvGrpSpPr>
          <p:grpSpPr>
            <a:xfrm>
              <a:off x="4572000" y="2571750"/>
              <a:ext cx="2514600" cy="345997"/>
              <a:chOff x="3886200" y="2571750"/>
              <a:chExt cx="2514600" cy="345997"/>
            </a:xfrm>
          </p:grpSpPr>
          <p:grpSp>
            <p:nvGrpSpPr>
              <p:cNvPr id="111" name="Group 110"/>
              <p:cNvGrpSpPr/>
              <p:nvPr/>
            </p:nvGrpSpPr>
            <p:grpSpPr>
              <a:xfrm>
                <a:off x="3886200" y="2630329"/>
                <a:ext cx="1337187" cy="246221"/>
                <a:chOff x="3886200" y="2630329"/>
                <a:chExt cx="1337187" cy="246221"/>
              </a:xfrm>
            </p:grpSpPr>
            <p:sp>
              <p:nvSpPr>
                <p:cNvPr id="118" name="Flowchart: Connector 117"/>
                <p:cNvSpPr/>
                <p:nvPr/>
              </p:nvSpPr>
              <p:spPr bwMode="auto">
                <a:xfrm>
                  <a:off x="3886200" y="2652729"/>
                  <a:ext cx="167148" cy="147621"/>
                </a:xfrm>
                <a:prstGeom prst="flowChartConnector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193" name="TextBox 118"/>
                <p:cNvSpPr txBox="1">
                  <a:spLocks noChangeArrowheads="1"/>
                </p:cNvSpPr>
                <p:nvPr/>
              </p:nvSpPr>
              <p:spPr bwMode="auto">
                <a:xfrm>
                  <a:off x="4053348" y="2630329"/>
                  <a:ext cx="1170039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Done</a:t>
                  </a:r>
                </a:p>
              </p:txBody>
            </p:sp>
          </p:grpSp>
          <p:grpSp>
            <p:nvGrpSpPr>
              <p:cNvPr id="6" name="Group 120"/>
              <p:cNvGrpSpPr>
                <a:grpSpLocks/>
              </p:cNvGrpSpPr>
              <p:nvPr/>
            </p:nvGrpSpPr>
            <p:grpSpPr bwMode="auto">
              <a:xfrm>
                <a:off x="5390535" y="2571750"/>
                <a:ext cx="752168" cy="147621"/>
                <a:chOff x="5334000" y="1132323"/>
                <a:chExt cx="685800" cy="152400"/>
              </a:xfrm>
            </p:grpSpPr>
            <p:sp>
              <p:nvSpPr>
                <p:cNvPr id="123" name="Rectangle 122"/>
                <p:cNvSpPr/>
                <p:nvPr/>
              </p:nvSpPr>
              <p:spPr>
                <a:xfrm>
                  <a:off x="5334000" y="1132323"/>
                  <a:ext cx="136525" cy="152400"/>
                </a:xfrm>
                <a:prstGeom prst="rect">
                  <a:avLst/>
                </a:prstGeom>
                <a:solidFill>
                  <a:srgbClr val="92D050"/>
                </a:solidFill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4" name="Rectangle 123"/>
                <p:cNvSpPr/>
                <p:nvPr/>
              </p:nvSpPr>
              <p:spPr>
                <a:xfrm>
                  <a:off x="5470525" y="1132323"/>
                  <a:ext cx="138113" cy="152400"/>
                </a:xfrm>
                <a:prstGeom prst="rect">
                  <a:avLst/>
                </a:prstGeom>
                <a:solidFill>
                  <a:srgbClr val="92D050"/>
                </a:solidFill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5" name="Rectangle 124"/>
                <p:cNvSpPr/>
                <p:nvPr/>
              </p:nvSpPr>
              <p:spPr>
                <a:xfrm>
                  <a:off x="5608638" y="1132323"/>
                  <a:ext cx="136525" cy="152400"/>
                </a:xfrm>
                <a:prstGeom prst="rect">
                  <a:avLst/>
                </a:prstGeom>
                <a:solidFill>
                  <a:srgbClr val="92D050"/>
                </a:solidFill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6" name="Rectangle 125"/>
                <p:cNvSpPr/>
                <p:nvPr/>
              </p:nvSpPr>
              <p:spPr>
                <a:xfrm>
                  <a:off x="5745163" y="1132323"/>
                  <a:ext cx="138112" cy="152400"/>
                </a:xfrm>
                <a:prstGeom prst="rect">
                  <a:avLst/>
                </a:prstGeom>
                <a:solidFill>
                  <a:srgbClr val="92D050"/>
                </a:solidFill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7" name="Rectangle 126"/>
                <p:cNvSpPr/>
                <p:nvPr/>
              </p:nvSpPr>
              <p:spPr>
                <a:xfrm>
                  <a:off x="5883275" y="1132323"/>
                  <a:ext cx="136525" cy="152400"/>
                </a:xfrm>
                <a:prstGeom prst="rect">
                  <a:avLst/>
                </a:prstGeom>
                <a:solidFill>
                  <a:srgbClr val="92D050"/>
                </a:solidFill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3195" name="TextBox 121"/>
              <p:cNvSpPr txBox="1">
                <a:spLocks noChangeArrowheads="1"/>
              </p:cNvSpPr>
              <p:nvPr/>
            </p:nvSpPr>
            <p:spPr bwMode="auto">
              <a:xfrm>
                <a:off x="5230761" y="2702303"/>
                <a:ext cx="1170039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800" dirty="0">
                    <a:solidFill>
                      <a:prstClr val="black"/>
                    </a:solidFill>
                    <a:latin typeface="Verdana" pitchFamily="34" charset="0"/>
                    <a:cs typeface="Arial" charset="0"/>
                  </a:rPr>
                  <a:t>100% </a:t>
                </a:r>
                <a:r>
                  <a:rPr lang="en-US" sz="800" dirty="0">
                    <a:solidFill>
                      <a:prstClr val="black"/>
                    </a:solidFill>
                    <a:latin typeface="Verdana" pitchFamily="34" charset="0"/>
                    <a:cs typeface="Arial" charset="0"/>
                  </a:rPr>
                  <a:t>completed</a:t>
                </a:r>
              </a:p>
            </p:txBody>
          </p:sp>
        </p:grpSp>
        <p:grpSp>
          <p:nvGrpSpPr>
            <p:cNvPr id="122" name="Group 121"/>
            <p:cNvGrpSpPr/>
            <p:nvPr/>
          </p:nvGrpSpPr>
          <p:grpSpPr>
            <a:xfrm>
              <a:off x="4572000" y="2952750"/>
              <a:ext cx="2590800" cy="381000"/>
              <a:chOff x="3886200" y="2952750"/>
              <a:chExt cx="2590800" cy="381000"/>
            </a:xfrm>
          </p:grpSpPr>
          <p:grpSp>
            <p:nvGrpSpPr>
              <p:cNvPr id="119" name="Group 118"/>
              <p:cNvGrpSpPr/>
              <p:nvPr/>
            </p:nvGrpSpPr>
            <p:grpSpPr>
              <a:xfrm>
                <a:off x="3886200" y="2952750"/>
                <a:ext cx="1337187" cy="246221"/>
                <a:chOff x="3886200" y="2952750"/>
                <a:chExt cx="1337187" cy="246221"/>
              </a:xfrm>
            </p:grpSpPr>
            <p:sp>
              <p:nvSpPr>
                <p:cNvPr id="129" name="Flowchart: Connector 128"/>
                <p:cNvSpPr/>
                <p:nvPr/>
              </p:nvSpPr>
              <p:spPr bwMode="auto">
                <a:xfrm>
                  <a:off x="3886200" y="3028950"/>
                  <a:ext cx="167148" cy="147621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197" name="TextBox 129"/>
                <p:cNvSpPr txBox="1">
                  <a:spLocks noChangeArrowheads="1"/>
                </p:cNvSpPr>
                <p:nvPr/>
              </p:nvSpPr>
              <p:spPr bwMode="auto">
                <a:xfrm>
                  <a:off x="4053348" y="2952750"/>
                  <a:ext cx="1170039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In progress</a:t>
                  </a:r>
                </a:p>
              </p:txBody>
            </p:sp>
          </p:grpSp>
          <p:grpSp>
            <p:nvGrpSpPr>
              <p:cNvPr id="121" name="Group 120"/>
              <p:cNvGrpSpPr/>
              <p:nvPr/>
            </p:nvGrpSpPr>
            <p:grpSpPr>
              <a:xfrm>
                <a:off x="5306961" y="2987753"/>
                <a:ext cx="1170039" cy="345997"/>
                <a:chOff x="5306961" y="2987753"/>
                <a:chExt cx="1170039" cy="345997"/>
              </a:xfrm>
            </p:grpSpPr>
            <p:grpSp>
              <p:nvGrpSpPr>
                <p:cNvPr id="7" name="Group 131"/>
                <p:cNvGrpSpPr>
                  <a:grpSpLocks/>
                </p:cNvGrpSpPr>
                <p:nvPr/>
              </p:nvGrpSpPr>
              <p:grpSpPr bwMode="auto">
                <a:xfrm>
                  <a:off x="5390535" y="2987753"/>
                  <a:ext cx="752168" cy="147621"/>
                  <a:chOff x="5334000" y="1181100"/>
                  <a:chExt cx="685800" cy="152400"/>
                </a:xfrm>
              </p:grpSpPr>
              <p:sp>
                <p:nvSpPr>
                  <p:cNvPr id="134" name="Rectangle 133"/>
                  <p:cNvSpPr/>
                  <p:nvPr/>
                </p:nvSpPr>
                <p:spPr>
                  <a:xfrm>
                    <a:off x="5334000" y="1181100"/>
                    <a:ext cx="136525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35" name="Rectangle 134"/>
                  <p:cNvSpPr/>
                  <p:nvPr/>
                </p:nvSpPr>
                <p:spPr>
                  <a:xfrm>
                    <a:off x="5470525" y="1181100"/>
                    <a:ext cx="138113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36" name="Rectangle 135"/>
                  <p:cNvSpPr/>
                  <p:nvPr/>
                </p:nvSpPr>
                <p:spPr>
                  <a:xfrm>
                    <a:off x="5608638" y="1181100"/>
                    <a:ext cx="136525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37" name="Rectangle 136"/>
                  <p:cNvSpPr/>
                  <p:nvPr/>
                </p:nvSpPr>
                <p:spPr>
                  <a:xfrm>
                    <a:off x="5745163" y="1181100"/>
                    <a:ext cx="138112" cy="152400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38" name="Rectangle 137"/>
                  <p:cNvSpPr/>
                  <p:nvPr/>
                </p:nvSpPr>
                <p:spPr>
                  <a:xfrm>
                    <a:off x="5883275" y="1181100"/>
                    <a:ext cx="136525" cy="152400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3199" name="TextBox 132"/>
                <p:cNvSpPr txBox="1">
                  <a:spLocks noChangeArrowheads="1"/>
                </p:cNvSpPr>
                <p:nvPr/>
              </p:nvSpPr>
              <p:spPr bwMode="auto">
                <a:xfrm>
                  <a:off x="5306961" y="3118306"/>
                  <a:ext cx="1170039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8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6</a:t>
                  </a:r>
                  <a:r>
                    <a:rPr lang="en-US" sz="800" dirty="0" smtClean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0</a:t>
                  </a:r>
                  <a:r>
                    <a:rPr lang="en-US" sz="8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% completed</a:t>
                  </a:r>
                </a:p>
              </p:txBody>
            </p:sp>
          </p:grpSp>
        </p:grpSp>
        <p:grpSp>
          <p:nvGrpSpPr>
            <p:cNvPr id="141" name="Group 140"/>
            <p:cNvGrpSpPr/>
            <p:nvPr/>
          </p:nvGrpSpPr>
          <p:grpSpPr>
            <a:xfrm>
              <a:off x="4572000" y="3486150"/>
              <a:ext cx="2590800" cy="345997"/>
              <a:chOff x="3886200" y="3486150"/>
              <a:chExt cx="2590800" cy="345997"/>
            </a:xfrm>
          </p:grpSpPr>
          <p:grpSp>
            <p:nvGrpSpPr>
              <p:cNvPr id="130" name="Group 129"/>
              <p:cNvGrpSpPr/>
              <p:nvPr/>
            </p:nvGrpSpPr>
            <p:grpSpPr>
              <a:xfrm>
                <a:off x="3886200" y="3486150"/>
                <a:ext cx="1337187" cy="246221"/>
                <a:chOff x="3886200" y="3486150"/>
                <a:chExt cx="1337187" cy="246221"/>
              </a:xfrm>
            </p:grpSpPr>
            <p:sp>
              <p:nvSpPr>
                <p:cNvPr id="140" name="Flowchart: Connector 139"/>
                <p:cNvSpPr/>
                <p:nvPr/>
              </p:nvSpPr>
              <p:spPr bwMode="auto">
                <a:xfrm>
                  <a:off x="3886200" y="3562350"/>
                  <a:ext cx="167148" cy="147621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201" name="TextBox 140"/>
                <p:cNvSpPr txBox="1">
                  <a:spLocks noChangeArrowheads="1"/>
                </p:cNvSpPr>
                <p:nvPr/>
              </p:nvSpPr>
              <p:spPr bwMode="auto">
                <a:xfrm>
                  <a:off x="4053348" y="3486150"/>
                  <a:ext cx="1170039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In progress</a:t>
                  </a:r>
                </a:p>
              </p:txBody>
            </p:sp>
          </p:grpSp>
          <p:grpSp>
            <p:nvGrpSpPr>
              <p:cNvPr id="133" name="Group 132"/>
              <p:cNvGrpSpPr/>
              <p:nvPr/>
            </p:nvGrpSpPr>
            <p:grpSpPr>
              <a:xfrm>
                <a:off x="5306961" y="3486150"/>
                <a:ext cx="1170039" cy="345997"/>
                <a:chOff x="5306961" y="3486150"/>
                <a:chExt cx="1170039" cy="345997"/>
              </a:xfrm>
            </p:grpSpPr>
            <p:grpSp>
              <p:nvGrpSpPr>
                <p:cNvPr id="8" name="Group 142"/>
                <p:cNvGrpSpPr>
                  <a:grpSpLocks/>
                </p:cNvGrpSpPr>
                <p:nvPr/>
              </p:nvGrpSpPr>
              <p:grpSpPr bwMode="auto">
                <a:xfrm>
                  <a:off x="5390535" y="3486150"/>
                  <a:ext cx="752168" cy="147621"/>
                  <a:chOff x="5334000" y="1150323"/>
                  <a:chExt cx="685800" cy="152400"/>
                </a:xfrm>
              </p:grpSpPr>
              <p:sp>
                <p:nvSpPr>
                  <p:cNvPr id="145" name="Rectangle 144"/>
                  <p:cNvSpPr/>
                  <p:nvPr/>
                </p:nvSpPr>
                <p:spPr>
                  <a:xfrm>
                    <a:off x="5334000" y="1150323"/>
                    <a:ext cx="136525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46" name="Rectangle 145"/>
                  <p:cNvSpPr/>
                  <p:nvPr/>
                </p:nvSpPr>
                <p:spPr>
                  <a:xfrm>
                    <a:off x="5470525" y="1150323"/>
                    <a:ext cx="138113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47" name="Rectangle 146"/>
                  <p:cNvSpPr/>
                  <p:nvPr/>
                </p:nvSpPr>
                <p:spPr>
                  <a:xfrm>
                    <a:off x="5608638" y="1150323"/>
                    <a:ext cx="136525" cy="152400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48" name="Rectangle 147"/>
                  <p:cNvSpPr/>
                  <p:nvPr/>
                </p:nvSpPr>
                <p:spPr>
                  <a:xfrm>
                    <a:off x="5745163" y="1150323"/>
                    <a:ext cx="138112" cy="152400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49" name="Rectangle 148"/>
                  <p:cNvSpPr/>
                  <p:nvPr/>
                </p:nvSpPr>
                <p:spPr>
                  <a:xfrm>
                    <a:off x="5883275" y="1150323"/>
                    <a:ext cx="136525" cy="152400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3203" name="TextBox 143"/>
                <p:cNvSpPr txBox="1">
                  <a:spLocks noChangeArrowheads="1"/>
                </p:cNvSpPr>
                <p:nvPr/>
              </p:nvSpPr>
              <p:spPr bwMode="auto">
                <a:xfrm>
                  <a:off x="5306961" y="3616703"/>
                  <a:ext cx="1170039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8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40% completed</a:t>
                  </a:r>
                </a:p>
              </p:txBody>
            </p:sp>
          </p:grpSp>
        </p:grpSp>
        <p:grpSp>
          <p:nvGrpSpPr>
            <p:cNvPr id="165" name="Group 164"/>
            <p:cNvGrpSpPr/>
            <p:nvPr/>
          </p:nvGrpSpPr>
          <p:grpSpPr>
            <a:xfrm>
              <a:off x="4572000" y="3943350"/>
              <a:ext cx="2507226" cy="1138221"/>
              <a:chOff x="3886200" y="3943350"/>
              <a:chExt cx="2507226" cy="1138221"/>
            </a:xfrm>
          </p:grpSpPr>
          <p:grpSp>
            <p:nvGrpSpPr>
              <p:cNvPr id="143" name="Group 142"/>
              <p:cNvGrpSpPr/>
              <p:nvPr/>
            </p:nvGrpSpPr>
            <p:grpSpPr>
              <a:xfrm>
                <a:off x="3886200" y="3943350"/>
                <a:ext cx="1337187" cy="1138221"/>
                <a:chOff x="3886200" y="4046467"/>
                <a:chExt cx="1337187" cy="1138221"/>
              </a:xfrm>
            </p:grpSpPr>
            <p:sp>
              <p:nvSpPr>
                <p:cNvPr id="151" name="Flowchart: Connector 150"/>
                <p:cNvSpPr/>
                <p:nvPr/>
              </p:nvSpPr>
              <p:spPr bwMode="auto">
                <a:xfrm>
                  <a:off x="3886200" y="4095750"/>
                  <a:ext cx="167148" cy="147621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205" name="TextBox 151"/>
                <p:cNvSpPr txBox="1">
                  <a:spLocks noChangeArrowheads="1"/>
                </p:cNvSpPr>
                <p:nvPr/>
              </p:nvSpPr>
              <p:spPr bwMode="auto">
                <a:xfrm>
                  <a:off x="4053348" y="4046467"/>
                  <a:ext cx="1170039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In progress</a:t>
                  </a:r>
                </a:p>
              </p:txBody>
            </p:sp>
            <p:sp>
              <p:nvSpPr>
                <p:cNvPr id="176" name="Flowchart: Connector 175"/>
                <p:cNvSpPr/>
                <p:nvPr/>
              </p:nvSpPr>
              <p:spPr bwMode="auto">
                <a:xfrm>
                  <a:off x="3886200" y="4579867"/>
                  <a:ext cx="167148" cy="147621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7" name="Flowchart: Connector 176"/>
                <p:cNvSpPr/>
                <p:nvPr/>
              </p:nvSpPr>
              <p:spPr bwMode="auto">
                <a:xfrm>
                  <a:off x="3886200" y="5037067"/>
                  <a:ext cx="167148" cy="147621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44" name="Group 143"/>
              <p:cNvGrpSpPr/>
              <p:nvPr/>
            </p:nvGrpSpPr>
            <p:grpSpPr>
              <a:xfrm>
                <a:off x="5223387" y="3943350"/>
                <a:ext cx="1170039" cy="345997"/>
                <a:chOff x="5223387" y="3992998"/>
                <a:chExt cx="1170039" cy="345997"/>
              </a:xfrm>
            </p:grpSpPr>
            <p:grpSp>
              <p:nvGrpSpPr>
                <p:cNvPr id="9" name="Group 153"/>
                <p:cNvGrpSpPr>
                  <a:grpSpLocks/>
                </p:cNvGrpSpPr>
                <p:nvPr/>
              </p:nvGrpSpPr>
              <p:grpSpPr bwMode="auto">
                <a:xfrm>
                  <a:off x="5390535" y="3992998"/>
                  <a:ext cx="752168" cy="147621"/>
                  <a:chOff x="5334000" y="1171323"/>
                  <a:chExt cx="685800" cy="152400"/>
                </a:xfrm>
              </p:grpSpPr>
              <p:sp>
                <p:nvSpPr>
                  <p:cNvPr id="156" name="Rectangle 155"/>
                  <p:cNvSpPr/>
                  <p:nvPr/>
                </p:nvSpPr>
                <p:spPr>
                  <a:xfrm>
                    <a:off x="5334000" y="1171323"/>
                    <a:ext cx="136525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57" name="Rectangle 156"/>
                  <p:cNvSpPr/>
                  <p:nvPr/>
                </p:nvSpPr>
                <p:spPr>
                  <a:xfrm>
                    <a:off x="5470525" y="1171323"/>
                    <a:ext cx="138113" cy="15240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58" name="Rectangle 157"/>
                  <p:cNvSpPr/>
                  <p:nvPr/>
                </p:nvSpPr>
                <p:spPr>
                  <a:xfrm>
                    <a:off x="5608638" y="1171323"/>
                    <a:ext cx="136525" cy="152400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59" name="Rectangle 158"/>
                  <p:cNvSpPr/>
                  <p:nvPr/>
                </p:nvSpPr>
                <p:spPr>
                  <a:xfrm>
                    <a:off x="5745163" y="1171323"/>
                    <a:ext cx="138112" cy="152400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60" name="Rectangle 159"/>
                  <p:cNvSpPr/>
                  <p:nvPr/>
                </p:nvSpPr>
                <p:spPr>
                  <a:xfrm>
                    <a:off x="5883275" y="1171323"/>
                    <a:ext cx="136525" cy="152400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3207" name="TextBox 154"/>
                <p:cNvSpPr txBox="1">
                  <a:spLocks noChangeArrowheads="1"/>
                </p:cNvSpPr>
                <p:nvPr/>
              </p:nvSpPr>
              <p:spPr bwMode="auto">
                <a:xfrm>
                  <a:off x="5223387" y="4123551"/>
                  <a:ext cx="1170039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8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  40% completed</a:t>
                  </a:r>
                </a:p>
              </p:txBody>
            </p:sp>
          </p:grpSp>
        </p:grpSp>
        <p:grpSp>
          <p:nvGrpSpPr>
            <p:cNvPr id="164" name="Group 163"/>
            <p:cNvGrpSpPr/>
            <p:nvPr/>
          </p:nvGrpSpPr>
          <p:grpSpPr>
            <a:xfrm>
              <a:off x="4739148" y="4459129"/>
              <a:ext cx="2347452" cy="703421"/>
              <a:chOff x="4053348" y="4510861"/>
              <a:chExt cx="2347452" cy="703421"/>
            </a:xfrm>
          </p:grpSpPr>
          <p:sp>
            <p:nvSpPr>
              <p:cNvPr id="3209" name="TextBox 162"/>
              <p:cNvSpPr txBox="1">
                <a:spLocks noChangeArrowheads="1"/>
              </p:cNvSpPr>
              <p:nvPr/>
            </p:nvSpPr>
            <p:spPr bwMode="auto">
              <a:xfrm>
                <a:off x="4053348" y="4510861"/>
                <a:ext cx="1170039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00" dirty="0">
                    <a:solidFill>
                      <a:prstClr val="black"/>
                    </a:solidFill>
                    <a:latin typeface="Verdana" pitchFamily="34" charset="0"/>
                    <a:cs typeface="Arial" charset="0"/>
                  </a:rPr>
                  <a:t>In progress</a:t>
                </a:r>
                <a:endParaRPr lang="en-US" sz="1000" dirty="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grpSp>
            <p:nvGrpSpPr>
              <p:cNvPr id="163" name="Group 162"/>
              <p:cNvGrpSpPr/>
              <p:nvPr/>
            </p:nvGrpSpPr>
            <p:grpSpPr>
              <a:xfrm>
                <a:off x="5223387" y="4527247"/>
                <a:ext cx="1177413" cy="687035"/>
                <a:chOff x="5223387" y="4527247"/>
                <a:chExt cx="1177413" cy="687035"/>
              </a:xfrm>
            </p:grpSpPr>
            <p:grpSp>
              <p:nvGrpSpPr>
                <p:cNvPr id="161" name="Group 160"/>
                <p:cNvGrpSpPr/>
                <p:nvPr/>
              </p:nvGrpSpPr>
              <p:grpSpPr>
                <a:xfrm>
                  <a:off x="5390535" y="4527247"/>
                  <a:ext cx="759542" cy="529857"/>
                  <a:chOff x="5390535" y="4527247"/>
                  <a:chExt cx="759542" cy="529857"/>
                </a:xfrm>
              </p:grpSpPr>
              <p:sp>
                <p:nvSpPr>
                  <p:cNvPr id="167" name="Rectangle 166"/>
                  <p:cNvSpPr/>
                  <p:nvPr/>
                </p:nvSpPr>
                <p:spPr bwMode="auto">
                  <a:xfrm>
                    <a:off x="5390535" y="4527247"/>
                    <a:ext cx="149737" cy="147622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68" name="Rectangle 167"/>
                  <p:cNvSpPr/>
                  <p:nvPr/>
                </p:nvSpPr>
                <p:spPr bwMode="auto">
                  <a:xfrm>
                    <a:off x="5540272" y="4527247"/>
                    <a:ext cx="151479" cy="147622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69" name="Rectangle 168"/>
                  <p:cNvSpPr/>
                  <p:nvPr/>
                </p:nvSpPr>
                <p:spPr bwMode="auto">
                  <a:xfrm>
                    <a:off x="5691751" y="4527247"/>
                    <a:ext cx="149737" cy="147622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70" name="Rectangle 169"/>
                  <p:cNvSpPr/>
                  <p:nvPr/>
                </p:nvSpPr>
                <p:spPr bwMode="auto">
                  <a:xfrm>
                    <a:off x="5841488" y="4527247"/>
                    <a:ext cx="151478" cy="147622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71" name="Rectangle 170"/>
                  <p:cNvSpPr/>
                  <p:nvPr/>
                </p:nvSpPr>
                <p:spPr bwMode="auto">
                  <a:xfrm>
                    <a:off x="5992966" y="4527247"/>
                    <a:ext cx="149737" cy="147622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79" name="Rectangle 178"/>
                  <p:cNvSpPr/>
                  <p:nvPr/>
                </p:nvSpPr>
                <p:spPr bwMode="auto">
                  <a:xfrm>
                    <a:off x="5397909" y="4909482"/>
                    <a:ext cx="149737" cy="147622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80" name="Rectangle 179"/>
                  <p:cNvSpPr/>
                  <p:nvPr/>
                </p:nvSpPr>
                <p:spPr bwMode="auto">
                  <a:xfrm>
                    <a:off x="5547646" y="4909482"/>
                    <a:ext cx="151479" cy="147622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81" name="Rectangle 180"/>
                  <p:cNvSpPr/>
                  <p:nvPr/>
                </p:nvSpPr>
                <p:spPr bwMode="auto">
                  <a:xfrm>
                    <a:off x="5699125" y="4909482"/>
                    <a:ext cx="149737" cy="147622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82" name="Rectangle 181"/>
                  <p:cNvSpPr/>
                  <p:nvPr/>
                </p:nvSpPr>
                <p:spPr bwMode="auto">
                  <a:xfrm>
                    <a:off x="5848862" y="4909482"/>
                    <a:ext cx="151478" cy="147622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83" name="Rectangle 182"/>
                  <p:cNvSpPr/>
                  <p:nvPr/>
                </p:nvSpPr>
                <p:spPr bwMode="auto">
                  <a:xfrm>
                    <a:off x="6000340" y="4909482"/>
                    <a:ext cx="149737" cy="147622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3211" name="TextBox 165"/>
                <p:cNvSpPr txBox="1">
                  <a:spLocks noChangeArrowheads="1"/>
                </p:cNvSpPr>
                <p:nvPr/>
              </p:nvSpPr>
              <p:spPr bwMode="auto">
                <a:xfrm>
                  <a:off x="5223387" y="4680882"/>
                  <a:ext cx="1170039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8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  </a:t>
                  </a:r>
                  <a:r>
                    <a:rPr lang="en-US" sz="800" dirty="0" smtClean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20</a:t>
                  </a:r>
                  <a:r>
                    <a:rPr lang="en-US" sz="8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% completed</a:t>
                  </a:r>
                </a:p>
              </p:txBody>
            </p:sp>
            <p:sp>
              <p:nvSpPr>
                <p:cNvPr id="184" name="TextBox 165"/>
                <p:cNvSpPr txBox="1">
                  <a:spLocks noChangeArrowheads="1"/>
                </p:cNvSpPr>
                <p:nvPr/>
              </p:nvSpPr>
              <p:spPr bwMode="auto">
                <a:xfrm>
                  <a:off x="5230761" y="4998838"/>
                  <a:ext cx="1170039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8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  </a:t>
                  </a:r>
                  <a:r>
                    <a:rPr lang="en-US" sz="800" dirty="0" smtClean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20</a:t>
                  </a:r>
                  <a:r>
                    <a:rPr lang="en-US" sz="8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% completed</a:t>
                  </a:r>
                </a:p>
              </p:txBody>
            </p:sp>
          </p:grpSp>
          <p:sp>
            <p:nvSpPr>
              <p:cNvPr id="178" name="TextBox 162"/>
              <p:cNvSpPr txBox="1">
                <a:spLocks noChangeArrowheads="1"/>
              </p:cNvSpPr>
              <p:nvPr/>
            </p:nvSpPr>
            <p:spPr bwMode="auto">
              <a:xfrm>
                <a:off x="4053348" y="4968061"/>
                <a:ext cx="1170039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00" dirty="0">
                    <a:solidFill>
                      <a:prstClr val="black"/>
                    </a:solidFill>
                    <a:latin typeface="Verdana" pitchFamily="34" charset="0"/>
                    <a:cs typeface="Arial" charset="0"/>
                  </a:rPr>
                  <a:t>In progress</a:t>
                </a:r>
                <a:endParaRPr lang="en-US" sz="1000" dirty="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</p:grpSp>
        <p:grpSp>
          <p:nvGrpSpPr>
            <p:cNvPr id="174" name="Group 173"/>
            <p:cNvGrpSpPr/>
            <p:nvPr/>
          </p:nvGrpSpPr>
          <p:grpSpPr>
            <a:xfrm>
              <a:off x="4572000" y="1334929"/>
              <a:ext cx="2590800" cy="356350"/>
              <a:chOff x="3886200" y="1334929"/>
              <a:chExt cx="2590800" cy="356350"/>
            </a:xfrm>
          </p:grpSpPr>
          <p:grpSp>
            <p:nvGrpSpPr>
              <p:cNvPr id="101" name="Group 100"/>
              <p:cNvGrpSpPr/>
              <p:nvPr/>
            </p:nvGrpSpPr>
            <p:grpSpPr>
              <a:xfrm>
                <a:off x="3886200" y="1334929"/>
                <a:ext cx="1337187" cy="246221"/>
                <a:chOff x="3886200" y="1334929"/>
                <a:chExt cx="1337187" cy="246221"/>
              </a:xfrm>
            </p:grpSpPr>
            <p:sp>
              <p:nvSpPr>
                <p:cNvPr id="85" name="Flowchart: Connector 84"/>
                <p:cNvSpPr/>
                <p:nvPr/>
              </p:nvSpPr>
              <p:spPr bwMode="auto">
                <a:xfrm>
                  <a:off x="3886200" y="1372367"/>
                  <a:ext cx="167148" cy="147621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183" name="TextBox 85"/>
                <p:cNvSpPr txBox="1">
                  <a:spLocks noChangeArrowheads="1"/>
                </p:cNvSpPr>
                <p:nvPr/>
              </p:nvSpPr>
              <p:spPr bwMode="auto">
                <a:xfrm>
                  <a:off x="4053348" y="1334929"/>
                  <a:ext cx="1170039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In progress</a:t>
                  </a:r>
                </a:p>
              </p:txBody>
            </p:sp>
          </p:grpSp>
          <p:grpSp>
            <p:nvGrpSpPr>
              <p:cNvPr id="173" name="Group 172"/>
              <p:cNvGrpSpPr/>
              <p:nvPr/>
            </p:nvGrpSpPr>
            <p:grpSpPr>
              <a:xfrm>
                <a:off x="5306961" y="1344687"/>
                <a:ext cx="1170039" cy="346592"/>
                <a:chOff x="5306961" y="1344687"/>
                <a:chExt cx="1170039" cy="346592"/>
              </a:xfrm>
            </p:grpSpPr>
            <p:sp>
              <p:nvSpPr>
                <p:cNvPr id="3185" name="TextBox 88"/>
                <p:cNvSpPr txBox="1">
                  <a:spLocks noChangeArrowheads="1"/>
                </p:cNvSpPr>
                <p:nvPr/>
              </p:nvSpPr>
              <p:spPr bwMode="auto">
                <a:xfrm>
                  <a:off x="5306961" y="1475835"/>
                  <a:ext cx="1170039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800" dirty="0" smtClean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80</a:t>
                  </a:r>
                  <a:r>
                    <a:rPr lang="en-US" sz="8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% completed</a:t>
                  </a:r>
                </a:p>
              </p:txBody>
            </p:sp>
            <p:sp>
              <p:nvSpPr>
                <p:cNvPr id="90" name="Rectangle 89"/>
                <p:cNvSpPr/>
                <p:nvPr/>
              </p:nvSpPr>
              <p:spPr bwMode="auto">
                <a:xfrm>
                  <a:off x="5390535" y="1344687"/>
                  <a:ext cx="149737" cy="147621"/>
                </a:xfrm>
                <a:prstGeom prst="rect">
                  <a:avLst/>
                </a:prstGeom>
                <a:solidFill>
                  <a:srgbClr val="92D050"/>
                </a:solidFill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" name="Rectangle 90"/>
                <p:cNvSpPr/>
                <p:nvPr/>
              </p:nvSpPr>
              <p:spPr bwMode="auto">
                <a:xfrm>
                  <a:off x="5540272" y="1344687"/>
                  <a:ext cx="151479" cy="147621"/>
                </a:xfrm>
                <a:prstGeom prst="rect">
                  <a:avLst/>
                </a:prstGeom>
                <a:solidFill>
                  <a:srgbClr val="92D050"/>
                </a:solidFill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2" name="Rectangle 91"/>
                <p:cNvSpPr/>
                <p:nvPr/>
              </p:nvSpPr>
              <p:spPr bwMode="auto">
                <a:xfrm>
                  <a:off x="5691751" y="1344687"/>
                  <a:ext cx="149737" cy="147621"/>
                </a:xfrm>
                <a:prstGeom prst="rect">
                  <a:avLst/>
                </a:prstGeom>
                <a:solidFill>
                  <a:srgbClr val="92D050"/>
                </a:solidFill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3" name="Rectangle 92"/>
                <p:cNvSpPr/>
                <p:nvPr/>
              </p:nvSpPr>
              <p:spPr bwMode="auto">
                <a:xfrm>
                  <a:off x="5841488" y="1344687"/>
                  <a:ext cx="151478" cy="147621"/>
                </a:xfrm>
                <a:prstGeom prst="rect">
                  <a:avLst/>
                </a:prstGeom>
                <a:solidFill>
                  <a:srgbClr val="92D050"/>
                </a:solidFill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4" name="Rectangle 93"/>
                <p:cNvSpPr/>
                <p:nvPr/>
              </p:nvSpPr>
              <p:spPr bwMode="auto">
                <a:xfrm>
                  <a:off x="5992966" y="1344687"/>
                  <a:ext cx="149737" cy="1476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</p:grpSp>
        <p:grpSp>
          <p:nvGrpSpPr>
            <p:cNvPr id="172" name="Group 171"/>
            <p:cNvGrpSpPr/>
            <p:nvPr/>
          </p:nvGrpSpPr>
          <p:grpSpPr>
            <a:xfrm>
              <a:off x="4572000" y="1758335"/>
              <a:ext cx="2590800" cy="345996"/>
              <a:chOff x="3886200" y="1758335"/>
              <a:chExt cx="2590800" cy="345996"/>
            </a:xfrm>
          </p:grpSpPr>
          <p:grpSp>
            <p:nvGrpSpPr>
              <p:cNvPr id="102" name="Group 101"/>
              <p:cNvGrpSpPr/>
              <p:nvPr/>
            </p:nvGrpSpPr>
            <p:grpSpPr>
              <a:xfrm>
                <a:off x="3886200" y="1792129"/>
                <a:ext cx="1337187" cy="246221"/>
                <a:chOff x="3886200" y="1792129"/>
                <a:chExt cx="1337187" cy="246221"/>
              </a:xfrm>
            </p:grpSpPr>
            <p:sp>
              <p:nvSpPr>
                <p:cNvPr id="96" name="Flowchart: Connector 95"/>
                <p:cNvSpPr/>
                <p:nvPr/>
              </p:nvSpPr>
              <p:spPr bwMode="auto">
                <a:xfrm>
                  <a:off x="3886200" y="1809750"/>
                  <a:ext cx="167148" cy="147621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187" name="TextBox 96"/>
                <p:cNvSpPr txBox="1">
                  <a:spLocks noChangeArrowheads="1"/>
                </p:cNvSpPr>
                <p:nvPr/>
              </p:nvSpPr>
              <p:spPr bwMode="auto">
                <a:xfrm>
                  <a:off x="4053348" y="1792129"/>
                  <a:ext cx="1170039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In progress</a:t>
                  </a:r>
                </a:p>
              </p:txBody>
            </p:sp>
          </p:grpSp>
          <p:grpSp>
            <p:nvGrpSpPr>
              <p:cNvPr id="166" name="Group 165"/>
              <p:cNvGrpSpPr/>
              <p:nvPr/>
            </p:nvGrpSpPr>
            <p:grpSpPr>
              <a:xfrm>
                <a:off x="5306961" y="1758335"/>
                <a:ext cx="1170039" cy="345996"/>
                <a:chOff x="5306961" y="1758335"/>
                <a:chExt cx="1170039" cy="345996"/>
              </a:xfrm>
            </p:grpSpPr>
            <p:sp>
              <p:nvSpPr>
                <p:cNvPr id="98" name="Rectangle 97"/>
                <p:cNvSpPr/>
                <p:nvPr/>
              </p:nvSpPr>
              <p:spPr bwMode="auto">
                <a:xfrm>
                  <a:off x="5390535" y="1758335"/>
                  <a:ext cx="149737" cy="147621"/>
                </a:xfrm>
                <a:prstGeom prst="rect">
                  <a:avLst/>
                </a:prstGeom>
                <a:solidFill>
                  <a:srgbClr val="92D050"/>
                </a:solidFill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9" name="Rectangle 98"/>
                <p:cNvSpPr/>
                <p:nvPr/>
              </p:nvSpPr>
              <p:spPr bwMode="auto">
                <a:xfrm>
                  <a:off x="5540272" y="1758335"/>
                  <a:ext cx="151479" cy="147621"/>
                </a:xfrm>
                <a:prstGeom prst="rect">
                  <a:avLst/>
                </a:prstGeom>
                <a:solidFill>
                  <a:srgbClr val="92D050"/>
                </a:solidFill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6" name="Rectangle 105"/>
                <p:cNvSpPr/>
                <p:nvPr/>
              </p:nvSpPr>
              <p:spPr bwMode="auto">
                <a:xfrm>
                  <a:off x="5691751" y="1758335"/>
                  <a:ext cx="149737" cy="147621"/>
                </a:xfrm>
                <a:prstGeom prst="rect">
                  <a:avLst/>
                </a:prstGeom>
                <a:solidFill>
                  <a:srgbClr val="92D050"/>
                </a:solidFill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 bwMode="auto">
                <a:xfrm>
                  <a:off x="5841488" y="1758335"/>
                  <a:ext cx="151478" cy="147621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0" name="Rectangle 109"/>
                <p:cNvSpPr/>
                <p:nvPr/>
              </p:nvSpPr>
              <p:spPr bwMode="auto">
                <a:xfrm>
                  <a:off x="5992966" y="1758335"/>
                  <a:ext cx="149737" cy="1476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212" name="TextBox 116"/>
                <p:cNvSpPr txBox="1">
                  <a:spLocks noChangeArrowheads="1"/>
                </p:cNvSpPr>
                <p:nvPr/>
              </p:nvSpPr>
              <p:spPr bwMode="auto">
                <a:xfrm>
                  <a:off x="5306961" y="1888887"/>
                  <a:ext cx="1170039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8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70</a:t>
                  </a:r>
                  <a:r>
                    <a:rPr lang="en-US" sz="800" dirty="0">
                      <a:solidFill>
                        <a:prstClr val="black"/>
                      </a:solidFill>
                      <a:latin typeface="Verdana" pitchFamily="34" charset="0"/>
                      <a:cs typeface="Arial" charset="0"/>
                    </a:rPr>
                    <a:t>% completed</a:t>
                  </a:r>
                </a:p>
              </p:txBody>
            </p:sp>
          </p:grpSp>
        </p:grpSp>
      </p:grpSp>
      <p:sp>
        <p:nvSpPr>
          <p:cNvPr id="95" name="TextBox 94"/>
          <p:cNvSpPr txBox="1"/>
          <p:nvPr/>
        </p:nvSpPr>
        <p:spPr>
          <a:xfrm>
            <a:off x="152400" y="102875"/>
            <a:ext cx="762000" cy="3077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D1D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FIRS</a:t>
            </a:r>
          </a:p>
        </p:txBody>
      </p:sp>
      <p:pic>
        <p:nvPicPr>
          <p:cNvPr id="3177" name="Picture 2" descr="Image result for FIRS niger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8" y="-41910"/>
            <a:ext cx="854075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228600"/>
            <a:ext cx="228600" cy="514350"/>
          </a:xfrm>
          <a:prstGeom prst="rect">
            <a:avLst/>
          </a:prstGeom>
          <a:solidFill>
            <a:srgbClr val="152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19200" y="0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Next Steps…</a:t>
            </a:r>
            <a:endParaRPr lang="en-US" b="1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304800" y="539750"/>
          <a:ext cx="8686800" cy="439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228600"/>
            <a:ext cx="228600" cy="514350"/>
          </a:xfrm>
          <a:prstGeom prst="rect">
            <a:avLst/>
          </a:prstGeom>
          <a:solidFill>
            <a:srgbClr val="152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2050" name="Picture 2" descr="Image result for thank yo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0911" y="666750"/>
            <a:ext cx="7167289" cy="403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754</Words>
  <Application>Microsoft Office PowerPoint</Application>
  <PresentationFormat>On-screen Show (16:9)</PresentationFormat>
  <Paragraphs>186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2_Office Theme</vt:lpstr>
      <vt:lpstr>1_Office Theme</vt:lpstr>
      <vt:lpstr>Slide 1</vt:lpstr>
      <vt:lpstr>OUTLINE</vt:lpstr>
      <vt:lpstr>Slide 3</vt:lpstr>
      <vt:lpstr>Slide 4</vt:lpstr>
      <vt:lpstr>Slide 5</vt:lpstr>
      <vt:lpstr>Slide 6</vt:lpstr>
      <vt:lpstr>Slide 7</vt:lpstr>
      <vt:lpstr>Slide 8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psdauda</dc:creator>
  <cp:lastModifiedBy>psdauda</cp:lastModifiedBy>
  <cp:revision>31</cp:revision>
  <dcterms:created xsi:type="dcterms:W3CDTF">2016-11-21T21:24:25Z</dcterms:created>
  <dcterms:modified xsi:type="dcterms:W3CDTF">2016-11-22T02:40:16Z</dcterms:modified>
</cp:coreProperties>
</file>