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937" r:id="rId4"/>
    <p:sldMasterId id="2147485950" r:id="rId5"/>
    <p:sldMasterId id="2147485963" r:id="rId6"/>
    <p:sldMasterId id="2147487416" r:id="rId7"/>
    <p:sldMasterId id="2147487429" r:id="rId8"/>
  </p:sldMasterIdLst>
  <p:notesMasterIdLst>
    <p:notesMasterId r:id="rId19"/>
  </p:notesMasterIdLst>
  <p:handoutMasterIdLst>
    <p:handoutMasterId r:id="rId20"/>
  </p:handoutMasterIdLst>
  <p:sldIdLst>
    <p:sldId id="532" r:id="rId9"/>
    <p:sldId id="530" r:id="rId10"/>
    <p:sldId id="533" r:id="rId11"/>
    <p:sldId id="545" r:id="rId12"/>
    <p:sldId id="502" r:id="rId13"/>
    <p:sldId id="552" r:id="rId14"/>
    <p:sldId id="559" r:id="rId15"/>
    <p:sldId id="501" r:id="rId16"/>
    <p:sldId id="549" r:id="rId17"/>
    <p:sldId id="531" r:id="rId18"/>
  </p:sldIdLst>
  <p:sldSz cx="9144000" cy="6858000" type="screen4x3"/>
  <p:notesSz cx="6797675" cy="9874250"/>
  <p:defaultTextStyle>
    <a:defPPr>
      <a:defRPr lang="en-US"/>
    </a:defPPr>
    <a:lvl1pPr algn="l" defTabSz="457200"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umiMBD" initials="T" lastIdx="37" clrIdx="6">
    <p:extLst>
      <p:ext uri="{19B8F6BF-5375-455C-9EA6-DF929625EA0E}">
        <p15:presenceInfo xmlns:p15="http://schemas.microsoft.com/office/powerpoint/2012/main" xmlns="" userId="TumiMBD" providerId="None"/>
      </p:ext>
    </p:extLst>
  </p:cmAuthor>
  <p:cmAuthor id="1" name="Dipo Odeyemi" initials="DO" lastIdx="20" clrIdx="0">
    <p:extLst>
      <p:ext uri="{19B8F6BF-5375-455C-9EA6-DF929625EA0E}">
        <p15:presenceInfo xmlns:p15="http://schemas.microsoft.com/office/powerpoint/2012/main" xmlns="" userId="a1723add03ef312e" providerId="Windows Live"/>
      </p:ext>
    </p:extLst>
  </p:cmAuthor>
  <p:cmAuthor id="2" name="Bola Onadele" initials="BO" lastIdx="1" clrIdx="1">
    <p:extLst>
      <p:ext uri="{19B8F6BF-5375-455C-9EA6-DF929625EA0E}">
        <p15:presenceInfo xmlns:p15="http://schemas.microsoft.com/office/powerpoint/2012/main" xmlns="" userId="Bola Onadele" providerId="None"/>
      </p:ext>
    </p:extLst>
  </p:cmAuthor>
  <p:cmAuthor id="3" name="Tumi Sekoni" initials="TS" lastIdx="5" clrIdx="2">
    <p:extLst>
      <p:ext uri="{19B8F6BF-5375-455C-9EA6-DF929625EA0E}">
        <p15:presenceInfo xmlns:p15="http://schemas.microsoft.com/office/powerpoint/2012/main" xmlns="" userId="Tumi Sekoni" providerId="None"/>
      </p:ext>
    </p:extLst>
  </p:cmAuthor>
  <p:cmAuthor id="4" name="Emmanuel Etaderhi" initials="EE" lastIdx="2" clrIdx="3">
    <p:extLst>
      <p:ext uri="{19B8F6BF-5375-455C-9EA6-DF929625EA0E}">
        <p15:presenceInfo xmlns:p15="http://schemas.microsoft.com/office/powerpoint/2012/main" xmlns="" userId="8a02f3e55337a707" providerId="Windows Live"/>
      </p:ext>
    </p:extLst>
  </p:cmAuthor>
  <p:cmAuthor id="5" name="Emmanuel Etaderhi" initials="EE [2]" lastIdx="24" clrIdx="4">
    <p:extLst>
      <p:ext uri="{19B8F6BF-5375-455C-9EA6-DF929625EA0E}">
        <p15:presenceInfo xmlns:p15="http://schemas.microsoft.com/office/powerpoint/2012/main" xmlns="" userId="Emmanuel Etaderhi" providerId="None"/>
      </p:ext>
    </p:extLst>
  </p:cmAuthor>
  <p:cmAuthor id="6" name="Oyin Adeeko" initials="OA" lastIdx="2" clrIdx="5">
    <p:extLst>
      <p:ext uri="{19B8F6BF-5375-455C-9EA6-DF929625EA0E}">
        <p15:presenceInfo xmlns:p15="http://schemas.microsoft.com/office/powerpoint/2012/main" xmlns="" userId="Oyin Adee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990033"/>
    <a:srgbClr val="003192"/>
    <a:srgbClr val="000099"/>
    <a:srgbClr val="0000FF"/>
    <a:srgbClr val="01188E"/>
    <a:srgbClr val="008080"/>
    <a:srgbClr val="006666"/>
    <a:srgbClr val="0099FF"/>
    <a:srgbClr val="D9D9D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280" autoAdjust="0"/>
  </p:normalViewPr>
  <p:slideViewPr>
    <p:cSldViewPr snapToGrid="0" snapToObjects="1">
      <p:cViewPr varScale="1">
        <p:scale>
          <a:sx n="69" d="100"/>
          <a:sy n="69" d="100"/>
        </p:scale>
        <p:origin x="-14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5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2364"/>
          </a:xfrm>
          <a:prstGeom prst="rect">
            <a:avLst/>
          </a:prstGeom>
        </p:spPr>
        <p:txBody>
          <a:bodyPr vert="horz" lIns="96661" tIns="48331" rIns="96661" bIns="48331" rtlCol="0"/>
          <a:lstStyle>
            <a:lvl1pPr algn="l" eaLnBrk="1" hangingPunct="1">
              <a:defRPr sz="1300">
                <a:latin typeface="Helvetica" charset="0"/>
                <a:ea typeface="MS PGothic" pitchFamily="34" charset="-128"/>
                <a:cs typeface="+mn-cs"/>
              </a:defRPr>
            </a:lvl1pPr>
          </a:lstStyle>
          <a:p>
            <a:pPr>
              <a:defRPr/>
            </a:pPr>
            <a:endParaRPr lang="en-US" dirty="0"/>
          </a:p>
        </p:txBody>
      </p:sp>
      <p:sp>
        <p:nvSpPr>
          <p:cNvPr id="3" name="Date Placeholder 2"/>
          <p:cNvSpPr>
            <a:spLocks noGrp="1"/>
          </p:cNvSpPr>
          <p:nvPr>
            <p:ph type="dt" sz="quarter" idx="1"/>
          </p:nvPr>
        </p:nvSpPr>
        <p:spPr>
          <a:xfrm>
            <a:off x="3849863" y="0"/>
            <a:ext cx="2946275" cy="492364"/>
          </a:xfrm>
          <a:prstGeom prst="rect">
            <a:avLst/>
          </a:prstGeom>
        </p:spPr>
        <p:txBody>
          <a:bodyPr vert="horz" lIns="96661" tIns="48331" rIns="96661" bIns="48331" rtlCol="0"/>
          <a:lstStyle>
            <a:lvl1pPr algn="r" eaLnBrk="1" hangingPunct="1">
              <a:defRPr sz="1300">
                <a:latin typeface="Helvetica" charset="0"/>
                <a:ea typeface="MS PGothic" pitchFamily="34" charset="-128"/>
                <a:cs typeface="+mn-cs"/>
              </a:defRPr>
            </a:lvl1pPr>
          </a:lstStyle>
          <a:p>
            <a:pPr>
              <a:defRPr/>
            </a:pPr>
            <a:fld id="{BA299320-A40A-4801-A767-94496FD9D2BF}" type="datetimeFigureOut">
              <a:rPr lang="en-US"/>
              <a:pPr>
                <a:defRPr/>
              </a:pPr>
              <a:t>11/24/2016</a:t>
            </a:fld>
            <a:endParaRPr lang="en-US" dirty="0"/>
          </a:p>
        </p:txBody>
      </p:sp>
      <p:sp>
        <p:nvSpPr>
          <p:cNvPr id="4" name="Footer Placeholder 3"/>
          <p:cNvSpPr>
            <a:spLocks noGrp="1"/>
          </p:cNvSpPr>
          <p:nvPr>
            <p:ph type="ftr" sz="quarter" idx="2"/>
          </p:nvPr>
        </p:nvSpPr>
        <p:spPr>
          <a:xfrm>
            <a:off x="1" y="9380201"/>
            <a:ext cx="2946275" cy="492364"/>
          </a:xfrm>
          <a:prstGeom prst="rect">
            <a:avLst/>
          </a:prstGeom>
        </p:spPr>
        <p:txBody>
          <a:bodyPr vert="horz" lIns="96661" tIns="48331" rIns="96661" bIns="48331" rtlCol="0" anchor="b"/>
          <a:lstStyle>
            <a:lvl1pPr algn="l" eaLnBrk="1" hangingPunct="1">
              <a:defRPr sz="1300">
                <a:latin typeface="Helvetica" charset="0"/>
                <a:ea typeface="MS PGothic"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849863" y="9380201"/>
            <a:ext cx="2946275" cy="492364"/>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Helvetica" panose="020B0604020202020204" pitchFamily="34" charset="0"/>
                <a:cs typeface="Arial" panose="020B0604020202020204" pitchFamily="34" charset="0"/>
              </a:defRPr>
            </a:lvl1pPr>
          </a:lstStyle>
          <a:p>
            <a:pPr>
              <a:defRPr/>
            </a:pPr>
            <a:fld id="{391A3798-540B-4097-BC9E-7E69673ADBC8}" type="slidenum">
              <a:rPr lang="en-US"/>
              <a:pPr>
                <a:defRPr/>
              </a:pPr>
              <a:t>‹#›</a:t>
            </a:fld>
            <a:endParaRPr lang="en-US" dirty="0"/>
          </a:p>
        </p:txBody>
      </p:sp>
    </p:spTree>
    <p:extLst>
      <p:ext uri="{BB962C8B-B14F-4D97-AF65-F5344CB8AC3E}">
        <p14:creationId xmlns:p14="http://schemas.microsoft.com/office/powerpoint/2010/main" xmlns="" val="88416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2364"/>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49863" y="0"/>
            <a:ext cx="2946275" cy="492364"/>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pitchFamily="34" charset="0"/>
                <a:ea typeface="MS PGothic" pitchFamily="34" charset="-128"/>
                <a:cs typeface="+mn-cs"/>
              </a:defRPr>
            </a:lvl1pPr>
          </a:lstStyle>
          <a:p>
            <a:pPr>
              <a:defRPr/>
            </a:pPr>
            <a:fld id="{63B4B918-A3CB-45CC-A41E-9B191A0FA940}" type="datetimeFigureOut">
              <a:rPr lang="en-US"/>
              <a:pPr>
                <a:defRPr/>
              </a:pPr>
              <a:t>11/24/2016</a:t>
            </a:fld>
            <a:endParaRPr lang="en-GB" dirty="0"/>
          </a:p>
        </p:txBody>
      </p:sp>
      <p:sp>
        <p:nvSpPr>
          <p:cNvPr id="4" name="Slide Image Placeholder 3"/>
          <p:cNvSpPr>
            <a:spLocks noGrp="1" noRot="1" noChangeAspect="1"/>
          </p:cNvSpPr>
          <p:nvPr>
            <p:ph type="sldImg" idx="2"/>
          </p:nvPr>
        </p:nvSpPr>
        <p:spPr>
          <a:xfrm>
            <a:off x="928688" y="739775"/>
            <a:ext cx="4940300" cy="3705225"/>
          </a:xfrm>
          <a:prstGeom prst="rect">
            <a:avLst/>
          </a:prstGeom>
          <a:noFill/>
          <a:ln w="12700">
            <a:solidFill>
              <a:prstClr val="black"/>
            </a:solidFill>
          </a:ln>
        </p:spPr>
        <p:txBody>
          <a:bodyPr vert="horz" lIns="96661" tIns="48331" rIns="96661" bIns="48331" rtlCol="0" anchor="ctr"/>
          <a:lstStyle/>
          <a:p>
            <a:pPr lvl="0"/>
            <a:endParaRPr lang="en-GB" noProof="0" dirty="0"/>
          </a:p>
        </p:txBody>
      </p:sp>
      <p:sp>
        <p:nvSpPr>
          <p:cNvPr id="5" name="Notes Placeholder 4"/>
          <p:cNvSpPr>
            <a:spLocks noGrp="1"/>
          </p:cNvSpPr>
          <p:nvPr>
            <p:ph type="body" sz="quarter" idx="3"/>
          </p:nvPr>
        </p:nvSpPr>
        <p:spPr>
          <a:xfrm>
            <a:off x="678846" y="4690944"/>
            <a:ext cx="5439987" cy="4443076"/>
          </a:xfrm>
          <a:prstGeom prst="rect">
            <a:avLst/>
          </a:prstGeom>
        </p:spPr>
        <p:txBody>
          <a:bodyPr vert="horz" lIns="96661" tIns="48331" rIns="96661" bIns="48331"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1" y="9380201"/>
            <a:ext cx="2946275" cy="492364"/>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r>
              <a:rPr lang="en-GB" dirty="0"/>
              <a:t>0</a:t>
            </a:r>
          </a:p>
        </p:txBody>
      </p:sp>
      <p:sp>
        <p:nvSpPr>
          <p:cNvPr id="7" name="Slide Number Placeholder 6"/>
          <p:cNvSpPr>
            <a:spLocks noGrp="1"/>
          </p:cNvSpPr>
          <p:nvPr>
            <p:ph type="sldNum" sz="quarter" idx="5"/>
          </p:nvPr>
        </p:nvSpPr>
        <p:spPr>
          <a:xfrm>
            <a:off x="3849863" y="9380201"/>
            <a:ext cx="2946275" cy="492364"/>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cs typeface="Arial" panose="020B0604020202020204" pitchFamily="34" charset="0"/>
              </a:defRPr>
            </a:lvl1pPr>
          </a:lstStyle>
          <a:p>
            <a:pPr>
              <a:defRPr/>
            </a:pPr>
            <a:fld id="{98C8BA17-E984-48C4-A89C-34A0F4A6CC47}" type="slidenum">
              <a:rPr lang="en-GB"/>
              <a:pPr>
                <a:defRPr/>
              </a:pPr>
              <a:t>‹#›</a:t>
            </a:fld>
            <a:endParaRPr lang="en-GB" dirty="0"/>
          </a:p>
        </p:txBody>
      </p:sp>
    </p:spTree>
    <p:extLst>
      <p:ext uri="{BB962C8B-B14F-4D97-AF65-F5344CB8AC3E}">
        <p14:creationId xmlns:p14="http://schemas.microsoft.com/office/powerpoint/2010/main" xmlns="" val="8278511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a:p>
          <a:p>
            <a:r>
              <a:rPr lang="en-US" b="1" dirty="0"/>
              <a:t> </a:t>
            </a:r>
          </a:p>
          <a:p>
            <a:endParaRPr lang="en-US" b="1"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40DCC5B7-2DFA-4E26-BD3A-C739303A7775}" type="slidenum">
              <a:rPr kumimoji="0" lang="en-GB" sz="1300" b="0" i="0" u="none" strike="noStrike" kern="0" cap="none" spc="0" normalizeH="0" baseline="0" noProof="0" smtClean="0">
                <a:ln>
                  <a:noFill/>
                </a:ln>
                <a:solidFill>
                  <a:schemeClr val="tx1"/>
                </a:solidFill>
                <a:effectLst/>
                <a:uLnTx/>
                <a:uFillTx/>
                <a:latin typeface="Calibri" panose="020F0502020204030204" pitchFamily="34" charset="0"/>
                <a:ea typeface="MS PGothic" panose="020B0600070205080204" pitchFamily="34" charset="-128"/>
              </a:rPr>
              <a:pPr marL="0" marR="0" lvl="0" indent="0" defTabSz="914400" eaLnBrk="1" fontAlgn="auto" latinLnBrk="0" hangingPunct="1">
                <a:lnSpc>
                  <a:spcPct val="100000"/>
                </a:lnSpc>
                <a:spcBef>
                  <a:spcPct val="0"/>
                </a:spcBef>
                <a:spcAft>
                  <a:spcPts val="0"/>
                </a:spcAft>
                <a:buClrTx/>
                <a:buSzTx/>
                <a:buFontTx/>
                <a:buNone/>
                <a:tabLst/>
                <a:defRPr/>
              </a:pPr>
              <a:t>0</a:t>
            </a:fld>
            <a:endParaRPr kumimoji="0" lang="en-GB" sz="1300" b="0" i="0" u="none" strike="noStrike" kern="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0</a:t>
            </a:r>
          </a:p>
        </p:txBody>
      </p:sp>
    </p:spTree>
    <p:extLst>
      <p:ext uri="{BB962C8B-B14F-4D97-AF65-F5344CB8AC3E}">
        <p14:creationId xmlns:p14="http://schemas.microsoft.com/office/powerpoint/2010/main" xmlns="" val="37775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GB" dirty="0"/>
              <a:t>0</a:t>
            </a:r>
          </a:p>
        </p:txBody>
      </p:sp>
      <p:sp>
        <p:nvSpPr>
          <p:cNvPr id="5" name="Slide Number Placeholder 4"/>
          <p:cNvSpPr>
            <a:spLocks noGrp="1"/>
          </p:cNvSpPr>
          <p:nvPr>
            <p:ph type="sldNum" sz="quarter" idx="11"/>
          </p:nvPr>
        </p:nvSpPr>
        <p:spPr/>
        <p:txBody>
          <a:bodyPr/>
          <a:lstStyle/>
          <a:p>
            <a:pPr>
              <a:defRPr/>
            </a:pPr>
            <a:fld id="{98C8BA17-E984-48C4-A89C-34A0F4A6CC47}" type="slidenum">
              <a:rPr lang="en-GB" smtClean="0"/>
              <a:pPr>
                <a:defRPr/>
              </a:pPr>
              <a:t>3</a:t>
            </a:fld>
            <a:endParaRPr lang="en-GB" dirty="0"/>
          </a:p>
        </p:txBody>
      </p:sp>
    </p:spTree>
    <p:extLst>
      <p:ext uri="{BB962C8B-B14F-4D97-AF65-F5344CB8AC3E}">
        <p14:creationId xmlns:p14="http://schemas.microsoft.com/office/powerpoint/2010/main" xmlns="" val="124692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GB" dirty="0"/>
              <a:t>0</a:t>
            </a:r>
          </a:p>
        </p:txBody>
      </p:sp>
      <p:sp>
        <p:nvSpPr>
          <p:cNvPr id="5" name="Slide Number Placeholder 4"/>
          <p:cNvSpPr>
            <a:spLocks noGrp="1"/>
          </p:cNvSpPr>
          <p:nvPr>
            <p:ph type="sldNum" sz="quarter" idx="11"/>
          </p:nvPr>
        </p:nvSpPr>
        <p:spPr/>
        <p:txBody>
          <a:bodyPr/>
          <a:lstStyle/>
          <a:p>
            <a:pPr>
              <a:defRPr/>
            </a:pPr>
            <a:fld id="{98C8BA17-E984-48C4-A89C-34A0F4A6CC47}" type="slidenum">
              <a:rPr lang="en-GB" smtClean="0"/>
              <a:pPr>
                <a:defRPr/>
              </a:pPr>
              <a:t>4</a:t>
            </a:fld>
            <a:endParaRPr lang="en-GB" dirty="0"/>
          </a:p>
        </p:txBody>
      </p:sp>
    </p:spTree>
    <p:extLst>
      <p:ext uri="{BB962C8B-B14F-4D97-AF65-F5344CB8AC3E}">
        <p14:creationId xmlns:p14="http://schemas.microsoft.com/office/powerpoint/2010/main" xmlns="" val="181386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p:cNvSpPr>
            <a:spLocks noGrp="1"/>
          </p:cNvSpPr>
          <p:nvPr>
            <p:ph type="ftr" sz="quarter" idx="4"/>
          </p:nvPr>
        </p:nvSpPr>
        <p:spPr/>
        <p:txBody>
          <a:bodyPr/>
          <a:lstStyle/>
          <a:p>
            <a:pPr>
              <a:defRPr/>
            </a:pPr>
            <a:r>
              <a:rPr lang="en-GB" dirty="0"/>
              <a:t>0</a:t>
            </a:r>
          </a:p>
        </p:txBody>
      </p:sp>
      <p:sp>
        <p:nvSpPr>
          <p:cNvPr id="186373"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Helvetica" panose="020B0604020202020204" pitchFamily="34" charset="0"/>
                <a:ea typeface="MS PGothic" pitchFamily="34" charset="-128"/>
              </a:defRPr>
            </a:lvl1pPr>
            <a:lvl2pPr marL="776288" indent="-298450">
              <a:defRPr>
                <a:solidFill>
                  <a:schemeClr val="tx1"/>
                </a:solidFill>
                <a:latin typeface="Helvetica" panose="020B0604020202020204" pitchFamily="34" charset="0"/>
                <a:ea typeface="MS PGothic" pitchFamily="34" charset="-128"/>
              </a:defRPr>
            </a:lvl2pPr>
            <a:lvl3pPr marL="1193800" indent="-238125">
              <a:defRPr>
                <a:solidFill>
                  <a:schemeClr val="tx1"/>
                </a:solidFill>
                <a:latin typeface="Helvetica" panose="020B0604020202020204" pitchFamily="34" charset="0"/>
                <a:ea typeface="MS PGothic" pitchFamily="34" charset="-128"/>
              </a:defRPr>
            </a:lvl3pPr>
            <a:lvl4pPr marL="1671638" indent="-238125">
              <a:defRPr>
                <a:solidFill>
                  <a:schemeClr val="tx1"/>
                </a:solidFill>
                <a:latin typeface="Helvetica" panose="020B0604020202020204" pitchFamily="34" charset="0"/>
                <a:ea typeface="MS PGothic" pitchFamily="34" charset="-128"/>
              </a:defRPr>
            </a:lvl4pPr>
            <a:lvl5pPr marL="2151063" indent="-238125">
              <a:defRPr>
                <a:solidFill>
                  <a:schemeClr val="tx1"/>
                </a:solidFill>
                <a:latin typeface="Helvetica" panose="020B0604020202020204" pitchFamily="34" charset="0"/>
                <a:ea typeface="MS PGothic" pitchFamily="34" charset="-128"/>
              </a:defRPr>
            </a:lvl5pPr>
            <a:lvl6pPr marL="26082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6pPr>
            <a:lvl7pPr marL="30654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7pPr>
            <a:lvl8pPr marL="35226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8pPr>
            <a:lvl9pPr marL="39798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9pPr>
          </a:lstStyle>
          <a:p>
            <a:fld id="{F223434C-3928-4A81-B1FB-E628ACE98D4D}" type="slidenum">
              <a:rPr lang="en-GB" altLang="en-US" smtClean="0">
                <a:latin typeface="Calibri" panose="020F0502020204030204" pitchFamily="34" charset="0"/>
              </a:rPr>
              <a:pPr/>
              <a:t>5</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156940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p:cNvSpPr>
            <a:spLocks noGrp="1"/>
          </p:cNvSpPr>
          <p:nvPr>
            <p:ph type="ftr" sz="quarter" idx="4"/>
          </p:nvPr>
        </p:nvSpPr>
        <p:spPr/>
        <p:txBody>
          <a:bodyPr/>
          <a:lstStyle/>
          <a:p>
            <a:pPr>
              <a:defRPr/>
            </a:pPr>
            <a:r>
              <a:rPr lang="en-GB" dirty="0"/>
              <a:t>0</a:t>
            </a:r>
          </a:p>
        </p:txBody>
      </p:sp>
      <p:sp>
        <p:nvSpPr>
          <p:cNvPr id="186373"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Helvetica" panose="020B0604020202020204" pitchFamily="34" charset="0"/>
                <a:ea typeface="MS PGothic" pitchFamily="34" charset="-128"/>
              </a:defRPr>
            </a:lvl1pPr>
            <a:lvl2pPr marL="776288" indent="-298450">
              <a:defRPr>
                <a:solidFill>
                  <a:schemeClr val="tx1"/>
                </a:solidFill>
                <a:latin typeface="Helvetica" panose="020B0604020202020204" pitchFamily="34" charset="0"/>
                <a:ea typeface="MS PGothic" pitchFamily="34" charset="-128"/>
              </a:defRPr>
            </a:lvl2pPr>
            <a:lvl3pPr marL="1193800" indent="-238125">
              <a:defRPr>
                <a:solidFill>
                  <a:schemeClr val="tx1"/>
                </a:solidFill>
                <a:latin typeface="Helvetica" panose="020B0604020202020204" pitchFamily="34" charset="0"/>
                <a:ea typeface="MS PGothic" pitchFamily="34" charset="-128"/>
              </a:defRPr>
            </a:lvl3pPr>
            <a:lvl4pPr marL="1671638" indent="-238125">
              <a:defRPr>
                <a:solidFill>
                  <a:schemeClr val="tx1"/>
                </a:solidFill>
                <a:latin typeface="Helvetica" panose="020B0604020202020204" pitchFamily="34" charset="0"/>
                <a:ea typeface="MS PGothic" pitchFamily="34" charset="-128"/>
              </a:defRPr>
            </a:lvl4pPr>
            <a:lvl5pPr marL="2151063" indent="-238125">
              <a:defRPr>
                <a:solidFill>
                  <a:schemeClr val="tx1"/>
                </a:solidFill>
                <a:latin typeface="Helvetica" panose="020B0604020202020204" pitchFamily="34" charset="0"/>
                <a:ea typeface="MS PGothic" pitchFamily="34" charset="-128"/>
              </a:defRPr>
            </a:lvl5pPr>
            <a:lvl6pPr marL="26082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6pPr>
            <a:lvl7pPr marL="30654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7pPr>
            <a:lvl8pPr marL="35226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8pPr>
            <a:lvl9pPr marL="39798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9pPr>
          </a:lstStyle>
          <a:p>
            <a:fld id="{F223434C-3928-4A81-B1FB-E628ACE98D4D}" type="slidenum">
              <a:rPr lang="en-GB" altLang="en-US" smtClean="0">
                <a:latin typeface="Calibri" panose="020F0502020204030204" pitchFamily="34" charset="0"/>
              </a:rPr>
              <a:pPr/>
              <a:t>6</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340124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dirty="0"/>
              <a:t>0</a:t>
            </a:r>
          </a:p>
        </p:txBody>
      </p:sp>
      <p:sp>
        <p:nvSpPr>
          <p:cNvPr id="5" name="Slide Number Placeholder 4"/>
          <p:cNvSpPr>
            <a:spLocks noGrp="1"/>
          </p:cNvSpPr>
          <p:nvPr>
            <p:ph type="sldNum" sz="quarter" idx="11"/>
          </p:nvPr>
        </p:nvSpPr>
        <p:spPr/>
        <p:txBody>
          <a:bodyPr/>
          <a:lstStyle/>
          <a:p>
            <a:pPr>
              <a:defRPr/>
            </a:pPr>
            <a:fld id="{98C8BA17-E984-48C4-A89C-34A0F4A6CC47}" type="slidenum">
              <a:rPr lang="en-GB" smtClean="0"/>
              <a:pPr>
                <a:defRPr/>
              </a:pPr>
              <a:t>7</a:t>
            </a:fld>
            <a:endParaRPr lang="en-GB" dirty="0"/>
          </a:p>
        </p:txBody>
      </p:sp>
    </p:spTree>
    <p:extLst>
      <p:ext uri="{BB962C8B-B14F-4D97-AF65-F5344CB8AC3E}">
        <p14:creationId xmlns:p14="http://schemas.microsoft.com/office/powerpoint/2010/main" xmlns="" val="227255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p:cNvSpPr>
            <a:spLocks noGrp="1"/>
          </p:cNvSpPr>
          <p:nvPr>
            <p:ph type="ftr" sz="quarter" idx="4"/>
          </p:nvPr>
        </p:nvSpPr>
        <p:spPr/>
        <p:txBody>
          <a:bodyPr/>
          <a:lstStyle/>
          <a:p>
            <a:pPr>
              <a:defRPr/>
            </a:pPr>
            <a:r>
              <a:rPr lang="en-GB" dirty="0"/>
              <a:t>0</a:t>
            </a:r>
          </a:p>
        </p:txBody>
      </p:sp>
      <p:sp>
        <p:nvSpPr>
          <p:cNvPr id="186373"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Helvetica" panose="020B0604020202020204" pitchFamily="34" charset="0"/>
                <a:ea typeface="MS PGothic" pitchFamily="34" charset="-128"/>
              </a:defRPr>
            </a:lvl1pPr>
            <a:lvl2pPr marL="776288" indent="-298450">
              <a:defRPr>
                <a:solidFill>
                  <a:schemeClr val="tx1"/>
                </a:solidFill>
                <a:latin typeface="Helvetica" panose="020B0604020202020204" pitchFamily="34" charset="0"/>
                <a:ea typeface="MS PGothic" pitchFamily="34" charset="-128"/>
              </a:defRPr>
            </a:lvl2pPr>
            <a:lvl3pPr marL="1193800" indent="-238125">
              <a:defRPr>
                <a:solidFill>
                  <a:schemeClr val="tx1"/>
                </a:solidFill>
                <a:latin typeface="Helvetica" panose="020B0604020202020204" pitchFamily="34" charset="0"/>
                <a:ea typeface="MS PGothic" pitchFamily="34" charset="-128"/>
              </a:defRPr>
            </a:lvl3pPr>
            <a:lvl4pPr marL="1671638" indent="-238125">
              <a:defRPr>
                <a:solidFill>
                  <a:schemeClr val="tx1"/>
                </a:solidFill>
                <a:latin typeface="Helvetica" panose="020B0604020202020204" pitchFamily="34" charset="0"/>
                <a:ea typeface="MS PGothic" pitchFamily="34" charset="-128"/>
              </a:defRPr>
            </a:lvl4pPr>
            <a:lvl5pPr marL="2151063" indent="-238125">
              <a:defRPr>
                <a:solidFill>
                  <a:schemeClr val="tx1"/>
                </a:solidFill>
                <a:latin typeface="Helvetica" panose="020B0604020202020204" pitchFamily="34" charset="0"/>
                <a:ea typeface="MS PGothic" pitchFamily="34" charset="-128"/>
              </a:defRPr>
            </a:lvl5pPr>
            <a:lvl6pPr marL="26082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6pPr>
            <a:lvl7pPr marL="30654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7pPr>
            <a:lvl8pPr marL="35226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8pPr>
            <a:lvl9pPr marL="3979863" indent="-238125" defTabSz="457200" eaLnBrk="0" fontAlgn="base" hangingPunct="0">
              <a:spcBef>
                <a:spcPct val="0"/>
              </a:spcBef>
              <a:spcAft>
                <a:spcPct val="0"/>
              </a:spcAft>
              <a:defRPr>
                <a:solidFill>
                  <a:schemeClr val="tx1"/>
                </a:solidFill>
                <a:latin typeface="Helvetica" panose="020B0604020202020204" pitchFamily="34" charset="0"/>
                <a:ea typeface="MS PGothic" pitchFamily="34" charset="-128"/>
              </a:defRPr>
            </a:lvl9pPr>
          </a:lstStyle>
          <a:p>
            <a:fld id="{F223434C-3928-4A81-B1FB-E628ACE98D4D}" type="slidenum">
              <a:rPr lang="en-GB" altLang="en-US" smtClean="0">
                <a:latin typeface="Calibri" panose="020F0502020204030204" pitchFamily="34" charset="0"/>
              </a:rPr>
              <a:pPr/>
              <a:t>8</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399231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a:p>
          <a:p>
            <a:r>
              <a:rPr lang="en-US" b="1" dirty="0"/>
              <a:t> </a:t>
            </a:r>
          </a:p>
          <a:p>
            <a:endParaRPr lang="en-US" b="1"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103DD787-0CD3-440C-8B9B-09A357E212AA}" type="slidenum">
              <a:rPr kumimoji="0" lang="en-GB" sz="1300" b="0" i="0" u="none" strike="noStrike" kern="0" cap="none" spc="0" normalizeH="0" baseline="0" noProof="0" smtClean="0">
                <a:ln>
                  <a:noFill/>
                </a:ln>
                <a:solidFill>
                  <a:schemeClr val="tx1"/>
                </a:solidFill>
                <a:effectLst/>
                <a:uLnTx/>
                <a:uFillTx/>
                <a:latin typeface="Calibri" panose="020F0502020204030204" pitchFamily="34" charset="0"/>
                <a:ea typeface="MS PGothic" panose="020B0600070205080204" pitchFamily="34" charset="-128"/>
              </a:rPr>
              <a:pPr marL="0" marR="0" lvl="0" indent="0" defTabSz="914400" eaLnBrk="1" fontAlgn="auto" latinLnBrk="0" hangingPunct="1">
                <a:lnSpc>
                  <a:spcPct val="100000"/>
                </a:lnSpc>
                <a:spcBef>
                  <a:spcPct val="0"/>
                </a:spcBef>
                <a:spcAft>
                  <a:spcPts val="0"/>
                </a:spcAft>
                <a:buClrTx/>
                <a:buSzTx/>
                <a:buFontTx/>
                <a:buNone/>
                <a:tabLst/>
                <a:defRPr/>
              </a:pPr>
              <a:t>9</a:t>
            </a:fld>
            <a:endParaRPr kumimoji="0" lang="en-GB" sz="1300" b="0" i="0" u="none" strike="noStrike" kern="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0</a:t>
            </a:r>
          </a:p>
        </p:txBody>
      </p:sp>
    </p:spTree>
    <p:extLst>
      <p:ext uri="{BB962C8B-B14F-4D97-AF65-F5344CB8AC3E}">
        <p14:creationId xmlns:p14="http://schemas.microsoft.com/office/powerpoint/2010/main" xmlns="" val="1575859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4763" y="0"/>
            <a:ext cx="9144000" cy="2047587"/>
          </a:xfrm>
          <a:prstGeom prst="rect">
            <a:avLst/>
          </a:prstGeom>
          <a:gradFill flip="none" rotWithShape="1">
            <a:gsLst>
              <a:gs pos="20000">
                <a:schemeClr val="bg1">
                  <a:lumMod val="75000"/>
                </a:schemeClr>
              </a:gs>
              <a:gs pos="60000">
                <a:schemeClr val="bg1">
                  <a:lumMod val="85000"/>
                </a:schemeClr>
              </a:gs>
              <a:gs pos="7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0" name="Group 9"/>
          <p:cNvGrpSpPr/>
          <p:nvPr userDrawn="1"/>
        </p:nvGrpSpPr>
        <p:grpSpPr>
          <a:xfrm>
            <a:off x="0" y="6387544"/>
            <a:ext cx="9148763" cy="430887"/>
            <a:chOff x="0" y="6387544"/>
            <a:chExt cx="9148763" cy="430887"/>
          </a:xfrm>
        </p:grpSpPr>
        <p:sp>
          <p:nvSpPr>
            <p:cNvPr id="6" name="TextBox 5"/>
            <p:cNvSpPr txBox="1"/>
            <p:nvPr userDrawn="1"/>
          </p:nvSpPr>
          <p:spPr>
            <a:xfrm>
              <a:off x="0" y="6387544"/>
              <a:ext cx="9148763" cy="430887"/>
            </a:xfrm>
            <a:prstGeom prst="rect">
              <a:avLst/>
            </a:prstGeom>
            <a:noFill/>
          </p:spPr>
          <p:txBody>
            <a:bodyPr wrap="square">
              <a:spAutoFit/>
            </a:bodyPr>
            <a:lstStyle/>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 </a:t>
              </a:r>
            </a:p>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Global Competitiveness               Operational Excellence               Liquidity               Diversity</a:t>
              </a:r>
            </a:p>
          </p:txBody>
        </p:sp>
        <p:sp>
          <p:nvSpPr>
            <p:cNvPr id="7" name="Rectangle 6"/>
            <p:cNvSpPr/>
            <p:nvPr userDrawn="1"/>
          </p:nvSpPr>
          <p:spPr>
            <a:xfrm>
              <a:off x="3469550" y="6665224"/>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546769" y="6651972"/>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650885" y="6651972"/>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Box 16"/>
          <p:cNvSpPr txBox="1">
            <a:spLocks noChangeArrowheads="1"/>
          </p:cNvSpPr>
          <p:nvPr userDrawn="1"/>
        </p:nvSpPr>
        <p:spPr bwMode="auto">
          <a:xfrm>
            <a:off x="2247" y="3470266"/>
            <a:ext cx="5821033" cy="584775"/>
          </a:xfrm>
          <a:prstGeom prst="rect">
            <a:avLst/>
          </a:prstGeom>
          <a:solidFill>
            <a:srgbClr val="00297A"/>
          </a:solidFill>
          <a:ln w="12700">
            <a:noFill/>
            <a:miter lim="800000"/>
            <a:headEnd/>
            <a:tailEnd/>
          </a:ln>
        </p:spPr>
        <p:txBody>
          <a:bodyPr>
            <a:spAutoFit/>
          </a:bodyPr>
          <a:lstStyle/>
          <a:p>
            <a:pPr>
              <a:defRPr/>
            </a:pPr>
            <a:r>
              <a:rPr lang="en-GB" sz="3200" b="1" dirty="0">
                <a:solidFill>
                  <a:schemeClr val="bg1"/>
                </a:solidFill>
                <a:latin typeface="Arial" panose="020B0604020202020204" pitchFamily="34" charset="0"/>
                <a:ea typeface="ＭＳ Ｐゴシック" pitchFamily="34" charset="-128"/>
                <a:cs typeface="Arial" panose="020B0604020202020204" pitchFamily="34" charset="0"/>
              </a:rPr>
              <a:t>FMDQ OTC PLC</a:t>
            </a:r>
          </a:p>
        </p:txBody>
      </p:sp>
      <p:sp>
        <p:nvSpPr>
          <p:cNvPr id="12" name="Rectangle 11"/>
          <p:cNvSpPr/>
          <p:nvPr userDrawn="1"/>
        </p:nvSpPr>
        <p:spPr>
          <a:xfrm>
            <a:off x="2247" y="4070152"/>
            <a:ext cx="5821033" cy="7885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Users\Bede\Pictures\New FMDQ Logo\LOGO SIZE1.png"/>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64683" y="1527359"/>
            <a:ext cx="3641090" cy="1443990"/>
          </a:xfrm>
          <a:prstGeom prst="rect">
            <a:avLst/>
          </a:prstGeom>
          <a:noFill/>
          <a:ln>
            <a:noFill/>
          </a:ln>
        </p:spPr>
      </p:pic>
    </p:spTree>
    <p:extLst>
      <p:ext uri="{BB962C8B-B14F-4D97-AF65-F5344CB8AC3E}">
        <p14:creationId xmlns:p14="http://schemas.microsoft.com/office/powerpoint/2010/main" xmlns="" val="303009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0F1810F-6134-419B-AFB1-A3A02B9599F3}"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D2393D6A-BB11-45A2-8724-0EA642937099}" type="slidenum">
              <a:rPr lang="en-GB"/>
              <a:pPr>
                <a:defRPr/>
              </a:pPr>
              <a:t>‹#›</a:t>
            </a:fld>
            <a:endParaRPr lang="en-GB" dirty="0"/>
          </a:p>
        </p:txBody>
      </p:sp>
    </p:spTree>
    <p:extLst>
      <p:ext uri="{BB962C8B-B14F-4D97-AF65-F5344CB8AC3E}">
        <p14:creationId xmlns:p14="http://schemas.microsoft.com/office/powerpoint/2010/main" xmlns="" val="250853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2093963-2541-482B-8628-F778D46E2B5F}"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149E2822-84D9-4449-ADA7-44497C6BFE2B}" type="slidenum">
              <a:rPr lang="en-GB"/>
              <a:pPr>
                <a:defRPr/>
              </a:pPr>
              <a:t>‹#›</a:t>
            </a:fld>
            <a:endParaRPr lang="en-GB" dirty="0"/>
          </a:p>
        </p:txBody>
      </p:sp>
    </p:spTree>
    <p:extLst>
      <p:ext uri="{BB962C8B-B14F-4D97-AF65-F5344CB8AC3E}">
        <p14:creationId xmlns:p14="http://schemas.microsoft.com/office/powerpoint/2010/main" xmlns="" val="3622993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E710B0D-7DE0-460F-892E-3DC348184F86}" type="datetimeFigureOut">
              <a:rPr lang="en-GB"/>
              <a:pPr>
                <a:defRPr/>
              </a:pPr>
              <a:t>24/11/2016</a:t>
            </a:fld>
            <a:endParaRPr lang="en-GB"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defRPr>
            </a:lvl1pPr>
          </a:lstStyle>
          <a:p>
            <a:pPr>
              <a:defRPr/>
            </a:pPr>
            <a:fld id="{0DE9ED04-824C-42E9-B8C7-03E390A2A475}" type="slidenum">
              <a:rPr lang="en-GB"/>
              <a:pPr>
                <a:defRPr/>
              </a:pPr>
              <a:t>‹#›</a:t>
            </a:fld>
            <a:endParaRPr lang="en-GB" dirty="0"/>
          </a:p>
        </p:txBody>
      </p:sp>
    </p:spTree>
    <p:extLst>
      <p:ext uri="{BB962C8B-B14F-4D97-AF65-F5344CB8AC3E}">
        <p14:creationId xmlns:p14="http://schemas.microsoft.com/office/powerpoint/2010/main" xmlns="" val="254941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2232025"/>
          </a:xfrm>
          <a:prstGeom prst="rect">
            <a:avLst/>
          </a:prstGeom>
          <a:gradFill flip="none" rotWithShape="1">
            <a:gsLst>
              <a:gs pos="20000">
                <a:schemeClr val="bg1">
                  <a:lumMod val="75000"/>
                </a:schemeClr>
              </a:gs>
              <a:gs pos="60000">
                <a:schemeClr val="bg1">
                  <a:lumMod val="85000"/>
                </a:schemeClr>
              </a:gs>
              <a:gs pos="8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3" name="Rectangle 2"/>
          <p:cNvSpPr/>
          <p:nvPr userDrawn="1"/>
        </p:nvSpPr>
        <p:spPr>
          <a:xfrm>
            <a:off x="0" y="6180138"/>
            <a:ext cx="9144000" cy="684212"/>
          </a:xfrm>
          <a:prstGeom prst="rect">
            <a:avLst/>
          </a:prstGeom>
          <a:gradFill flip="none" rotWithShape="1">
            <a:gsLst>
              <a:gs pos="0">
                <a:srgbClr val="00297A">
                  <a:shade val="30000"/>
                  <a:satMod val="115000"/>
                </a:srgbClr>
              </a:gs>
              <a:gs pos="50000">
                <a:srgbClr val="00297A">
                  <a:shade val="67500"/>
                  <a:satMod val="115000"/>
                </a:srgbClr>
              </a:gs>
              <a:gs pos="100000">
                <a:srgbClr val="00297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pic>
        <p:nvPicPr>
          <p:cNvPr id="4" name="Picture 8"/>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763" y="2257425"/>
            <a:ext cx="2811462"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4763" y="6211888"/>
            <a:ext cx="8896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1400" i="1" dirty="0">
                <a:solidFill>
                  <a:srgbClr val="FFFFFF"/>
                </a:solidFill>
              </a:rPr>
              <a:t>This document is solely for the use of FMDQ OTC PLC. No part of it may be circulated, quoted or reproduced for distribution outside FMDQ OTC PLC without prior written approval.</a:t>
            </a:r>
            <a:endParaRPr lang="en-GB" sz="1400" i="1" dirty="0">
              <a:solidFill>
                <a:srgbClr val="FFFFFF"/>
              </a:solidFill>
            </a:endParaRPr>
          </a:p>
        </p:txBody>
      </p:sp>
      <p:sp>
        <p:nvSpPr>
          <p:cNvPr id="6" name="Date Placeholder 3"/>
          <p:cNvSpPr>
            <a:spLocks noGrp="1"/>
          </p:cNvSpPr>
          <p:nvPr>
            <p:ph type="dt" sz="half" idx="10"/>
          </p:nvPr>
        </p:nvSpPr>
        <p:spPr>
          <a:xfrm>
            <a:off x="7799388" y="6459538"/>
            <a:ext cx="1101725" cy="365125"/>
          </a:xfrm>
        </p:spPr>
        <p:txBody>
          <a:bodyPr rtlCol="0"/>
          <a:lstStyle>
            <a:lvl1pPr algn="r">
              <a:defRPr i="1">
                <a:solidFill>
                  <a:prstClr val="white"/>
                </a:solidFill>
                <a:latin typeface="Helvetica" pitchFamily="34" charset="0"/>
                <a:ea typeface="ＭＳ Ｐゴシック" pitchFamily="34" charset="-128"/>
                <a:cs typeface="+mn-cs"/>
              </a:defRPr>
            </a:lvl1pPr>
          </a:lstStyle>
          <a:p>
            <a:pPr>
              <a:defRPr/>
            </a:pPr>
            <a:fld id="{72E25384-D50F-4094-944D-E4976FE88462}" type="datetimeFigureOut">
              <a:rPr lang="en-GB"/>
              <a:pPr>
                <a:defRPr/>
              </a:pPr>
              <a:t>24/11/2016</a:t>
            </a:fld>
            <a:endParaRPr lang="en-GB" dirty="0"/>
          </a:p>
        </p:txBody>
      </p:sp>
    </p:spTree>
    <p:extLst>
      <p:ext uri="{BB962C8B-B14F-4D97-AF65-F5344CB8AC3E}">
        <p14:creationId xmlns:p14="http://schemas.microsoft.com/office/powerpoint/2010/main" xmlns="" val="394881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95288" y="53975"/>
            <a:ext cx="60928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2200" b="1" dirty="0">
                <a:solidFill>
                  <a:srgbClr val="0033CC"/>
                </a:solidFill>
              </a:rPr>
              <a:t>Outline</a:t>
            </a:r>
          </a:p>
        </p:txBody>
      </p:sp>
      <p:sp>
        <p:nvSpPr>
          <p:cNvPr id="5" name="Slide Number Placeholder 1"/>
          <p:cNvSpPr txBox="1">
            <a:spLocks/>
          </p:cNvSpPr>
          <p:nvPr userDrawn="1"/>
        </p:nvSpPr>
        <p:spPr bwMode="auto">
          <a:xfrm>
            <a:off x="3549650" y="6559550"/>
            <a:ext cx="2057400" cy="295275"/>
          </a:xfrm>
          <a:prstGeom prst="rect">
            <a:avLst/>
          </a:prstGeom>
          <a:noFill/>
          <a:ln w="9525">
            <a:noFill/>
            <a:miter lim="800000"/>
            <a:headEnd/>
            <a:tailEnd/>
          </a:ln>
        </p:spPr>
        <p:txBody>
          <a:bodyPr anchor="ctr"/>
          <a:lstStyle>
            <a:lvl1pPr eaLnBrk="0" hangingPunct="0">
              <a:defRPr>
                <a:solidFill>
                  <a:schemeClr val="tx1"/>
                </a:solidFill>
                <a:latin typeface="Helvetica" panose="020B0604020202020204" pitchFamily="34" charset="0"/>
                <a:ea typeface="MS PGothic" panose="020B0600070205080204" pitchFamily="34" charset="-128"/>
              </a:defRPr>
            </a:lvl1pPr>
            <a:lvl2pPr marL="742950" indent="-285750" eaLnBrk="0" hangingPunct="0">
              <a:defRPr>
                <a:solidFill>
                  <a:schemeClr val="tx1"/>
                </a:solidFill>
                <a:latin typeface="Helvetica" panose="020B0604020202020204" pitchFamily="34" charset="0"/>
                <a:ea typeface="MS PGothic" panose="020B0600070205080204" pitchFamily="34" charset="-128"/>
              </a:defRPr>
            </a:lvl2pPr>
            <a:lvl3pPr marL="1143000" indent="-228600" eaLnBrk="0" hangingPunct="0">
              <a:defRPr>
                <a:solidFill>
                  <a:schemeClr val="tx1"/>
                </a:solidFill>
                <a:latin typeface="Helvetica" panose="020B0604020202020204" pitchFamily="34" charset="0"/>
                <a:ea typeface="MS PGothic" panose="020B0600070205080204" pitchFamily="34" charset="-128"/>
              </a:defRPr>
            </a:lvl3pPr>
            <a:lvl4pPr marL="1600200" indent="-228600" eaLnBrk="0" hangingPunct="0">
              <a:defRPr>
                <a:solidFill>
                  <a:schemeClr val="tx1"/>
                </a:solidFill>
                <a:latin typeface="Helvetica" panose="020B0604020202020204" pitchFamily="34" charset="0"/>
                <a:ea typeface="MS PGothic" panose="020B0600070205080204" pitchFamily="34" charset="-128"/>
              </a:defRPr>
            </a:lvl4pPr>
            <a:lvl5pPr marL="2057400" indent="-228600" eaLnBrk="0" hangingPunct="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r>
              <a:rPr lang="en-GB" sz="900" b="1" dirty="0">
                <a:solidFill>
                  <a:srgbClr val="7F7F7F"/>
                </a:solidFill>
                <a:cs typeface="Arial" panose="020B0604020202020204" pitchFamily="34" charset="0"/>
              </a:rPr>
              <a:t>Chart </a:t>
            </a:r>
            <a:fld id="{B89A8454-74B9-4BE2-9D90-02E020629881}" type="slidenum">
              <a:rPr lang="en-GB" sz="900" b="1" smtClean="0">
                <a:solidFill>
                  <a:srgbClr val="7F7F7F"/>
                </a:solidFill>
                <a:cs typeface="Arial" panose="020B0604020202020204" pitchFamily="34" charset="0"/>
              </a:rPr>
              <a:pPr algn="ctr" eaLnBrk="1" hangingPunct="1">
                <a:defRPr/>
              </a:pPr>
              <a:t>‹#›</a:t>
            </a:fld>
            <a:endParaRPr lang="en-GB" sz="900" b="1" dirty="0">
              <a:solidFill>
                <a:srgbClr val="7F7F7F"/>
              </a:solidFill>
              <a:cs typeface="Arial" panose="020B0604020202020204" pitchFamily="34" charset="0"/>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175" y="6264275"/>
            <a:ext cx="163671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rot="16200000">
            <a:off x="7093744" y="3658394"/>
            <a:ext cx="3773488" cy="254000"/>
          </a:xfrm>
          <a:prstGeom prst="rect">
            <a:avLst/>
          </a:prstGeom>
          <a:noFill/>
        </p:spPr>
        <p:txBody>
          <a:bodyPr wrap="none">
            <a:spAutoFit/>
          </a:bodyPr>
          <a:lstStyle/>
          <a:p>
            <a:pPr eaLnBrk="1" hangingPunct="1">
              <a:defRPr/>
            </a:pPr>
            <a:r>
              <a:rPr lang="en-GB" sz="1050" b="1" dirty="0">
                <a:solidFill>
                  <a:prstClr val="white">
                    <a:lumMod val="50000"/>
                  </a:prstClr>
                </a:solidFill>
                <a:latin typeface="Helvetica" panose="020B0604020202020204" pitchFamily="34" charset="0"/>
                <a:ea typeface="ＭＳ Ｐゴシック" pitchFamily="34" charset="-128"/>
              </a:rPr>
              <a:t>Trading Liquidity . Market Credibility . Financial Security</a:t>
            </a:r>
          </a:p>
        </p:txBody>
      </p:sp>
      <p:sp>
        <p:nvSpPr>
          <p:cNvPr id="8" name="Rectangle 7"/>
          <p:cNvSpPr/>
          <p:nvPr userDrawn="1"/>
        </p:nvSpPr>
        <p:spPr>
          <a:xfrm>
            <a:off x="0" y="0"/>
            <a:ext cx="9144000" cy="793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9" name="Rectangle 8"/>
          <p:cNvSpPr/>
          <p:nvPr userDrawn="1"/>
        </p:nvSpPr>
        <p:spPr>
          <a:xfrm>
            <a:off x="-3175" y="914400"/>
            <a:ext cx="9161463" cy="365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10" name="Rectangle 9"/>
          <p:cNvSpPr/>
          <p:nvPr userDrawn="1"/>
        </p:nvSpPr>
        <p:spPr>
          <a:xfrm>
            <a:off x="-3175" y="819150"/>
            <a:ext cx="9161463" cy="71438"/>
          </a:xfrm>
          <a:prstGeom prst="rect">
            <a:avLst/>
          </a:prstGeom>
          <a:solidFill>
            <a:srgbClr val="0029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3" name="Content Placeholder 2"/>
          <p:cNvSpPr>
            <a:spLocks noGrp="1"/>
          </p:cNvSpPr>
          <p:nvPr>
            <p:ph idx="1"/>
          </p:nvPr>
        </p:nvSpPr>
        <p:spPr>
          <a:xfrm>
            <a:off x="44065" y="1187427"/>
            <a:ext cx="8765369" cy="4351338"/>
          </a:xfrm>
        </p:spPr>
        <p:txBody>
          <a:bodyPr/>
          <a:lstStyle>
            <a:lvl1pPr>
              <a:buFont typeface="Wingdings" pitchFamily="2" charset="2"/>
              <a:buChar char="§"/>
              <a:defRPr sz="22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4065" y="1"/>
            <a:ext cx="9063354" cy="890862"/>
          </a:xfrm>
        </p:spPr>
        <p:txBody>
          <a:bodyPr>
            <a:normAutofit/>
          </a:bodyPr>
          <a:lstStyle>
            <a:lvl1pPr>
              <a:defRPr sz="2800">
                <a:latin typeface="Helvetica" pitchFamily="34" charset="0"/>
                <a:cs typeface="Helvetica" pitchFamily="34" charset="0"/>
              </a:defRPr>
            </a:lvl1pPr>
          </a:lstStyle>
          <a:p>
            <a:r>
              <a:rPr lang="en-US"/>
              <a:t>Click to edit Master title style</a:t>
            </a:r>
            <a:endParaRPr lang="en-GB"/>
          </a:p>
        </p:txBody>
      </p:sp>
    </p:spTree>
    <p:extLst>
      <p:ext uri="{BB962C8B-B14F-4D97-AF65-F5344CB8AC3E}">
        <p14:creationId xmlns:p14="http://schemas.microsoft.com/office/powerpoint/2010/main" xmlns="" val="420579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F5B03A27-2574-40B8-B313-B28DB78F4A48}"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4EF6CE11-30F7-4B05-AD55-50F55D0DC7B4}" type="slidenum">
              <a:rPr lang="en-GB"/>
              <a:pPr>
                <a:defRPr/>
              </a:pPr>
              <a:t>‹#›</a:t>
            </a:fld>
            <a:endParaRPr lang="en-GB" dirty="0"/>
          </a:p>
        </p:txBody>
      </p:sp>
    </p:spTree>
    <p:extLst>
      <p:ext uri="{BB962C8B-B14F-4D97-AF65-F5344CB8AC3E}">
        <p14:creationId xmlns:p14="http://schemas.microsoft.com/office/powerpoint/2010/main" xmlns="" val="9224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6F2569A-1D1B-4093-A1C7-BB03B6F4B98B}"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503483DC-F443-4175-AED5-99310B48D714}" type="slidenum">
              <a:rPr lang="en-GB"/>
              <a:pPr>
                <a:defRPr/>
              </a:pPr>
              <a:t>‹#›</a:t>
            </a:fld>
            <a:endParaRPr lang="en-GB" dirty="0"/>
          </a:p>
        </p:txBody>
      </p:sp>
    </p:spTree>
    <p:extLst>
      <p:ext uri="{BB962C8B-B14F-4D97-AF65-F5344CB8AC3E}">
        <p14:creationId xmlns:p14="http://schemas.microsoft.com/office/powerpoint/2010/main" xmlns="" val="42861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70AD787-9019-488C-90FA-589EC46C31FE}" type="datetimeFigureOut">
              <a:rPr lang="en-GB"/>
              <a:pPr>
                <a:defRPr/>
              </a:pPr>
              <a:t>24/11/2016</a:t>
            </a:fld>
            <a:endParaRPr lang="en-GB" dirty="0"/>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defRPr>
            </a:lvl1pPr>
          </a:lstStyle>
          <a:p>
            <a:pPr>
              <a:defRPr/>
            </a:pPr>
            <a:fld id="{EDFC0846-F315-4B84-8627-2D7EEB124F6C}" type="slidenum">
              <a:rPr lang="en-GB"/>
              <a:pPr>
                <a:defRPr/>
              </a:pPr>
              <a:t>‹#›</a:t>
            </a:fld>
            <a:endParaRPr lang="en-GB" dirty="0"/>
          </a:p>
        </p:txBody>
      </p:sp>
    </p:spTree>
    <p:extLst>
      <p:ext uri="{BB962C8B-B14F-4D97-AF65-F5344CB8AC3E}">
        <p14:creationId xmlns:p14="http://schemas.microsoft.com/office/powerpoint/2010/main" xmlns="" val="409892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5000625"/>
            <a:ext cx="9144000" cy="1857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3" name="Rectangle 2"/>
          <p:cNvSpPr/>
          <p:nvPr userDrawn="1"/>
        </p:nvSpPr>
        <p:spPr>
          <a:xfrm>
            <a:off x="0" y="0"/>
            <a:ext cx="4827588" cy="5453063"/>
          </a:xfrm>
          <a:prstGeom prst="rect">
            <a:avLst/>
          </a:prstGeom>
          <a:gradFill flip="none" rotWithShape="1">
            <a:gsLst>
              <a:gs pos="8000">
                <a:schemeClr val="bg1">
                  <a:lumMod val="95000"/>
                </a:schemeClr>
              </a:gs>
              <a:gs pos="27000">
                <a:srgbClr val="0038A8"/>
              </a:gs>
              <a:gs pos="40000">
                <a:srgbClr val="00297A">
                  <a:shade val="67500"/>
                  <a:satMod val="115000"/>
                </a:srgbClr>
              </a:gs>
              <a:gs pos="59000">
                <a:srgbClr val="00207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pic>
        <p:nvPicPr>
          <p:cNvPr id="4" name="Picture 8"/>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90500" y="1635125"/>
            <a:ext cx="4478338"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3128963" y="6613525"/>
            <a:ext cx="3173412" cy="223838"/>
          </a:xfrm>
          <a:prstGeom prst="rect">
            <a:avLst/>
          </a:prstGeom>
          <a:noFill/>
          <a:ln>
            <a:noFill/>
          </a:ln>
          <a:effectLst/>
          <a:extLst/>
        </p:spPr>
        <p:txBody>
          <a:bodyPr lIns="96661" tIns="48331" rIns="96661" bIns="48331"/>
          <a:lstStyle>
            <a:defPPr>
              <a:defRPr lang="en-US"/>
            </a:defPPr>
            <a:lvl1pPr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1pPr>
            <a:lvl2pPr marL="4572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2pPr>
            <a:lvl3pPr marL="9144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3pPr>
            <a:lvl4pPr marL="13716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4pPr>
            <a:lvl5pPr marL="18288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9pPr>
          </a:lstStyle>
          <a:p>
            <a:pPr algn="l" eaLnBrk="1" hangingPunct="1">
              <a:lnSpc>
                <a:spcPct val="100000"/>
              </a:lnSpc>
              <a:buFontTx/>
              <a:buNone/>
              <a:defRPr/>
            </a:pPr>
            <a:r>
              <a:rPr lang="en-US" sz="800" b="0" dirty="0">
                <a:solidFill>
                  <a:prstClr val="black"/>
                </a:solidFill>
              </a:rPr>
              <a:t>FMDQ and FMDQ logo registered trademarks. All rights reserved. </a:t>
            </a:r>
            <a:endParaRPr lang="en-US" sz="1000" b="0" dirty="0">
              <a:solidFill>
                <a:prstClr val="black"/>
              </a:solidFill>
            </a:endParaRPr>
          </a:p>
        </p:txBody>
      </p:sp>
      <p:sp>
        <p:nvSpPr>
          <p:cNvPr id="6" name="TextBox 5"/>
          <p:cNvSpPr txBox="1"/>
          <p:nvPr userDrawn="1"/>
        </p:nvSpPr>
        <p:spPr>
          <a:xfrm>
            <a:off x="481013" y="5291138"/>
            <a:ext cx="8374062" cy="1016000"/>
          </a:xfrm>
          <a:prstGeom prst="rect">
            <a:avLst/>
          </a:prstGeom>
          <a:solidFill>
            <a:schemeClr val="bg1">
              <a:lumMod val="95000"/>
            </a:schemeClr>
          </a:solidFill>
        </p:spPr>
        <p:txBody>
          <a:bodyPr>
            <a:spAutoFit/>
          </a:bodyPr>
          <a:lstStyle/>
          <a:p>
            <a:pPr algn="ctr" eaLnBrk="1" hangingPunct="1">
              <a:defRPr/>
            </a:pPr>
            <a:r>
              <a:rPr lang="en-GB" sz="3200" b="1" dirty="0">
                <a:solidFill>
                  <a:prstClr val="black"/>
                </a:solidFill>
                <a:latin typeface="Helvetica" panose="020B0604020202020204" pitchFamily="34" charset="0"/>
                <a:ea typeface="ＭＳ Ｐゴシック" pitchFamily="34" charset="-128"/>
                <a:cs typeface="Helvetica" panose="020B0604020202020204" pitchFamily="34" charset="0"/>
              </a:rPr>
              <a:t>Making Nigerian Financial Markets </a:t>
            </a:r>
          </a:p>
          <a:p>
            <a:pPr algn="ctr" eaLnBrk="1" hangingPunct="1">
              <a:defRPr/>
            </a:pPr>
            <a:r>
              <a:rPr lang="en-GB" sz="2800" b="1" dirty="0">
                <a:solidFill>
                  <a:prstClr val="black"/>
                </a:solidFill>
                <a:latin typeface="Helvetica" panose="020B0604020202020204" pitchFamily="34" charset="0"/>
                <a:ea typeface="ＭＳ Ｐゴシック" pitchFamily="34" charset="-128"/>
                <a:cs typeface="Helvetica" panose="020B0604020202020204" pitchFamily="34" charset="0"/>
              </a:rPr>
              <a:t>Global . Organised . Liquid . Diversified</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827588" y="1284288"/>
            <a:ext cx="4321175"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userDrawn="1"/>
        </p:nvSpPr>
        <p:spPr bwMode="auto">
          <a:xfrm>
            <a:off x="4827588" y="-117475"/>
            <a:ext cx="4316412" cy="138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r>
              <a:rPr lang="en-GB" sz="2800" b="1" dirty="0">
                <a:solidFill>
                  <a:srgbClr val="000000"/>
                </a:solidFill>
              </a:rPr>
              <a:t>.</a:t>
            </a:r>
            <a:r>
              <a:rPr lang="en-GB" b="1" dirty="0">
                <a:solidFill>
                  <a:srgbClr val="000000"/>
                </a:solidFill>
              </a:rPr>
              <a:t>Trading Liquidity</a:t>
            </a:r>
            <a:r>
              <a:rPr lang="en-GB" sz="2800" b="1" dirty="0">
                <a:solidFill>
                  <a:srgbClr val="000000"/>
                </a:solidFill>
              </a:rPr>
              <a:t>.</a:t>
            </a:r>
          </a:p>
          <a:p>
            <a:pPr algn="ctr" eaLnBrk="1" hangingPunct="1">
              <a:defRPr/>
            </a:pPr>
            <a:r>
              <a:rPr lang="en-GB" b="1" dirty="0">
                <a:solidFill>
                  <a:srgbClr val="000000"/>
                </a:solidFill>
              </a:rPr>
              <a:t> </a:t>
            </a:r>
            <a:r>
              <a:rPr lang="en-GB" sz="2800" b="1" dirty="0">
                <a:solidFill>
                  <a:srgbClr val="000000"/>
                </a:solidFill>
              </a:rPr>
              <a:t>.</a:t>
            </a:r>
            <a:r>
              <a:rPr lang="en-GB" b="1" dirty="0">
                <a:solidFill>
                  <a:srgbClr val="000000"/>
                </a:solidFill>
              </a:rPr>
              <a:t>Market Credibility</a:t>
            </a:r>
            <a:r>
              <a:rPr lang="en-GB" sz="2800" b="1" dirty="0">
                <a:solidFill>
                  <a:srgbClr val="000000"/>
                </a:solidFill>
              </a:rPr>
              <a:t>. </a:t>
            </a:r>
          </a:p>
          <a:p>
            <a:pPr algn="ctr" eaLnBrk="1" hangingPunct="1">
              <a:defRPr/>
            </a:pPr>
            <a:r>
              <a:rPr lang="en-GB" sz="2800" b="1" dirty="0">
                <a:solidFill>
                  <a:srgbClr val="000000"/>
                </a:solidFill>
              </a:rPr>
              <a:t>.</a:t>
            </a:r>
            <a:r>
              <a:rPr lang="en-GB" b="1" dirty="0">
                <a:solidFill>
                  <a:srgbClr val="000000"/>
                </a:solidFill>
              </a:rPr>
              <a:t>Financial Security</a:t>
            </a:r>
            <a:r>
              <a:rPr lang="en-GB" sz="2800" b="1" dirty="0">
                <a:solidFill>
                  <a:srgbClr val="000000"/>
                </a:solidFill>
              </a:rPr>
              <a:t>.</a:t>
            </a:r>
          </a:p>
        </p:txBody>
      </p:sp>
    </p:spTree>
    <p:extLst>
      <p:ext uri="{BB962C8B-B14F-4D97-AF65-F5344CB8AC3E}">
        <p14:creationId xmlns:p14="http://schemas.microsoft.com/office/powerpoint/2010/main" xmlns="" val="157797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B0A69995-E1E3-4C81-BCC9-FFF59CF6A88B}" type="datetimeFigureOut">
              <a:rPr lang="en-GB"/>
              <a:pPr>
                <a:defRPr/>
              </a:pPr>
              <a:t>24/11/2016</a:t>
            </a:fld>
            <a:endParaRPr lang="en-GB" dirty="0"/>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defRPr>
            </a:lvl1pPr>
          </a:lstStyle>
          <a:p>
            <a:pPr>
              <a:defRPr/>
            </a:pPr>
            <a:fld id="{50207346-354F-49BD-93CC-C626DF4958C6}" type="slidenum">
              <a:rPr lang="en-GB"/>
              <a:pPr>
                <a:defRPr/>
              </a:pPr>
              <a:t>‹#›</a:t>
            </a:fld>
            <a:endParaRPr lang="en-GB" dirty="0"/>
          </a:p>
        </p:txBody>
      </p:sp>
    </p:spTree>
    <p:extLst>
      <p:ext uri="{BB962C8B-B14F-4D97-AF65-F5344CB8AC3E}">
        <p14:creationId xmlns:p14="http://schemas.microsoft.com/office/powerpoint/2010/main" xmlns="" val="73550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95288" y="53975"/>
            <a:ext cx="60928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2200" b="1" dirty="0">
                <a:solidFill>
                  <a:srgbClr val="0033CC"/>
                </a:solidFill>
              </a:rPr>
              <a:t>Outline</a:t>
            </a:r>
          </a:p>
        </p:txBody>
      </p:sp>
      <p:sp>
        <p:nvSpPr>
          <p:cNvPr id="5" name="Slide Number Placeholder 1"/>
          <p:cNvSpPr txBox="1">
            <a:spLocks/>
          </p:cNvSpPr>
          <p:nvPr userDrawn="1"/>
        </p:nvSpPr>
        <p:spPr bwMode="auto">
          <a:xfrm>
            <a:off x="3549650" y="6559550"/>
            <a:ext cx="2057400" cy="295275"/>
          </a:xfrm>
          <a:prstGeom prst="rect">
            <a:avLst/>
          </a:prstGeom>
          <a:noFill/>
          <a:ln w="9525">
            <a:noFill/>
            <a:miter lim="800000"/>
            <a:headEnd/>
            <a:tailEnd/>
          </a:ln>
        </p:spPr>
        <p:txBody>
          <a:bodyPr anchor="ctr"/>
          <a:lstStyle>
            <a:lvl1pPr eaLnBrk="0" hangingPunct="0">
              <a:defRPr>
                <a:solidFill>
                  <a:schemeClr val="tx1"/>
                </a:solidFill>
                <a:latin typeface="Helvetica" panose="020B0604020202020204" pitchFamily="34" charset="0"/>
                <a:ea typeface="MS PGothic" panose="020B0600070205080204" pitchFamily="34" charset="-128"/>
              </a:defRPr>
            </a:lvl1pPr>
            <a:lvl2pPr marL="742950" indent="-285750" eaLnBrk="0" hangingPunct="0">
              <a:defRPr>
                <a:solidFill>
                  <a:schemeClr val="tx1"/>
                </a:solidFill>
                <a:latin typeface="Helvetica" panose="020B0604020202020204" pitchFamily="34" charset="0"/>
                <a:ea typeface="MS PGothic" panose="020B0600070205080204" pitchFamily="34" charset="-128"/>
              </a:defRPr>
            </a:lvl2pPr>
            <a:lvl3pPr marL="1143000" indent="-228600" eaLnBrk="0" hangingPunct="0">
              <a:defRPr>
                <a:solidFill>
                  <a:schemeClr val="tx1"/>
                </a:solidFill>
                <a:latin typeface="Helvetica" panose="020B0604020202020204" pitchFamily="34" charset="0"/>
                <a:ea typeface="MS PGothic" panose="020B0600070205080204" pitchFamily="34" charset="-128"/>
              </a:defRPr>
            </a:lvl3pPr>
            <a:lvl4pPr marL="1600200" indent="-228600" eaLnBrk="0" hangingPunct="0">
              <a:defRPr>
                <a:solidFill>
                  <a:schemeClr val="tx1"/>
                </a:solidFill>
                <a:latin typeface="Helvetica" panose="020B0604020202020204" pitchFamily="34" charset="0"/>
                <a:ea typeface="MS PGothic" panose="020B0600070205080204" pitchFamily="34" charset="-128"/>
              </a:defRPr>
            </a:lvl4pPr>
            <a:lvl5pPr marL="2057400" indent="-228600" eaLnBrk="0" hangingPunct="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fld id="{B23DDFF5-F9E7-46BB-A09E-A489F37B1030}" type="slidenum">
              <a:rPr lang="en-GB" sz="900" b="1" smtClean="0">
                <a:solidFill>
                  <a:srgbClr val="7F7F7F"/>
                </a:solidFill>
                <a:cs typeface="Arial" panose="020B0604020202020204" pitchFamily="34" charset="0"/>
              </a:rPr>
              <a:pPr algn="ctr" eaLnBrk="1" hangingPunct="1">
                <a:defRPr/>
              </a:pPr>
              <a:t>‹#›</a:t>
            </a:fld>
            <a:endParaRPr lang="en-GB" sz="900" b="1" dirty="0">
              <a:solidFill>
                <a:srgbClr val="7F7F7F"/>
              </a:solidFill>
              <a:cs typeface="Arial" panose="020B0604020202020204" pitchFamily="34" charset="0"/>
            </a:endParaRPr>
          </a:p>
        </p:txBody>
      </p:sp>
      <p:sp>
        <p:nvSpPr>
          <p:cNvPr id="8" name="Rectangle 7"/>
          <p:cNvSpPr/>
          <p:nvPr userDrawn="1"/>
        </p:nvSpPr>
        <p:spPr>
          <a:xfrm>
            <a:off x="0" y="0"/>
            <a:ext cx="9144000" cy="793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 name="Rectangle 8"/>
          <p:cNvSpPr/>
          <p:nvPr userDrawn="1"/>
        </p:nvSpPr>
        <p:spPr>
          <a:xfrm>
            <a:off x="-3175" y="914400"/>
            <a:ext cx="9161463" cy="365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 name="Rectangle 9"/>
          <p:cNvSpPr/>
          <p:nvPr userDrawn="1"/>
        </p:nvSpPr>
        <p:spPr>
          <a:xfrm>
            <a:off x="-3175" y="819150"/>
            <a:ext cx="9161463" cy="71438"/>
          </a:xfrm>
          <a:prstGeom prst="rect">
            <a:avLst/>
          </a:prstGeom>
          <a:solidFill>
            <a:srgbClr val="0029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 name="Content Placeholder 2"/>
          <p:cNvSpPr>
            <a:spLocks noGrp="1"/>
          </p:cNvSpPr>
          <p:nvPr>
            <p:ph idx="1"/>
          </p:nvPr>
        </p:nvSpPr>
        <p:spPr>
          <a:xfrm>
            <a:off x="44065" y="1187427"/>
            <a:ext cx="8765369" cy="4351338"/>
          </a:xfrm>
        </p:spPr>
        <p:txBody>
          <a:bodyPr/>
          <a:lstStyle>
            <a:lvl1pPr>
              <a:buFont typeface="Wingdings" pitchFamily="2" charset="2"/>
              <a:buChar char="§"/>
              <a:defRPr sz="22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4065" y="1"/>
            <a:ext cx="9063354" cy="890862"/>
          </a:xfrm>
        </p:spPr>
        <p:txBody>
          <a:bodyPr>
            <a:normAutofit/>
          </a:bodyPr>
          <a:lstStyle>
            <a:lvl1pPr>
              <a:defRPr sz="2800">
                <a:latin typeface="Helvetica" pitchFamily="34" charset="0"/>
                <a:cs typeface="Helvetica" pitchFamily="34" charset="0"/>
              </a:defRPr>
            </a:lvl1pPr>
          </a:lstStyle>
          <a:p>
            <a:r>
              <a:rPr lang="en-US"/>
              <a:t>Click to edit Master title style</a:t>
            </a:r>
            <a:endParaRPr lang="en-GB"/>
          </a:p>
        </p:txBody>
      </p:sp>
      <p:pic>
        <p:nvPicPr>
          <p:cNvPr id="12" name="Picture 11" descr="C:\Users\Bede\Pictures\New FMDQ Logo\LOGO SIZE3.png"/>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424382" y="6141494"/>
            <a:ext cx="1516654" cy="654894"/>
          </a:xfrm>
          <a:prstGeom prst="rect">
            <a:avLst/>
          </a:prstGeom>
          <a:noFill/>
          <a:ln>
            <a:noFill/>
          </a:ln>
        </p:spPr>
      </p:pic>
    </p:spTree>
    <p:extLst>
      <p:ext uri="{BB962C8B-B14F-4D97-AF65-F5344CB8AC3E}">
        <p14:creationId xmlns:p14="http://schemas.microsoft.com/office/powerpoint/2010/main" xmlns="" val="236193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8778F9D-69F7-40DA-9911-2EED4A2BE948}"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F8115B16-395B-4722-AEB9-888857194347}" type="slidenum">
              <a:rPr lang="en-GB"/>
              <a:pPr>
                <a:defRPr/>
              </a:pPr>
              <a:t>‹#›</a:t>
            </a:fld>
            <a:endParaRPr lang="en-GB" dirty="0"/>
          </a:p>
        </p:txBody>
      </p:sp>
    </p:spTree>
    <p:extLst>
      <p:ext uri="{BB962C8B-B14F-4D97-AF65-F5344CB8AC3E}">
        <p14:creationId xmlns:p14="http://schemas.microsoft.com/office/powerpoint/2010/main" xmlns="" val="4039587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07523B23-9ECB-47FD-B2B3-456A6A0ACF06}"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63187062-8420-4E7D-BCAC-C12C41C3C149}" type="slidenum">
              <a:rPr lang="en-GB"/>
              <a:pPr>
                <a:defRPr/>
              </a:pPr>
              <a:t>‹#›</a:t>
            </a:fld>
            <a:endParaRPr lang="en-GB" dirty="0"/>
          </a:p>
        </p:txBody>
      </p:sp>
    </p:spTree>
    <p:extLst>
      <p:ext uri="{BB962C8B-B14F-4D97-AF65-F5344CB8AC3E}">
        <p14:creationId xmlns:p14="http://schemas.microsoft.com/office/powerpoint/2010/main" xmlns="" val="2680115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01BF9D78-2417-43E8-9FBF-7B2530752AD3}"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26A2FAC5-37D9-4A98-BE24-351CF51FE0C4}" type="slidenum">
              <a:rPr lang="en-GB"/>
              <a:pPr>
                <a:defRPr/>
              </a:pPr>
              <a:t>‹#›</a:t>
            </a:fld>
            <a:endParaRPr lang="en-GB" dirty="0"/>
          </a:p>
        </p:txBody>
      </p:sp>
    </p:spTree>
    <p:extLst>
      <p:ext uri="{BB962C8B-B14F-4D97-AF65-F5344CB8AC3E}">
        <p14:creationId xmlns:p14="http://schemas.microsoft.com/office/powerpoint/2010/main" xmlns="" val="179565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B0585819-F5FF-487D-B61E-21EC558A883C}"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A9CC9548-248F-4005-9322-299604AD8955}" type="slidenum">
              <a:rPr lang="en-GB"/>
              <a:pPr>
                <a:defRPr/>
              </a:pPr>
              <a:t>‹#›</a:t>
            </a:fld>
            <a:endParaRPr lang="en-GB" dirty="0"/>
          </a:p>
        </p:txBody>
      </p:sp>
    </p:spTree>
    <p:extLst>
      <p:ext uri="{BB962C8B-B14F-4D97-AF65-F5344CB8AC3E}">
        <p14:creationId xmlns:p14="http://schemas.microsoft.com/office/powerpoint/2010/main" xmlns="" val="860538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8953E577-B22F-4CBF-913D-472D53E43085}" type="datetimeFigureOut">
              <a:rPr lang="en-GB"/>
              <a:pPr>
                <a:defRPr/>
              </a:pPr>
              <a:t>24/11/2016</a:t>
            </a:fld>
            <a:endParaRPr lang="en-GB"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defRPr>
            </a:lvl1pPr>
          </a:lstStyle>
          <a:p>
            <a:pPr>
              <a:defRPr/>
            </a:pPr>
            <a:fld id="{3931F33F-1CA2-4495-B043-E564EBD6019C}" type="slidenum">
              <a:rPr lang="en-GB"/>
              <a:pPr>
                <a:defRPr/>
              </a:pPr>
              <a:t>‹#›</a:t>
            </a:fld>
            <a:endParaRPr lang="en-GB" dirty="0"/>
          </a:p>
        </p:txBody>
      </p:sp>
    </p:spTree>
    <p:extLst>
      <p:ext uri="{BB962C8B-B14F-4D97-AF65-F5344CB8AC3E}">
        <p14:creationId xmlns:p14="http://schemas.microsoft.com/office/powerpoint/2010/main" xmlns="" val="62105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2232025"/>
          </a:xfrm>
          <a:prstGeom prst="rect">
            <a:avLst/>
          </a:prstGeom>
          <a:gradFill flip="none" rotWithShape="1">
            <a:gsLst>
              <a:gs pos="20000">
                <a:schemeClr val="bg1">
                  <a:lumMod val="75000"/>
                </a:schemeClr>
              </a:gs>
              <a:gs pos="60000">
                <a:schemeClr val="bg1">
                  <a:lumMod val="85000"/>
                </a:schemeClr>
              </a:gs>
              <a:gs pos="8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3" name="Rectangle 2"/>
          <p:cNvSpPr/>
          <p:nvPr userDrawn="1"/>
        </p:nvSpPr>
        <p:spPr>
          <a:xfrm>
            <a:off x="0" y="6180138"/>
            <a:ext cx="9144000" cy="684212"/>
          </a:xfrm>
          <a:prstGeom prst="rect">
            <a:avLst/>
          </a:prstGeom>
          <a:gradFill flip="none" rotWithShape="1">
            <a:gsLst>
              <a:gs pos="0">
                <a:srgbClr val="00297A">
                  <a:shade val="30000"/>
                  <a:satMod val="115000"/>
                </a:srgbClr>
              </a:gs>
              <a:gs pos="50000">
                <a:srgbClr val="00297A">
                  <a:shade val="67500"/>
                  <a:satMod val="115000"/>
                </a:srgbClr>
              </a:gs>
              <a:gs pos="100000">
                <a:srgbClr val="00297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pic>
        <p:nvPicPr>
          <p:cNvPr id="4" name="Picture 8"/>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763" y="2257425"/>
            <a:ext cx="2811462"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4763" y="6211888"/>
            <a:ext cx="8896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1400" i="1" dirty="0">
                <a:solidFill>
                  <a:srgbClr val="FFFFFF"/>
                </a:solidFill>
              </a:rPr>
              <a:t>This document is solely for the use of FMDQ OTC PLC. No part of it may be circulated, quoted or reproduced for distribution outside FMDQ OTC PLC without prior written approval.</a:t>
            </a:r>
            <a:endParaRPr lang="en-GB" sz="1400" i="1" dirty="0">
              <a:solidFill>
                <a:srgbClr val="FFFFFF"/>
              </a:solidFill>
            </a:endParaRPr>
          </a:p>
        </p:txBody>
      </p:sp>
      <p:sp>
        <p:nvSpPr>
          <p:cNvPr id="6" name="Date Placeholder 3"/>
          <p:cNvSpPr>
            <a:spLocks noGrp="1"/>
          </p:cNvSpPr>
          <p:nvPr>
            <p:ph type="dt" sz="half" idx="10"/>
          </p:nvPr>
        </p:nvSpPr>
        <p:spPr>
          <a:xfrm>
            <a:off x="7799388" y="6459538"/>
            <a:ext cx="1101725" cy="365125"/>
          </a:xfrm>
        </p:spPr>
        <p:txBody>
          <a:bodyPr rtlCol="0"/>
          <a:lstStyle>
            <a:lvl1pPr algn="r">
              <a:defRPr i="1">
                <a:solidFill>
                  <a:prstClr val="white"/>
                </a:solidFill>
                <a:latin typeface="Helvetica" pitchFamily="34" charset="0"/>
                <a:ea typeface="ＭＳ Ｐゴシック" pitchFamily="34" charset="-128"/>
                <a:cs typeface="+mn-cs"/>
              </a:defRPr>
            </a:lvl1pPr>
          </a:lstStyle>
          <a:p>
            <a:pPr>
              <a:defRPr/>
            </a:pPr>
            <a:fld id="{DB3C615C-C42B-42B9-A82C-EF658CD4A3FC}" type="datetimeFigureOut">
              <a:rPr lang="en-GB"/>
              <a:pPr>
                <a:defRPr/>
              </a:pPr>
              <a:t>24/11/2016</a:t>
            </a:fld>
            <a:endParaRPr lang="en-GB" dirty="0"/>
          </a:p>
        </p:txBody>
      </p:sp>
    </p:spTree>
    <p:extLst>
      <p:ext uri="{BB962C8B-B14F-4D97-AF65-F5344CB8AC3E}">
        <p14:creationId xmlns:p14="http://schemas.microsoft.com/office/powerpoint/2010/main" xmlns="" val="1838852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95288" y="53975"/>
            <a:ext cx="60928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2200" b="1" dirty="0">
                <a:solidFill>
                  <a:srgbClr val="0033CC"/>
                </a:solidFill>
              </a:rPr>
              <a:t>Outline</a:t>
            </a:r>
          </a:p>
        </p:txBody>
      </p:sp>
      <p:sp>
        <p:nvSpPr>
          <p:cNvPr id="5" name="Slide Number Placeholder 1"/>
          <p:cNvSpPr txBox="1">
            <a:spLocks/>
          </p:cNvSpPr>
          <p:nvPr userDrawn="1"/>
        </p:nvSpPr>
        <p:spPr bwMode="auto">
          <a:xfrm>
            <a:off x="3549650" y="6559550"/>
            <a:ext cx="2057400" cy="295275"/>
          </a:xfrm>
          <a:prstGeom prst="rect">
            <a:avLst/>
          </a:prstGeom>
          <a:noFill/>
          <a:ln w="9525">
            <a:noFill/>
            <a:miter lim="800000"/>
            <a:headEnd/>
            <a:tailEnd/>
          </a:ln>
        </p:spPr>
        <p:txBody>
          <a:bodyPr anchor="ctr"/>
          <a:lstStyle>
            <a:lvl1pPr eaLnBrk="0" hangingPunct="0">
              <a:defRPr>
                <a:solidFill>
                  <a:schemeClr val="tx1"/>
                </a:solidFill>
                <a:latin typeface="Helvetica" panose="020B0604020202020204" pitchFamily="34" charset="0"/>
                <a:ea typeface="MS PGothic" panose="020B0600070205080204" pitchFamily="34" charset="-128"/>
              </a:defRPr>
            </a:lvl1pPr>
            <a:lvl2pPr marL="742950" indent="-285750" eaLnBrk="0" hangingPunct="0">
              <a:defRPr>
                <a:solidFill>
                  <a:schemeClr val="tx1"/>
                </a:solidFill>
                <a:latin typeface="Helvetica" panose="020B0604020202020204" pitchFamily="34" charset="0"/>
                <a:ea typeface="MS PGothic" panose="020B0600070205080204" pitchFamily="34" charset="-128"/>
              </a:defRPr>
            </a:lvl2pPr>
            <a:lvl3pPr marL="1143000" indent="-228600" eaLnBrk="0" hangingPunct="0">
              <a:defRPr>
                <a:solidFill>
                  <a:schemeClr val="tx1"/>
                </a:solidFill>
                <a:latin typeface="Helvetica" panose="020B0604020202020204" pitchFamily="34" charset="0"/>
                <a:ea typeface="MS PGothic" panose="020B0600070205080204" pitchFamily="34" charset="-128"/>
              </a:defRPr>
            </a:lvl3pPr>
            <a:lvl4pPr marL="1600200" indent="-228600" eaLnBrk="0" hangingPunct="0">
              <a:defRPr>
                <a:solidFill>
                  <a:schemeClr val="tx1"/>
                </a:solidFill>
                <a:latin typeface="Helvetica" panose="020B0604020202020204" pitchFamily="34" charset="0"/>
                <a:ea typeface="MS PGothic" panose="020B0600070205080204" pitchFamily="34" charset="-128"/>
              </a:defRPr>
            </a:lvl4pPr>
            <a:lvl5pPr marL="2057400" indent="-228600" eaLnBrk="0" hangingPunct="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r>
              <a:rPr lang="en-GB" sz="900" b="1" dirty="0">
                <a:solidFill>
                  <a:srgbClr val="7F7F7F"/>
                </a:solidFill>
                <a:cs typeface="Arial" panose="020B0604020202020204" pitchFamily="34" charset="0"/>
              </a:rPr>
              <a:t>Chart </a:t>
            </a:r>
            <a:fld id="{4309953A-EABC-46D9-A889-6AFA49573947}" type="slidenum">
              <a:rPr lang="en-GB" sz="900" b="1" smtClean="0">
                <a:solidFill>
                  <a:srgbClr val="7F7F7F"/>
                </a:solidFill>
                <a:cs typeface="Arial" panose="020B0604020202020204" pitchFamily="34" charset="0"/>
              </a:rPr>
              <a:pPr algn="ctr" eaLnBrk="1" hangingPunct="1">
                <a:defRPr/>
              </a:pPr>
              <a:t>‹#›</a:t>
            </a:fld>
            <a:endParaRPr lang="en-GB" sz="900" b="1" dirty="0">
              <a:solidFill>
                <a:srgbClr val="7F7F7F"/>
              </a:solidFill>
              <a:cs typeface="Arial" panose="020B0604020202020204" pitchFamily="34" charset="0"/>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525" y="6208713"/>
            <a:ext cx="16383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rot="16200000">
            <a:off x="7093744" y="3658394"/>
            <a:ext cx="3773488" cy="254000"/>
          </a:xfrm>
          <a:prstGeom prst="rect">
            <a:avLst/>
          </a:prstGeom>
          <a:noFill/>
        </p:spPr>
        <p:txBody>
          <a:bodyPr wrap="none">
            <a:spAutoFit/>
          </a:bodyPr>
          <a:lstStyle/>
          <a:p>
            <a:pPr eaLnBrk="1" hangingPunct="1">
              <a:defRPr/>
            </a:pPr>
            <a:r>
              <a:rPr lang="en-GB" sz="1050" b="1" dirty="0">
                <a:solidFill>
                  <a:prstClr val="white">
                    <a:lumMod val="50000"/>
                  </a:prstClr>
                </a:solidFill>
                <a:latin typeface="Helvetica" panose="020B0604020202020204" pitchFamily="34" charset="0"/>
                <a:ea typeface="ＭＳ Ｐゴシック" pitchFamily="34" charset="-128"/>
              </a:rPr>
              <a:t>Trading Liquidity . Market Credibility . Financial Security</a:t>
            </a:r>
          </a:p>
        </p:txBody>
      </p:sp>
      <p:sp>
        <p:nvSpPr>
          <p:cNvPr id="8" name="Rectangle 7"/>
          <p:cNvSpPr/>
          <p:nvPr userDrawn="1"/>
        </p:nvSpPr>
        <p:spPr>
          <a:xfrm>
            <a:off x="0" y="0"/>
            <a:ext cx="9144000" cy="793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9" name="Rectangle 8"/>
          <p:cNvSpPr/>
          <p:nvPr userDrawn="1"/>
        </p:nvSpPr>
        <p:spPr>
          <a:xfrm>
            <a:off x="-3175" y="914400"/>
            <a:ext cx="9161463" cy="365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10" name="Rectangle 9"/>
          <p:cNvSpPr/>
          <p:nvPr userDrawn="1"/>
        </p:nvSpPr>
        <p:spPr>
          <a:xfrm>
            <a:off x="-3175" y="819150"/>
            <a:ext cx="9161463" cy="71438"/>
          </a:xfrm>
          <a:prstGeom prst="rect">
            <a:avLst/>
          </a:prstGeom>
          <a:solidFill>
            <a:srgbClr val="0029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11" name="Rectangle 10"/>
          <p:cNvSpPr/>
          <p:nvPr userDrawn="1"/>
        </p:nvSpPr>
        <p:spPr>
          <a:xfrm>
            <a:off x="4763" y="950913"/>
            <a:ext cx="9139237" cy="5849937"/>
          </a:xfrm>
          <a:prstGeom prst="rect">
            <a:avLst/>
          </a:prstGeom>
          <a:noFill/>
          <a:ln w="508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Content Placeholder 2"/>
          <p:cNvSpPr>
            <a:spLocks noGrp="1"/>
          </p:cNvSpPr>
          <p:nvPr>
            <p:ph idx="1"/>
          </p:nvPr>
        </p:nvSpPr>
        <p:spPr>
          <a:xfrm>
            <a:off x="44065" y="1187427"/>
            <a:ext cx="8765369" cy="4351338"/>
          </a:xfrm>
        </p:spPr>
        <p:txBody>
          <a:bodyPr/>
          <a:lstStyle>
            <a:lvl1pPr>
              <a:buFont typeface="Wingdings" pitchFamily="2" charset="2"/>
              <a:buChar char="§"/>
              <a:defRPr sz="22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4065" y="1"/>
            <a:ext cx="9063354" cy="890862"/>
          </a:xfrm>
        </p:spPr>
        <p:txBody>
          <a:bodyPr>
            <a:normAutofit/>
          </a:bodyPr>
          <a:lstStyle>
            <a:lvl1pPr>
              <a:defRPr sz="2800">
                <a:latin typeface="Helvetica" pitchFamily="34" charset="0"/>
                <a:cs typeface="Helvetica" pitchFamily="34" charset="0"/>
              </a:defRPr>
            </a:lvl1pPr>
          </a:lstStyle>
          <a:p>
            <a:r>
              <a:rPr lang="en-US"/>
              <a:t>Click to edit Master title style</a:t>
            </a:r>
            <a:endParaRPr lang="en-GB"/>
          </a:p>
        </p:txBody>
      </p:sp>
    </p:spTree>
    <p:extLst>
      <p:ext uri="{BB962C8B-B14F-4D97-AF65-F5344CB8AC3E}">
        <p14:creationId xmlns:p14="http://schemas.microsoft.com/office/powerpoint/2010/main" xmlns="" val="27503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39B8CF12-2545-4F13-B821-DF17B8F9D328}"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997809D9-05B7-49FA-8387-7CF4B6239E5D}" type="slidenum">
              <a:rPr lang="en-GB"/>
              <a:pPr>
                <a:defRPr/>
              </a:pPr>
              <a:t>‹#›</a:t>
            </a:fld>
            <a:endParaRPr lang="en-GB" dirty="0"/>
          </a:p>
        </p:txBody>
      </p:sp>
    </p:spTree>
    <p:extLst>
      <p:ext uri="{BB962C8B-B14F-4D97-AF65-F5344CB8AC3E}">
        <p14:creationId xmlns:p14="http://schemas.microsoft.com/office/powerpoint/2010/main" xmlns="" val="1643629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82658CF-15E7-42A8-A6BF-ABD390E555B0}"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345A14FE-8337-4085-B619-B2A100770E73}" type="slidenum">
              <a:rPr lang="en-GB"/>
              <a:pPr>
                <a:defRPr/>
              </a:pPr>
              <a:t>‹#›</a:t>
            </a:fld>
            <a:endParaRPr lang="en-GB" dirty="0"/>
          </a:p>
        </p:txBody>
      </p:sp>
    </p:spTree>
    <p:extLst>
      <p:ext uri="{BB962C8B-B14F-4D97-AF65-F5344CB8AC3E}">
        <p14:creationId xmlns:p14="http://schemas.microsoft.com/office/powerpoint/2010/main" xmlns="" val="1448676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3343131-50A3-495A-9CD9-B35CD2226490}" type="datetimeFigureOut">
              <a:rPr lang="en-GB"/>
              <a:pPr>
                <a:defRPr/>
              </a:pPr>
              <a:t>24/11/2016</a:t>
            </a:fld>
            <a:endParaRPr lang="en-GB" dirty="0"/>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defRPr>
            </a:lvl1pPr>
          </a:lstStyle>
          <a:p>
            <a:pPr>
              <a:defRPr/>
            </a:pPr>
            <a:fld id="{A67E09F9-7B29-42FF-8893-D676899B6441}" type="slidenum">
              <a:rPr lang="en-GB"/>
              <a:pPr>
                <a:defRPr/>
              </a:pPr>
              <a:t>‹#›</a:t>
            </a:fld>
            <a:endParaRPr lang="en-GB" dirty="0"/>
          </a:p>
        </p:txBody>
      </p:sp>
    </p:spTree>
    <p:extLst>
      <p:ext uri="{BB962C8B-B14F-4D97-AF65-F5344CB8AC3E}">
        <p14:creationId xmlns:p14="http://schemas.microsoft.com/office/powerpoint/2010/main" xmlns="" val="38572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C6EBA31-6635-4AF4-BC52-53C67FA5CD26}"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4D129818-B570-4CD2-BF8D-14AB5C5031A9}" type="slidenum">
              <a:rPr lang="en-GB"/>
              <a:pPr>
                <a:defRPr/>
              </a:pPr>
              <a:t>‹#›</a:t>
            </a:fld>
            <a:endParaRPr lang="en-GB" dirty="0"/>
          </a:p>
        </p:txBody>
      </p:sp>
    </p:spTree>
    <p:extLst>
      <p:ext uri="{BB962C8B-B14F-4D97-AF65-F5344CB8AC3E}">
        <p14:creationId xmlns:p14="http://schemas.microsoft.com/office/powerpoint/2010/main" xmlns="" val="210002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5000625"/>
            <a:ext cx="9144000" cy="1857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3" name="Rectangle 2"/>
          <p:cNvSpPr/>
          <p:nvPr userDrawn="1"/>
        </p:nvSpPr>
        <p:spPr>
          <a:xfrm>
            <a:off x="0" y="0"/>
            <a:ext cx="4827588" cy="5453063"/>
          </a:xfrm>
          <a:prstGeom prst="rect">
            <a:avLst/>
          </a:prstGeom>
          <a:gradFill flip="none" rotWithShape="1">
            <a:gsLst>
              <a:gs pos="8000">
                <a:schemeClr val="bg1">
                  <a:lumMod val="95000"/>
                </a:schemeClr>
              </a:gs>
              <a:gs pos="27000">
                <a:srgbClr val="0038A8"/>
              </a:gs>
              <a:gs pos="40000">
                <a:srgbClr val="00297A">
                  <a:shade val="67500"/>
                  <a:satMod val="115000"/>
                </a:srgbClr>
              </a:gs>
              <a:gs pos="59000">
                <a:srgbClr val="00207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pic>
        <p:nvPicPr>
          <p:cNvPr id="4" name="Picture 8"/>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90500" y="1635125"/>
            <a:ext cx="4478338"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3128963" y="6613525"/>
            <a:ext cx="3173412" cy="223838"/>
          </a:xfrm>
          <a:prstGeom prst="rect">
            <a:avLst/>
          </a:prstGeom>
          <a:noFill/>
          <a:ln>
            <a:noFill/>
          </a:ln>
          <a:effectLst/>
          <a:extLst/>
        </p:spPr>
        <p:txBody>
          <a:bodyPr lIns="96661" tIns="48331" rIns="96661" bIns="48331"/>
          <a:lstStyle>
            <a:defPPr>
              <a:defRPr lang="en-US"/>
            </a:defPPr>
            <a:lvl1pPr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1pPr>
            <a:lvl2pPr marL="4572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2pPr>
            <a:lvl3pPr marL="9144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3pPr>
            <a:lvl4pPr marL="13716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4pPr>
            <a:lvl5pPr marL="1828800" algn="ctr" rtl="0" eaLnBrk="0" fontAlgn="base" hangingPunct="0">
              <a:lnSpc>
                <a:spcPct val="90000"/>
              </a:lnSpc>
              <a:spcBef>
                <a:spcPct val="0"/>
              </a:spcBef>
              <a:spcAft>
                <a:spcPct val="0"/>
              </a:spcAft>
              <a:buFont typeface="Wingdings" panose="05000000000000000000" pitchFamily="2" charset="2"/>
              <a:defRPr sz="1400" b="1"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b="1" kern="1200">
                <a:solidFill>
                  <a:schemeClr val="tx2"/>
                </a:solidFill>
                <a:latin typeface="Arial" panose="020B0604020202020204" pitchFamily="34" charset="0"/>
                <a:ea typeface="+mn-ea"/>
                <a:cs typeface="Arial" panose="020B0604020202020204" pitchFamily="34" charset="0"/>
              </a:defRPr>
            </a:lvl9pPr>
          </a:lstStyle>
          <a:p>
            <a:pPr algn="l" eaLnBrk="1" hangingPunct="1">
              <a:lnSpc>
                <a:spcPct val="100000"/>
              </a:lnSpc>
              <a:buFontTx/>
              <a:buNone/>
              <a:defRPr/>
            </a:pPr>
            <a:r>
              <a:rPr lang="en-US" sz="800" b="0" dirty="0">
                <a:solidFill>
                  <a:prstClr val="black"/>
                </a:solidFill>
              </a:rPr>
              <a:t>FMDQ and FMDQ logo registered trademarks. All rights reserved. </a:t>
            </a:r>
            <a:endParaRPr lang="en-US" sz="1000" b="0" dirty="0">
              <a:solidFill>
                <a:prstClr val="black"/>
              </a:solidFill>
            </a:endParaRPr>
          </a:p>
        </p:txBody>
      </p:sp>
      <p:sp>
        <p:nvSpPr>
          <p:cNvPr id="6" name="TextBox 5"/>
          <p:cNvSpPr txBox="1"/>
          <p:nvPr userDrawn="1"/>
        </p:nvSpPr>
        <p:spPr>
          <a:xfrm>
            <a:off x="481013" y="5291138"/>
            <a:ext cx="8374062" cy="1016000"/>
          </a:xfrm>
          <a:prstGeom prst="rect">
            <a:avLst/>
          </a:prstGeom>
          <a:solidFill>
            <a:schemeClr val="bg1">
              <a:lumMod val="95000"/>
            </a:schemeClr>
          </a:solidFill>
        </p:spPr>
        <p:txBody>
          <a:bodyPr>
            <a:spAutoFit/>
          </a:bodyPr>
          <a:lstStyle/>
          <a:p>
            <a:pPr algn="ctr" eaLnBrk="1" hangingPunct="1">
              <a:defRPr/>
            </a:pPr>
            <a:r>
              <a:rPr lang="en-GB" sz="3200" b="1" dirty="0">
                <a:solidFill>
                  <a:prstClr val="black"/>
                </a:solidFill>
                <a:latin typeface="Helvetica" panose="020B0604020202020204" pitchFamily="34" charset="0"/>
                <a:ea typeface="ＭＳ Ｐゴシック" pitchFamily="34" charset="-128"/>
                <a:cs typeface="Helvetica" panose="020B0604020202020204" pitchFamily="34" charset="0"/>
              </a:rPr>
              <a:t>Making Nigerian Financial Markets </a:t>
            </a:r>
          </a:p>
          <a:p>
            <a:pPr algn="ctr" eaLnBrk="1" hangingPunct="1">
              <a:defRPr/>
            </a:pPr>
            <a:r>
              <a:rPr lang="en-GB" sz="2800" b="1" dirty="0">
                <a:solidFill>
                  <a:prstClr val="black"/>
                </a:solidFill>
                <a:latin typeface="Helvetica" panose="020B0604020202020204" pitchFamily="34" charset="0"/>
                <a:ea typeface="ＭＳ Ｐゴシック" pitchFamily="34" charset="-128"/>
                <a:cs typeface="Helvetica" panose="020B0604020202020204" pitchFamily="34" charset="0"/>
              </a:rPr>
              <a:t>Global . Organised . Liquid . Diversified</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827588" y="1284288"/>
            <a:ext cx="4321175"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userDrawn="1"/>
        </p:nvSpPr>
        <p:spPr bwMode="auto">
          <a:xfrm>
            <a:off x="4827588" y="-117475"/>
            <a:ext cx="4316412" cy="138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r>
              <a:rPr lang="en-GB" sz="2800" b="1" dirty="0">
                <a:solidFill>
                  <a:srgbClr val="000000"/>
                </a:solidFill>
              </a:rPr>
              <a:t>.</a:t>
            </a:r>
            <a:r>
              <a:rPr lang="en-GB" b="1" dirty="0">
                <a:solidFill>
                  <a:srgbClr val="000000"/>
                </a:solidFill>
              </a:rPr>
              <a:t>Trading Liquidity</a:t>
            </a:r>
            <a:r>
              <a:rPr lang="en-GB" sz="2800" b="1" dirty="0">
                <a:solidFill>
                  <a:srgbClr val="000000"/>
                </a:solidFill>
              </a:rPr>
              <a:t>.</a:t>
            </a:r>
          </a:p>
          <a:p>
            <a:pPr algn="ctr" eaLnBrk="1" hangingPunct="1">
              <a:defRPr/>
            </a:pPr>
            <a:r>
              <a:rPr lang="en-GB" b="1" dirty="0">
                <a:solidFill>
                  <a:srgbClr val="000000"/>
                </a:solidFill>
              </a:rPr>
              <a:t> </a:t>
            </a:r>
            <a:r>
              <a:rPr lang="en-GB" sz="2800" b="1" dirty="0">
                <a:solidFill>
                  <a:srgbClr val="000000"/>
                </a:solidFill>
              </a:rPr>
              <a:t>.</a:t>
            </a:r>
            <a:r>
              <a:rPr lang="en-GB" b="1" dirty="0">
                <a:solidFill>
                  <a:srgbClr val="000000"/>
                </a:solidFill>
              </a:rPr>
              <a:t>Market Credibility</a:t>
            </a:r>
            <a:r>
              <a:rPr lang="en-GB" sz="2800" b="1" dirty="0">
                <a:solidFill>
                  <a:srgbClr val="000000"/>
                </a:solidFill>
              </a:rPr>
              <a:t>. </a:t>
            </a:r>
          </a:p>
          <a:p>
            <a:pPr algn="ctr" eaLnBrk="1" hangingPunct="1">
              <a:defRPr/>
            </a:pPr>
            <a:r>
              <a:rPr lang="en-GB" sz="2800" b="1" dirty="0">
                <a:solidFill>
                  <a:srgbClr val="000000"/>
                </a:solidFill>
              </a:rPr>
              <a:t>.</a:t>
            </a:r>
            <a:r>
              <a:rPr lang="en-GB" b="1" dirty="0">
                <a:solidFill>
                  <a:srgbClr val="000000"/>
                </a:solidFill>
              </a:rPr>
              <a:t>Financial Security</a:t>
            </a:r>
            <a:r>
              <a:rPr lang="en-GB" sz="2800" b="1" dirty="0">
                <a:solidFill>
                  <a:srgbClr val="000000"/>
                </a:solidFill>
              </a:rPr>
              <a:t>.</a:t>
            </a:r>
          </a:p>
        </p:txBody>
      </p:sp>
    </p:spTree>
    <p:extLst>
      <p:ext uri="{BB962C8B-B14F-4D97-AF65-F5344CB8AC3E}">
        <p14:creationId xmlns:p14="http://schemas.microsoft.com/office/powerpoint/2010/main" xmlns="" val="39849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0837F1B7-ED3D-4FD6-AFC9-2CFF44EFCF89}" type="datetimeFigureOut">
              <a:rPr lang="en-GB"/>
              <a:pPr>
                <a:defRPr/>
              </a:pPr>
              <a:t>24/11/2016</a:t>
            </a:fld>
            <a:endParaRPr lang="en-GB" dirty="0"/>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defRPr>
            </a:lvl1pPr>
          </a:lstStyle>
          <a:p>
            <a:pPr>
              <a:defRPr/>
            </a:pPr>
            <a:fld id="{C9432AF6-FC29-4795-B66D-B98E6B7B4CC2}" type="slidenum">
              <a:rPr lang="en-GB"/>
              <a:pPr>
                <a:defRPr/>
              </a:pPr>
              <a:t>‹#›</a:t>
            </a:fld>
            <a:endParaRPr lang="en-GB" dirty="0"/>
          </a:p>
        </p:txBody>
      </p:sp>
    </p:spTree>
    <p:extLst>
      <p:ext uri="{BB962C8B-B14F-4D97-AF65-F5344CB8AC3E}">
        <p14:creationId xmlns:p14="http://schemas.microsoft.com/office/powerpoint/2010/main" xmlns="" val="515545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67DDE0C-E9F7-4289-B5B8-483682333E69}"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CADAB3D5-89CB-407F-AF63-C89580FDCB9D}" type="slidenum">
              <a:rPr lang="en-GB"/>
              <a:pPr>
                <a:defRPr/>
              </a:pPr>
              <a:t>‹#›</a:t>
            </a:fld>
            <a:endParaRPr lang="en-GB" dirty="0"/>
          </a:p>
        </p:txBody>
      </p:sp>
    </p:spTree>
    <p:extLst>
      <p:ext uri="{BB962C8B-B14F-4D97-AF65-F5344CB8AC3E}">
        <p14:creationId xmlns:p14="http://schemas.microsoft.com/office/powerpoint/2010/main" xmlns="" val="3329495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CEA960E5-B546-4B3E-B6BD-02FB1569353F}"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68F92917-2249-4466-85ED-79EEA5F5C713}" type="slidenum">
              <a:rPr lang="en-GB"/>
              <a:pPr>
                <a:defRPr/>
              </a:pPr>
              <a:t>‹#›</a:t>
            </a:fld>
            <a:endParaRPr lang="en-GB" dirty="0"/>
          </a:p>
        </p:txBody>
      </p:sp>
    </p:spTree>
    <p:extLst>
      <p:ext uri="{BB962C8B-B14F-4D97-AF65-F5344CB8AC3E}">
        <p14:creationId xmlns:p14="http://schemas.microsoft.com/office/powerpoint/2010/main" xmlns="" val="3599365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B217D4FC-1505-4B62-A157-F0236350BC30}"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058904B9-BDD6-4D7E-A803-6D5011AC6BFE}" type="slidenum">
              <a:rPr lang="en-GB"/>
              <a:pPr>
                <a:defRPr/>
              </a:pPr>
              <a:t>‹#›</a:t>
            </a:fld>
            <a:endParaRPr lang="en-GB" dirty="0"/>
          </a:p>
        </p:txBody>
      </p:sp>
    </p:spTree>
    <p:extLst>
      <p:ext uri="{BB962C8B-B14F-4D97-AF65-F5344CB8AC3E}">
        <p14:creationId xmlns:p14="http://schemas.microsoft.com/office/powerpoint/2010/main" xmlns="" val="2940543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643CE4A-BBB7-47D1-8206-2B8624857563}"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8F64D2DA-220F-4325-AF63-74945E803686}" type="slidenum">
              <a:rPr lang="en-GB"/>
              <a:pPr>
                <a:defRPr/>
              </a:pPr>
              <a:t>‹#›</a:t>
            </a:fld>
            <a:endParaRPr lang="en-GB" dirty="0"/>
          </a:p>
        </p:txBody>
      </p:sp>
    </p:spTree>
    <p:extLst>
      <p:ext uri="{BB962C8B-B14F-4D97-AF65-F5344CB8AC3E}">
        <p14:creationId xmlns:p14="http://schemas.microsoft.com/office/powerpoint/2010/main" xmlns="" val="503304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81C40B7D-E7B1-459C-B0B6-9EA5F5CC0B19}" type="datetimeFigureOut">
              <a:rPr lang="en-GB"/>
              <a:pPr>
                <a:defRPr/>
              </a:pPr>
              <a:t>24/11/2016</a:t>
            </a:fld>
            <a:endParaRPr lang="en-GB"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defRPr>
            </a:lvl1pPr>
          </a:lstStyle>
          <a:p>
            <a:pPr>
              <a:defRPr/>
            </a:pPr>
            <a:fld id="{9BC3671B-ACF6-456E-A3D8-43B2C3312939}" type="slidenum">
              <a:rPr lang="en-GB"/>
              <a:pPr>
                <a:defRPr/>
              </a:pPr>
              <a:t>‹#›</a:t>
            </a:fld>
            <a:endParaRPr lang="en-GB" dirty="0"/>
          </a:p>
        </p:txBody>
      </p:sp>
    </p:spTree>
    <p:extLst>
      <p:ext uri="{BB962C8B-B14F-4D97-AF65-F5344CB8AC3E}">
        <p14:creationId xmlns:p14="http://schemas.microsoft.com/office/powerpoint/2010/main" xmlns="" val="3856231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2" y="-47297"/>
            <a:ext cx="9144000" cy="1915895"/>
          </a:xfrm>
          <a:prstGeom prst="rect">
            <a:avLst/>
          </a:prstGeom>
          <a:gradFill flip="none" rotWithShape="1">
            <a:gsLst>
              <a:gs pos="20000">
                <a:schemeClr val="bg1">
                  <a:lumMod val="75000"/>
                </a:schemeClr>
              </a:gs>
              <a:gs pos="60000">
                <a:schemeClr val="bg1">
                  <a:lumMod val="85000"/>
                </a:schemeClr>
              </a:gs>
              <a:gs pos="7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0" name="Group 9"/>
          <p:cNvGrpSpPr/>
          <p:nvPr userDrawn="1"/>
        </p:nvGrpSpPr>
        <p:grpSpPr>
          <a:xfrm>
            <a:off x="0" y="6387544"/>
            <a:ext cx="9148763" cy="430887"/>
            <a:chOff x="0" y="6387544"/>
            <a:chExt cx="9148763" cy="430887"/>
          </a:xfrm>
        </p:grpSpPr>
        <p:sp>
          <p:nvSpPr>
            <p:cNvPr id="6" name="TextBox 5"/>
            <p:cNvSpPr txBox="1"/>
            <p:nvPr userDrawn="1"/>
          </p:nvSpPr>
          <p:spPr>
            <a:xfrm>
              <a:off x="0" y="6387544"/>
              <a:ext cx="9148763" cy="430887"/>
            </a:xfrm>
            <a:prstGeom prst="rect">
              <a:avLst/>
            </a:prstGeom>
            <a:noFill/>
          </p:spPr>
          <p:txBody>
            <a:bodyPr wrap="square">
              <a:spAutoFit/>
            </a:bodyPr>
            <a:lstStyle/>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 </a:t>
              </a:r>
            </a:p>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Global Competitiveness               Operational Excellence               Liquidity               Diversity</a:t>
              </a:r>
            </a:p>
          </p:txBody>
        </p:sp>
        <p:sp>
          <p:nvSpPr>
            <p:cNvPr id="7" name="Rectangle 6"/>
            <p:cNvSpPr/>
            <p:nvPr userDrawn="1"/>
          </p:nvSpPr>
          <p:spPr>
            <a:xfrm>
              <a:off x="3469550" y="6665224"/>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546769" y="6651972"/>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650885" y="6651972"/>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Box 16"/>
          <p:cNvSpPr txBox="1">
            <a:spLocks noChangeArrowheads="1"/>
          </p:cNvSpPr>
          <p:nvPr userDrawn="1"/>
        </p:nvSpPr>
        <p:spPr bwMode="auto">
          <a:xfrm>
            <a:off x="2247" y="3478358"/>
            <a:ext cx="5821033" cy="492443"/>
          </a:xfrm>
          <a:prstGeom prst="rect">
            <a:avLst/>
          </a:prstGeom>
          <a:solidFill>
            <a:srgbClr val="1D326C"/>
          </a:solidFill>
          <a:ln w="12700">
            <a:noFill/>
            <a:miter lim="800000"/>
            <a:headEnd/>
            <a:tailEnd/>
          </a:ln>
        </p:spPr>
        <p:txBody>
          <a:bodyPr>
            <a:spAutoFit/>
          </a:bodyPr>
          <a:lstStyle/>
          <a:p>
            <a:pPr>
              <a:defRPr/>
            </a:pPr>
            <a:r>
              <a:rPr lang="en-GB" sz="2600" b="1" dirty="0">
                <a:solidFill>
                  <a:schemeClr val="bg1"/>
                </a:solidFill>
                <a:latin typeface="Arial" panose="020B0604020202020204" pitchFamily="34" charset="0"/>
                <a:ea typeface="ＭＳ Ｐゴシック" pitchFamily="34" charset="-128"/>
                <a:cs typeface="Arial" panose="020B0604020202020204" pitchFamily="34" charset="0"/>
              </a:rPr>
              <a:t>FMDQ OTC Securities</a:t>
            </a:r>
            <a:r>
              <a:rPr lang="en-GB" sz="2600" b="1" baseline="0" dirty="0">
                <a:solidFill>
                  <a:schemeClr val="bg1"/>
                </a:solidFill>
                <a:latin typeface="Arial" panose="020B0604020202020204" pitchFamily="34" charset="0"/>
                <a:ea typeface="ＭＳ Ｐゴシック" pitchFamily="34" charset="-128"/>
                <a:cs typeface="Arial" panose="020B0604020202020204" pitchFamily="34" charset="0"/>
              </a:rPr>
              <a:t> Exchange</a:t>
            </a:r>
            <a:endParaRPr lang="en-GB" sz="26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12" name="Rectangle 11"/>
          <p:cNvSpPr/>
          <p:nvPr userDrawn="1"/>
        </p:nvSpPr>
        <p:spPr>
          <a:xfrm>
            <a:off x="2247" y="3989232"/>
            <a:ext cx="5821033" cy="59187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C:\Users\Bede\Pictures\New FMDQ Logo\LOGO SIZE1.png"/>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64683" y="1527359"/>
            <a:ext cx="3641090" cy="1443990"/>
          </a:xfrm>
          <a:prstGeom prst="rect">
            <a:avLst/>
          </a:prstGeom>
          <a:noFill/>
          <a:ln>
            <a:noFill/>
          </a:ln>
        </p:spPr>
      </p:pic>
    </p:spTree>
    <p:extLst>
      <p:ext uri="{BB962C8B-B14F-4D97-AF65-F5344CB8AC3E}">
        <p14:creationId xmlns:p14="http://schemas.microsoft.com/office/powerpoint/2010/main" xmlns="" val="1842245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95288" y="53975"/>
            <a:ext cx="60928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2200" b="1" dirty="0">
                <a:solidFill>
                  <a:srgbClr val="0033CC"/>
                </a:solidFill>
              </a:rPr>
              <a:t>Outline</a:t>
            </a:r>
          </a:p>
        </p:txBody>
      </p:sp>
      <p:sp>
        <p:nvSpPr>
          <p:cNvPr id="5" name="Slide Number Placeholder 1"/>
          <p:cNvSpPr txBox="1">
            <a:spLocks/>
          </p:cNvSpPr>
          <p:nvPr userDrawn="1"/>
        </p:nvSpPr>
        <p:spPr bwMode="auto">
          <a:xfrm>
            <a:off x="3549650" y="6559550"/>
            <a:ext cx="2057400" cy="295275"/>
          </a:xfrm>
          <a:prstGeom prst="rect">
            <a:avLst/>
          </a:prstGeom>
          <a:noFill/>
          <a:ln w="9525">
            <a:noFill/>
            <a:miter lim="800000"/>
            <a:headEnd/>
            <a:tailEnd/>
          </a:ln>
        </p:spPr>
        <p:txBody>
          <a:bodyPr anchor="ctr"/>
          <a:lstStyle>
            <a:lvl1pPr eaLnBrk="0" hangingPunct="0">
              <a:defRPr>
                <a:solidFill>
                  <a:schemeClr val="tx1"/>
                </a:solidFill>
                <a:latin typeface="Helvetica" panose="020B0604020202020204" pitchFamily="34" charset="0"/>
                <a:ea typeface="MS PGothic" panose="020B0600070205080204" pitchFamily="34" charset="-128"/>
              </a:defRPr>
            </a:lvl1pPr>
            <a:lvl2pPr marL="742950" indent="-285750" eaLnBrk="0" hangingPunct="0">
              <a:defRPr>
                <a:solidFill>
                  <a:schemeClr val="tx1"/>
                </a:solidFill>
                <a:latin typeface="Helvetica" panose="020B0604020202020204" pitchFamily="34" charset="0"/>
                <a:ea typeface="MS PGothic" panose="020B0600070205080204" pitchFamily="34" charset="-128"/>
              </a:defRPr>
            </a:lvl2pPr>
            <a:lvl3pPr marL="1143000" indent="-228600" eaLnBrk="0" hangingPunct="0">
              <a:defRPr>
                <a:solidFill>
                  <a:schemeClr val="tx1"/>
                </a:solidFill>
                <a:latin typeface="Helvetica" panose="020B0604020202020204" pitchFamily="34" charset="0"/>
                <a:ea typeface="MS PGothic" panose="020B0600070205080204" pitchFamily="34" charset="-128"/>
              </a:defRPr>
            </a:lvl3pPr>
            <a:lvl4pPr marL="1600200" indent="-228600" eaLnBrk="0" hangingPunct="0">
              <a:defRPr>
                <a:solidFill>
                  <a:schemeClr val="tx1"/>
                </a:solidFill>
                <a:latin typeface="Helvetica" panose="020B0604020202020204" pitchFamily="34" charset="0"/>
                <a:ea typeface="MS PGothic" panose="020B0600070205080204" pitchFamily="34" charset="-128"/>
              </a:defRPr>
            </a:lvl4pPr>
            <a:lvl5pPr marL="2057400" indent="-228600" eaLnBrk="0" hangingPunct="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fld id="{B23DDFF5-F9E7-46BB-A09E-A489F37B1030}" type="slidenum">
              <a:rPr lang="en-GB" sz="900" b="1" smtClean="0">
                <a:solidFill>
                  <a:srgbClr val="7F7F7F"/>
                </a:solidFill>
                <a:cs typeface="Arial" panose="020B0604020202020204" pitchFamily="34" charset="0"/>
              </a:rPr>
              <a:pPr algn="ctr" eaLnBrk="1" hangingPunct="1">
                <a:defRPr/>
              </a:pPr>
              <a:t>‹#›</a:t>
            </a:fld>
            <a:endParaRPr lang="en-GB" sz="900" b="1" dirty="0">
              <a:solidFill>
                <a:srgbClr val="7F7F7F"/>
              </a:solidFill>
              <a:cs typeface="Arial" panose="020B0604020202020204" pitchFamily="34" charset="0"/>
            </a:endParaRPr>
          </a:p>
        </p:txBody>
      </p:sp>
      <p:sp>
        <p:nvSpPr>
          <p:cNvPr id="8" name="Rectangle 7"/>
          <p:cNvSpPr/>
          <p:nvPr userDrawn="1"/>
        </p:nvSpPr>
        <p:spPr>
          <a:xfrm>
            <a:off x="0" y="-94593"/>
            <a:ext cx="9144000" cy="793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 name="Rectangle 8"/>
          <p:cNvSpPr/>
          <p:nvPr userDrawn="1"/>
        </p:nvSpPr>
        <p:spPr>
          <a:xfrm>
            <a:off x="-3175" y="914400"/>
            <a:ext cx="9161463" cy="365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 name="Rectangle 9"/>
          <p:cNvSpPr/>
          <p:nvPr userDrawn="1"/>
        </p:nvSpPr>
        <p:spPr>
          <a:xfrm>
            <a:off x="-3175" y="819150"/>
            <a:ext cx="9161463" cy="71438"/>
          </a:xfrm>
          <a:prstGeom prst="rect">
            <a:avLst/>
          </a:prstGeom>
          <a:solidFill>
            <a:srgbClr val="0029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 name="Content Placeholder 2"/>
          <p:cNvSpPr>
            <a:spLocks noGrp="1"/>
          </p:cNvSpPr>
          <p:nvPr>
            <p:ph idx="1"/>
          </p:nvPr>
        </p:nvSpPr>
        <p:spPr>
          <a:xfrm>
            <a:off x="44065" y="1234723"/>
            <a:ext cx="8765369" cy="4351338"/>
          </a:xfrm>
        </p:spPr>
        <p:txBody>
          <a:bodyPr/>
          <a:lstStyle>
            <a:lvl1pPr>
              <a:buFont typeface="Wingdings" pitchFamily="2" charset="2"/>
              <a:buChar char="§"/>
              <a:defRPr sz="22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4065" y="1"/>
            <a:ext cx="9063354" cy="890862"/>
          </a:xfrm>
        </p:spPr>
        <p:txBody>
          <a:bodyPr>
            <a:normAutofit/>
          </a:bodyPr>
          <a:lstStyle>
            <a:lvl1pPr>
              <a:defRPr sz="2800">
                <a:latin typeface="Helvetica" pitchFamily="34" charset="0"/>
                <a:cs typeface="Helvetica" pitchFamily="34" charset="0"/>
              </a:defRPr>
            </a:lvl1pPr>
          </a:lstStyle>
          <a:p>
            <a:r>
              <a:rPr lang="en-US"/>
              <a:t>Click to edit Master title style</a:t>
            </a:r>
            <a:endParaRPr lang="en-GB"/>
          </a:p>
        </p:txBody>
      </p:sp>
      <p:pic>
        <p:nvPicPr>
          <p:cNvPr id="14" name="Picture 13" descr="C:\Users\Bede\Pictures\New FMDQ Logo\LOGO SIZE3.png"/>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860463" y="5840122"/>
            <a:ext cx="2066925" cy="819785"/>
          </a:xfrm>
          <a:prstGeom prst="rect">
            <a:avLst/>
          </a:prstGeom>
          <a:noFill/>
          <a:ln>
            <a:noFill/>
          </a:ln>
        </p:spPr>
      </p:pic>
    </p:spTree>
    <p:extLst>
      <p:ext uri="{BB962C8B-B14F-4D97-AF65-F5344CB8AC3E}">
        <p14:creationId xmlns:p14="http://schemas.microsoft.com/office/powerpoint/2010/main" xmlns="" val="601856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C6EBA31-6635-4AF4-BC52-53C67FA5CD26}"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4D129818-B570-4CD2-BF8D-14AB5C5031A9}" type="slidenum">
              <a:rPr lang="en-GB"/>
              <a:pPr>
                <a:defRPr/>
              </a:pPr>
              <a:t>‹#›</a:t>
            </a:fld>
            <a:endParaRPr lang="en-GB" dirty="0"/>
          </a:p>
        </p:txBody>
      </p:sp>
    </p:spTree>
    <p:extLst>
      <p:ext uri="{BB962C8B-B14F-4D97-AF65-F5344CB8AC3E}">
        <p14:creationId xmlns:p14="http://schemas.microsoft.com/office/powerpoint/2010/main" xmlns="" val="415031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01C0D4E-B01B-4829-9FE2-19F2CDD0BA83}"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771FCB77-2D04-4133-9CDC-47977901F684}" type="slidenum">
              <a:rPr lang="en-GB"/>
              <a:pPr>
                <a:defRPr/>
              </a:pPr>
              <a:t>‹#›</a:t>
            </a:fld>
            <a:endParaRPr lang="en-GB" dirty="0"/>
          </a:p>
        </p:txBody>
      </p:sp>
    </p:spTree>
    <p:extLst>
      <p:ext uri="{BB962C8B-B14F-4D97-AF65-F5344CB8AC3E}">
        <p14:creationId xmlns:p14="http://schemas.microsoft.com/office/powerpoint/2010/main" xmlns="" val="1025417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01C0D4E-B01B-4829-9FE2-19F2CDD0BA83}"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771FCB77-2D04-4133-9CDC-47977901F684}" type="slidenum">
              <a:rPr lang="en-GB"/>
              <a:pPr>
                <a:defRPr/>
              </a:pPr>
              <a:t>‹#›</a:t>
            </a:fld>
            <a:endParaRPr lang="en-GB" dirty="0"/>
          </a:p>
        </p:txBody>
      </p:sp>
    </p:spTree>
    <p:extLst>
      <p:ext uri="{BB962C8B-B14F-4D97-AF65-F5344CB8AC3E}">
        <p14:creationId xmlns:p14="http://schemas.microsoft.com/office/powerpoint/2010/main" xmlns="" val="2396826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8ED62F4-22E1-4773-A7E9-CAC4F55EE987}" type="datetimeFigureOut">
              <a:rPr lang="en-GB"/>
              <a:pPr>
                <a:defRPr/>
              </a:pPr>
              <a:t>24/11/2016</a:t>
            </a:fld>
            <a:endParaRPr lang="en-GB" dirty="0"/>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defRPr>
            </a:lvl1pPr>
          </a:lstStyle>
          <a:p>
            <a:pPr>
              <a:defRPr/>
            </a:pPr>
            <a:fld id="{E02ADFD7-665B-4C5D-BCA1-0AF11787330E}" type="slidenum">
              <a:rPr lang="en-GB"/>
              <a:pPr>
                <a:defRPr/>
              </a:pPr>
              <a:t>‹#›</a:t>
            </a:fld>
            <a:endParaRPr lang="en-GB" dirty="0"/>
          </a:p>
        </p:txBody>
      </p:sp>
    </p:spTree>
    <p:extLst>
      <p:ext uri="{BB962C8B-B14F-4D97-AF65-F5344CB8AC3E}">
        <p14:creationId xmlns:p14="http://schemas.microsoft.com/office/powerpoint/2010/main" xmlns="" val="3896558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5007493"/>
            <a:ext cx="9144000" cy="1857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 name="TextBox 12"/>
          <p:cNvSpPr txBox="1"/>
          <p:nvPr userDrawn="1"/>
        </p:nvSpPr>
        <p:spPr>
          <a:xfrm>
            <a:off x="0" y="6374293"/>
            <a:ext cx="9148763" cy="430887"/>
          </a:xfrm>
          <a:prstGeom prst="rect">
            <a:avLst/>
          </a:prstGeom>
          <a:noFill/>
        </p:spPr>
        <p:txBody>
          <a:bodyPr wrap="square">
            <a:spAutoFit/>
          </a:bodyPr>
          <a:lstStyle/>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 </a:t>
            </a:r>
          </a:p>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Global Competitiveness               Operational Excellence               Liquidity               Diversity</a:t>
            </a:r>
          </a:p>
        </p:txBody>
      </p:sp>
      <p:sp>
        <p:nvSpPr>
          <p:cNvPr id="3" name="Rectangle 2"/>
          <p:cNvSpPr/>
          <p:nvPr userDrawn="1"/>
        </p:nvSpPr>
        <p:spPr>
          <a:xfrm>
            <a:off x="0" y="0"/>
            <a:ext cx="4827588" cy="5453063"/>
          </a:xfrm>
          <a:prstGeom prst="rect">
            <a:avLst/>
          </a:prstGeom>
          <a:gradFill flip="none" rotWithShape="1">
            <a:gsLst>
              <a:gs pos="8000">
                <a:schemeClr val="bg1">
                  <a:lumMod val="95000"/>
                </a:schemeClr>
              </a:gs>
              <a:gs pos="27000">
                <a:srgbClr val="0038A8"/>
              </a:gs>
              <a:gs pos="40000">
                <a:srgbClr val="00297A">
                  <a:shade val="67500"/>
                  <a:satMod val="115000"/>
                </a:srgbClr>
              </a:gs>
              <a:gs pos="59000">
                <a:srgbClr val="00207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827588" y="749300"/>
            <a:ext cx="4321175"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userDrawn="1"/>
        </p:nvGrpSpPr>
        <p:grpSpPr>
          <a:xfrm>
            <a:off x="3403291" y="6635230"/>
            <a:ext cx="3346325" cy="45719"/>
            <a:chOff x="3575567" y="6704980"/>
            <a:chExt cx="3346325" cy="45719"/>
          </a:xfrm>
        </p:grpSpPr>
        <p:sp>
          <p:nvSpPr>
            <p:cNvPr id="9" name="Rectangle 8"/>
            <p:cNvSpPr/>
            <p:nvPr userDrawn="1"/>
          </p:nvSpPr>
          <p:spPr>
            <a:xfrm>
              <a:off x="3575567"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613029"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76173"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userDrawn="1"/>
        </p:nvSpPr>
        <p:spPr>
          <a:xfrm>
            <a:off x="-26251" y="1585518"/>
            <a:ext cx="4826800" cy="188752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7" name="Picture 16" descr="C:\Users\Bede\Pictures\New FMDQ Logo\LOGO SIZE1.png"/>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79229" y="1666618"/>
            <a:ext cx="4469130" cy="1771650"/>
          </a:xfrm>
          <a:prstGeom prst="rect">
            <a:avLst/>
          </a:prstGeom>
          <a:noFill/>
          <a:ln>
            <a:noFill/>
          </a:ln>
        </p:spPr>
      </p:pic>
    </p:spTree>
    <p:extLst>
      <p:ext uri="{BB962C8B-B14F-4D97-AF65-F5344CB8AC3E}">
        <p14:creationId xmlns:p14="http://schemas.microsoft.com/office/powerpoint/2010/main" xmlns="" val="4266629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A62458E-CF34-47EB-9A37-84AA30AE4619}" type="datetimeFigureOut">
              <a:rPr lang="en-GB"/>
              <a:pPr>
                <a:defRPr/>
              </a:pPr>
              <a:t>24/11/2016</a:t>
            </a:fld>
            <a:endParaRPr lang="en-GB" dirty="0"/>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defRPr>
            </a:lvl1pPr>
          </a:lstStyle>
          <a:p>
            <a:pPr>
              <a:defRPr/>
            </a:pPr>
            <a:fld id="{D3BDCFB1-E78C-4C4A-A17B-1B209099AFE3}" type="slidenum">
              <a:rPr lang="en-GB"/>
              <a:pPr>
                <a:defRPr/>
              </a:pPr>
              <a:t>‹#›</a:t>
            </a:fld>
            <a:endParaRPr lang="en-GB" dirty="0"/>
          </a:p>
        </p:txBody>
      </p:sp>
    </p:spTree>
    <p:extLst>
      <p:ext uri="{BB962C8B-B14F-4D97-AF65-F5344CB8AC3E}">
        <p14:creationId xmlns:p14="http://schemas.microsoft.com/office/powerpoint/2010/main" xmlns="" val="356179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93B629B4-114A-4841-9430-F53186E4F5D0}"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C924660F-95A3-418A-AAA4-AA8793FA9A03}" type="slidenum">
              <a:rPr lang="en-GB"/>
              <a:pPr>
                <a:defRPr/>
              </a:pPr>
              <a:t>‹#›</a:t>
            </a:fld>
            <a:endParaRPr lang="en-GB" dirty="0"/>
          </a:p>
        </p:txBody>
      </p:sp>
    </p:spTree>
    <p:extLst>
      <p:ext uri="{BB962C8B-B14F-4D97-AF65-F5344CB8AC3E}">
        <p14:creationId xmlns:p14="http://schemas.microsoft.com/office/powerpoint/2010/main" xmlns="" val="1059980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040AB65C-2CF3-495E-BF22-DF3577905327}"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3B1BB983-9C4D-42F2-AFCE-864234536DA7}" type="slidenum">
              <a:rPr lang="en-GB"/>
              <a:pPr>
                <a:defRPr/>
              </a:pPr>
              <a:t>‹#›</a:t>
            </a:fld>
            <a:endParaRPr lang="en-GB" dirty="0"/>
          </a:p>
        </p:txBody>
      </p:sp>
    </p:spTree>
    <p:extLst>
      <p:ext uri="{BB962C8B-B14F-4D97-AF65-F5344CB8AC3E}">
        <p14:creationId xmlns:p14="http://schemas.microsoft.com/office/powerpoint/2010/main" xmlns="" val="448702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0F1810F-6134-419B-AFB1-A3A02B9599F3}"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D2393D6A-BB11-45A2-8724-0EA642937099}" type="slidenum">
              <a:rPr lang="en-GB"/>
              <a:pPr>
                <a:defRPr/>
              </a:pPr>
              <a:t>‹#›</a:t>
            </a:fld>
            <a:endParaRPr lang="en-GB" dirty="0"/>
          </a:p>
        </p:txBody>
      </p:sp>
    </p:spTree>
    <p:extLst>
      <p:ext uri="{BB962C8B-B14F-4D97-AF65-F5344CB8AC3E}">
        <p14:creationId xmlns:p14="http://schemas.microsoft.com/office/powerpoint/2010/main" xmlns="" val="159270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2093963-2541-482B-8628-F778D46E2B5F}"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149E2822-84D9-4449-ADA7-44497C6BFE2B}" type="slidenum">
              <a:rPr lang="en-GB"/>
              <a:pPr>
                <a:defRPr/>
              </a:pPr>
              <a:t>‹#›</a:t>
            </a:fld>
            <a:endParaRPr lang="en-GB" dirty="0"/>
          </a:p>
        </p:txBody>
      </p:sp>
    </p:spTree>
    <p:extLst>
      <p:ext uri="{BB962C8B-B14F-4D97-AF65-F5344CB8AC3E}">
        <p14:creationId xmlns:p14="http://schemas.microsoft.com/office/powerpoint/2010/main" xmlns="" val="501918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E710B0D-7DE0-460F-892E-3DC348184F86}" type="datetimeFigureOut">
              <a:rPr lang="en-GB"/>
              <a:pPr>
                <a:defRPr/>
              </a:pPr>
              <a:t>24/11/2016</a:t>
            </a:fld>
            <a:endParaRPr lang="en-GB"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defRPr>
            </a:lvl1pPr>
          </a:lstStyle>
          <a:p>
            <a:pPr>
              <a:defRPr/>
            </a:pPr>
            <a:fld id="{0DE9ED04-824C-42E9-B8C7-03E390A2A475}" type="slidenum">
              <a:rPr lang="en-GB"/>
              <a:pPr>
                <a:defRPr/>
              </a:pPr>
              <a:t>‹#›</a:t>
            </a:fld>
            <a:endParaRPr lang="en-GB" dirty="0"/>
          </a:p>
        </p:txBody>
      </p:sp>
    </p:spTree>
    <p:extLst>
      <p:ext uri="{BB962C8B-B14F-4D97-AF65-F5344CB8AC3E}">
        <p14:creationId xmlns:p14="http://schemas.microsoft.com/office/powerpoint/2010/main" xmlns="" val="129201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2" y="0"/>
            <a:ext cx="9144000" cy="2047587"/>
          </a:xfrm>
          <a:prstGeom prst="rect">
            <a:avLst/>
          </a:prstGeom>
          <a:gradFill flip="none" rotWithShape="1">
            <a:gsLst>
              <a:gs pos="20000">
                <a:schemeClr val="bg1">
                  <a:lumMod val="75000"/>
                </a:schemeClr>
              </a:gs>
              <a:gs pos="60000">
                <a:schemeClr val="bg1">
                  <a:lumMod val="85000"/>
                </a:schemeClr>
              </a:gs>
              <a:gs pos="7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grpSp>
        <p:nvGrpSpPr>
          <p:cNvPr id="10" name="Group 9"/>
          <p:cNvGrpSpPr/>
          <p:nvPr userDrawn="1"/>
        </p:nvGrpSpPr>
        <p:grpSpPr>
          <a:xfrm>
            <a:off x="0" y="6387544"/>
            <a:ext cx="9148763" cy="430887"/>
            <a:chOff x="0" y="6387544"/>
            <a:chExt cx="9148763" cy="430887"/>
          </a:xfrm>
        </p:grpSpPr>
        <p:sp>
          <p:nvSpPr>
            <p:cNvPr id="6" name="TextBox 5"/>
            <p:cNvSpPr txBox="1"/>
            <p:nvPr userDrawn="1"/>
          </p:nvSpPr>
          <p:spPr>
            <a:xfrm>
              <a:off x="0" y="6387544"/>
              <a:ext cx="9148763" cy="430887"/>
            </a:xfrm>
            <a:prstGeom prst="rect">
              <a:avLst/>
            </a:prstGeom>
            <a:noFill/>
          </p:spPr>
          <p:txBody>
            <a:bodyPr wrap="square">
              <a:spAutoFit/>
            </a:bodyPr>
            <a:lstStyle/>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 </a:t>
              </a:r>
            </a:p>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Global Competitiveness               Operational Excellence               Liquidity               Diversity</a:t>
              </a:r>
            </a:p>
          </p:txBody>
        </p:sp>
        <p:sp>
          <p:nvSpPr>
            <p:cNvPr id="7" name="Rectangle 6"/>
            <p:cNvSpPr/>
            <p:nvPr userDrawn="1"/>
          </p:nvSpPr>
          <p:spPr>
            <a:xfrm>
              <a:off x="3469550" y="6665224"/>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546769" y="6651972"/>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650885" y="6651972"/>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Box 16"/>
          <p:cNvSpPr txBox="1">
            <a:spLocks noChangeArrowheads="1"/>
          </p:cNvSpPr>
          <p:nvPr userDrawn="1"/>
        </p:nvSpPr>
        <p:spPr bwMode="auto">
          <a:xfrm>
            <a:off x="2247" y="3470266"/>
            <a:ext cx="5821033" cy="584775"/>
          </a:xfrm>
          <a:prstGeom prst="rect">
            <a:avLst/>
          </a:prstGeom>
          <a:solidFill>
            <a:srgbClr val="012A7C"/>
          </a:solidFill>
          <a:ln w="12700">
            <a:noFill/>
            <a:miter lim="800000"/>
            <a:headEnd/>
            <a:tailEnd/>
          </a:ln>
        </p:spPr>
        <p:txBody>
          <a:bodyPr>
            <a:spAutoFit/>
          </a:bodyPr>
          <a:lstStyle/>
          <a:p>
            <a:pPr>
              <a:defRPr/>
            </a:pPr>
            <a:r>
              <a:rPr lang="en-GB" sz="2600" b="1" dirty="0">
                <a:solidFill>
                  <a:schemeClr val="bg1"/>
                </a:solidFill>
                <a:latin typeface="Arial" panose="020B0604020202020204" pitchFamily="34" charset="0"/>
                <a:ea typeface="ＭＳ Ｐゴシック" pitchFamily="34" charset="-128"/>
                <a:cs typeface="Arial" panose="020B0604020202020204" pitchFamily="34" charset="0"/>
              </a:rPr>
              <a:t>FMDQ</a:t>
            </a:r>
            <a:r>
              <a:rPr lang="en-GB" sz="3200" b="1" dirty="0">
                <a:solidFill>
                  <a:schemeClr val="bg1"/>
                </a:solidFill>
                <a:latin typeface="Arial" panose="020B0604020202020204" pitchFamily="34" charset="0"/>
                <a:ea typeface="ＭＳ Ｐゴシック" pitchFamily="34" charset="-128"/>
                <a:cs typeface="Arial" panose="020B0604020202020204" pitchFamily="34" charset="0"/>
              </a:rPr>
              <a:t> </a:t>
            </a:r>
            <a:r>
              <a:rPr lang="en-GB" sz="2600" b="1" dirty="0">
                <a:solidFill>
                  <a:schemeClr val="bg1"/>
                </a:solidFill>
                <a:latin typeface="Arial" panose="020B0604020202020204" pitchFamily="34" charset="0"/>
                <a:ea typeface="ＭＳ Ｐゴシック" pitchFamily="34" charset="-128"/>
                <a:cs typeface="Arial" panose="020B0604020202020204" pitchFamily="34" charset="0"/>
              </a:rPr>
              <a:t>OTC</a:t>
            </a:r>
            <a:r>
              <a:rPr lang="en-GB" sz="3200" b="1" dirty="0">
                <a:solidFill>
                  <a:schemeClr val="bg1"/>
                </a:solidFill>
                <a:latin typeface="Arial" panose="020B0604020202020204" pitchFamily="34" charset="0"/>
                <a:ea typeface="ＭＳ Ｐゴシック" pitchFamily="34" charset="-128"/>
                <a:cs typeface="Arial" panose="020B0604020202020204" pitchFamily="34" charset="0"/>
              </a:rPr>
              <a:t> </a:t>
            </a:r>
            <a:r>
              <a:rPr lang="en-GB" sz="2600" b="1" dirty="0">
                <a:solidFill>
                  <a:schemeClr val="bg1"/>
                </a:solidFill>
                <a:latin typeface="Arial" panose="020B0604020202020204" pitchFamily="34" charset="0"/>
                <a:ea typeface="ＭＳ Ｐゴシック" pitchFamily="34" charset="-128"/>
                <a:cs typeface="Arial" panose="020B0604020202020204" pitchFamily="34" charset="0"/>
              </a:rPr>
              <a:t>Securities</a:t>
            </a:r>
            <a:r>
              <a:rPr lang="en-GB" sz="3200" b="1" baseline="0" dirty="0">
                <a:solidFill>
                  <a:schemeClr val="bg1"/>
                </a:solidFill>
                <a:latin typeface="Arial" panose="020B0604020202020204" pitchFamily="34" charset="0"/>
                <a:ea typeface="ＭＳ Ｐゴシック" pitchFamily="34" charset="-128"/>
                <a:cs typeface="Arial" panose="020B0604020202020204" pitchFamily="34" charset="0"/>
              </a:rPr>
              <a:t> </a:t>
            </a:r>
            <a:r>
              <a:rPr lang="en-GB" sz="2600" b="1" baseline="0" dirty="0">
                <a:solidFill>
                  <a:schemeClr val="bg1"/>
                </a:solidFill>
                <a:latin typeface="Arial" panose="020B0604020202020204" pitchFamily="34" charset="0"/>
                <a:ea typeface="ＭＳ Ｐゴシック" pitchFamily="34" charset="-128"/>
                <a:cs typeface="Arial" panose="020B0604020202020204" pitchFamily="34" charset="0"/>
              </a:rPr>
              <a:t>Exchange</a:t>
            </a:r>
            <a:endParaRPr lang="en-GB" sz="26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12" name="Rectangle 11"/>
          <p:cNvSpPr/>
          <p:nvPr userDrawn="1"/>
        </p:nvSpPr>
        <p:spPr>
          <a:xfrm>
            <a:off x="2247" y="4070152"/>
            <a:ext cx="5821033" cy="7885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Bede\Pictures\New FMDQ Logo\LOGO SIZE1.png"/>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64683" y="1704783"/>
            <a:ext cx="3641090" cy="1443990"/>
          </a:xfrm>
          <a:prstGeom prst="rect">
            <a:avLst/>
          </a:prstGeom>
          <a:noFill/>
          <a:ln>
            <a:noFill/>
          </a:ln>
        </p:spPr>
      </p:pic>
    </p:spTree>
    <p:extLst>
      <p:ext uri="{BB962C8B-B14F-4D97-AF65-F5344CB8AC3E}">
        <p14:creationId xmlns:p14="http://schemas.microsoft.com/office/powerpoint/2010/main" xmlns="" val="34813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8ED62F4-22E1-4773-A7E9-CAC4F55EE987}" type="datetimeFigureOut">
              <a:rPr lang="en-GB"/>
              <a:pPr>
                <a:defRPr/>
              </a:pPr>
              <a:t>24/11/2016</a:t>
            </a:fld>
            <a:endParaRPr lang="en-GB" dirty="0"/>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defRPr>
            </a:lvl1pPr>
          </a:lstStyle>
          <a:p>
            <a:pPr>
              <a:defRPr/>
            </a:pPr>
            <a:fld id="{E02ADFD7-665B-4C5D-BCA1-0AF11787330E}" type="slidenum">
              <a:rPr lang="en-GB"/>
              <a:pPr>
                <a:defRPr/>
              </a:pPr>
              <a:t>‹#›</a:t>
            </a:fld>
            <a:endParaRPr lang="en-GB" dirty="0"/>
          </a:p>
        </p:txBody>
      </p:sp>
    </p:spTree>
    <p:extLst>
      <p:ext uri="{BB962C8B-B14F-4D97-AF65-F5344CB8AC3E}">
        <p14:creationId xmlns:p14="http://schemas.microsoft.com/office/powerpoint/2010/main" xmlns="" val="342128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95288" y="53975"/>
            <a:ext cx="60928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eaLnBrk="1" hangingPunct="1">
              <a:defRPr/>
            </a:pPr>
            <a:r>
              <a:rPr lang="en-US" sz="2200" b="1" dirty="0">
                <a:solidFill>
                  <a:srgbClr val="0033CC"/>
                </a:solidFill>
              </a:rPr>
              <a:t>Outline</a:t>
            </a:r>
          </a:p>
        </p:txBody>
      </p:sp>
      <p:sp>
        <p:nvSpPr>
          <p:cNvPr id="5" name="Slide Number Placeholder 1"/>
          <p:cNvSpPr txBox="1">
            <a:spLocks/>
          </p:cNvSpPr>
          <p:nvPr userDrawn="1"/>
        </p:nvSpPr>
        <p:spPr bwMode="auto">
          <a:xfrm>
            <a:off x="3549650" y="6559550"/>
            <a:ext cx="2057400" cy="295275"/>
          </a:xfrm>
          <a:prstGeom prst="rect">
            <a:avLst/>
          </a:prstGeom>
          <a:noFill/>
          <a:ln w="9525">
            <a:noFill/>
            <a:miter lim="800000"/>
            <a:headEnd/>
            <a:tailEnd/>
          </a:ln>
        </p:spPr>
        <p:txBody>
          <a:bodyPr anchor="ctr"/>
          <a:lstStyle>
            <a:lvl1pPr eaLnBrk="0" hangingPunct="0">
              <a:defRPr>
                <a:solidFill>
                  <a:schemeClr val="tx1"/>
                </a:solidFill>
                <a:latin typeface="Helvetica" panose="020B0604020202020204" pitchFamily="34" charset="0"/>
                <a:ea typeface="MS PGothic" panose="020B0600070205080204" pitchFamily="34" charset="-128"/>
              </a:defRPr>
            </a:lvl1pPr>
            <a:lvl2pPr marL="742950" indent="-285750" eaLnBrk="0" hangingPunct="0">
              <a:defRPr>
                <a:solidFill>
                  <a:schemeClr val="tx1"/>
                </a:solidFill>
                <a:latin typeface="Helvetica" panose="020B0604020202020204" pitchFamily="34" charset="0"/>
                <a:ea typeface="MS PGothic" panose="020B0600070205080204" pitchFamily="34" charset="-128"/>
              </a:defRPr>
            </a:lvl2pPr>
            <a:lvl3pPr marL="1143000" indent="-228600" eaLnBrk="0" hangingPunct="0">
              <a:defRPr>
                <a:solidFill>
                  <a:schemeClr val="tx1"/>
                </a:solidFill>
                <a:latin typeface="Helvetica" panose="020B0604020202020204" pitchFamily="34" charset="0"/>
                <a:ea typeface="MS PGothic" panose="020B0600070205080204" pitchFamily="34" charset="-128"/>
              </a:defRPr>
            </a:lvl3pPr>
            <a:lvl4pPr marL="1600200" indent="-228600" eaLnBrk="0" hangingPunct="0">
              <a:defRPr>
                <a:solidFill>
                  <a:schemeClr val="tx1"/>
                </a:solidFill>
                <a:latin typeface="Helvetica" panose="020B0604020202020204" pitchFamily="34" charset="0"/>
                <a:ea typeface="MS PGothic" panose="020B0600070205080204" pitchFamily="34" charset="-128"/>
              </a:defRPr>
            </a:lvl4pPr>
            <a:lvl5pPr marL="2057400" indent="-228600" eaLnBrk="0" hangingPunct="0">
              <a:defRPr>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lgn="ctr" eaLnBrk="1" hangingPunct="1">
              <a:defRPr/>
            </a:pPr>
            <a:fld id="{B23DDFF5-F9E7-46BB-A09E-A489F37B1030}" type="slidenum">
              <a:rPr lang="en-GB" sz="900" b="1" smtClean="0">
                <a:solidFill>
                  <a:srgbClr val="7F7F7F"/>
                </a:solidFill>
                <a:cs typeface="Arial" panose="020B0604020202020204" pitchFamily="34" charset="0"/>
              </a:rPr>
              <a:pPr algn="ctr" eaLnBrk="1" hangingPunct="1">
                <a:defRPr/>
              </a:pPr>
              <a:t>‹#›</a:t>
            </a:fld>
            <a:endParaRPr lang="en-GB" sz="900" b="1" dirty="0">
              <a:solidFill>
                <a:srgbClr val="7F7F7F"/>
              </a:solidFill>
              <a:cs typeface="Arial" panose="020B0604020202020204" pitchFamily="34" charset="0"/>
            </a:endParaRPr>
          </a:p>
        </p:txBody>
      </p:sp>
      <p:sp>
        <p:nvSpPr>
          <p:cNvPr id="8" name="Rectangle 7"/>
          <p:cNvSpPr/>
          <p:nvPr userDrawn="1"/>
        </p:nvSpPr>
        <p:spPr>
          <a:xfrm>
            <a:off x="0" y="0"/>
            <a:ext cx="9144000" cy="793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 name="Rectangle 8"/>
          <p:cNvSpPr/>
          <p:nvPr userDrawn="1"/>
        </p:nvSpPr>
        <p:spPr>
          <a:xfrm>
            <a:off x="-3175" y="914400"/>
            <a:ext cx="9161463" cy="365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 name="Rectangle 9"/>
          <p:cNvSpPr/>
          <p:nvPr userDrawn="1"/>
        </p:nvSpPr>
        <p:spPr>
          <a:xfrm>
            <a:off x="-3175" y="819150"/>
            <a:ext cx="9161463" cy="71438"/>
          </a:xfrm>
          <a:prstGeom prst="rect">
            <a:avLst/>
          </a:prstGeom>
          <a:solidFill>
            <a:srgbClr val="012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 name="Content Placeholder 2"/>
          <p:cNvSpPr>
            <a:spLocks noGrp="1"/>
          </p:cNvSpPr>
          <p:nvPr>
            <p:ph idx="1"/>
          </p:nvPr>
        </p:nvSpPr>
        <p:spPr>
          <a:xfrm>
            <a:off x="44065" y="1187427"/>
            <a:ext cx="8765369" cy="4351338"/>
          </a:xfrm>
        </p:spPr>
        <p:txBody>
          <a:bodyPr/>
          <a:lstStyle>
            <a:lvl1pPr>
              <a:buFont typeface="Wingdings" pitchFamily="2" charset="2"/>
              <a:buChar char="§"/>
              <a:defRPr sz="22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4065" y="1"/>
            <a:ext cx="9063354" cy="890862"/>
          </a:xfrm>
        </p:spPr>
        <p:txBody>
          <a:bodyPr>
            <a:normAutofit/>
          </a:bodyPr>
          <a:lstStyle>
            <a:lvl1pPr>
              <a:defRPr sz="2800">
                <a:latin typeface="Helvetica" pitchFamily="34" charset="0"/>
                <a:cs typeface="Helvetica" pitchFamily="34" charset="0"/>
              </a:defRPr>
            </a:lvl1pPr>
          </a:lstStyle>
          <a:p>
            <a:r>
              <a:rPr lang="en-US"/>
              <a:t>Click to edit Master title style</a:t>
            </a:r>
            <a:endParaRPr lang="en-GB"/>
          </a:p>
        </p:txBody>
      </p:sp>
      <p:pic>
        <p:nvPicPr>
          <p:cNvPr id="12" name="Picture 11" descr="C:\Users\Bede\Pictures\New FMDQ Logo\LOGO SIZE3.png"/>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124131" y="6086901"/>
            <a:ext cx="1819022" cy="702190"/>
          </a:xfrm>
          <a:prstGeom prst="rect">
            <a:avLst/>
          </a:prstGeom>
          <a:noFill/>
          <a:ln>
            <a:noFill/>
          </a:ln>
        </p:spPr>
      </p:pic>
    </p:spTree>
    <p:extLst>
      <p:ext uri="{BB962C8B-B14F-4D97-AF65-F5344CB8AC3E}">
        <p14:creationId xmlns:p14="http://schemas.microsoft.com/office/powerpoint/2010/main" xmlns="" val="582727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1C6EBA31-6635-4AF4-BC52-53C67FA5CD26}"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4D129818-B570-4CD2-BF8D-14AB5C5031A9}" type="slidenum">
              <a:rPr lang="en-GB"/>
              <a:pPr>
                <a:defRPr/>
              </a:pPr>
              <a:t>‹#›</a:t>
            </a:fld>
            <a:endParaRPr lang="en-GB" dirty="0"/>
          </a:p>
        </p:txBody>
      </p:sp>
    </p:spTree>
    <p:extLst>
      <p:ext uri="{BB962C8B-B14F-4D97-AF65-F5344CB8AC3E}">
        <p14:creationId xmlns:p14="http://schemas.microsoft.com/office/powerpoint/2010/main" xmlns="" val="1923242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01C0D4E-B01B-4829-9FE2-19F2CDD0BA83}"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771FCB77-2D04-4133-9CDC-47977901F684}" type="slidenum">
              <a:rPr lang="en-GB"/>
              <a:pPr>
                <a:defRPr/>
              </a:pPr>
              <a:t>‹#›</a:t>
            </a:fld>
            <a:endParaRPr lang="en-GB" dirty="0"/>
          </a:p>
        </p:txBody>
      </p:sp>
    </p:spTree>
    <p:extLst>
      <p:ext uri="{BB962C8B-B14F-4D97-AF65-F5344CB8AC3E}">
        <p14:creationId xmlns:p14="http://schemas.microsoft.com/office/powerpoint/2010/main" xmlns="" val="2659997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8ED62F4-22E1-4773-A7E9-CAC4F55EE987}" type="datetimeFigureOut">
              <a:rPr lang="en-GB"/>
              <a:pPr>
                <a:defRPr/>
              </a:pPr>
              <a:t>24/11/2016</a:t>
            </a:fld>
            <a:endParaRPr lang="en-GB" dirty="0"/>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atin typeface="Helvetica" panose="020B0604020202020204" pitchFamily="34" charset="0"/>
              </a:defRPr>
            </a:lvl1pPr>
          </a:lstStyle>
          <a:p>
            <a:pPr>
              <a:defRPr/>
            </a:pPr>
            <a:fld id="{E02ADFD7-665B-4C5D-BCA1-0AF11787330E}" type="slidenum">
              <a:rPr lang="en-GB"/>
              <a:pPr>
                <a:defRPr/>
              </a:pPr>
              <a:t>‹#›</a:t>
            </a:fld>
            <a:endParaRPr lang="en-GB" dirty="0"/>
          </a:p>
        </p:txBody>
      </p:sp>
    </p:spTree>
    <p:extLst>
      <p:ext uri="{BB962C8B-B14F-4D97-AF65-F5344CB8AC3E}">
        <p14:creationId xmlns:p14="http://schemas.microsoft.com/office/powerpoint/2010/main" xmlns="" val="878699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5007493"/>
            <a:ext cx="9144000" cy="1857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 name="TextBox 12"/>
          <p:cNvSpPr txBox="1"/>
          <p:nvPr userDrawn="1"/>
        </p:nvSpPr>
        <p:spPr>
          <a:xfrm>
            <a:off x="0" y="6374293"/>
            <a:ext cx="9148763" cy="430887"/>
          </a:xfrm>
          <a:prstGeom prst="rect">
            <a:avLst/>
          </a:prstGeom>
          <a:noFill/>
        </p:spPr>
        <p:txBody>
          <a:bodyPr wrap="square">
            <a:spAutoFit/>
          </a:bodyPr>
          <a:lstStyle/>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 </a:t>
            </a:r>
          </a:p>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Global Competitiveness               Operational Excellence               Liquidity               Diversity</a:t>
            </a:r>
          </a:p>
        </p:txBody>
      </p:sp>
      <p:sp>
        <p:nvSpPr>
          <p:cNvPr id="3" name="Rectangle 2"/>
          <p:cNvSpPr/>
          <p:nvPr userDrawn="1"/>
        </p:nvSpPr>
        <p:spPr>
          <a:xfrm>
            <a:off x="0" y="0"/>
            <a:ext cx="4827588" cy="5007493"/>
          </a:xfrm>
          <a:prstGeom prst="rect">
            <a:avLst/>
          </a:prstGeom>
          <a:solidFill>
            <a:srgbClr val="012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827588" y="1585518"/>
            <a:ext cx="4321175" cy="342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userDrawn="1"/>
        </p:nvGrpSpPr>
        <p:grpSpPr>
          <a:xfrm>
            <a:off x="3403291" y="6635230"/>
            <a:ext cx="3346325" cy="45719"/>
            <a:chOff x="3575567" y="6704980"/>
            <a:chExt cx="3346325" cy="45719"/>
          </a:xfrm>
        </p:grpSpPr>
        <p:sp>
          <p:nvSpPr>
            <p:cNvPr id="9" name="Rectangle 8"/>
            <p:cNvSpPr/>
            <p:nvPr userDrawn="1"/>
          </p:nvSpPr>
          <p:spPr>
            <a:xfrm>
              <a:off x="3575567"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613029"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76173"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userDrawn="1"/>
        </p:nvSpPr>
        <p:spPr>
          <a:xfrm>
            <a:off x="-1084" y="1585518"/>
            <a:ext cx="4826800" cy="188752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2" name="Picture 6" descr="C:\Users\Bonjay\Desktop\FMDQ\FMDQ LOGOS\fMDQ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70841" y="1709923"/>
            <a:ext cx="4282949" cy="15865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2042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A62458E-CF34-47EB-9A37-84AA30AE4619}" type="datetimeFigureOut">
              <a:rPr lang="en-GB"/>
              <a:pPr>
                <a:defRPr/>
              </a:pPr>
              <a:t>24/11/2016</a:t>
            </a:fld>
            <a:endParaRPr lang="en-GB" dirty="0"/>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defRPr>
            </a:lvl1pPr>
          </a:lstStyle>
          <a:p>
            <a:pPr>
              <a:defRPr/>
            </a:pPr>
            <a:fld id="{D3BDCFB1-E78C-4C4A-A17B-1B209099AFE3}" type="slidenum">
              <a:rPr lang="en-GB"/>
              <a:pPr>
                <a:defRPr/>
              </a:pPr>
              <a:t>‹#›</a:t>
            </a:fld>
            <a:endParaRPr lang="en-GB" dirty="0"/>
          </a:p>
        </p:txBody>
      </p:sp>
    </p:spTree>
    <p:extLst>
      <p:ext uri="{BB962C8B-B14F-4D97-AF65-F5344CB8AC3E}">
        <p14:creationId xmlns:p14="http://schemas.microsoft.com/office/powerpoint/2010/main" xmlns="" val="1808243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93B629B4-114A-4841-9430-F53186E4F5D0}"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C924660F-95A3-418A-AAA4-AA8793FA9A03}" type="slidenum">
              <a:rPr lang="en-GB"/>
              <a:pPr>
                <a:defRPr/>
              </a:pPr>
              <a:t>‹#›</a:t>
            </a:fld>
            <a:endParaRPr lang="en-GB" dirty="0"/>
          </a:p>
        </p:txBody>
      </p:sp>
    </p:spTree>
    <p:extLst>
      <p:ext uri="{BB962C8B-B14F-4D97-AF65-F5344CB8AC3E}">
        <p14:creationId xmlns:p14="http://schemas.microsoft.com/office/powerpoint/2010/main" xmlns="" val="1233489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040AB65C-2CF3-495E-BF22-DF3577905327}"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3B1BB983-9C4D-42F2-AFCE-864234536DA7}" type="slidenum">
              <a:rPr lang="en-GB"/>
              <a:pPr>
                <a:defRPr/>
              </a:pPr>
              <a:t>‹#›</a:t>
            </a:fld>
            <a:endParaRPr lang="en-GB" dirty="0"/>
          </a:p>
        </p:txBody>
      </p:sp>
    </p:spTree>
    <p:extLst>
      <p:ext uri="{BB962C8B-B14F-4D97-AF65-F5344CB8AC3E}">
        <p14:creationId xmlns:p14="http://schemas.microsoft.com/office/powerpoint/2010/main" xmlns="" val="2374571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E0F1810F-6134-419B-AFB1-A3A02B9599F3}"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D2393D6A-BB11-45A2-8724-0EA642937099}" type="slidenum">
              <a:rPr lang="en-GB"/>
              <a:pPr>
                <a:defRPr/>
              </a:pPr>
              <a:t>‹#›</a:t>
            </a:fld>
            <a:endParaRPr lang="en-GB" dirty="0"/>
          </a:p>
        </p:txBody>
      </p:sp>
    </p:spTree>
    <p:extLst>
      <p:ext uri="{BB962C8B-B14F-4D97-AF65-F5344CB8AC3E}">
        <p14:creationId xmlns:p14="http://schemas.microsoft.com/office/powerpoint/2010/main" xmlns="" val="2074015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2093963-2541-482B-8628-F778D46E2B5F}" type="datetimeFigureOut">
              <a:rPr lang="en-GB"/>
              <a:pPr>
                <a:defRPr/>
              </a:pPr>
              <a:t>24/11/2016</a:t>
            </a:fld>
            <a:endParaRPr lang="en-GB"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defRPr/>
            </a:pPr>
            <a:fld id="{149E2822-84D9-4449-ADA7-44497C6BFE2B}" type="slidenum">
              <a:rPr lang="en-GB"/>
              <a:pPr>
                <a:defRPr/>
              </a:pPr>
              <a:t>‹#›</a:t>
            </a:fld>
            <a:endParaRPr lang="en-GB" dirty="0"/>
          </a:p>
        </p:txBody>
      </p:sp>
    </p:spTree>
    <p:extLst>
      <p:ext uri="{BB962C8B-B14F-4D97-AF65-F5344CB8AC3E}">
        <p14:creationId xmlns:p14="http://schemas.microsoft.com/office/powerpoint/2010/main" xmlns="" val="394736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5007493"/>
            <a:ext cx="9144000" cy="1857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 name="TextBox 12"/>
          <p:cNvSpPr txBox="1"/>
          <p:nvPr userDrawn="1"/>
        </p:nvSpPr>
        <p:spPr>
          <a:xfrm>
            <a:off x="0" y="6374293"/>
            <a:ext cx="9148763" cy="430887"/>
          </a:xfrm>
          <a:prstGeom prst="rect">
            <a:avLst/>
          </a:prstGeom>
          <a:noFill/>
        </p:spPr>
        <p:txBody>
          <a:bodyPr wrap="square">
            <a:spAutoFit/>
          </a:bodyPr>
          <a:lstStyle/>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 </a:t>
            </a:r>
          </a:p>
          <a:p>
            <a:pPr algn="ctr" eaLnBrk="1" hangingPunct="1">
              <a:defRPr/>
            </a:pPr>
            <a:r>
              <a:rPr lang="en-GB" sz="1100" b="1" dirty="0">
                <a:solidFill>
                  <a:schemeClr val="tx1"/>
                </a:solidFill>
                <a:latin typeface="Arial" panose="020B0604020202020204" pitchFamily="34" charset="0"/>
                <a:ea typeface="ＭＳ Ｐゴシック" pitchFamily="34" charset="-128"/>
                <a:cs typeface="Arial" panose="020B0604020202020204" pitchFamily="34" charset="0"/>
              </a:rPr>
              <a:t>Global Competitiveness               Operational Excellence               Liquidity               Diversity</a:t>
            </a:r>
          </a:p>
        </p:txBody>
      </p:sp>
      <p:sp>
        <p:nvSpPr>
          <p:cNvPr id="3" name="Rectangle 2"/>
          <p:cNvSpPr/>
          <p:nvPr userDrawn="1"/>
        </p:nvSpPr>
        <p:spPr>
          <a:xfrm>
            <a:off x="0" y="0"/>
            <a:ext cx="4827588" cy="5453063"/>
          </a:xfrm>
          <a:prstGeom prst="rect">
            <a:avLst/>
          </a:prstGeom>
          <a:gradFill flip="none" rotWithShape="1">
            <a:gsLst>
              <a:gs pos="8000">
                <a:schemeClr val="bg1">
                  <a:lumMod val="95000"/>
                </a:schemeClr>
              </a:gs>
              <a:gs pos="27000">
                <a:srgbClr val="0038A8"/>
              </a:gs>
              <a:gs pos="40000">
                <a:srgbClr val="00297A">
                  <a:shade val="67500"/>
                  <a:satMod val="115000"/>
                </a:srgbClr>
              </a:gs>
              <a:gs pos="59000">
                <a:srgbClr val="00207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827588" y="749300"/>
            <a:ext cx="4321175"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userDrawn="1"/>
        </p:nvGrpSpPr>
        <p:grpSpPr>
          <a:xfrm>
            <a:off x="3403291" y="6635230"/>
            <a:ext cx="3346325" cy="45719"/>
            <a:chOff x="3575567" y="6704980"/>
            <a:chExt cx="3346325" cy="45719"/>
          </a:xfrm>
        </p:grpSpPr>
        <p:sp>
          <p:nvSpPr>
            <p:cNvPr id="9" name="Rectangle 8"/>
            <p:cNvSpPr/>
            <p:nvPr userDrawn="1"/>
          </p:nvSpPr>
          <p:spPr>
            <a:xfrm>
              <a:off x="3575567"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613029"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76173" y="6704980"/>
              <a:ext cx="45719" cy="4571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516" y="1590983"/>
            <a:ext cx="4825072" cy="1761816"/>
          </a:xfrm>
          <a:prstGeom prst="rect">
            <a:avLst/>
          </a:prstGeom>
          <a:noFill/>
          <a:ln>
            <a:noFill/>
          </a:ln>
        </p:spPr>
      </p:pic>
    </p:spTree>
    <p:extLst>
      <p:ext uri="{BB962C8B-B14F-4D97-AF65-F5344CB8AC3E}">
        <p14:creationId xmlns:p14="http://schemas.microsoft.com/office/powerpoint/2010/main" xmlns="" val="1412113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DE710B0D-7DE0-460F-892E-3DC348184F86}" type="datetimeFigureOut">
              <a:rPr lang="en-GB"/>
              <a:pPr>
                <a:defRPr/>
              </a:pPr>
              <a:t>24/11/2016</a:t>
            </a:fld>
            <a:endParaRPr lang="en-GB" dirty="0"/>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defRPr>
            </a:lvl1pPr>
          </a:lstStyle>
          <a:p>
            <a:pPr>
              <a:defRPr/>
            </a:pPr>
            <a:fld id="{0DE9ED04-824C-42E9-B8C7-03E390A2A475}" type="slidenum">
              <a:rPr lang="en-GB"/>
              <a:pPr>
                <a:defRPr/>
              </a:pPr>
              <a:t>‹#›</a:t>
            </a:fld>
            <a:endParaRPr lang="en-GB" dirty="0"/>
          </a:p>
        </p:txBody>
      </p:sp>
    </p:spTree>
    <p:extLst>
      <p:ext uri="{BB962C8B-B14F-4D97-AF65-F5344CB8AC3E}">
        <p14:creationId xmlns:p14="http://schemas.microsoft.com/office/powerpoint/2010/main" xmlns="" val="388958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4A62458E-CF34-47EB-9A37-84AA30AE4619}" type="datetimeFigureOut">
              <a:rPr lang="en-GB"/>
              <a:pPr>
                <a:defRPr/>
              </a:pPr>
              <a:t>24/11/2016</a:t>
            </a:fld>
            <a:endParaRPr lang="en-GB" dirty="0"/>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atin typeface="Helvetica" panose="020B0604020202020204" pitchFamily="34" charset="0"/>
              </a:defRPr>
            </a:lvl1pPr>
          </a:lstStyle>
          <a:p>
            <a:pPr>
              <a:defRPr/>
            </a:pPr>
            <a:fld id="{D3BDCFB1-E78C-4C4A-A17B-1B209099AFE3}" type="slidenum">
              <a:rPr lang="en-GB"/>
              <a:pPr>
                <a:defRPr/>
              </a:pPr>
              <a:t>‹#›</a:t>
            </a:fld>
            <a:endParaRPr lang="en-GB" dirty="0"/>
          </a:p>
        </p:txBody>
      </p:sp>
    </p:spTree>
    <p:extLst>
      <p:ext uri="{BB962C8B-B14F-4D97-AF65-F5344CB8AC3E}">
        <p14:creationId xmlns:p14="http://schemas.microsoft.com/office/powerpoint/2010/main" xmlns="" val="340599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93B629B4-114A-4841-9430-F53186E4F5D0}"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C924660F-95A3-418A-AAA4-AA8793FA9A03}" type="slidenum">
              <a:rPr lang="en-GB"/>
              <a:pPr>
                <a:defRPr/>
              </a:pPr>
              <a:t>‹#›</a:t>
            </a:fld>
            <a:endParaRPr lang="en-GB" dirty="0"/>
          </a:p>
        </p:txBody>
      </p:sp>
    </p:spTree>
    <p:extLst>
      <p:ext uri="{BB962C8B-B14F-4D97-AF65-F5344CB8AC3E}">
        <p14:creationId xmlns:p14="http://schemas.microsoft.com/office/powerpoint/2010/main" xmlns="" val="281184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fld id="{040AB65C-2CF3-495E-BF22-DF3577905327}" type="datetimeFigureOut">
              <a:rPr lang="en-GB"/>
              <a:pPr>
                <a:defRPr/>
              </a:pPr>
              <a:t>24/11/2016</a:t>
            </a:fld>
            <a:endParaRPr lang="en-GB" dirty="0"/>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Helvetica" pitchFamily="34" charset="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defRPr/>
            </a:pPr>
            <a:fld id="{3B1BB983-9C4D-42F2-AFCE-864234536DA7}" type="slidenum">
              <a:rPr lang="en-GB"/>
              <a:pPr>
                <a:defRPr/>
              </a:pPr>
              <a:t>‹#›</a:t>
            </a:fld>
            <a:endParaRPr lang="en-GB" dirty="0"/>
          </a:p>
        </p:txBody>
      </p:sp>
    </p:spTree>
    <p:extLst>
      <p:ext uri="{BB962C8B-B14F-4D97-AF65-F5344CB8AC3E}">
        <p14:creationId xmlns:p14="http://schemas.microsoft.com/office/powerpoint/2010/main" xmlns="" val="28075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4" charset="0"/>
                <a:cs typeface="Arial" pitchFamily="34" charset="0"/>
              </a:defRPr>
            </a:lvl1pPr>
          </a:lstStyle>
          <a:p>
            <a:pPr>
              <a:defRPr/>
            </a:pPr>
            <a:fld id="{ED0D6C94-48C5-4D52-A386-D02156750F93}" type="datetimeFigureOut">
              <a:rPr lang="en-GB"/>
              <a:pPr>
                <a:defRPr/>
              </a:pPr>
              <a:t>24/11/2016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4" charset="0"/>
                <a:cs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4A34D312-3659-4A5D-9F4C-037AB3976EF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380" r:id="rId1"/>
    <p:sldLayoutId id="2147487381" r:id="rId2"/>
    <p:sldLayoutId id="2147487382" r:id="rId3"/>
    <p:sldLayoutId id="2147487383" r:id="rId4"/>
    <p:sldLayoutId id="2147487384" r:id="rId5"/>
    <p:sldLayoutId id="2147487385" r:id="rId6"/>
    <p:sldLayoutId id="2147487386" r:id="rId7"/>
    <p:sldLayoutId id="2147487387" r:id="rId8"/>
    <p:sldLayoutId id="2147487388" r:id="rId9"/>
    <p:sldLayoutId id="2147487389" r:id="rId10"/>
    <p:sldLayoutId id="2147487390" r:id="rId11"/>
    <p:sldLayoutId id="2147487391"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4" charset="0"/>
                <a:cs typeface="Arial" pitchFamily="34" charset="0"/>
              </a:defRPr>
            </a:lvl1pPr>
          </a:lstStyle>
          <a:p>
            <a:pPr>
              <a:defRPr/>
            </a:pPr>
            <a:fld id="{10A4413F-854F-40E6-BFDE-27B30F570C08}" type="datetimeFigureOut">
              <a:rPr lang="en-GB"/>
              <a:pPr>
                <a:defRPr/>
              </a:pPr>
              <a:t>24/11/2016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4" charset="0"/>
                <a:cs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6E853353-147D-4AE5-9D86-70BD7F49A16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392" r:id="rId1"/>
    <p:sldLayoutId id="2147487393" r:id="rId2"/>
    <p:sldLayoutId id="2147487394" r:id="rId3"/>
    <p:sldLayoutId id="2147487395" r:id="rId4"/>
    <p:sldLayoutId id="2147487396" r:id="rId5"/>
    <p:sldLayoutId id="2147487397" r:id="rId6"/>
    <p:sldLayoutId id="2147487398" r:id="rId7"/>
    <p:sldLayoutId id="2147487399" r:id="rId8"/>
    <p:sldLayoutId id="2147487400" r:id="rId9"/>
    <p:sldLayoutId id="2147487401" r:id="rId10"/>
    <p:sldLayoutId id="2147487402" r:id="rId11"/>
    <p:sldLayoutId id="214748740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4" charset="0"/>
                <a:cs typeface="Arial" pitchFamily="34" charset="0"/>
              </a:defRPr>
            </a:lvl1pPr>
          </a:lstStyle>
          <a:p>
            <a:pPr>
              <a:defRPr/>
            </a:pPr>
            <a:fld id="{60470B6A-FD21-4D1A-94DC-EC9056B0F632}" type="datetimeFigureOut">
              <a:rPr lang="en-GB"/>
              <a:pPr>
                <a:defRPr/>
              </a:pPr>
              <a:t>24/11/2016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4" charset="0"/>
                <a:cs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1437306F-A12B-4723-99E7-83D07805639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404" r:id="rId1"/>
    <p:sldLayoutId id="2147487405" r:id="rId2"/>
    <p:sldLayoutId id="2147487406" r:id="rId3"/>
    <p:sldLayoutId id="2147487407" r:id="rId4"/>
    <p:sldLayoutId id="2147487408" r:id="rId5"/>
    <p:sldLayoutId id="2147487409" r:id="rId6"/>
    <p:sldLayoutId id="2147487410" r:id="rId7"/>
    <p:sldLayoutId id="2147487411" r:id="rId8"/>
    <p:sldLayoutId id="2147487412" r:id="rId9"/>
    <p:sldLayoutId id="2147487413" r:id="rId10"/>
    <p:sldLayoutId id="2147487414" r:id="rId11"/>
    <p:sldLayoutId id="214748741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4" charset="0"/>
                <a:cs typeface="Arial" pitchFamily="34" charset="0"/>
              </a:defRPr>
            </a:lvl1pPr>
          </a:lstStyle>
          <a:p>
            <a:pPr>
              <a:defRPr/>
            </a:pPr>
            <a:fld id="{ED0D6C94-48C5-4D52-A386-D02156750F93}" type="datetimeFigureOut">
              <a:rPr lang="en-GB"/>
              <a:pPr>
                <a:defRPr/>
              </a:pPr>
              <a:t>24/11/2016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4" charset="0"/>
                <a:cs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4A34D312-3659-4A5D-9F4C-037AB3976EF9}" type="slidenum">
              <a:rPr lang="en-GB"/>
              <a:pPr>
                <a:defRPr/>
              </a:pPr>
              <a:t>‹#›</a:t>
            </a:fld>
            <a:endParaRPr lang="en-GB" dirty="0"/>
          </a:p>
        </p:txBody>
      </p:sp>
    </p:spTree>
    <p:extLst>
      <p:ext uri="{BB962C8B-B14F-4D97-AF65-F5344CB8AC3E}">
        <p14:creationId xmlns:p14="http://schemas.microsoft.com/office/powerpoint/2010/main" xmlns="" val="1138005250"/>
      </p:ext>
    </p:extLst>
  </p:cSld>
  <p:clrMap bg1="lt1" tx1="dk1" bg2="lt2" tx2="dk2" accent1="accent1" accent2="accent2" accent3="accent3" accent4="accent4" accent5="accent5" accent6="accent6" hlink="hlink" folHlink="folHlink"/>
  <p:sldLayoutIdLst>
    <p:sldLayoutId id="2147487417" r:id="rId1"/>
    <p:sldLayoutId id="2147487418" r:id="rId2"/>
    <p:sldLayoutId id="2147487419" r:id="rId3"/>
    <p:sldLayoutId id="2147487420" r:id="rId4"/>
    <p:sldLayoutId id="2147487421" r:id="rId5"/>
    <p:sldLayoutId id="2147487422" r:id="rId6"/>
    <p:sldLayoutId id="2147487423" r:id="rId7"/>
    <p:sldLayoutId id="2147487424" r:id="rId8"/>
    <p:sldLayoutId id="2147487425" r:id="rId9"/>
    <p:sldLayoutId id="2147487426" r:id="rId10"/>
    <p:sldLayoutId id="2147487427" r:id="rId11"/>
    <p:sldLayoutId id="2147487428"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4" charset="0"/>
                <a:cs typeface="Arial" pitchFamily="34" charset="0"/>
              </a:defRPr>
            </a:lvl1pPr>
          </a:lstStyle>
          <a:p>
            <a:pPr>
              <a:defRPr/>
            </a:pPr>
            <a:fld id="{ED0D6C94-48C5-4D52-A386-D02156750F93}" type="datetimeFigureOut">
              <a:rPr lang="en-GB"/>
              <a:pPr>
                <a:defRPr/>
              </a:pPr>
              <a:t>24/11/2016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4" charset="0"/>
                <a:cs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4A34D312-3659-4A5D-9F4C-037AB3976EF9}" type="slidenum">
              <a:rPr lang="en-GB"/>
              <a:pPr>
                <a:defRPr/>
              </a:pPr>
              <a:t>‹#›</a:t>
            </a:fld>
            <a:endParaRPr lang="en-GB" dirty="0"/>
          </a:p>
        </p:txBody>
      </p:sp>
    </p:spTree>
    <p:extLst>
      <p:ext uri="{BB962C8B-B14F-4D97-AF65-F5344CB8AC3E}">
        <p14:creationId xmlns:p14="http://schemas.microsoft.com/office/powerpoint/2010/main" xmlns="" val="403952150"/>
      </p:ext>
    </p:extLst>
  </p:cSld>
  <p:clrMap bg1="lt1" tx1="dk1" bg2="lt2" tx2="dk2" accent1="accent1" accent2="accent2" accent3="accent3" accent4="accent4" accent5="accent5" accent6="accent6" hlink="hlink" folHlink="folHlink"/>
  <p:sldLayoutIdLst>
    <p:sldLayoutId id="2147487430" r:id="rId1"/>
    <p:sldLayoutId id="2147487431" r:id="rId2"/>
    <p:sldLayoutId id="2147487432" r:id="rId3"/>
    <p:sldLayoutId id="2147487433" r:id="rId4"/>
    <p:sldLayoutId id="2147487434" r:id="rId5"/>
    <p:sldLayoutId id="2147487435" r:id="rId6"/>
    <p:sldLayoutId id="2147487436" r:id="rId7"/>
    <p:sldLayoutId id="2147487437" r:id="rId8"/>
    <p:sldLayoutId id="2147487438" r:id="rId9"/>
    <p:sldLayoutId id="2147487439" r:id="rId10"/>
    <p:sldLayoutId id="2147487440" r:id="rId11"/>
    <p:sldLayoutId id="2147487441"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8.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16795" y="5168137"/>
            <a:ext cx="46937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sz="1600" b="1" dirty="0">
                <a:solidFill>
                  <a:srgbClr val="00297A"/>
                </a:solidFill>
                <a:latin typeface="Arial" panose="020B0604020202020204" pitchFamily="34" charset="0"/>
                <a:cs typeface="Arial" panose="020B0604020202020204" pitchFamily="34" charset="0"/>
              </a:rPr>
              <a:t>Mr. Bolaji Balogun</a:t>
            </a:r>
          </a:p>
          <a:p>
            <a:pPr eaLnBrk="1" hangingPunct="1">
              <a:lnSpc>
                <a:spcPct val="100000"/>
              </a:lnSpc>
              <a:spcBef>
                <a:spcPct val="0"/>
              </a:spcBef>
              <a:buFontTx/>
              <a:buNone/>
            </a:pPr>
            <a:r>
              <a:rPr lang="en-US" sz="1600" b="1" dirty="0">
                <a:solidFill>
                  <a:schemeClr val="bg2">
                    <a:lumMod val="10000"/>
                  </a:schemeClr>
                </a:solidFill>
                <a:latin typeface="Arial" panose="020B0604020202020204" pitchFamily="34" charset="0"/>
                <a:cs typeface="Arial" panose="020B0604020202020204" pitchFamily="34" charset="0"/>
              </a:rPr>
              <a:t>Chairman, DCMD Project Steering Committee</a:t>
            </a:r>
          </a:p>
          <a:p>
            <a:pPr eaLnBrk="1" hangingPunct="1">
              <a:lnSpc>
                <a:spcPct val="100000"/>
              </a:lnSpc>
              <a:spcBef>
                <a:spcPct val="0"/>
              </a:spcBef>
              <a:buFontTx/>
              <a:buNone/>
            </a:pPr>
            <a:endParaRPr lang="en-US" sz="16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sz="1600" b="1" dirty="0">
                <a:latin typeface="Arial" panose="020B0604020202020204" pitchFamily="34" charset="0"/>
                <a:cs typeface="Arial" panose="020B0604020202020204" pitchFamily="34" charset="0"/>
              </a:rPr>
              <a:t>November 24, 2016</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2247" y="4113319"/>
            <a:ext cx="5779988" cy="646331"/>
          </a:xfrm>
          <a:prstGeom prst="rect">
            <a:avLst/>
          </a:prstGeom>
          <a:noFill/>
          <a:ln>
            <a:noFill/>
          </a:ln>
        </p:spPr>
        <p:txBody>
          <a:bodyPr wrap="square" rtlCol="0">
            <a:spAutoFit/>
          </a:bodyPr>
          <a:lstStyle/>
          <a:p>
            <a:pPr eaLnBrk="1" hangingPunct="1">
              <a:defRPr/>
            </a:pPr>
            <a:r>
              <a:rPr lang="en-US" b="1" dirty="0">
                <a:latin typeface="Arial" panose="020B0604020202020204" pitchFamily="34" charset="0"/>
                <a:ea typeface="ＭＳ Ｐゴシック" pitchFamily="34" charset="-128"/>
                <a:cs typeface="Arial" panose="020B0604020202020204" pitchFamily="34" charset="0"/>
              </a:rPr>
              <a:t>Debt Capital Market Development (DCMD) Project- Official Launch</a:t>
            </a:r>
          </a:p>
        </p:txBody>
      </p:sp>
    </p:spTree>
    <p:extLst>
      <p:ext uri="{BB962C8B-B14F-4D97-AF65-F5344CB8AC3E}">
        <p14:creationId xmlns:p14="http://schemas.microsoft.com/office/powerpoint/2010/main" xmlns="" val="184659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351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latin typeface="Arial" panose="020B0604020202020204" pitchFamily="34" charset="0"/>
                <a:cs typeface="Arial" panose="020B0604020202020204" pitchFamily="34" charset="0"/>
              </a:rPr>
              <a:t>Agenda</a:t>
            </a:r>
          </a:p>
        </p:txBody>
      </p:sp>
      <p:graphicFrame>
        <p:nvGraphicFramePr>
          <p:cNvPr id="7" name="Table 6"/>
          <p:cNvGraphicFramePr>
            <a:graphicFrameLocks noGrp="1"/>
          </p:cNvGraphicFramePr>
          <p:nvPr>
            <p:extLst>
              <p:ext uri="{D42A27DB-BD31-4B8C-83A1-F6EECF244321}">
                <p14:modId xmlns:p14="http://schemas.microsoft.com/office/powerpoint/2010/main" xmlns="" val="1149599479"/>
              </p:ext>
            </p:extLst>
          </p:nvPr>
        </p:nvGraphicFramePr>
        <p:xfrm>
          <a:off x="165088" y="1029599"/>
          <a:ext cx="8827407" cy="5124551"/>
        </p:xfrm>
        <a:graphic>
          <a:graphicData uri="http://schemas.openxmlformats.org/drawingml/2006/table">
            <a:tbl>
              <a:tblPr bandRow="1">
                <a:tableStyleId>{073A0DAA-6AF3-43AB-8588-CEC1D06C72B9}</a:tableStyleId>
              </a:tblPr>
              <a:tblGrid>
                <a:gridCol w="1312144">
                  <a:extLst>
                    <a:ext uri="{9D8B030D-6E8A-4147-A177-3AD203B41FA5}">
                      <a16:colId xmlns:a16="http://schemas.microsoft.com/office/drawing/2014/main" xmlns="" val="20000"/>
                    </a:ext>
                  </a:extLst>
                </a:gridCol>
                <a:gridCol w="6808266">
                  <a:extLst>
                    <a:ext uri="{9D8B030D-6E8A-4147-A177-3AD203B41FA5}">
                      <a16:colId xmlns:a16="http://schemas.microsoft.com/office/drawing/2014/main" xmlns="" val="20001"/>
                    </a:ext>
                  </a:extLst>
                </a:gridCol>
                <a:gridCol w="706997">
                  <a:extLst>
                    <a:ext uri="{9D8B030D-6E8A-4147-A177-3AD203B41FA5}">
                      <a16:colId xmlns:a16="http://schemas.microsoft.com/office/drawing/2014/main" xmlns="" val="20002"/>
                    </a:ext>
                  </a:extLst>
                </a:gridCol>
              </a:tblGrid>
              <a:tr h="579182">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chemeClr val="bg1">
                              <a:lumMod val="95000"/>
                            </a:schemeClr>
                          </a:solidFill>
                          <a:latin typeface="Arial" panose="020B0604020202020204" pitchFamily="34" charset="0"/>
                          <a:cs typeface="Arial" panose="020B0604020202020204" pitchFamily="34" charset="0"/>
                        </a:rPr>
                        <a:t>Slide</a:t>
                      </a:r>
                    </a:p>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chemeClr val="bg1">
                              <a:lumMod val="95000"/>
                            </a:schemeClr>
                          </a:solidFill>
                          <a:latin typeface="Arial" panose="020B0604020202020204" pitchFamily="34" charset="0"/>
                          <a:cs typeface="Arial" panose="020B0604020202020204" pitchFamily="34" charset="0"/>
                        </a:rPr>
                        <a:t>1</a:t>
                      </a:r>
                    </a:p>
                  </a:txBody>
                  <a:tcPr marL="91427" marR="91427" marT="45751" marB="45751" anchor="ctr">
                    <a:solidFill>
                      <a:srgbClr val="1D326C"/>
                    </a:solidFill>
                  </a:tcPr>
                </a:tc>
                <a:tc>
                  <a:txBody>
                    <a:bodyPr/>
                    <a:lstStyle>
                      <a:lvl1pPr marL="0" algn="l" defTabSz="685800" rtl="0" eaLnBrk="1" latinLnBrk="0" hangingPunct="1">
                        <a:defRPr sz="1350" kern="1200">
                          <a:solidFill>
                            <a:schemeClr val="dk1"/>
                          </a:solidFill>
                          <a:latin typeface="Calibri"/>
                          <a:ea typeface=""/>
                          <a:cs typeface=""/>
                        </a:defRPr>
                      </a:lvl1pPr>
                      <a:lvl2pPr marL="342900" algn="l" defTabSz="685800" rtl="0" eaLnBrk="1" latinLnBrk="0" hangingPunct="1">
                        <a:defRPr sz="1350" kern="1200">
                          <a:solidFill>
                            <a:schemeClr val="dk1"/>
                          </a:solidFill>
                          <a:latin typeface="Calibri"/>
                          <a:ea typeface=""/>
                          <a:cs typeface=""/>
                        </a:defRPr>
                      </a:lvl2pPr>
                      <a:lvl3pPr marL="685800" algn="l" defTabSz="685800" rtl="0" eaLnBrk="1" latinLnBrk="0" hangingPunct="1">
                        <a:defRPr sz="1350" kern="1200">
                          <a:solidFill>
                            <a:schemeClr val="dk1"/>
                          </a:solidFill>
                          <a:latin typeface="Calibri"/>
                          <a:ea typeface=""/>
                          <a:cs typeface=""/>
                        </a:defRPr>
                      </a:lvl3pPr>
                      <a:lvl4pPr marL="1028700" algn="l" defTabSz="685800" rtl="0" eaLnBrk="1" latinLnBrk="0" hangingPunct="1">
                        <a:defRPr sz="1350" kern="1200">
                          <a:solidFill>
                            <a:schemeClr val="dk1"/>
                          </a:solidFill>
                          <a:latin typeface="Calibri"/>
                          <a:ea typeface=""/>
                          <a:cs typeface=""/>
                        </a:defRPr>
                      </a:lvl4pPr>
                      <a:lvl5pPr marL="1371600" algn="l" defTabSz="685800" rtl="0" eaLnBrk="1" latinLnBrk="0" hangingPunct="1">
                        <a:defRPr sz="1350" kern="1200">
                          <a:solidFill>
                            <a:schemeClr val="dk1"/>
                          </a:solidFill>
                          <a:latin typeface="Calibri"/>
                          <a:ea typeface=""/>
                          <a:cs typeface=""/>
                        </a:defRPr>
                      </a:lvl5pPr>
                      <a:lvl6pPr marL="1714500" algn="l" defTabSz="685800" rtl="0" eaLnBrk="1" latinLnBrk="0" hangingPunct="1">
                        <a:defRPr sz="1350" kern="1200">
                          <a:solidFill>
                            <a:schemeClr val="dk1"/>
                          </a:solidFill>
                          <a:latin typeface="Calibri"/>
                          <a:ea typeface=""/>
                          <a:cs typeface=""/>
                        </a:defRPr>
                      </a:lvl6pPr>
                      <a:lvl7pPr marL="2057400" algn="l" defTabSz="685800" rtl="0" eaLnBrk="1" latinLnBrk="0" hangingPunct="1">
                        <a:defRPr sz="1350" kern="1200">
                          <a:solidFill>
                            <a:schemeClr val="dk1"/>
                          </a:solidFill>
                          <a:latin typeface="Calibri"/>
                          <a:ea typeface=""/>
                          <a:cs typeface=""/>
                        </a:defRPr>
                      </a:lvl7pPr>
                      <a:lvl8pPr marL="2400300" algn="l" defTabSz="685800" rtl="0" eaLnBrk="1" latinLnBrk="0" hangingPunct="1">
                        <a:defRPr sz="1350" kern="1200">
                          <a:solidFill>
                            <a:schemeClr val="dk1"/>
                          </a:solidFill>
                          <a:latin typeface="Calibri"/>
                          <a:ea typeface=""/>
                          <a:cs typeface=""/>
                        </a:defRPr>
                      </a:lvl8pPr>
                      <a:lvl9pPr marL="2743200" algn="l" defTabSz="685800" rtl="0" eaLnBrk="1" latinLnBrk="0" hangingPunct="1">
                        <a:defRPr sz="1350" kern="1200">
                          <a:solidFill>
                            <a:schemeClr val="dk1"/>
                          </a:solidFill>
                          <a:latin typeface="Calibri"/>
                          <a:ea typeface=""/>
                          <a:cs typeface=""/>
                        </a:defRPr>
                      </a:lvl9p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chemeClr val="bg1">
                              <a:lumMod val="95000"/>
                            </a:schemeClr>
                          </a:solidFill>
                          <a:latin typeface="Arial" panose="020B0604020202020204" pitchFamily="34" charset="0"/>
                          <a:cs typeface="Arial" panose="020B0604020202020204" pitchFamily="34" charset="0"/>
                        </a:rPr>
                        <a:t>DCM Market Sizing</a:t>
                      </a:r>
                    </a:p>
                  </a:txBody>
                  <a:tcPr marL="91427" marR="91427" marT="45751" marB="45751" anchor="ctr">
                    <a:solidFill>
                      <a:srgbClr val="1D326C"/>
                    </a:solidFill>
                  </a:tcPr>
                </a:tc>
                <a:tc>
                  <a:txBody>
                    <a:bodyPr/>
                    <a:lstStyle/>
                    <a:p>
                      <a:pPr marL="0" indent="0" algn="ctr">
                        <a:buFont typeface="Wingdings" panose="05000000000000000000" pitchFamily="2" charset="2"/>
                        <a:buNone/>
                      </a:pPr>
                      <a:r>
                        <a:rPr lang="en-US" sz="1600" b="1" kern="1200" dirty="0">
                          <a:solidFill>
                            <a:schemeClr val="bg1"/>
                          </a:solidFill>
                          <a:latin typeface="Arial" pitchFamily="34" charset="0"/>
                          <a:ea typeface=""/>
                          <a:cs typeface="Arial" pitchFamily="34" charset="0"/>
                        </a:rPr>
                        <a:t>Page2</a:t>
                      </a:r>
                    </a:p>
                  </a:txBody>
                  <a:tcPr marL="91427" marR="91427" marT="45751" marB="45751" anchor="ctr">
                    <a:solidFill>
                      <a:srgbClr val="1D326C"/>
                    </a:solidFill>
                  </a:tcPr>
                </a:tc>
                <a:extLst>
                  <a:ext uri="{0D108BD9-81ED-4DB2-BD59-A6C34878D82A}">
                    <a16:rowId xmlns:a16="http://schemas.microsoft.com/office/drawing/2014/main" xmlns="" val="10002"/>
                  </a:ext>
                </a:extLst>
              </a:tr>
              <a:tr h="142302">
                <a:tc>
                  <a:txBody>
                    <a:bodyPr/>
                    <a:lstStyle/>
                    <a:p>
                      <a:pPr marL="0" marR="0" indent="0" algn="ctr" defTabSz="685800" rtl="0" eaLnBrk="1" fontAlgn="auto" latinLnBrk="0" hangingPunct="1">
                        <a:lnSpc>
                          <a:spcPts val="400"/>
                        </a:lnSpc>
                        <a:spcBef>
                          <a:spcPts val="0"/>
                        </a:spcBef>
                        <a:spcAft>
                          <a:spcPts val="0"/>
                        </a:spcAft>
                        <a:buClrTx/>
                        <a:buSzTx/>
                        <a:buFont typeface="Wingdings" panose="05000000000000000000" pitchFamily="2" charset="2"/>
                        <a:buNone/>
                        <a:tabLst/>
                        <a:defRPr/>
                      </a:pP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pPr algn="l">
                        <a:lnSpc>
                          <a:spcPts val="400"/>
                        </a:lnSpc>
                      </a:pP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pPr marL="0" indent="0" algn="ctr">
                        <a:lnSpc>
                          <a:spcPts val="400"/>
                        </a:lnSpc>
                        <a:buFont typeface="Wingdings" panose="05000000000000000000" pitchFamily="2" charset="2"/>
                        <a:buNone/>
                      </a:pPr>
                      <a:endParaRPr lang="en-US" sz="1600" b="1" kern="1200" dirty="0">
                        <a:solidFill>
                          <a:schemeClr val="bg1"/>
                        </a:solidFill>
                        <a:latin typeface="Arial" pitchFamily="34" charset="0"/>
                        <a:ea typeface=""/>
                        <a:cs typeface="Arial" pitchFamily="34" charset="0"/>
                      </a:endParaRPr>
                    </a:p>
                  </a:txBody>
                  <a:tcPr marL="91427" marR="91427" marT="45751" marB="45751" anchor="ctr">
                    <a:solidFill>
                      <a:schemeClr val="bg1"/>
                    </a:solidFill>
                  </a:tcPr>
                </a:tc>
                <a:extLst>
                  <a:ext uri="{0D108BD9-81ED-4DB2-BD59-A6C34878D82A}">
                    <a16:rowId xmlns:a16="http://schemas.microsoft.com/office/drawing/2014/main" xmlns="" val="714308879"/>
                  </a:ext>
                </a:extLst>
              </a:tr>
              <a:tr h="581557">
                <a:tc>
                  <a:txBody>
                    <a:body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chemeClr val="bg1">
                              <a:lumMod val="95000"/>
                            </a:schemeClr>
                          </a:solidFill>
                          <a:latin typeface="Arial" panose="020B0604020202020204" pitchFamily="34" charset="0"/>
                          <a:cs typeface="Arial" panose="020B0604020202020204" pitchFamily="34" charset="0"/>
                        </a:rPr>
                        <a:t>2</a:t>
                      </a:r>
                    </a:p>
                  </a:txBody>
                  <a:tcPr marL="91427" marR="91427" marT="45751" marB="45751" anchor="ctr">
                    <a:solidFill>
                      <a:srgbClr val="1D326C"/>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anose="020B0604020202020204" pitchFamily="34" charset="0"/>
                          <a:ea typeface="+mn-ea"/>
                          <a:cs typeface="Arial" panose="020B0604020202020204" pitchFamily="34" charset="0"/>
                        </a:rPr>
                        <a:t>The </a:t>
                      </a:r>
                      <a:r>
                        <a:rPr lang="en-US" sz="1600" b="1" kern="1200" baseline="0" dirty="0">
                          <a:solidFill>
                            <a:schemeClr val="bg1">
                              <a:lumMod val="95000"/>
                            </a:schemeClr>
                          </a:solidFill>
                          <a:latin typeface="Arial" panose="020B0604020202020204" pitchFamily="34" charset="0"/>
                          <a:ea typeface="+mn-ea"/>
                          <a:cs typeface="Arial" panose="020B0604020202020204" pitchFamily="34" charset="0"/>
                        </a:rPr>
                        <a:t>DCMD Project: Nigeria’s Emerging Debt Capital Market</a:t>
                      </a:r>
                      <a:endParaRPr lang="en-US" sz="1600" b="1" baseline="0"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rgbClr val="1D326C"/>
                    </a:solidFill>
                  </a:tcPr>
                </a:tc>
                <a:tc>
                  <a:txBody>
                    <a:bodyPr/>
                    <a:lstStyle/>
                    <a:p>
                      <a:pPr marL="0" indent="0" algn="ctr">
                        <a:buFont typeface="Wingdings" panose="05000000000000000000" pitchFamily="2" charset="2"/>
                        <a:buNone/>
                      </a:pPr>
                      <a:r>
                        <a:rPr lang="en-US" sz="1600" b="1" kern="1200" dirty="0">
                          <a:solidFill>
                            <a:schemeClr val="bg1"/>
                          </a:solidFill>
                          <a:latin typeface="Arial" pitchFamily="34" charset="0"/>
                          <a:ea typeface=""/>
                          <a:cs typeface="Arial" pitchFamily="34" charset="0"/>
                        </a:rPr>
                        <a:t>3</a:t>
                      </a:r>
                    </a:p>
                  </a:txBody>
                  <a:tcPr marL="91427" marR="91427" marT="45751" marB="45751" anchor="ctr">
                    <a:solidFill>
                      <a:srgbClr val="1D326C"/>
                    </a:solidFill>
                  </a:tcPr>
                </a:tc>
                <a:extLst>
                  <a:ext uri="{0D108BD9-81ED-4DB2-BD59-A6C34878D82A}">
                    <a16:rowId xmlns:a16="http://schemas.microsoft.com/office/drawing/2014/main" xmlns="" val="499635833"/>
                  </a:ext>
                </a:extLst>
              </a:tr>
              <a:tr h="129602">
                <a:tc>
                  <a:txBody>
                    <a:bodyPr/>
                    <a:lstStyle/>
                    <a:p>
                      <a:pPr marL="171450" indent="-171450" algn="ctr">
                        <a:lnSpc>
                          <a:spcPts val="300"/>
                        </a:lnSpc>
                        <a:buFont typeface="Wingdings" panose="05000000000000000000" pitchFamily="2" charset="2"/>
                        <a:buChar char="§"/>
                      </a:pPr>
                      <a:endParaRPr lang="en-US" sz="300" b="1" dirty="0">
                        <a:solidFill>
                          <a:schemeClr val="bg1">
                            <a:lumMod val="95000"/>
                          </a:schemeClr>
                        </a:solidFill>
                        <a:latin typeface="Arial" pitchFamily="34" charset="0"/>
                        <a:cs typeface="Arial" pitchFamily="34" charset="0"/>
                      </a:endParaRPr>
                    </a:p>
                  </a:txBody>
                  <a:tcPr marL="91427" marR="91427" marT="45751" marB="45751" anchor="ctr">
                    <a:solidFill>
                      <a:schemeClr val="bg1"/>
                    </a:solidFill>
                  </a:tcPr>
                </a:tc>
                <a:tc>
                  <a:txBody>
                    <a:bodyPr/>
                    <a:lstStyle/>
                    <a:p>
                      <a:pPr marL="0" indent="0" algn="l">
                        <a:lnSpc>
                          <a:spcPts val="300"/>
                        </a:lnSpc>
                        <a:buFont typeface="Wingdings" panose="05000000000000000000" pitchFamily="2" charset="2"/>
                        <a:buNone/>
                      </a:pPr>
                      <a:endParaRPr lang="en-US" sz="3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pPr marL="0" indent="0" algn="ctr">
                        <a:lnSpc>
                          <a:spcPts val="300"/>
                        </a:lnSpc>
                        <a:buFont typeface="Wingdings" panose="05000000000000000000" pitchFamily="2" charset="2"/>
                        <a:buNone/>
                      </a:pPr>
                      <a:endParaRPr lang="en-US" sz="300" b="1" kern="1200" dirty="0">
                        <a:solidFill>
                          <a:schemeClr val="bg1"/>
                        </a:solidFill>
                        <a:latin typeface="Arial" pitchFamily="34" charset="0"/>
                        <a:ea typeface=""/>
                        <a:cs typeface="Arial" pitchFamily="34" charset="0"/>
                      </a:endParaRPr>
                    </a:p>
                  </a:txBody>
                  <a:tcPr marL="91427" marR="91427" marT="45751" marB="45751" anchor="ctr">
                    <a:solidFill>
                      <a:schemeClr val="bg1"/>
                    </a:solidFill>
                  </a:tcPr>
                </a:tc>
                <a:extLst>
                  <a:ext uri="{0D108BD9-81ED-4DB2-BD59-A6C34878D82A}">
                    <a16:rowId xmlns:a16="http://schemas.microsoft.com/office/drawing/2014/main" xmlns="" val="10003"/>
                  </a:ext>
                </a:extLst>
              </a:tr>
              <a:tr h="625728">
                <a:tc>
                  <a:txBody>
                    <a:bodyPr/>
                    <a:lstStyle/>
                    <a:p>
                      <a:pPr marL="0" marR="0" indent="0" algn="ctr" defTabSz="685800" rtl="0" eaLnBrk="1" fontAlgn="auto" latinLnBrk="0" hangingPunct="1">
                        <a:lnSpc>
                          <a:spcPts val="1400"/>
                        </a:lnSpc>
                        <a:spcBef>
                          <a:spcPts val="0"/>
                        </a:spcBef>
                        <a:spcAft>
                          <a:spcPts val="0"/>
                        </a:spcAft>
                        <a:buClrTx/>
                        <a:buSzTx/>
                        <a:buFont typeface="Wingdings" panose="05000000000000000000" pitchFamily="2" charset="2"/>
                        <a:buNone/>
                        <a:tabLst/>
                        <a:defRPr/>
                      </a:pPr>
                      <a:r>
                        <a:rPr lang="en-US" sz="1600" b="1" dirty="0">
                          <a:solidFill>
                            <a:schemeClr val="bg1">
                              <a:lumMod val="95000"/>
                            </a:schemeClr>
                          </a:solidFill>
                          <a:latin typeface="Arial" pitchFamily="34" charset="0"/>
                          <a:cs typeface="Arial" pitchFamily="34" charset="0"/>
                        </a:rPr>
                        <a:t>3</a:t>
                      </a:r>
                    </a:p>
                  </a:txBody>
                  <a:tcPr marL="91427" marR="91427" marT="45751" marB="45751" anchor="ctr">
                    <a:solidFill>
                      <a:srgbClr val="1D326C"/>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chemeClr val="bg1">
                              <a:lumMod val="95000"/>
                            </a:schemeClr>
                          </a:solidFill>
                          <a:latin typeface="Arial" panose="020B0604020202020204" pitchFamily="34" charset="0"/>
                          <a:cs typeface="Arial" panose="020B0604020202020204" pitchFamily="34" charset="0"/>
                        </a:rPr>
                        <a:t>DCMD</a:t>
                      </a:r>
                      <a:r>
                        <a:rPr lang="en-US" sz="1600" b="1" baseline="0" dirty="0">
                          <a:solidFill>
                            <a:schemeClr val="bg1">
                              <a:lumMod val="95000"/>
                            </a:schemeClr>
                          </a:solidFill>
                          <a:latin typeface="Arial" panose="020B0604020202020204" pitchFamily="34" charset="0"/>
                          <a:cs typeface="Arial" panose="020B0604020202020204" pitchFamily="34" charset="0"/>
                        </a:rPr>
                        <a:t> Project: High Level Timeline</a:t>
                      </a: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rgbClr val="1D326C"/>
                    </a:solidFill>
                  </a:tcPr>
                </a:tc>
                <a:tc>
                  <a:txBody>
                    <a:bodyPr/>
                    <a:lstStyle/>
                    <a:p>
                      <a:pPr marL="0" marR="0" lvl="0" indent="0" algn="ctr" defTabSz="685800" rtl="0" eaLnBrk="1" fontAlgn="auto" latinLnBrk="0" hangingPunct="1">
                        <a:lnSpc>
                          <a:spcPts val="1400"/>
                        </a:lnSpc>
                        <a:spcBef>
                          <a:spcPts val="0"/>
                        </a:spcBef>
                        <a:spcAft>
                          <a:spcPts val="0"/>
                        </a:spcAft>
                        <a:buClrTx/>
                        <a:buSzTx/>
                        <a:buFont typeface="Wingdings" panose="05000000000000000000" pitchFamily="2" charset="2"/>
                        <a:buNone/>
                        <a:tabLst/>
                        <a:defRPr/>
                      </a:pPr>
                      <a:endParaRPr kumimoji="0" lang="en-US" sz="1600" b="1" i="0" u="none" strike="noStrike" kern="1200" cap="none" spc="0" normalizeH="0" baseline="0" noProof="0" dirty="0">
                        <a:ln>
                          <a:noFill/>
                        </a:ln>
                        <a:solidFill>
                          <a:prstClr val="white"/>
                        </a:solidFill>
                        <a:effectLst/>
                        <a:uLnTx/>
                        <a:uFillTx/>
                        <a:latin typeface="Arial" pitchFamily="34" charset="0"/>
                        <a:ea typeface=""/>
                        <a:cs typeface="Arial" pitchFamily="34" charset="0"/>
                      </a:endParaRPr>
                    </a:p>
                    <a:p>
                      <a:pPr marL="0" marR="0" lvl="0" indent="0" algn="ctr" defTabSz="6858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prstClr val="white"/>
                          </a:solidFill>
                          <a:effectLst/>
                          <a:uLnTx/>
                          <a:uFillTx/>
                          <a:latin typeface="Arial" pitchFamily="34" charset="0"/>
                          <a:ea typeface=""/>
                          <a:cs typeface="Arial" pitchFamily="34" charset="0"/>
                        </a:rPr>
                        <a:t>4</a:t>
                      </a:r>
                    </a:p>
                    <a:p>
                      <a:pPr>
                        <a:lnSpc>
                          <a:spcPts val="1400"/>
                        </a:lnSpc>
                      </a:pPr>
                      <a:endParaRPr lang="en-US" dirty="0"/>
                    </a:p>
                  </a:txBody>
                  <a:tcPr marL="91427" marR="91427" marT="45751" marB="45751" anchor="ctr">
                    <a:solidFill>
                      <a:srgbClr val="1D326C"/>
                    </a:solidFill>
                  </a:tcPr>
                </a:tc>
                <a:extLst>
                  <a:ext uri="{0D108BD9-81ED-4DB2-BD59-A6C34878D82A}">
                    <a16:rowId xmlns:a16="http://schemas.microsoft.com/office/drawing/2014/main" xmlns="" val="10004"/>
                  </a:ext>
                </a:extLst>
              </a:tr>
              <a:tr h="137222">
                <a:tc>
                  <a:txBody>
                    <a:bodyPr/>
                    <a:lstStyle/>
                    <a:p>
                      <a:pPr marL="0" marR="0" indent="0" algn="ctr" defTabSz="685800" rtl="0" eaLnBrk="1" fontAlgn="auto" latinLnBrk="0" hangingPunct="1">
                        <a:lnSpc>
                          <a:spcPts val="300"/>
                        </a:lnSpc>
                        <a:spcBef>
                          <a:spcPts val="0"/>
                        </a:spcBef>
                        <a:spcAft>
                          <a:spcPts val="0"/>
                        </a:spcAft>
                        <a:buClrTx/>
                        <a:buSzTx/>
                        <a:buFont typeface="Wingdings" panose="05000000000000000000" pitchFamily="2" charset="2"/>
                        <a:buNone/>
                        <a:tabLst/>
                        <a:defRPr/>
                      </a:pPr>
                      <a:endParaRPr lang="en-US" sz="400" b="1" kern="1200" dirty="0">
                        <a:solidFill>
                          <a:schemeClr val="bg1">
                            <a:lumMod val="95000"/>
                          </a:schemeClr>
                        </a:solidFill>
                        <a:latin typeface="Arial" pitchFamily="34" charset="0"/>
                        <a:ea typeface="+mn-ea"/>
                        <a:cs typeface="Arial" pitchFamily="34" charset="0"/>
                      </a:endParaRPr>
                    </a:p>
                  </a:txBody>
                  <a:tcPr marL="91427" marR="91427" marT="45751" marB="45751" anchor="ctr">
                    <a:solidFill>
                      <a:schemeClr val="bg1"/>
                    </a:solidFill>
                  </a:tcPr>
                </a:tc>
                <a:tc>
                  <a:txBody>
                    <a:bodyPr/>
                    <a:lstStyle/>
                    <a:p>
                      <a:endParaRPr lang="en-US" sz="300" dirty="0">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endParaRPr lang="en-US" sz="300" dirty="0">
                        <a:latin typeface="Arial" panose="020B0604020202020204" pitchFamily="34" charset="0"/>
                        <a:cs typeface="Arial" panose="020B0604020202020204" pitchFamily="34" charset="0"/>
                      </a:endParaRPr>
                    </a:p>
                  </a:txBody>
                  <a:tcPr marL="91427" marR="91427" marT="45751" marB="45751" anchor="ctr">
                    <a:solidFill>
                      <a:schemeClr val="bg1"/>
                    </a:solidFill>
                  </a:tcPr>
                </a:tc>
                <a:extLst>
                  <a:ext uri="{0D108BD9-81ED-4DB2-BD59-A6C34878D82A}">
                    <a16:rowId xmlns:a16="http://schemas.microsoft.com/office/drawing/2014/main" xmlns="" val="2377402317"/>
                  </a:ext>
                </a:extLst>
              </a:tr>
              <a:tr h="580983">
                <a:tc>
                  <a:txBody>
                    <a:body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itchFamily="34" charset="0"/>
                          <a:ea typeface="+mn-ea"/>
                          <a:cs typeface="Arial" pitchFamily="34" charset="0"/>
                        </a:rPr>
                        <a:t>4</a:t>
                      </a:r>
                    </a:p>
                  </a:txBody>
                  <a:tcPr marL="91427" marR="91427" marT="45751" marB="45751" anchor="ctr">
                    <a:solidFill>
                      <a:srgbClr val="1D326C"/>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anose="020B0604020202020204" pitchFamily="34" charset="0"/>
                          <a:ea typeface="+mn-ea"/>
                          <a:cs typeface="Arial" panose="020B0604020202020204" pitchFamily="34" charset="0"/>
                        </a:rPr>
                        <a:t>DCMD Project Advocacy Initiatives</a:t>
                      </a: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rgbClr val="1D326C"/>
                    </a:solidFill>
                  </a:tcPr>
                </a:tc>
                <a:tc>
                  <a:txBody>
                    <a:bodyPr/>
                    <a:lstStyle/>
                    <a:p>
                      <a:pPr marL="0" indent="0" algn="ctr">
                        <a:buFont typeface="Wingdings" panose="05000000000000000000" pitchFamily="2" charset="2"/>
                        <a:buNone/>
                      </a:pPr>
                      <a:endParaRPr lang="en-US" sz="300" b="1" kern="1200" dirty="0">
                        <a:solidFill>
                          <a:schemeClr val="bg1"/>
                        </a:solidFill>
                        <a:latin typeface="Arial" pitchFamily="34" charset="0"/>
                        <a:ea typeface=""/>
                        <a:cs typeface="Arial" pitchFamily="34" charset="0"/>
                      </a:endParaRPr>
                    </a:p>
                    <a:p>
                      <a:pPr marL="0" indent="0" algn="ctr">
                        <a:buFont typeface="Wingdings" panose="05000000000000000000" pitchFamily="2" charset="2"/>
                        <a:buNone/>
                      </a:pPr>
                      <a:endParaRPr lang="en-US" sz="100" b="1" kern="1200" dirty="0">
                        <a:solidFill>
                          <a:schemeClr val="bg1"/>
                        </a:solidFill>
                        <a:latin typeface="Arial" pitchFamily="34" charset="0"/>
                        <a:ea typeface=""/>
                        <a:cs typeface="Arial" pitchFamily="34" charset="0"/>
                      </a:endParaRPr>
                    </a:p>
                    <a:p>
                      <a:pPr marL="0" indent="0" algn="ctr">
                        <a:buFont typeface="Wingdings" panose="05000000000000000000" pitchFamily="2" charset="2"/>
                        <a:buNone/>
                      </a:pPr>
                      <a:r>
                        <a:rPr lang="en-US" sz="1600" b="1" kern="1200" dirty="0">
                          <a:solidFill>
                            <a:schemeClr val="bg1"/>
                          </a:solidFill>
                          <a:latin typeface="Arial" pitchFamily="34" charset="0"/>
                          <a:ea typeface=""/>
                          <a:cs typeface="Arial" pitchFamily="34" charset="0"/>
                        </a:rPr>
                        <a:t>5</a:t>
                      </a:r>
                    </a:p>
                  </a:txBody>
                  <a:tcPr marL="91427" marR="91427" marT="45751" marB="45751" anchor="ctr">
                    <a:solidFill>
                      <a:srgbClr val="1D326C"/>
                    </a:solidFill>
                  </a:tcPr>
                </a:tc>
                <a:extLst>
                  <a:ext uri="{0D108BD9-81ED-4DB2-BD59-A6C34878D82A}">
                    <a16:rowId xmlns:a16="http://schemas.microsoft.com/office/drawing/2014/main" xmlns="" val="2747129726"/>
                  </a:ext>
                </a:extLst>
              </a:tr>
              <a:tr h="129602">
                <a:tc>
                  <a:txBody>
                    <a:bodyPr/>
                    <a:lstStyle/>
                    <a:p>
                      <a:pPr marL="0" marR="0" indent="0" algn="ctr" defTabSz="685800" rtl="0" eaLnBrk="1" fontAlgn="auto" latinLnBrk="0" hangingPunct="1">
                        <a:lnSpc>
                          <a:spcPts val="300"/>
                        </a:lnSpc>
                        <a:spcBef>
                          <a:spcPts val="0"/>
                        </a:spcBef>
                        <a:spcAft>
                          <a:spcPts val="0"/>
                        </a:spcAft>
                        <a:buClrTx/>
                        <a:buSzTx/>
                        <a:buFont typeface="Wingdings" panose="05000000000000000000" pitchFamily="2" charset="2"/>
                        <a:buNone/>
                        <a:tabLst/>
                        <a:defRPr/>
                      </a:pPr>
                      <a:endParaRPr lang="en-US" sz="1600" b="1" kern="1200" dirty="0">
                        <a:solidFill>
                          <a:schemeClr val="bg1">
                            <a:lumMod val="95000"/>
                          </a:schemeClr>
                        </a:solidFill>
                        <a:latin typeface="Arial" pitchFamily="34" charset="0"/>
                        <a:ea typeface="+mn-ea"/>
                        <a:cs typeface="Arial" pitchFamily="34" charset="0"/>
                      </a:endParaRPr>
                    </a:p>
                  </a:txBody>
                  <a:tcPr marL="91427" marR="91427" marT="45751" marB="45751" anchor="ctr">
                    <a:solidFill>
                      <a:schemeClr val="bg1"/>
                    </a:solidFill>
                  </a:tcPr>
                </a:tc>
                <a:tc>
                  <a:txBody>
                    <a:bodyPr/>
                    <a:lstStyle/>
                    <a:p>
                      <a:pPr marL="0" marR="0" indent="0" algn="l" defTabSz="685800" rtl="0" eaLnBrk="1" fontAlgn="auto" latinLnBrk="0" hangingPunct="1">
                        <a:lnSpc>
                          <a:spcPts val="300"/>
                        </a:lnSpc>
                        <a:spcBef>
                          <a:spcPts val="0"/>
                        </a:spcBef>
                        <a:spcAft>
                          <a:spcPts val="0"/>
                        </a:spcAft>
                        <a:buClrTx/>
                        <a:buSzTx/>
                        <a:buFont typeface="Wingdings" panose="05000000000000000000" pitchFamily="2" charset="2"/>
                        <a:buNone/>
                        <a:tabLst/>
                        <a:defRPr/>
                      </a:pP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pPr marL="0" indent="0" algn="ctr">
                        <a:lnSpc>
                          <a:spcPts val="300"/>
                        </a:lnSpc>
                        <a:buFont typeface="Wingdings" panose="05000000000000000000" pitchFamily="2" charset="2"/>
                        <a:buNone/>
                      </a:pPr>
                      <a:endParaRPr lang="en-US" sz="1600" b="1" kern="1200" dirty="0">
                        <a:solidFill>
                          <a:schemeClr val="bg1"/>
                        </a:solidFill>
                        <a:latin typeface="Arial" pitchFamily="34" charset="0"/>
                        <a:ea typeface=""/>
                        <a:cs typeface="Arial" pitchFamily="34" charset="0"/>
                      </a:endParaRPr>
                    </a:p>
                  </a:txBody>
                  <a:tcPr marL="91427" marR="91427" marT="45751" marB="45751" anchor="ctr">
                    <a:solidFill>
                      <a:schemeClr val="bg1"/>
                    </a:solidFill>
                  </a:tcPr>
                </a:tc>
                <a:extLst>
                  <a:ext uri="{0D108BD9-81ED-4DB2-BD59-A6C34878D82A}">
                    <a16:rowId xmlns:a16="http://schemas.microsoft.com/office/drawing/2014/main" xmlns="" val="1656470775"/>
                  </a:ext>
                </a:extLst>
              </a:tr>
              <a:tr h="595103">
                <a:tc>
                  <a:txBody>
                    <a:body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itchFamily="34" charset="0"/>
                          <a:ea typeface="+mn-ea"/>
                          <a:cs typeface="Arial" pitchFamily="34" charset="0"/>
                        </a:rPr>
                        <a:t>5</a:t>
                      </a:r>
                    </a:p>
                  </a:txBody>
                  <a:tcPr marL="91427" marR="91427" marT="45751" marB="45751" anchor="ctr">
                    <a:solidFill>
                      <a:srgbClr val="1D326C"/>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anose="020B0604020202020204" pitchFamily="34" charset="0"/>
                          <a:ea typeface="+mn-ea"/>
                          <a:cs typeface="Arial" panose="020B0604020202020204" pitchFamily="34" charset="0"/>
                        </a:rPr>
                        <a:t>DCMD Project Sensitisation &amp; Awareness Campaigns</a:t>
                      </a:r>
                    </a:p>
                  </a:txBody>
                  <a:tcPr marL="91427" marR="91427" marT="45751" marB="45751" anchor="ctr">
                    <a:solidFill>
                      <a:srgbClr val="1D326C"/>
                    </a:solidFill>
                  </a:tcPr>
                </a:tc>
                <a:tc>
                  <a:txBody>
                    <a:bodyPr/>
                    <a:lstStyle/>
                    <a:p>
                      <a:pPr marL="0" indent="0" algn="ctr">
                        <a:buFont typeface="Wingdings" panose="05000000000000000000" pitchFamily="2" charset="2"/>
                        <a:buNone/>
                      </a:pPr>
                      <a:r>
                        <a:rPr lang="en-US" sz="1600" b="1" kern="1200" dirty="0">
                          <a:solidFill>
                            <a:schemeClr val="bg1"/>
                          </a:solidFill>
                          <a:latin typeface="Arial" pitchFamily="34" charset="0"/>
                          <a:ea typeface=""/>
                          <a:cs typeface="Arial" pitchFamily="34" charset="0"/>
                        </a:rPr>
                        <a:t>6</a:t>
                      </a:r>
                    </a:p>
                  </a:txBody>
                  <a:tcPr marL="91427" marR="91427" marT="45751" marB="45751" anchor="ctr">
                    <a:solidFill>
                      <a:srgbClr val="1D326C"/>
                    </a:solidFill>
                  </a:tcPr>
                </a:tc>
                <a:extLst>
                  <a:ext uri="{0D108BD9-81ED-4DB2-BD59-A6C34878D82A}">
                    <a16:rowId xmlns:a16="http://schemas.microsoft.com/office/drawing/2014/main" xmlns="" val="2577453907"/>
                  </a:ext>
                </a:extLst>
              </a:tr>
              <a:tr h="167702">
                <a:tc>
                  <a:txBody>
                    <a:bodyPr/>
                    <a:lstStyle/>
                    <a:p>
                      <a:pPr marL="0" marR="0" indent="0" algn="ctr" defTabSz="685800" rtl="0" eaLnBrk="1" fontAlgn="auto" latinLnBrk="0" hangingPunct="1">
                        <a:lnSpc>
                          <a:spcPts val="600"/>
                        </a:lnSpc>
                        <a:spcBef>
                          <a:spcPts val="0"/>
                        </a:spcBef>
                        <a:spcAft>
                          <a:spcPts val="0"/>
                        </a:spcAft>
                        <a:buClrTx/>
                        <a:buSzTx/>
                        <a:buFont typeface="Wingdings" panose="05000000000000000000" pitchFamily="2" charset="2"/>
                        <a:buNone/>
                        <a:tabLst/>
                        <a:defRPr/>
                      </a:pPr>
                      <a:endParaRPr lang="en-US" sz="500" b="1" kern="1200" dirty="0">
                        <a:solidFill>
                          <a:schemeClr val="bg1">
                            <a:lumMod val="95000"/>
                          </a:schemeClr>
                        </a:solidFill>
                        <a:latin typeface="Arial" pitchFamily="34" charset="0"/>
                        <a:ea typeface="+mn-ea"/>
                        <a:cs typeface="Arial" pitchFamily="34" charset="0"/>
                      </a:endParaRPr>
                    </a:p>
                  </a:txBody>
                  <a:tcPr marL="91427" marR="91427" marT="45751" marB="45751" anchor="ctr">
                    <a:solidFill>
                      <a:schemeClr val="bg1"/>
                    </a:solidFill>
                  </a:tcPr>
                </a:tc>
                <a:tc>
                  <a:txBody>
                    <a:bodyPr/>
                    <a:lstStyle/>
                    <a:p>
                      <a:pPr marL="0" marR="0" lvl="0" indent="0" algn="l" defTabSz="685800" rtl="0" eaLnBrk="1" fontAlgn="auto" latinLnBrk="0" hangingPunct="1">
                        <a:lnSpc>
                          <a:spcPts val="600"/>
                        </a:lnSpc>
                        <a:spcBef>
                          <a:spcPts val="0"/>
                        </a:spcBef>
                        <a:spcAft>
                          <a:spcPts val="0"/>
                        </a:spcAft>
                        <a:buClrTx/>
                        <a:buSzTx/>
                        <a:buFont typeface="Wingdings" panose="05000000000000000000" pitchFamily="2" charset="2"/>
                        <a:buNone/>
                        <a:tabLst/>
                        <a:defRPr/>
                      </a:pPr>
                      <a:endParaRPr lang="en-US" sz="500" b="1" kern="1200" dirty="0">
                        <a:solidFill>
                          <a:schemeClr val="bg1">
                            <a:lumMod val="95000"/>
                          </a:schemeClr>
                        </a:solidFill>
                        <a:latin typeface="Arial" panose="020B0604020202020204" pitchFamily="34" charset="0"/>
                        <a:ea typeface="+mn-ea"/>
                        <a:cs typeface="Arial" panose="020B0604020202020204" pitchFamily="34" charset="0"/>
                      </a:endParaRPr>
                    </a:p>
                  </a:txBody>
                  <a:tcPr marL="91427" marR="91427" marT="45751" marB="45751" anchor="ctr">
                    <a:solidFill>
                      <a:schemeClr val="bg1"/>
                    </a:solidFill>
                  </a:tcPr>
                </a:tc>
                <a:tc>
                  <a:txBody>
                    <a:bodyPr/>
                    <a:lstStyle/>
                    <a:p>
                      <a:pPr marL="0" indent="0" algn="ctr">
                        <a:lnSpc>
                          <a:spcPts val="600"/>
                        </a:lnSpc>
                        <a:buFont typeface="Wingdings" panose="05000000000000000000" pitchFamily="2" charset="2"/>
                        <a:buNone/>
                      </a:pPr>
                      <a:endParaRPr lang="en-US" sz="500" b="1" kern="1200" dirty="0">
                        <a:solidFill>
                          <a:schemeClr val="bg1"/>
                        </a:solidFill>
                        <a:latin typeface="Arial" pitchFamily="34" charset="0"/>
                        <a:ea typeface=""/>
                        <a:cs typeface="Arial" pitchFamily="34" charset="0"/>
                      </a:endParaRPr>
                    </a:p>
                  </a:txBody>
                  <a:tcPr marL="91427" marR="91427" marT="45751" marB="45751" anchor="ctr">
                    <a:solidFill>
                      <a:schemeClr val="bg1"/>
                    </a:solidFill>
                  </a:tcPr>
                </a:tc>
                <a:extLst>
                  <a:ext uri="{0D108BD9-81ED-4DB2-BD59-A6C34878D82A}">
                    <a16:rowId xmlns:a16="http://schemas.microsoft.com/office/drawing/2014/main" xmlns="" val="3950319814"/>
                  </a:ext>
                </a:extLst>
              </a:tr>
              <a:tr h="595103">
                <a:tc>
                  <a:txBody>
                    <a:body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itchFamily="34" charset="0"/>
                          <a:ea typeface="+mn-ea"/>
                          <a:cs typeface="Arial" pitchFamily="34" charset="0"/>
                        </a:rPr>
                        <a:t>6</a:t>
                      </a:r>
                    </a:p>
                  </a:txBody>
                  <a:tcPr marL="91427" marR="91427" marT="45751" marB="45751" anchor="ctr">
                    <a:solidFill>
                      <a:srgbClr val="1D326C"/>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anose="020B0604020202020204" pitchFamily="34" charset="0"/>
                          <a:ea typeface="+mn-ea"/>
                          <a:cs typeface="Arial" panose="020B0604020202020204" pitchFamily="34" charset="0"/>
                        </a:rPr>
                        <a:t>DCMD Project – Aspirational Impact</a:t>
                      </a:r>
                      <a:r>
                        <a:rPr lang="en-US" sz="1600" b="1" kern="1200" baseline="0" dirty="0">
                          <a:solidFill>
                            <a:schemeClr val="bg1">
                              <a:lumMod val="95000"/>
                            </a:schemeClr>
                          </a:solidFill>
                          <a:latin typeface="Arial" panose="020B0604020202020204" pitchFamily="34" charset="0"/>
                          <a:ea typeface="+mn-ea"/>
                          <a:cs typeface="Arial" panose="020B0604020202020204" pitchFamily="34" charset="0"/>
                        </a:rPr>
                        <a:t> on Economy </a:t>
                      </a:r>
                      <a:endParaRPr lang="en-US" sz="1600" b="1" kern="1200" dirty="0">
                        <a:solidFill>
                          <a:schemeClr val="bg1">
                            <a:lumMod val="95000"/>
                          </a:schemeClr>
                        </a:solidFill>
                        <a:latin typeface="Arial" panose="020B0604020202020204" pitchFamily="34" charset="0"/>
                        <a:ea typeface="+mn-ea"/>
                        <a:cs typeface="Arial" panose="020B0604020202020204" pitchFamily="34" charset="0"/>
                      </a:endParaRPr>
                    </a:p>
                  </a:txBody>
                  <a:tcPr marL="91427" marR="91427" marT="45751" marB="45751" anchor="ctr">
                    <a:solidFill>
                      <a:srgbClr val="1D326C"/>
                    </a:solidFill>
                  </a:tcPr>
                </a:tc>
                <a:tc>
                  <a:txBody>
                    <a:bodyPr/>
                    <a:lstStyle/>
                    <a:p>
                      <a:pPr marL="0" indent="0" algn="ctr">
                        <a:buFont typeface="Wingdings" panose="05000000000000000000" pitchFamily="2" charset="2"/>
                        <a:buNone/>
                      </a:pPr>
                      <a:r>
                        <a:rPr lang="en-US" sz="1600" b="1" kern="1200" dirty="0">
                          <a:solidFill>
                            <a:schemeClr val="bg1"/>
                          </a:solidFill>
                          <a:latin typeface="Arial" pitchFamily="34" charset="0"/>
                          <a:ea typeface=""/>
                          <a:cs typeface="Arial" pitchFamily="34" charset="0"/>
                        </a:rPr>
                        <a:t>7</a:t>
                      </a:r>
                    </a:p>
                  </a:txBody>
                  <a:tcPr marL="91427" marR="91427" marT="45751" marB="45751" anchor="ctr">
                    <a:solidFill>
                      <a:srgbClr val="1D326C"/>
                    </a:solidFill>
                  </a:tcPr>
                </a:tc>
                <a:extLst>
                  <a:ext uri="{0D108BD9-81ED-4DB2-BD59-A6C34878D82A}">
                    <a16:rowId xmlns:a16="http://schemas.microsoft.com/office/drawing/2014/main" xmlns="" val="1724018264"/>
                  </a:ext>
                </a:extLst>
              </a:tr>
              <a:tr h="129602">
                <a:tc>
                  <a:txBody>
                    <a:bodyPr/>
                    <a:lstStyle/>
                    <a:p>
                      <a:pPr marL="0" marR="0" indent="0" algn="ctr" defTabSz="685800" rtl="0" eaLnBrk="1" fontAlgn="auto" latinLnBrk="0" hangingPunct="1">
                        <a:lnSpc>
                          <a:spcPts val="300"/>
                        </a:lnSpc>
                        <a:spcBef>
                          <a:spcPts val="0"/>
                        </a:spcBef>
                        <a:spcAft>
                          <a:spcPts val="0"/>
                        </a:spcAft>
                        <a:buClrTx/>
                        <a:buSzTx/>
                        <a:buFont typeface="Wingdings" panose="05000000000000000000" pitchFamily="2" charset="2"/>
                        <a:buNone/>
                        <a:tabLst/>
                        <a:defRPr/>
                      </a:pPr>
                      <a:endParaRPr lang="en-US" sz="1600" b="1" kern="1200" dirty="0">
                        <a:solidFill>
                          <a:schemeClr val="bg1">
                            <a:lumMod val="95000"/>
                          </a:schemeClr>
                        </a:solidFill>
                        <a:latin typeface="Arial" pitchFamily="34" charset="0"/>
                        <a:ea typeface="+mn-ea"/>
                        <a:cs typeface="Arial" pitchFamily="34" charset="0"/>
                      </a:endParaRPr>
                    </a:p>
                  </a:txBody>
                  <a:tcPr marL="91427" marR="91427" marT="45751" marB="45751" anchor="ctr">
                    <a:solidFill>
                      <a:schemeClr val="bg1"/>
                    </a:solidFill>
                  </a:tcPr>
                </a:tc>
                <a:tc>
                  <a:txBody>
                    <a:bodyPr/>
                    <a:lstStyle/>
                    <a:p>
                      <a:pPr marL="0" marR="0" indent="0" algn="l" defTabSz="685800" rtl="0" eaLnBrk="1" fontAlgn="auto" latinLnBrk="0" hangingPunct="1">
                        <a:lnSpc>
                          <a:spcPts val="300"/>
                        </a:lnSpc>
                        <a:spcBef>
                          <a:spcPts val="0"/>
                        </a:spcBef>
                        <a:spcAft>
                          <a:spcPts val="0"/>
                        </a:spcAft>
                        <a:buClrTx/>
                        <a:buSzTx/>
                        <a:buFont typeface="Wingdings" panose="05000000000000000000" pitchFamily="2" charset="2"/>
                        <a:buNone/>
                        <a:tabLst/>
                        <a:defRPr/>
                      </a:pP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pPr marL="0" indent="0" algn="ctr">
                        <a:lnSpc>
                          <a:spcPts val="300"/>
                        </a:lnSpc>
                        <a:buFont typeface="Wingdings" panose="05000000000000000000" pitchFamily="2" charset="2"/>
                        <a:buNone/>
                      </a:pPr>
                      <a:endParaRPr lang="en-US" sz="1600" b="1" kern="1200" dirty="0">
                        <a:solidFill>
                          <a:schemeClr val="bg1"/>
                        </a:solidFill>
                        <a:latin typeface="Arial" pitchFamily="34" charset="0"/>
                        <a:ea typeface=""/>
                        <a:cs typeface="Arial" pitchFamily="34" charset="0"/>
                      </a:endParaRPr>
                    </a:p>
                  </a:txBody>
                  <a:tcPr marL="91427" marR="91427" marT="45751" marB="45751" anchor="ctr">
                    <a:solidFill>
                      <a:schemeClr val="bg1"/>
                    </a:solidFill>
                  </a:tcPr>
                </a:tc>
                <a:extLst>
                  <a:ext uri="{0D108BD9-81ED-4DB2-BD59-A6C34878D82A}">
                    <a16:rowId xmlns:a16="http://schemas.microsoft.com/office/drawing/2014/main" xmlns="" val="1416938206"/>
                  </a:ext>
                </a:extLst>
              </a:tr>
              <a:tr h="564558">
                <a:tc>
                  <a:txBody>
                    <a:body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itchFamily="34" charset="0"/>
                          <a:ea typeface="+mn-ea"/>
                          <a:cs typeface="Arial" pitchFamily="34" charset="0"/>
                        </a:rPr>
                        <a:t>7</a:t>
                      </a:r>
                    </a:p>
                  </a:txBody>
                  <a:tcPr marL="91427" marR="91427" marT="45751" marB="45751" anchor="ctr">
                    <a:solidFill>
                      <a:srgbClr val="1D326C"/>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bg1">
                              <a:lumMod val="95000"/>
                            </a:schemeClr>
                          </a:solidFill>
                          <a:latin typeface="Arial" panose="020B0604020202020204" pitchFamily="34" charset="0"/>
                          <a:ea typeface="+mn-ea"/>
                          <a:cs typeface="Arial" panose="020B0604020202020204" pitchFamily="34" charset="0"/>
                        </a:rPr>
                        <a:t>Appendices</a:t>
                      </a:r>
                    </a:p>
                  </a:txBody>
                  <a:tcPr marL="91427" marR="91427" marT="45751" marB="45751" anchor="ctr">
                    <a:solidFill>
                      <a:srgbClr val="1D326C"/>
                    </a:solidFill>
                  </a:tcPr>
                </a:tc>
                <a:tc>
                  <a:txBody>
                    <a:bodyPr/>
                    <a:lstStyle/>
                    <a:p>
                      <a:pPr marL="0" indent="0" algn="ctr">
                        <a:buFont typeface="Wingdings" panose="05000000000000000000" pitchFamily="2" charset="2"/>
                        <a:buNone/>
                      </a:pPr>
                      <a:r>
                        <a:rPr lang="en-US" sz="1600" b="1" kern="1200" dirty="0">
                          <a:solidFill>
                            <a:schemeClr val="bg1"/>
                          </a:solidFill>
                          <a:latin typeface="Arial" pitchFamily="34" charset="0"/>
                          <a:ea typeface=""/>
                          <a:cs typeface="Arial" pitchFamily="34" charset="0"/>
                        </a:rPr>
                        <a:t>8</a:t>
                      </a:r>
                    </a:p>
                  </a:txBody>
                  <a:tcPr marL="91427" marR="91427" marT="45751" marB="45751" anchor="ctr">
                    <a:solidFill>
                      <a:srgbClr val="1D326C"/>
                    </a:solidFill>
                  </a:tcPr>
                </a:tc>
                <a:extLst>
                  <a:ext uri="{0D108BD9-81ED-4DB2-BD59-A6C34878D82A}">
                    <a16:rowId xmlns:a16="http://schemas.microsoft.com/office/drawing/2014/main" xmlns="" val="305566497"/>
                  </a:ext>
                </a:extLst>
              </a:tr>
              <a:tr h="166305">
                <a:tc>
                  <a:txBody>
                    <a:bodyPr/>
                    <a:lstStyle/>
                    <a:p>
                      <a:pPr marL="0" marR="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 b="1" kern="1200" dirty="0">
                        <a:solidFill>
                          <a:schemeClr val="bg1">
                            <a:lumMod val="95000"/>
                          </a:schemeClr>
                        </a:solidFill>
                        <a:latin typeface="Arial" pitchFamily="34" charset="0"/>
                        <a:ea typeface="+mn-ea"/>
                        <a:cs typeface="Arial" pitchFamily="34" charset="0"/>
                      </a:endParaRPr>
                    </a:p>
                  </a:txBody>
                  <a:tcPr marL="91427" marR="91427" marT="45751" marB="45751" anchor="ctr">
                    <a:solidFill>
                      <a:schemeClr val="bg1"/>
                    </a:solidFill>
                  </a:tcPr>
                </a:tc>
                <a:tc>
                  <a:txBody>
                    <a:bodyPr/>
                    <a:lstStyle/>
                    <a:p>
                      <a:pPr marL="0" marR="0" indent="0" algn="l" defTabSz="685800" rtl="0" eaLnBrk="1" fontAlgn="auto" latinLnBrk="0" hangingPunct="1">
                        <a:lnSpc>
                          <a:spcPts val="300"/>
                        </a:lnSpc>
                        <a:spcBef>
                          <a:spcPts val="0"/>
                        </a:spcBef>
                        <a:spcAft>
                          <a:spcPts val="0"/>
                        </a:spcAft>
                        <a:buClrTx/>
                        <a:buSzTx/>
                        <a:buFont typeface="Wingdings" panose="05000000000000000000" pitchFamily="2" charset="2"/>
                        <a:buNone/>
                        <a:tabLst/>
                        <a:defRPr/>
                      </a:pPr>
                      <a:endParaRPr lang="en-US" sz="1600" b="1" dirty="0">
                        <a:solidFill>
                          <a:schemeClr val="bg1">
                            <a:lumMod val="95000"/>
                          </a:schemeClr>
                        </a:solidFill>
                        <a:latin typeface="Arial" panose="020B0604020202020204" pitchFamily="34" charset="0"/>
                        <a:cs typeface="Arial" panose="020B0604020202020204" pitchFamily="34" charset="0"/>
                      </a:endParaRPr>
                    </a:p>
                  </a:txBody>
                  <a:tcPr marL="91427" marR="91427" marT="45751" marB="45751" anchor="ctr">
                    <a:solidFill>
                      <a:schemeClr val="bg1"/>
                    </a:solidFill>
                  </a:tcPr>
                </a:tc>
                <a:tc>
                  <a:txBody>
                    <a:bodyPr/>
                    <a:lstStyle/>
                    <a:p>
                      <a:pPr marL="0" indent="0" algn="ctr">
                        <a:lnSpc>
                          <a:spcPts val="300"/>
                        </a:lnSpc>
                        <a:buFont typeface="Wingdings" panose="05000000000000000000" pitchFamily="2" charset="2"/>
                        <a:buNone/>
                      </a:pPr>
                      <a:endParaRPr lang="en-US" sz="1600" b="1" kern="1200" dirty="0">
                        <a:solidFill>
                          <a:schemeClr val="bg1"/>
                        </a:solidFill>
                        <a:latin typeface="Arial" pitchFamily="34" charset="0"/>
                        <a:ea typeface=""/>
                        <a:cs typeface="Arial" pitchFamily="34" charset="0"/>
                      </a:endParaRPr>
                    </a:p>
                  </a:txBody>
                  <a:tcPr marL="91427" marR="91427" marT="45751" marB="45751" anchor="ctr">
                    <a:solidFill>
                      <a:schemeClr val="bg1"/>
                    </a:solidFill>
                  </a:tcPr>
                </a:tc>
                <a:extLst>
                  <a:ext uri="{0D108BD9-81ED-4DB2-BD59-A6C34878D82A}">
                    <a16:rowId xmlns:a16="http://schemas.microsoft.com/office/drawing/2014/main" xmlns="" val="3169144124"/>
                  </a:ext>
                </a:extLst>
              </a:tr>
            </a:tbl>
          </a:graphicData>
        </a:graphic>
      </p:graphicFrame>
    </p:spTree>
    <p:extLst>
      <p:ext uri="{BB962C8B-B14F-4D97-AF65-F5344CB8AC3E}">
        <p14:creationId xmlns:p14="http://schemas.microsoft.com/office/powerpoint/2010/main" xmlns="" val="187011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5901"/>
            <a:ext cx="9080525" cy="571499"/>
          </a:xfrm>
        </p:spPr>
        <p:txBody>
          <a:bodyPr>
            <a:normAutofit/>
          </a:bodyPr>
          <a:lstStyle/>
          <a:p>
            <a:r>
              <a:rPr lang="en-GB" sz="2400" b="1" dirty="0">
                <a:latin typeface="Arial" panose="020B0604020202020204" pitchFamily="34" charset="0"/>
                <a:cs typeface="Arial" panose="020B0604020202020204" pitchFamily="34" charset="0"/>
              </a:rPr>
              <a:t>Debt Capital Market  Sizing </a:t>
            </a:r>
            <a:endParaRPr lang="en-US" sz="24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044518905"/>
              </p:ext>
            </p:extLst>
          </p:nvPr>
        </p:nvGraphicFramePr>
        <p:xfrm>
          <a:off x="121921" y="1084633"/>
          <a:ext cx="6583679" cy="4052416"/>
        </p:xfrm>
        <a:graphic>
          <a:graphicData uri="http://schemas.openxmlformats.org/drawingml/2006/table">
            <a:tbl>
              <a:tblPr/>
              <a:tblGrid>
                <a:gridCol w="2219497">
                  <a:extLst>
                    <a:ext uri="{9D8B030D-6E8A-4147-A177-3AD203B41FA5}">
                      <a16:colId xmlns:a16="http://schemas.microsoft.com/office/drawing/2014/main" xmlns="" val="2410439524"/>
                    </a:ext>
                  </a:extLst>
                </a:gridCol>
                <a:gridCol w="720437">
                  <a:extLst>
                    <a:ext uri="{9D8B030D-6E8A-4147-A177-3AD203B41FA5}">
                      <a16:colId xmlns:a16="http://schemas.microsoft.com/office/drawing/2014/main" xmlns="" val="499967929"/>
                    </a:ext>
                  </a:extLst>
                </a:gridCol>
                <a:gridCol w="817418">
                  <a:extLst>
                    <a:ext uri="{9D8B030D-6E8A-4147-A177-3AD203B41FA5}">
                      <a16:colId xmlns:a16="http://schemas.microsoft.com/office/drawing/2014/main" xmlns="" val="314841520"/>
                    </a:ext>
                  </a:extLst>
                </a:gridCol>
                <a:gridCol w="831272">
                  <a:extLst>
                    <a:ext uri="{9D8B030D-6E8A-4147-A177-3AD203B41FA5}">
                      <a16:colId xmlns:a16="http://schemas.microsoft.com/office/drawing/2014/main" xmlns="" val="2560435077"/>
                    </a:ext>
                  </a:extLst>
                </a:gridCol>
                <a:gridCol w="1094510">
                  <a:extLst>
                    <a:ext uri="{9D8B030D-6E8A-4147-A177-3AD203B41FA5}">
                      <a16:colId xmlns:a16="http://schemas.microsoft.com/office/drawing/2014/main" xmlns="" val="2879503764"/>
                    </a:ext>
                  </a:extLst>
                </a:gridCol>
                <a:gridCol w="900545">
                  <a:extLst>
                    <a:ext uri="{9D8B030D-6E8A-4147-A177-3AD203B41FA5}">
                      <a16:colId xmlns:a16="http://schemas.microsoft.com/office/drawing/2014/main" xmlns="" val="2471349776"/>
                    </a:ext>
                  </a:extLst>
                </a:gridCol>
              </a:tblGrid>
              <a:tr h="612537">
                <a:tc gridSpan="6">
                  <a:txBody>
                    <a:bodyPr/>
                    <a:lstStyle/>
                    <a:p>
                      <a:endParaRPr lang="en-US" dirty="0">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243640624"/>
                  </a:ext>
                </a:extLst>
              </a:tr>
              <a:tr h="505703">
                <a:tc>
                  <a:txBody>
                    <a:bodyPr/>
                    <a:lstStyle/>
                    <a:p>
                      <a:pPr algn="l" fontAlgn="b"/>
                      <a:r>
                        <a:rPr lang="en-GB" sz="14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Arial" panose="020B0604020202020204" pitchFamily="34" charset="0"/>
                          <a:cs typeface="Arial" panose="020B0604020202020204" pitchFamily="34" charset="0"/>
                        </a:rPr>
                        <a:t>Nigeria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Arial" panose="020B0604020202020204" pitchFamily="34" charset="0"/>
                          <a:cs typeface="Arial" panose="020B0604020202020204" pitchFamily="34" charset="0"/>
                        </a:rPr>
                        <a:t>South Africa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Arial" panose="020B0604020202020204" pitchFamily="34" charset="0"/>
                          <a:cs typeface="Arial" panose="020B0604020202020204" pitchFamily="34" charset="0"/>
                        </a:rPr>
                        <a:t>Malaysia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Arial" panose="020B0604020202020204" pitchFamily="34" charset="0"/>
                          <a:cs typeface="Arial" panose="020B0604020202020204" pitchFamily="34" charset="0"/>
                        </a:rPr>
                        <a:t>USA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Arial" panose="020B0604020202020204" pitchFamily="34" charset="0"/>
                          <a:cs typeface="Arial" panose="020B0604020202020204" pitchFamily="34" charset="0"/>
                        </a:rPr>
                        <a:t>UK</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3960409"/>
                  </a:ext>
                </a:extLst>
              </a:tr>
              <a:tr h="322387">
                <a:tc>
                  <a:txBody>
                    <a:bodyPr/>
                    <a:lstStyle/>
                    <a:p>
                      <a:pPr algn="l" fontAlgn="b"/>
                      <a:r>
                        <a:rPr lang="en-GB" sz="1500" b="1" i="0" u="none" strike="noStrike" dirty="0">
                          <a:solidFill>
                            <a:srgbClr val="000000"/>
                          </a:solidFill>
                          <a:effectLst/>
                          <a:latin typeface="Arial" panose="020B0604020202020204" pitchFamily="34" charset="0"/>
                          <a:cs typeface="Arial" panose="020B0604020202020204" pitchFamily="34" charset="0"/>
                        </a:rPr>
                        <a:t>GDP* ($'bn)</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Arial" panose="020B0604020202020204" pitchFamily="34" charset="0"/>
                          <a:cs typeface="Arial" panose="020B0604020202020204" pitchFamily="34" charset="0"/>
                        </a:rPr>
                        <a:t>481.07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Arial" panose="020B0604020202020204" pitchFamily="34" charset="0"/>
                          <a:cs typeface="Arial" panose="020B0604020202020204" pitchFamily="34" charset="0"/>
                        </a:rPr>
                        <a:t>312.80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Arial" panose="020B0604020202020204" pitchFamily="34" charset="0"/>
                          <a:cs typeface="Arial" panose="020B0604020202020204" pitchFamily="34" charset="0"/>
                        </a:rPr>
                        <a:t>296.22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Arial" panose="020B0604020202020204" pitchFamily="34" charset="0"/>
                          <a:cs typeface="Arial" panose="020B0604020202020204" pitchFamily="34" charset="0"/>
                        </a:rPr>
                        <a:t>17,947.00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0" i="0" u="none" strike="noStrike" dirty="0">
                          <a:solidFill>
                            <a:srgbClr val="000000"/>
                          </a:solidFill>
                          <a:effectLst/>
                          <a:latin typeface="Arial" panose="020B0604020202020204" pitchFamily="34" charset="0"/>
                          <a:cs typeface="Arial" panose="020B0604020202020204" pitchFamily="34" charset="0"/>
                        </a:rPr>
                        <a:t>2,848.76</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88077418"/>
                  </a:ext>
                </a:extLst>
              </a:tr>
              <a:tr h="322387">
                <a:tc>
                  <a:txBody>
                    <a:bodyPr/>
                    <a:lstStyle/>
                    <a:p>
                      <a:pPr algn="l" fontAlgn="b"/>
                      <a:r>
                        <a:rPr lang="en-GB" sz="1500" b="1" i="0" u="none" strike="noStrike" dirty="0">
                          <a:solidFill>
                            <a:srgbClr val="000000"/>
                          </a:solidFill>
                          <a:effectLst/>
                          <a:latin typeface="Arial" panose="020B0604020202020204" pitchFamily="34" charset="0"/>
                          <a:cs typeface="Arial" panose="020B0604020202020204" pitchFamily="34" charset="0"/>
                        </a:rPr>
                        <a:t>Total Debt ($'bn) </a:t>
                      </a:r>
                    </a:p>
                  </a:txBody>
                  <a:tcPr marL="0" marR="0" marT="0" marB="0" anchor="b">
                    <a:lnL w="1270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61.82</a:t>
                      </a: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265.34</a:t>
                      </a: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464.49</a:t>
                      </a: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31,406.18</a:t>
                      </a: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4,459.97</a:t>
                      </a:r>
                    </a:p>
                  </a:txBody>
                  <a:tcPr marL="0" marR="0" marT="0" marB="0" anchor="b">
                    <a:lnL>
                      <a:noFill/>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extLst>
                  <a:ext uri="{0D108BD9-81ED-4DB2-BD59-A6C34878D82A}">
                    <a16:rowId xmlns:a16="http://schemas.microsoft.com/office/drawing/2014/main" xmlns="" val="1936520890"/>
                  </a:ext>
                </a:extLst>
              </a:tr>
              <a:tr h="322387">
                <a:tc>
                  <a:txBody>
                    <a:bodyPr/>
                    <a:lstStyle/>
                    <a:p>
                      <a:pPr algn="l" fontAlgn="b"/>
                      <a:r>
                        <a:rPr lang="en-GB" sz="1500" b="1" i="0" u="none" strike="noStrike" dirty="0">
                          <a:solidFill>
                            <a:srgbClr val="000000"/>
                          </a:solidFill>
                          <a:effectLst/>
                          <a:latin typeface="Arial" panose="020B0604020202020204" pitchFamily="34" charset="0"/>
                          <a:cs typeface="Arial" panose="020B0604020202020204" pitchFamily="34" charset="0"/>
                        </a:rPr>
                        <a:t>Total Debt/GDP</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0.13</a:t>
                      </a:r>
                    </a:p>
                  </a:txBody>
                  <a:tcPr marL="0" marR="0" marT="0" marB="0" anchor="b">
                    <a:lnL>
                      <a:noFill/>
                    </a:lnL>
                    <a:lnR>
                      <a:noFill/>
                    </a:lnR>
                    <a:lnT>
                      <a:noFill/>
                    </a:lnT>
                    <a:lnB>
                      <a:noFill/>
                    </a:lnB>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0.85</a:t>
                      </a:r>
                    </a:p>
                  </a:txBody>
                  <a:tcPr marL="0" marR="0" marT="0" marB="0" anchor="b">
                    <a:lnL>
                      <a:noFill/>
                    </a:lnL>
                    <a:lnR>
                      <a:noFill/>
                    </a:lnR>
                    <a:lnT>
                      <a:noFill/>
                    </a:lnT>
                    <a:lnB>
                      <a:noFill/>
                    </a:lnB>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1.57</a:t>
                      </a:r>
                    </a:p>
                  </a:txBody>
                  <a:tcPr marL="0" marR="0" marT="0" marB="0" anchor="b">
                    <a:lnL>
                      <a:noFill/>
                    </a:lnL>
                    <a:lnR>
                      <a:noFill/>
                    </a:lnR>
                    <a:lnT>
                      <a:noFill/>
                    </a:lnT>
                    <a:lnB>
                      <a:noFill/>
                    </a:lnB>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1.75</a:t>
                      </a:r>
                    </a:p>
                  </a:txBody>
                  <a:tcPr marL="0" marR="0" marT="0" marB="0" anchor="b">
                    <a:lnL>
                      <a:noFill/>
                    </a:lnL>
                    <a:lnR>
                      <a:noFill/>
                    </a:lnR>
                    <a:lnT>
                      <a:noFill/>
                    </a:lnT>
                    <a:lnB>
                      <a:noFill/>
                    </a:lnB>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1.57</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77629472"/>
                  </a:ext>
                </a:extLst>
              </a:tr>
              <a:tr h="228600">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accent6"/>
                    </a:solidFill>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accent6"/>
                    </a:solidFill>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accent6"/>
                    </a:solidFill>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accent6"/>
                    </a:solidFill>
                  </a:tcPr>
                </a:tc>
                <a:tc>
                  <a:txBody>
                    <a:bodyPr/>
                    <a:lstStyle/>
                    <a:p>
                      <a:pPr algn="ctr" fontAlgn="b"/>
                      <a:r>
                        <a:rPr lang="en-GB" sz="15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xmlns="" val="873160660"/>
                  </a:ext>
                </a:extLst>
              </a:tr>
              <a:tr h="322387">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GB" sz="1500" b="1" i="0" u="none" strike="noStrike" dirty="0">
                          <a:solidFill>
                            <a:srgbClr val="000000"/>
                          </a:solidFill>
                          <a:effectLst/>
                          <a:latin typeface="Arial" panose="020B0604020202020204" pitchFamily="34" charset="0"/>
                          <a:cs typeface="Arial" panose="020B0604020202020204" pitchFamily="34" charset="0"/>
                        </a:rPr>
                        <a:t>Total Debt ($'bn)</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61.82</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265.34</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464.49</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31,406.18</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4,459.97</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79327182"/>
                  </a:ext>
                </a:extLst>
              </a:tr>
              <a:tr h="322387">
                <a:tc>
                  <a:txBody>
                    <a:bodyPr/>
                    <a:lstStyle/>
                    <a:p>
                      <a:pPr algn="l" fontAlgn="b"/>
                      <a:r>
                        <a:rPr lang="en-GB" sz="1500" b="1" i="0" u="none" strike="noStrike" dirty="0">
                          <a:solidFill>
                            <a:srgbClr val="000000"/>
                          </a:solidFill>
                          <a:effectLst/>
                          <a:latin typeface="Arial" panose="020B0604020202020204" pitchFamily="34" charset="0"/>
                          <a:cs typeface="Arial" panose="020B0604020202020204" pitchFamily="34" charset="0"/>
                        </a:rPr>
                        <a:t>Sovereign ($'bn)</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56.55</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148.79</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154.05</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14,344.10</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1,868.33</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53979794"/>
                  </a:ext>
                </a:extLst>
              </a:tr>
              <a:tr h="526534">
                <a:tc>
                  <a:txBody>
                    <a:bodyPr/>
                    <a:lstStyle/>
                    <a:p>
                      <a:pPr algn="l" fontAlgn="b"/>
                      <a:r>
                        <a:rPr lang="en-GB" sz="1500" b="1" i="0" u="none" strike="noStrike" dirty="0">
                          <a:solidFill>
                            <a:srgbClr val="000000"/>
                          </a:solidFill>
                          <a:effectLst/>
                          <a:latin typeface="Arial" panose="020B0604020202020204" pitchFamily="34" charset="0"/>
                          <a:cs typeface="Arial" panose="020B0604020202020204" pitchFamily="34" charset="0"/>
                        </a:rPr>
                        <a:t>Non-Sovereign</a:t>
                      </a:r>
                      <a:r>
                        <a:rPr lang="en-GB" sz="1500" b="1" i="0" u="none" strike="noStrike" baseline="0" dirty="0">
                          <a:solidFill>
                            <a:srgbClr val="000000"/>
                          </a:solidFill>
                          <a:effectLst/>
                          <a:latin typeface="Arial" panose="020B0604020202020204" pitchFamily="34" charset="0"/>
                          <a:cs typeface="Arial" panose="020B0604020202020204" pitchFamily="34" charset="0"/>
                        </a:rPr>
                        <a:t> (Corporates)</a:t>
                      </a:r>
                      <a:endParaRPr lang="en-GB"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1.89</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45.32</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147.58</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7,526.49</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1,272.62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27812339"/>
                  </a:ext>
                </a:extLst>
              </a:tr>
              <a:tr h="228600">
                <a:tc>
                  <a:txBody>
                    <a:bodyPr/>
                    <a:lstStyle/>
                    <a:p>
                      <a:pPr algn="l" fontAlgn="b"/>
                      <a:r>
                        <a:rPr lang="en-GB" sz="1500" b="1" i="0" u="none" strike="noStrike" dirty="0">
                          <a:solidFill>
                            <a:srgbClr val="000000"/>
                          </a:solidFill>
                          <a:effectLst/>
                          <a:latin typeface="Arial" panose="020B0604020202020204" pitchFamily="34" charset="0"/>
                          <a:cs typeface="Arial" panose="020B0604020202020204" pitchFamily="34" charset="0"/>
                        </a:rPr>
                        <a:t>Non-Sovereign (Other)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3.39</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71.23</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162.86</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9,535.59</a:t>
                      </a:r>
                    </a:p>
                  </a:txBody>
                  <a:tcPr marL="0" marR="0" marT="0" marB="0" anchor="b">
                    <a:lnL>
                      <a:noFill/>
                    </a:lnL>
                    <a:lnR>
                      <a:noFill/>
                    </a:lnR>
                    <a:lnT>
                      <a:noFill/>
                    </a:lnT>
                    <a:lnB>
                      <a:noFill/>
                    </a:lnB>
                  </a:tcPr>
                </a:tc>
                <a:tc>
                  <a:txBody>
                    <a:bodyPr/>
                    <a:lstStyle/>
                    <a:p>
                      <a:pPr algn="ctr" fontAlgn="b"/>
                      <a:r>
                        <a:rPr lang="en-GB" sz="1500" b="0" i="0" u="none" strike="noStrike" dirty="0">
                          <a:solidFill>
                            <a:srgbClr val="000000"/>
                          </a:solidFill>
                          <a:effectLst/>
                          <a:latin typeface="Arial" panose="020B0604020202020204" pitchFamily="34" charset="0"/>
                          <a:cs typeface="Arial" panose="020B0604020202020204" pitchFamily="34" charset="0"/>
                        </a:rPr>
                        <a:t>1,319.02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255364758"/>
                  </a:ext>
                </a:extLst>
              </a:tr>
              <a:tr h="338507">
                <a:tc>
                  <a:txBody>
                    <a:bodyPr/>
                    <a:lstStyle/>
                    <a:p>
                      <a:endParaRPr lang="en-GB" sz="500" dirty="0">
                        <a:latin typeface="Arial" panose="020B060402020202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endParaRPr lang="en-GB" sz="5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endParaRPr lang="en-GB" sz="500" dirty="0">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ctr"/>
                      <a:endParaRPr lang="en-GB" sz="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r" fontAlgn="ctr"/>
                      <a:endParaRPr lang="en-GB" sz="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858793265"/>
                  </a:ext>
                </a:extLst>
              </a:tr>
            </a:tbl>
          </a:graphicData>
        </a:graphic>
      </p:graphicFrame>
      <p:sp>
        <p:nvSpPr>
          <p:cNvPr id="2" name="Rectangle 1"/>
          <p:cNvSpPr/>
          <p:nvPr/>
        </p:nvSpPr>
        <p:spPr>
          <a:xfrm>
            <a:off x="121921" y="1074826"/>
            <a:ext cx="6583679" cy="63055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Global Comparison (US$’bn)</a:t>
            </a:r>
            <a:endParaRPr lang="en-US" sz="2000" b="1" dirty="0">
              <a:latin typeface="Arial" panose="020B0604020202020204" pitchFamily="34" charset="0"/>
              <a:cs typeface="Arial" panose="020B0604020202020204" pitchFamily="34" charset="0"/>
            </a:endParaRPr>
          </a:p>
        </p:txBody>
      </p:sp>
      <p:sp>
        <p:nvSpPr>
          <p:cNvPr id="4" name="TextBox 3"/>
          <p:cNvSpPr txBox="1"/>
          <p:nvPr/>
        </p:nvSpPr>
        <p:spPr>
          <a:xfrm>
            <a:off x="6778011" y="5424534"/>
            <a:ext cx="2351653" cy="592470"/>
          </a:xfrm>
          <a:prstGeom prst="rect">
            <a:avLst/>
          </a:prstGeom>
          <a:noFill/>
        </p:spPr>
        <p:txBody>
          <a:bodyPr wrap="square" rtlCol="0">
            <a:spAutoFit/>
          </a:bodyPr>
          <a:lstStyle/>
          <a:p>
            <a:pPr>
              <a:lnSpc>
                <a:spcPts val="1300"/>
              </a:lnSpc>
            </a:pPr>
            <a:r>
              <a:rPr lang="en-GB" sz="1050" i="1" dirty="0">
                <a:latin typeface="Arial" panose="020B0604020202020204" pitchFamily="34" charset="0"/>
                <a:cs typeface="Arial" panose="020B0604020202020204" pitchFamily="34" charset="0"/>
              </a:rPr>
              <a:t>Data as @ November  10, 2016</a:t>
            </a:r>
          </a:p>
          <a:p>
            <a:pPr>
              <a:lnSpc>
                <a:spcPts val="1300"/>
              </a:lnSpc>
            </a:pPr>
            <a:r>
              <a:rPr lang="en-GB" sz="1050" i="1" dirty="0">
                <a:latin typeface="Arial" panose="020B0604020202020204" pitchFamily="34" charset="0"/>
                <a:cs typeface="Arial" panose="020B0604020202020204" pitchFamily="34" charset="0"/>
              </a:rPr>
              <a:t>*GDP figures are as @ Dec. 2015</a:t>
            </a:r>
          </a:p>
          <a:p>
            <a:pPr>
              <a:lnSpc>
                <a:spcPts val="1300"/>
              </a:lnSpc>
            </a:pPr>
            <a:r>
              <a:rPr lang="en-GB" sz="1050" i="1" dirty="0">
                <a:latin typeface="Arial" panose="020B0604020202020204" pitchFamily="34" charset="0"/>
                <a:cs typeface="Arial" panose="020B0604020202020204" pitchFamily="34" charset="0"/>
              </a:rPr>
              <a:t>US$: United States Dollar</a:t>
            </a:r>
            <a:endParaRPr lang="en-US" sz="1050" i="1" dirty="0">
              <a:latin typeface="Arial" panose="020B0604020202020204" pitchFamily="34" charset="0"/>
              <a:cs typeface="Arial" panose="020B0604020202020204" pitchFamily="34" charset="0"/>
            </a:endParaRPr>
          </a:p>
        </p:txBody>
      </p:sp>
      <p:sp>
        <p:nvSpPr>
          <p:cNvPr id="5" name="TextBox 4"/>
          <p:cNvSpPr txBox="1"/>
          <p:nvPr/>
        </p:nvSpPr>
        <p:spPr>
          <a:xfrm>
            <a:off x="0" y="5762016"/>
            <a:ext cx="139172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Bloomberg</a:t>
            </a:r>
          </a:p>
        </p:txBody>
      </p:sp>
      <p:sp>
        <p:nvSpPr>
          <p:cNvPr id="6" name="Rectangle: Beveled 5"/>
          <p:cNvSpPr/>
          <p:nvPr/>
        </p:nvSpPr>
        <p:spPr>
          <a:xfrm>
            <a:off x="6778011" y="3018942"/>
            <a:ext cx="2182212" cy="2364631"/>
          </a:xfrm>
          <a:prstGeom prst="bevel">
            <a:avLst/>
          </a:prstGeom>
          <a:gradFill>
            <a:gsLst>
              <a:gs pos="41000">
                <a:schemeClr val="accent6">
                  <a:lumMod val="75000"/>
                </a:schemeClr>
              </a:gs>
              <a:gs pos="88000">
                <a:schemeClr val="accent5">
                  <a:lumMod val="75000"/>
                </a:schemeClr>
              </a:gs>
              <a:gs pos="9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Nigeria’s DCM must grow substantially (to circa $600bn) to be a multiple of the country’s GDP</a:t>
            </a:r>
          </a:p>
        </p:txBody>
      </p:sp>
      <p:sp>
        <p:nvSpPr>
          <p:cNvPr id="9" name="TextBox 8"/>
          <p:cNvSpPr txBox="1"/>
          <p:nvPr/>
        </p:nvSpPr>
        <p:spPr>
          <a:xfrm>
            <a:off x="2259207" y="2207699"/>
            <a:ext cx="802648" cy="646331"/>
          </a:xfrm>
          <a:prstGeom prst="rect">
            <a:avLst/>
          </a:prstGeom>
          <a:noFill/>
          <a:ln w="28575">
            <a:solidFill>
              <a:srgbClr val="FF0000"/>
            </a:solidFill>
            <a:prstDash val="sysDash"/>
          </a:ln>
        </p:spPr>
        <p:txBody>
          <a:bodyPr wrap="square" rtlCol="0">
            <a:spAutoFit/>
          </a:bodyPr>
          <a:lstStyle/>
          <a:p>
            <a:endParaRPr lang="en-US" dirty="0"/>
          </a:p>
          <a:p>
            <a:endParaRPr lang="en-US" dirty="0"/>
          </a:p>
        </p:txBody>
      </p:sp>
      <p:sp>
        <p:nvSpPr>
          <p:cNvPr id="11" name="TextBox 10"/>
          <p:cNvSpPr txBox="1"/>
          <p:nvPr/>
        </p:nvSpPr>
        <p:spPr>
          <a:xfrm>
            <a:off x="4942044" y="2870071"/>
            <a:ext cx="1555738" cy="307777"/>
          </a:xfrm>
          <a:prstGeom prst="rect">
            <a:avLst/>
          </a:prstGeom>
          <a:noFill/>
          <a:ln w="28575">
            <a:solidFill>
              <a:srgbClr val="FF0000"/>
            </a:solidFill>
            <a:prstDash val="sysDash"/>
          </a:ln>
        </p:spPr>
        <p:txBody>
          <a:bodyPr wrap="square" rtlCol="0">
            <a:spAutoFit/>
          </a:bodyPr>
          <a:lstStyle/>
          <a:p>
            <a:endParaRPr lang="en-US" sz="1400" dirty="0"/>
          </a:p>
        </p:txBody>
      </p:sp>
      <p:sp>
        <p:nvSpPr>
          <p:cNvPr id="14" name="Cloud Callout 6"/>
          <p:cNvSpPr/>
          <p:nvPr/>
        </p:nvSpPr>
        <p:spPr>
          <a:xfrm>
            <a:off x="6984999" y="1350770"/>
            <a:ext cx="2095526" cy="1483995"/>
          </a:xfrm>
          <a:prstGeom prst="cloudCallout">
            <a:avLst>
              <a:gd name="adj1" fmla="val -68173"/>
              <a:gd name="adj2" fmla="val 5758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Opportunity for Nigeria?</a:t>
            </a:r>
            <a:endParaRPr lang="en-US" dirty="0">
              <a:solidFill>
                <a:schemeClr val="tx1"/>
              </a:solidFill>
              <a:latin typeface="Arial" panose="020B0604020202020204" pitchFamily="34" charset="0"/>
              <a:cs typeface="Arial" panose="020B0604020202020204" pitchFamily="34" charset="0"/>
            </a:endParaRPr>
          </a:p>
        </p:txBody>
      </p:sp>
      <p:sp>
        <p:nvSpPr>
          <p:cNvPr id="12" name="Chevron 28"/>
          <p:cNvSpPr/>
          <p:nvPr/>
        </p:nvSpPr>
        <p:spPr>
          <a:xfrm>
            <a:off x="75426" y="5213574"/>
            <a:ext cx="6705749" cy="425795"/>
          </a:xfrm>
          <a:prstGeom prst="chevron">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sz="1400" dirty="0">
                <a:latin typeface="Arial" panose="020B0604020202020204" pitchFamily="34" charset="0"/>
                <a:cs typeface="Arial" panose="020B0604020202020204" pitchFamily="34" charset="0"/>
              </a:rPr>
              <a:t>Total Non-sovereign debts should also outstrip GDP as shown in other jurisdiction (e.g. Malaysia, USA)</a:t>
            </a:r>
          </a:p>
        </p:txBody>
      </p:sp>
    </p:spTree>
    <p:extLst>
      <p:ext uri="{BB962C8B-B14F-4D97-AF65-F5344CB8AC3E}">
        <p14:creationId xmlns:p14="http://schemas.microsoft.com/office/powerpoint/2010/main" xmlns="" val="319401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338" y="1004110"/>
            <a:ext cx="4952131" cy="5724644"/>
          </a:xfrm>
          <a:prstGeom prst="rect">
            <a:avLst/>
          </a:prstGeom>
          <a:noFill/>
          <a:ln w="28575">
            <a:solidFill>
              <a:srgbClr val="FF0000"/>
            </a:solidFill>
            <a:prstDash val="sysDash"/>
          </a:ln>
        </p:spPr>
        <p:txBody>
          <a:bodyPr wrap="square" rtlCol="0">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4034" name="Text Box 71"/>
          <p:cNvSpPr txBox="1">
            <a:spLocks noChangeArrowheads="1"/>
          </p:cNvSpPr>
          <p:nvPr/>
        </p:nvSpPr>
        <p:spPr bwMode="auto">
          <a:xfrm>
            <a:off x="0" y="281538"/>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46100" indent="-546100"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spcAft>
                <a:spcPts val="0"/>
              </a:spcAft>
            </a:pPr>
            <a:r>
              <a:rPr lang="en-US" altLang="ja-JP" sz="2400" b="1" dirty="0">
                <a:latin typeface="Arial" panose="020B0604020202020204" pitchFamily="34" charset="0"/>
                <a:cs typeface="Arial" panose="020B0604020202020204" pitchFamily="34" charset="0"/>
              </a:rPr>
              <a:t>The DCMD Project: Nigeria’s Emerging Debt Capital Market</a:t>
            </a:r>
          </a:p>
        </p:txBody>
      </p:sp>
      <p:sp>
        <p:nvSpPr>
          <p:cNvPr id="8" name="TextBox 7"/>
          <p:cNvSpPr txBox="1"/>
          <p:nvPr/>
        </p:nvSpPr>
        <p:spPr>
          <a:xfrm>
            <a:off x="5887668" y="3167522"/>
            <a:ext cx="2912048" cy="2800767"/>
          </a:xfrm>
          <a:prstGeom prst="rect">
            <a:avLst/>
          </a:prstGeom>
          <a:noFill/>
        </p:spPr>
        <p:txBody>
          <a:bodyPr wrap="square" rtlCol="0">
            <a:spAutoFit/>
          </a:bodyPr>
          <a:lstStyle/>
          <a:p>
            <a:pPr algn="ctr"/>
            <a:r>
              <a:rPr lang="en-US" sz="2200" i="1" dirty="0">
                <a:latin typeface="+mn-lt"/>
              </a:rPr>
              <a:t>The successful implementation of the Debt Capital Market Development (DCMD) Project will unleash economic growth </a:t>
            </a:r>
          </a:p>
          <a:p>
            <a:pPr algn="ctr"/>
            <a:r>
              <a:rPr lang="en-US" sz="2200" i="1" dirty="0">
                <a:latin typeface="+mn-lt"/>
              </a:rPr>
              <a:t>and job creation in the country</a:t>
            </a:r>
          </a:p>
        </p:txBody>
      </p:sp>
      <p:sp>
        <p:nvSpPr>
          <p:cNvPr id="6" name="TextBox 5"/>
          <p:cNvSpPr txBox="1"/>
          <p:nvPr/>
        </p:nvSpPr>
        <p:spPr>
          <a:xfrm>
            <a:off x="568897" y="1067566"/>
            <a:ext cx="4758162" cy="1723013"/>
          </a:xfrm>
          <a:prstGeom prst="snip2Same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sz="1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The 2015 World Economic Forum Global Competitiveness Index listed infrastructure deficit as the most problematic factor for doing business in Nigeria. Access to finance is third on the list.</a:t>
            </a:r>
          </a:p>
          <a:p>
            <a:pPr algn="ctr"/>
            <a:r>
              <a:rPr lang="en-GB" sz="1600" b="1" dirty="0">
                <a:solidFill>
                  <a:schemeClr val="bg1"/>
                </a:solidFill>
                <a:latin typeface="Arial" panose="020B0604020202020204" pitchFamily="34" charset="0"/>
                <a:cs typeface="Arial" panose="020B0604020202020204" pitchFamily="34" charset="0"/>
              </a:rPr>
              <a:t> </a:t>
            </a:r>
          </a:p>
        </p:txBody>
      </p:sp>
      <p:sp>
        <p:nvSpPr>
          <p:cNvPr id="9" name="Flowchart: Merge 8"/>
          <p:cNvSpPr/>
          <p:nvPr/>
        </p:nvSpPr>
        <p:spPr>
          <a:xfrm rot="16200000">
            <a:off x="4136273" y="3346351"/>
            <a:ext cx="3234519" cy="368022"/>
          </a:xfrm>
          <a:prstGeom prst="flowChartMerge">
            <a:avLst/>
          </a:prstGeom>
          <a:solidFill>
            <a:srgbClr val="0031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Beveled 1"/>
          <p:cNvSpPr/>
          <p:nvPr/>
        </p:nvSpPr>
        <p:spPr>
          <a:xfrm>
            <a:off x="526468" y="2854034"/>
            <a:ext cx="4772016" cy="3833155"/>
          </a:xfrm>
          <a:prstGeom prst="bevel">
            <a:avLst>
              <a:gd name="adj" fmla="val 6124"/>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algn="just" defTabSz="363538">
              <a:buFont typeface="Wingdings" panose="05000000000000000000" pitchFamily="2" charset="2"/>
              <a:buChar char="§"/>
              <a:tabLst>
                <a:tab pos="4572000" algn="l"/>
              </a:tabLst>
            </a:pPr>
            <a:endParaRPr lang="en-US" dirty="0">
              <a:solidFill>
                <a:schemeClr val="tx1"/>
              </a:solidFill>
            </a:endParaRPr>
          </a:p>
          <a:p>
            <a:pPr marL="234950" indent="-234950" defTabSz="363538">
              <a:buFont typeface="Wingdings" panose="05000000000000000000" pitchFamily="2" charset="2"/>
              <a:buChar char="§"/>
              <a:tabLst>
                <a:tab pos="4572000" algn="l"/>
              </a:tabLst>
            </a:pPr>
            <a:endParaRPr lang="en-US" dirty="0">
              <a:solidFill>
                <a:schemeClr val="tx1"/>
              </a:solidFill>
            </a:endParaRPr>
          </a:p>
          <a:p>
            <a:pPr marL="234950" indent="-234950" defTabSz="363538">
              <a:buFont typeface="Wingdings" panose="05000000000000000000" pitchFamily="2" charset="2"/>
              <a:buChar char="§"/>
              <a:tabLst>
                <a:tab pos="4572000" algn="l"/>
              </a:tabLst>
            </a:pPr>
            <a:r>
              <a:rPr lang="en-US" dirty="0">
                <a:solidFill>
                  <a:schemeClr val="bg1"/>
                </a:solidFill>
              </a:rPr>
              <a:t>Globally, there is a growing realisation that vibrant debt capital markets are essential to tackling infrastructural challenges and catalysing socioeconomic development</a:t>
            </a:r>
          </a:p>
          <a:p>
            <a:pPr marL="234950" indent="-234950">
              <a:tabLst>
                <a:tab pos="5486400" algn="l"/>
              </a:tabLst>
            </a:pPr>
            <a:endParaRPr lang="en-US" sz="1600" dirty="0">
              <a:solidFill>
                <a:schemeClr val="bg1"/>
              </a:solidFill>
            </a:endParaRPr>
          </a:p>
          <a:p>
            <a:pPr marL="234950" indent="-234950">
              <a:buFont typeface="Wingdings" panose="05000000000000000000" pitchFamily="2" charset="2"/>
              <a:buChar char="§"/>
              <a:tabLst>
                <a:tab pos="5486400" algn="l"/>
              </a:tabLst>
            </a:pPr>
            <a:r>
              <a:rPr lang="en-US" dirty="0">
                <a:solidFill>
                  <a:schemeClr val="bg1"/>
                </a:solidFill>
              </a:rPr>
              <a:t>A well-developed debt capital market will facilitate the realisation of the Federal Government’s Vision 2020 which aims to make Nigeria one of the twenty (20) largest economies in the world by the year 2020</a:t>
            </a:r>
          </a:p>
          <a:p>
            <a:pPr marL="234950" indent="-234950" algn="just">
              <a:buFont typeface="Wingdings" panose="05000000000000000000" pitchFamily="2" charset="2"/>
              <a:buChar char="§"/>
              <a:tabLst>
                <a:tab pos="5486400" algn="l"/>
              </a:tabLst>
            </a:pPr>
            <a:endParaRPr lang="en-US" dirty="0">
              <a:solidFill>
                <a:schemeClr val="tx1"/>
              </a:solidFill>
            </a:endParaRPr>
          </a:p>
          <a:p>
            <a:pPr algn="ctr"/>
            <a:endParaRPr lang="en-US" dirty="0"/>
          </a:p>
        </p:txBody>
      </p:sp>
      <p:pic>
        <p:nvPicPr>
          <p:cNvPr id="10" name="Picture 9"/>
          <p:cNvPicPr>
            <a:picLocks noChangeAspect="1"/>
          </p:cNvPicPr>
          <p:nvPr/>
        </p:nvPicPr>
        <p:blipFill>
          <a:blip r:embed="rId3"/>
          <a:stretch>
            <a:fillRect/>
          </a:stretch>
        </p:blipFill>
        <p:spPr>
          <a:xfrm>
            <a:off x="5937544" y="1092434"/>
            <a:ext cx="2862172" cy="1900147"/>
          </a:xfrm>
          <a:prstGeom prst="rect">
            <a:avLst/>
          </a:prstGeom>
        </p:spPr>
      </p:pic>
    </p:spTree>
    <p:extLst>
      <p:ext uri="{BB962C8B-B14F-4D97-AF65-F5344CB8AC3E}">
        <p14:creationId xmlns:p14="http://schemas.microsoft.com/office/powerpoint/2010/main" xmlns="" val="99420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370903588"/>
              </p:ext>
            </p:extLst>
          </p:nvPr>
        </p:nvGraphicFramePr>
        <p:xfrm>
          <a:off x="206476" y="966605"/>
          <a:ext cx="8792381" cy="4858178"/>
        </p:xfrm>
        <a:graphic>
          <a:graphicData uri="http://schemas.openxmlformats.org/drawingml/2006/table">
            <a:tbl>
              <a:tblPr firstRow="1" bandRow="1">
                <a:tableStyleId>{5C22544A-7EE6-4342-B048-85BDC9FD1C3A}</a:tableStyleId>
              </a:tblPr>
              <a:tblGrid>
                <a:gridCol w="714865">
                  <a:extLst>
                    <a:ext uri="{9D8B030D-6E8A-4147-A177-3AD203B41FA5}">
                      <a16:colId xmlns:a16="http://schemas.microsoft.com/office/drawing/2014/main" xmlns="" val="1756755499"/>
                    </a:ext>
                  </a:extLst>
                </a:gridCol>
                <a:gridCol w="1235500">
                  <a:extLst>
                    <a:ext uri="{9D8B030D-6E8A-4147-A177-3AD203B41FA5}">
                      <a16:colId xmlns:a16="http://schemas.microsoft.com/office/drawing/2014/main" xmlns="" val="127084234"/>
                    </a:ext>
                  </a:extLst>
                </a:gridCol>
                <a:gridCol w="1463091">
                  <a:extLst>
                    <a:ext uri="{9D8B030D-6E8A-4147-A177-3AD203B41FA5}">
                      <a16:colId xmlns:a16="http://schemas.microsoft.com/office/drawing/2014/main" xmlns="" val="123017831"/>
                    </a:ext>
                  </a:extLst>
                </a:gridCol>
                <a:gridCol w="1322785">
                  <a:extLst>
                    <a:ext uri="{9D8B030D-6E8A-4147-A177-3AD203B41FA5}">
                      <a16:colId xmlns:a16="http://schemas.microsoft.com/office/drawing/2014/main" xmlns="" val="3119913126"/>
                    </a:ext>
                  </a:extLst>
                </a:gridCol>
                <a:gridCol w="1025178">
                  <a:extLst>
                    <a:ext uri="{9D8B030D-6E8A-4147-A177-3AD203B41FA5}">
                      <a16:colId xmlns:a16="http://schemas.microsoft.com/office/drawing/2014/main" xmlns="" val="2041865583"/>
                    </a:ext>
                  </a:extLst>
                </a:gridCol>
                <a:gridCol w="1084609">
                  <a:extLst>
                    <a:ext uri="{9D8B030D-6E8A-4147-A177-3AD203B41FA5}">
                      <a16:colId xmlns:a16="http://schemas.microsoft.com/office/drawing/2014/main" xmlns="" val="642957097"/>
                    </a:ext>
                  </a:extLst>
                </a:gridCol>
                <a:gridCol w="1010321">
                  <a:extLst>
                    <a:ext uri="{9D8B030D-6E8A-4147-A177-3AD203B41FA5}">
                      <a16:colId xmlns:a16="http://schemas.microsoft.com/office/drawing/2014/main" xmlns="" val="1861940938"/>
                    </a:ext>
                  </a:extLst>
                </a:gridCol>
                <a:gridCol w="936032">
                  <a:extLst>
                    <a:ext uri="{9D8B030D-6E8A-4147-A177-3AD203B41FA5}">
                      <a16:colId xmlns:a16="http://schemas.microsoft.com/office/drawing/2014/main" xmlns="" val="476964056"/>
                    </a:ext>
                  </a:extLst>
                </a:gridCol>
              </a:tblGrid>
              <a:tr h="335280">
                <a:tc gridSpan="8">
                  <a:txBody>
                    <a:bodyPr/>
                    <a:lstStyle/>
                    <a:p>
                      <a:pPr algn="ctr"/>
                      <a:r>
                        <a:rPr lang="en-US" sz="1600" dirty="0">
                          <a:latin typeface="Arial" panose="020B0604020202020204" pitchFamily="34" charset="0"/>
                          <a:cs typeface="Arial" panose="020B0604020202020204" pitchFamily="34" charset="0"/>
                        </a:rPr>
                        <a:t>Periods</a:t>
                      </a:r>
                    </a:p>
                  </a:txBody>
                  <a:tcPr anchor="b">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tc hMerge="1">
                  <a:txBody>
                    <a:bodyPr/>
                    <a:lstStyle/>
                    <a:p>
                      <a:endParaRPr lang="en-US" dirty="0">
                        <a:latin typeface="Arial" panose="020B0604020202020204" pitchFamily="34" charset="0"/>
                        <a:cs typeface="Arial" panose="020B0604020202020204" pitchFamily="34" charset="0"/>
                      </a:endParaRPr>
                    </a:p>
                  </a:txBody>
                  <a:tcPr>
                    <a:solidFill>
                      <a:schemeClr val="accent5">
                        <a:lumMod val="50000"/>
                      </a:schemeClr>
                    </a:solidFill>
                  </a:tcPr>
                </a:tc>
                <a:extLst>
                  <a:ext uri="{0D108BD9-81ED-4DB2-BD59-A6C34878D82A}">
                    <a16:rowId xmlns:a16="http://schemas.microsoft.com/office/drawing/2014/main" xmlns="" val="2691184986"/>
                  </a:ext>
                </a:extLst>
              </a:tr>
              <a:tr h="274320">
                <a:tc>
                  <a:txBody>
                    <a:bodyPr/>
                    <a:lstStyle/>
                    <a:p>
                      <a:pPr algn="ctr"/>
                      <a:endParaRPr lang="en-US" sz="1200" dirty="0">
                        <a:latin typeface="Arial" panose="020B0604020202020204" pitchFamily="34" charset="0"/>
                        <a:cs typeface="Arial" panose="020B0604020202020204" pitchFamily="34" charset="0"/>
                      </a:endParaRP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Q</a:t>
                      </a:r>
                      <a:r>
                        <a:rPr lang="en-US" sz="1200" b="1" baseline="0" dirty="0">
                          <a:latin typeface="Arial" panose="020B0604020202020204" pitchFamily="34" charset="0"/>
                          <a:cs typeface="Arial" panose="020B0604020202020204" pitchFamily="34" charset="0"/>
                        </a:rPr>
                        <a:t>4 2015</a:t>
                      </a:r>
                      <a:endParaRPr lang="en-US" sz="1200" b="1" dirty="0">
                        <a:latin typeface="Arial" panose="020B0604020202020204" pitchFamily="34" charset="0"/>
                        <a:cs typeface="Arial" panose="020B0604020202020204" pitchFamily="34" charset="0"/>
                      </a:endParaRP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H1 2016</a:t>
                      </a: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H2 2016</a:t>
                      </a: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2017</a:t>
                      </a: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2018</a:t>
                      </a: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2019</a:t>
                      </a:r>
                    </a:p>
                  </a:txBody>
                  <a:tcPr anchor="b">
                    <a:solidFill>
                      <a:schemeClr val="accent5">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2020</a:t>
                      </a:r>
                    </a:p>
                  </a:txBody>
                  <a:tcPr anchor="b">
                    <a:solidFill>
                      <a:schemeClr val="accent5">
                        <a:lumMod val="40000"/>
                        <a:lumOff val="60000"/>
                      </a:schemeClr>
                    </a:solidFill>
                  </a:tcPr>
                </a:tc>
                <a:extLst>
                  <a:ext uri="{0D108BD9-81ED-4DB2-BD59-A6C34878D82A}">
                    <a16:rowId xmlns:a16="http://schemas.microsoft.com/office/drawing/2014/main" xmlns="" val="972564639"/>
                  </a:ext>
                </a:extLst>
              </a:tr>
              <a:tr h="4248578">
                <a:tc>
                  <a:txBody>
                    <a:bodyPr/>
                    <a:lstStyle/>
                    <a:p>
                      <a:r>
                        <a:rPr lang="en-US" sz="1200" b="1" dirty="0">
                          <a:latin typeface="Arial" panose="020B0604020202020204" pitchFamily="34" charset="0"/>
                          <a:cs typeface="Arial" panose="020B0604020202020204" pitchFamily="34" charset="0"/>
                        </a:rPr>
                        <a:t>Key</a:t>
                      </a:r>
                    </a:p>
                    <a:p>
                      <a:r>
                        <a:rPr lang="en-US" sz="1200" b="1" dirty="0">
                          <a:latin typeface="Arial" panose="020B0604020202020204" pitchFamily="34" charset="0"/>
                          <a:cs typeface="Arial" panose="020B0604020202020204" pitchFamily="34" charset="0"/>
                        </a:rPr>
                        <a:t>Tasks</a:t>
                      </a:r>
                    </a:p>
                  </a:txBody>
                  <a:tcPr anchor="ctr"/>
                </a:tc>
                <a:tc>
                  <a:txBody>
                    <a:bodyPr/>
                    <a:lstStyle/>
                    <a:p>
                      <a:r>
                        <a:rPr lang="en-US" sz="1200" i="1" dirty="0">
                          <a:latin typeface="Arial" panose="020B0604020202020204" pitchFamily="34" charset="0"/>
                          <a:cs typeface="Arial" panose="020B0604020202020204" pitchFamily="34" charset="0"/>
                        </a:rPr>
                        <a:t>     </a:t>
                      </a: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endParaRPr lang="en-US" sz="8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a:p>
                      <a:pPr algn="ctr"/>
                      <a:r>
                        <a:rPr lang="en-US" sz="1200" i="1" dirty="0">
                          <a:latin typeface="Arial" panose="020B0604020202020204" pitchFamily="34" charset="0"/>
                          <a:cs typeface="Arial" panose="020B0604020202020204" pitchFamily="34" charset="0"/>
                        </a:rPr>
                        <a:t>Rollout</a:t>
                      </a:r>
                      <a:r>
                        <a:rPr lang="en-US" sz="1200" i="1" baseline="0" dirty="0">
                          <a:latin typeface="Arial" panose="020B0604020202020204" pitchFamily="34" charset="0"/>
                          <a:cs typeface="Arial" panose="020B0604020202020204" pitchFamily="34" charset="0"/>
                        </a:rPr>
                        <a:t>    Communique</a:t>
                      </a: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26988538"/>
                  </a:ext>
                </a:extLst>
              </a:tr>
            </a:tbl>
          </a:graphicData>
        </a:graphic>
      </p:graphicFrame>
      <p:grpSp>
        <p:nvGrpSpPr>
          <p:cNvPr id="2" name="Group 1"/>
          <p:cNvGrpSpPr/>
          <p:nvPr/>
        </p:nvGrpSpPr>
        <p:grpSpPr>
          <a:xfrm>
            <a:off x="857763" y="1717022"/>
            <a:ext cx="4014370" cy="3362632"/>
            <a:chOff x="882102" y="1896974"/>
            <a:chExt cx="4014370" cy="3362632"/>
          </a:xfrm>
        </p:grpSpPr>
        <p:sp>
          <p:nvSpPr>
            <p:cNvPr id="5" name="Chevron 4"/>
            <p:cNvSpPr/>
            <p:nvPr/>
          </p:nvSpPr>
          <p:spPr>
            <a:xfrm>
              <a:off x="882102" y="3549844"/>
              <a:ext cx="1266492" cy="670916"/>
            </a:xfrm>
            <a:prstGeom prst="chevron">
              <a:avLst>
                <a:gd name="adj" fmla="val 28746"/>
              </a:avLst>
            </a:prstGeom>
            <a:solidFill>
              <a:srgbClr val="9A75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9775">
                <a:lnSpc>
                  <a:spcPts val="1100"/>
                </a:lnSpc>
              </a:pPr>
              <a:r>
                <a:rPr lang="en-US" sz="1100" dirty="0">
                  <a:solidFill>
                    <a:schemeClr val="tx1"/>
                  </a:solidFill>
                  <a:latin typeface="Arial" panose="020B0604020202020204" pitchFamily="34" charset="0"/>
                  <a:cs typeface="Arial" panose="020B0604020202020204" pitchFamily="34" charset="0"/>
                </a:rPr>
                <a:t>Develop DCMD Roadmap</a:t>
              </a:r>
            </a:p>
          </p:txBody>
        </p:sp>
        <p:sp>
          <p:nvSpPr>
            <p:cNvPr id="8" name="Chevron 7"/>
            <p:cNvSpPr/>
            <p:nvPr/>
          </p:nvSpPr>
          <p:spPr>
            <a:xfrm>
              <a:off x="2243989" y="4440337"/>
              <a:ext cx="1383499" cy="583455"/>
            </a:xfrm>
            <a:prstGeom prst="chevron">
              <a:avLst>
                <a:gd name="adj" fmla="val 32606"/>
              </a:avLst>
            </a:prstGeom>
            <a:solidFill>
              <a:srgbClr val="FF99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latin typeface="Arial" panose="020B0604020202020204" pitchFamily="34" charset="0"/>
                  <a:cs typeface="Arial" panose="020B0604020202020204" pitchFamily="34" charset="0"/>
                </a:rPr>
                <a:t>Activate Committees/</a:t>
              </a:r>
            </a:p>
            <a:p>
              <a:pPr algn="ctr">
                <a:lnSpc>
                  <a:spcPts val="1200"/>
                </a:lnSpc>
              </a:pPr>
              <a:r>
                <a:rPr lang="en-US" sz="1100" dirty="0">
                  <a:solidFill>
                    <a:schemeClr val="tx1"/>
                  </a:solidFill>
                  <a:latin typeface="Arial" panose="020B0604020202020204" pitchFamily="34" charset="0"/>
                  <a:cs typeface="Arial" panose="020B0604020202020204" pitchFamily="34" charset="0"/>
                </a:rPr>
                <a:t>SubCos </a:t>
              </a:r>
            </a:p>
          </p:txBody>
        </p:sp>
        <p:sp>
          <p:nvSpPr>
            <p:cNvPr id="10" name="Chevron 9"/>
            <p:cNvSpPr/>
            <p:nvPr/>
          </p:nvSpPr>
          <p:spPr>
            <a:xfrm>
              <a:off x="3537572" y="2612754"/>
              <a:ext cx="1358900" cy="595986"/>
            </a:xfrm>
            <a:prstGeom prst="chevron">
              <a:avLst>
                <a:gd name="adj" fmla="val 52681"/>
              </a:avLst>
            </a:prstGeom>
            <a:solidFill>
              <a:srgbClr val="EF89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3888">
                <a:lnSpc>
                  <a:spcPts val="1100"/>
                </a:lnSpc>
              </a:pPr>
              <a:endParaRPr lang="en-US" sz="1100" dirty="0">
                <a:solidFill>
                  <a:schemeClr val="tx1"/>
                </a:solidFill>
                <a:latin typeface="Arial" panose="020B0604020202020204" pitchFamily="34" charset="0"/>
                <a:cs typeface="Arial" panose="020B0604020202020204" pitchFamily="34" charset="0"/>
              </a:endParaRPr>
            </a:p>
          </p:txBody>
        </p:sp>
        <p:sp>
          <p:nvSpPr>
            <p:cNvPr id="12" name="Chevron 11"/>
            <p:cNvSpPr/>
            <p:nvPr/>
          </p:nvSpPr>
          <p:spPr>
            <a:xfrm>
              <a:off x="2141145" y="1896974"/>
              <a:ext cx="1454700" cy="541060"/>
            </a:xfrm>
            <a:prstGeom prst="chevron">
              <a:avLst/>
            </a:prstGeom>
            <a:solidFill>
              <a:schemeClr val="accent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138">
                <a:lnSpc>
                  <a:spcPts val="1200"/>
                </a:lnSpc>
              </a:pPr>
              <a:endParaRPr lang="en-US" sz="1100" dirty="0">
                <a:solidFill>
                  <a:schemeClr val="tx1"/>
                </a:solidFill>
                <a:latin typeface="Arial" panose="020B0604020202020204" pitchFamily="34" charset="0"/>
                <a:cs typeface="Arial" panose="020B0604020202020204" pitchFamily="34" charset="0"/>
              </a:endParaRPr>
            </a:p>
          </p:txBody>
        </p:sp>
        <p:sp>
          <p:nvSpPr>
            <p:cNvPr id="16" name="Right Arrow 15"/>
            <p:cNvSpPr/>
            <p:nvPr/>
          </p:nvSpPr>
          <p:spPr>
            <a:xfrm rot="5400000">
              <a:off x="2724214" y="5024580"/>
              <a:ext cx="213002" cy="257049"/>
            </a:xfrm>
            <a:prstGeom prst="rightArrow">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5-Point Star 17"/>
          <p:cNvSpPr/>
          <p:nvPr/>
        </p:nvSpPr>
        <p:spPr>
          <a:xfrm>
            <a:off x="1043050" y="2450134"/>
            <a:ext cx="201472" cy="226124"/>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hevron 22"/>
          <p:cNvSpPr/>
          <p:nvPr/>
        </p:nvSpPr>
        <p:spPr>
          <a:xfrm>
            <a:off x="989886" y="5866405"/>
            <a:ext cx="7813171" cy="266874"/>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lang="en-US" sz="1200" dirty="0">
              <a:solidFill>
                <a:schemeClr val="bg1"/>
              </a:solidFill>
              <a:latin typeface="Arial" panose="020B0604020202020204" pitchFamily="34" charset="0"/>
              <a:cs typeface="Arial" panose="020B0604020202020204" pitchFamily="34" charset="0"/>
            </a:endParaRPr>
          </a:p>
        </p:txBody>
      </p:sp>
      <p:sp>
        <p:nvSpPr>
          <p:cNvPr id="29" name="Chevron 28"/>
          <p:cNvSpPr/>
          <p:nvPr/>
        </p:nvSpPr>
        <p:spPr>
          <a:xfrm>
            <a:off x="2040890" y="5589754"/>
            <a:ext cx="6750180" cy="259207"/>
          </a:xfrm>
          <a:prstGeom prst="chevron">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300" b="1" dirty="0">
                <a:solidFill>
                  <a:schemeClr val="bg1"/>
                </a:solidFill>
                <a:latin typeface="Arial" panose="020B0604020202020204" pitchFamily="34" charset="0"/>
                <a:cs typeface="Arial" panose="020B0604020202020204" pitchFamily="34" charset="0"/>
              </a:rPr>
              <a:t>Execution of Deliverables by the Implementation Committees</a:t>
            </a:r>
          </a:p>
        </p:txBody>
      </p:sp>
      <p:sp>
        <p:nvSpPr>
          <p:cNvPr id="13" name="TextBox 12"/>
          <p:cNvSpPr txBox="1"/>
          <p:nvPr/>
        </p:nvSpPr>
        <p:spPr>
          <a:xfrm>
            <a:off x="2219650" y="1752041"/>
            <a:ext cx="1281131" cy="515526"/>
          </a:xfrm>
          <a:prstGeom prst="rect">
            <a:avLst/>
          </a:prstGeom>
          <a:noFill/>
        </p:spPr>
        <p:txBody>
          <a:bodyPr wrap="square" rtlCol="0">
            <a:spAutoFit/>
          </a:bodyPr>
          <a:lstStyle/>
          <a:p>
            <a:pPr algn="ctr">
              <a:lnSpc>
                <a:spcPts val="1100"/>
              </a:lnSpc>
            </a:pPr>
            <a:r>
              <a:rPr lang="en-US" sz="1100" dirty="0">
                <a:latin typeface="Arial" panose="020B0604020202020204" pitchFamily="34" charset="0"/>
                <a:cs typeface="Arial" panose="020B0604020202020204" pitchFamily="34" charset="0"/>
              </a:rPr>
              <a:t>Set-up &amp; Activate DCMD-Project Office</a:t>
            </a:r>
          </a:p>
        </p:txBody>
      </p:sp>
      <p:sp>
        <p:nvSpPr>
          <p:cNvPr id="24" name="TextBox 23"/>
          <p:cNvSpPr txBox="1"/>
          <p:nvPr/>
        </p:nvSpPr>
        <p:spPr>
          <a:xfrm>
            <a:off x="3607647" y="5855356"/>
            <a:ext cx="2432076" cy="292388"/>
          </a:xfrm>
          <a:prstGeom prst="rect">
            <a:avLst/>
          </a:prstGeom>
          <a:noFill/>
        </p:spPr>
        <p:txBody>
          <a:bodyPr wrap="none" rtlCol="0">
            <a:spAutoFit/>
          </a:bodyPr>
          <a:lstStyle/>
          <a:p>
            <a:r>
              <a:rPr lang="en-US" sz="1300" b="1" dirty="0">
                <a:solidFill>
                  <a:schemeClr val="bg1"/>
                </a:solidFill>
                <a:latin typeface="Arial" panose="020B0604020202020204" pitchFamily="34" charset="0"/>
                <a:cs typeface="Arial" panose="020B0604020202020204" pitchFamily="34" charset="0"/>
              </a:rPr>
              <a:t>Overall Project Management</a:t>
            </a:r>
          </a:p>
        </p:txBody>
      </p:sp>
      <p:sp>
        <p:nvSpPr>
          <p:cNvPr id="31" name="Chevron 30"/>
          <p:cNvSpPr/>
          <p:nvPr/>
        </p:nvSpPr>
        <p:spPr>
          <a:xfrm>
            <a:off x="2119566" y="2473081"/>
            <a:ext cx="1465463" cy="663376"/>
          </a:xfrm>
          <a:prstGeom prst="chevron">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138">
              <a:lnSpc>
                <a:spcPts val="1200"/>
              </a:lnSpc>
            </a:pPr>
            <a:endParaRPr lang="en-US" sz="1100" dirty="0">
              <a:solidFill>
                <a:schemeClr val="tx1"/>
              </a:solidFill>
              <a:latin typeface="Arial" panose="020B0604020202020204" pitchFamily="34" charset="0"/>
              <a:cs typeface="Arial" panose="020B0604020202020204" pitchFamily="34" charset="0"/>
            </a:endParaRPr>
          </a:p>
        </p:txBody>
      </p:sp>
      <p:sp>
        <p:nvSpPr>
          <p:cNvPr id="25" name="TextBox 24"/>
          <p:cNvSpPr txBox="1"/>
          <p:nvPr/>
        </p:nvSpPr>
        <p:spPr>
          <a:xfrm>
            <a:off x="2320324" y="2543844"/>
            <a:ext cx="1193126" cy="656590"/>
          </a:xfrm>
          <a:prstGeom prst="rect">
            <a:avLst/>
          </a:prstGeom>
          <a:noFill/>
        </p:spPr>
        <p:txBody>
          <a:bodyPr wrap="square" rtlCol="0">
            <a:spAutoFit/>
          </a:bodyPr>
          <a:lstStyle/>
          <a:p>
            <a:pPr algn="ctr">
              <a:lnSpc>
                <a:spcPts val="1100"/>
              </a:lnSpc>
            </a:pPr>
            <a:r>
              <a:rPr lang="en-US" sz="1100" dirty="0">
                <a:latin typeface="Arial" panose="020B0604020202020204" pitchFamily="34" charset="0"/>
                <a:cs typeface="Arial" panose="020B0604020202020204" pitchFamily="34" charset="0"/>
              </a:rPr>
              <a:t>Develop DCMD Project Implementation Plan</a:t>
            </a:r>
          </a:p>
        </p:txBody>
      </p:sp>
      <p:sp>
        <p:nvSpPr>
          <p:cNvPr id="32" name="Chevron 31"/>
          <p:cNvSpPr/>
          <p:nvPr/>
        </p:nvSpPr>
        <p:spPr>
          <a:xfrm>
            <a:off x="2126631" y="3418404"/>
            <a:ext cx="1483031" cy="690808"/>
          </a:xfrm>
          <a:prstGeom prst="chevron">
            <a:avLst>
              <a:gd name="adj" fmla="val 27469"/>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3888">
              <a:lnSpc>
                <a:spcPts val="1100"/>
              </a:lnSpc>
            </a:pPr>
            <a:endParaRPr lang="en-US" sz="1200" dirty="0">
              <a:solidFill>
                <a:schemeClr val="tx1"/>
              </a:solidFill>
              <a:latin typeface="Arial" panose="020B0604020202020204" pitchFamily="34" charset="0"/>
              <a:cs typeface="Arial" panose="020B0604020202020204" pitchFamily="34" charset="0"/>
            </a:endParaRPr>
          </a:p>
        </p:txBody>
      </p:sp>
      <p:sp>
        <p:nvSpPr>
          <p:cNvPr id="33" name="TextBox 32"/>
          <p:cNvSpPr txBox="1"/>
          <p:nvPr/>
        </p:nvSpPr>
        <p:spPr>
          <a:xfrm>
            <a:off x="2123775" y="3450683"/>
            <a:ext cx="1478826" cy="515526"/>
          </a:xfrm>
          <a:prstGeom prst="rect">
            <a:avLst/>
          </a:prstGeom>
          <a:noFill/>
        </p:spPr>
        <p:txBody>
          <a:bodyPr wrap="square" rtlCol="0">
            <a:spAutoFit/>
          </a:bodyPr>
          <a:lstStyle/>
          <a:p>
            <a:pPr algn="ctr">
              <a:lnSpc>
                <a:spcPts val="1100"/>
              </a:lnSpc>
            </a:pPr>
            <a:r>
              <a:rPr lang="en-US" sz="1100" dirty="0">
                <a:latin typeface="Arial" panose="020B0604020202020204" pitchFamily="34" charset="0"/>
                <a:cs typeface="Arial" panose="020B0604020202020204" pitchFamily="34" charset="0"/>
              </a:rPr>
              <a:t>Set-up Committees </a:t>
            </a:r>
          </a:p>
          <a:p>
            <a:pPr algn="ctr">
              <a:lnSpc>
                <a:spcPts val="1100"/>
              </a:lnSpc>
            </a:pPr>
            <a:r>
              <a:rPr lang="en-US" sz="1100" dirty="0">
                <a:latin typeface="Arial" panose="020B0604020202020204" pitchFamily="34" charset="0"/>
                <a:cs typeface="Arial" panose="020B0604020202020204" pitchFamily="34" charset="0"/>
              </a:rPr>
              <a:t> &amp; Terms of Reference</a:t>
            </a:r>
          </a:p>
        </p:txBody>
      </p:sp>
      <p:sp>
        <p:nvSpPr>
          <p:cNvPr id="34" name="Right Arrow 33"/>
          <p:cNvSpPr/>
          <p:nvPr/>
        </p:nvSpPr>
        <p:spPr>
          <a:xfrm rot="5400000">
            <a:off x="2693795" y="2250238"/>
            <a:ext cx="213002" cy="257049"/>
          </a:xfrm>
          <a:prstGeom prst="rightArrow">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rot="5400000">
            <a:off x="2691057" y="3194050"/>
            <a:ext cx="213002" cy="257049"/>
          </a:xfrm>
          <a:prstGeom prst="rightArrow">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rot="5400000">
            <a:off x="2712886" y="4092776"/>
            <a:ext cx="213002" cy="257049"/>
          </a:xfrm>
          <a:prstGeom prst="rightArrow">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hevron 36"/>
          <p:cNvSpPr/>
          <p:nvPr/>
        </p:nvSpPr>
        <p:spPr>
          <a:xfrm>
            <a:off x="2227532" y="5068439"/>
            <a:ext cx="1383499" cy="417383"/>
          </a:xfrm>
          <a:prstGeom prst="chevron">
            <a:avLst>
              <a:gd name="adj" fmla="val 25143"/>
            </a:avLst>
          </a:prstGeom>
          <a:solidFill>
            <a:srgbClr val="FFFF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5938">
              <a:lnSpc>
                <a:spcPts val="1100"/>
              </a:lnSpc>
            </a:pPr>
            <a:endParaRPr lang="en-US" sz="1100" dirty="0">
              <a:solidFill>
                <a:schemeClr val="tx1"/>
              </a:solidFill>
              <a:latin typeface="Arial" panose="020B0604020202020204" pitchFamily="34" charset="0"/>
              <a:cs typeface="Arial" panose="020B0604020202020204" pitchFamily="34" charset="0"/>
            </a:endParaRPr>
          </a:p>
        </p:txBody>
      </p:sp>
      <p:sp>
        <p:nvSpPr>
          <p:cNvPr id="39" name="TextBox 38"/>
          <p:cNvSpPr txBox="1"/>
          <p:nvPr/>
        </p:nvSpPr>
        <p:spPr>
          <a:xfrm>
            <a:off x="2271302" y="5090703"/>
            <a:ext cx="1203066" cy="374461"/>
          </a:xfrm>
          <a:prstGeom prst="rect">
            <a:avLst/>
          </a:prstGeom>
          <a:noFill/>
        </p:spPr>
        <p:txBody>
          <a:bodyPr wrap="square" rtlCol="0">
            <a:spAutoFit/>
          </a:bodyPr>
          <a:lstStyle/>
          <a:p>
            <a:pPr algn="ctr">
              <a:lnSpc>
                <a:spcPts val="1100"/>
              </a:lnSpc>
            </a:pPr>
            <a:r>
              <a:rPr lang="en-US" sz="1100" dirty="0">
                <a:latin typeface="Arial" panose="020B0604020202020204" pitchFamily="34" charset="0"/>
                <a:cs typeface="Arial" panose="020B0604020202020204" pitchFamily="34" charset="0"/>
              </a:rPr>
              <a:t>  Kick-off SubCo Meetings</a:t>
            </a:r>
          </a:p>
        </p:txBody>
      </p:sp>
      <p:sp>
        <p:nvSpPr>
          <p:cNvPr id="42" name="Chevron 41"/>
          <p:cNvSpPr/>
          <p:nvPr/>
        </p:nvSpPr>
        <p:spPr>
          <a:xfrm>
            <a:off x="3545494" y="1706706"/>
            <a:ext cx="1350978" cy="524012"/>
          </a:xfrm>
          <a:prstGeom prst="chevron">
            <a:avLst>
              <a:gd name="adj" fmla="val 38992"/>
            </a:avLst>
          </a:prstGeom>
          <a:solidFill>
            <a:srgbClr val="C0856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latin typeface="Arial" panose="020B0604020202020204" pitchFamily="34" charset="0"/>
                <a:cs typeface="Arial" panose="020B0604020202020204" pitchFamily="34" charset="0"/>
              </a:rPr>
              <a:t>Activate TransCo &amp; SteerCo</a:t>
            </a:r>
          </a:p>
        </p:txBody>
      </p:sp>
      <p:sp>
        <p:nvSpPr>
          <p:cNvPr id="43" name="Right Arrow 42"/>
          <p:cNvSpPr/>
          <p:nvPr/>
        </p:nvSpPr>
        <p:spPr>
          <a:xfrm rot="5400000">
            <a:off x="4079956" y="2208535"/>
            <a:ext cx="213002" cy="257049"/>
          </a:xfrm>
          <a:prstGeom prst="rightArrow">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705725" y="2549879"/>
            <a:ext cx="1117960" cy="374461"/>
          </a:xfrm>
          <a:prstGeom prst="rect">
            <a:avLst/>
          </a:prstGeom>
          <a:noFill/>
        </p:spPr>
        <p:txBody>
          <a:bodyPr wrap="square" rtlCol="0">
            <a:spAutoFit/>
          </a:bodyPr>
          <a:lstStyle/>
          <a:p>
            <a:pPr algn="ctr">
              <a:lnSpc>
                <a:spcPts val="1100"/>
              </a:lnSpc>
            </a:pPr>
            <a:r>
              <a:rPr lang="en-US" sz="1100" dirty="0">
                <a:latin typeface="Arial" panose="020B0604020202020204" pitchFamily="34" charset="0"/>
                <a:cs typeface="Arial" panose="020B0604020202020204" pitchFamily="34" charset="0"/>
              </a:rPr>
              <a:t>DCMD Project Launch</a:t>
            </a:r>
          </a:p>
        </p:txBody>
      </p:sp>
      <p:sp>
        <p:nvSpPr>
          <p:cNvPr id="48" name="Chevron 47"/>
          <p:cNvSpPr/>
          <p:nvPr/>
        </p:nvSpPr>
        <p:spPr>
          <a:xfrm>
            <a:off x="853074" y="1726993"/>
            <a:ext cx="1385412" cy="541060"/>
          </a:xfrm>
          <a:prstGeom prst="chevron">
            <a:avLst/>
          </a:prstGeom>
          <a:solidFill>
            <a:srgbClr val="93071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138">
              <a:lnSpc>
                <a:spcPts val="1200"/>
              </a:lnSpc>
            </a:pPr>
            <a:r>
              <a:rPr lang="en-US" sz="1100" dirty="0">
                <a:solidFill>
                  <a:schemeClr val="tx1"/>
                </a:solidFill>
                <a:latin typeface="Arial" panose="020B0604020202020204" pitchFamily="34" charset="0"/>
                <a:cs typeface="Arial" panose="020B0604020202020204" pitchFamily="34" charset="0"/>
              </a:rPr>
              <a:t>DCMD Workshop</a:t>
            </a:r>
          </a:p>
        </p:txBody>
      </p:sp>
      <p:sp>
        <p:nvSpPr>
          <p:cNvPr id="49" name="Right Arrow 48"/>
          <p:cNvSpPr/>
          <p:nvPr/>
        </p:nvSpPr>
        <p:spPr>
          <a:xfrm rot="5400000">
            <a:off x="1379818" y="2934247"/>
            <a:ext cx="213002" cy="257049"/>
          </a:xfrm>
          <a:prstGeom prst="rightArrow">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71"/>
          <p:cNvSpPr txBox="1">
            <a:spLocks noChangeArrowheads="1"/>
          </p:cNvSpPr>
          <p:nvPr/>
        </p:nvSpPr>
        <p:spPr bwMode="auto">
          <a:xfrm>
            <a:off x="0" y="23041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46100" indent="-546100" defTabSz="866775">
              <a:defRPr>
                <a:solidFill>
                  <a:schemeClr val="tx1"/>
                </a:solidFill>
                <a:latin typeface="Helvetica" panose="020B0604020202020204" pitchFamily="34" charset="0"/>
                <a:ea typeface="MS PGothic" panose="020B0600070205080204" pitchFamily="34" charset="-128"/>
              </a:defRPr>
            </a:lvl1pPr>
            <a:lvl2pPr marL="742950" indent="-285750" defTabSz="866775">
              <a:defRPr>
                <a:solidFill>
                  <a:schemeClr val="tx1"/>
                </a:solidFill>
                <a:latin typeface="Helvetica" panose="020B0604020202020204" pitchFamily="34" charset="0"/>
                <a:ea typeface="MS PGothic" panose="020B0600070205080204" pitchFamily="34" charset="-128"/>
              </a:defRPr>
            </a:lvl2pPr>
            <a:lvl3pPr marL="1143000" indent="-228600" defTabSz="866775">
              <a:defRPr>
                <a:solidFill>
                  <a:schemeClr val="tx1"/>
                </a:solidFill>
                <a:latin typeface="Helvetica" panose="020B0604020202020204" pitchFamily="34" charset="0"/>
                <a:ea typeface="MS PGothic" panose="020B0600070205080204" pitchFamily="34" charset="-128"/>
              </a:defRPr>
            </a:lvl3pPr>
            <a:lvl4pPr marL="1600200" indent="-228600" defTabSz="866775">
              <a:defRPr>
                <a:solidFill>
                  <a:schemeClr val="tx1"/>
                </a:solidFill>
                <a:latin typeface="Helvetica" panose="020B0604020202020204" pitchFamily="34" charset="0"/>
                <a:ea typeface="MS PGothic" panose="020B0600070205080204" pitchFamily="34" charset="-128"/>
              </a:defRPr>
            </a:lvl4pPr>
            <a:lvl5pPr marL="2057400" indent="-228600" defTabSz="866775">
              <a:defRPr>
                <a:solidFill>
                  <a:schemeClr val="tx1"/>
                </a:solidFill>
                <a:latin typeface="Helvetica" panose="020B0604020202020204" pitchFamily="34" charset="0"/>
                <a:ea typeface="MS PGothic" panose="020B0600070205080204" pitchFamily="34" charset="-128"/>
              </a:defRPr>
            </a:lvl5pPr>
            <a:lvl6pPr marL="25146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defTabSz="866775"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a:spcAft>
                <a:spcPts val="0"/>
              </a:spcAft>
            </a:pPr>
            <a:r>
              <a:rPr lang="en-US" altLang="ja-JP" sz="2400" b="1" dirty="0">
                <a:latin typeface="Arial" panose="020B0604020202020204" pitchFamily="34" charset="0"/>
                <a:cs typeface="Arial" panose="020B0604020202020204" pitchFamily="34" charset="0"/>
              </a:rPr>
              <a:t>DCMD </a:t>
            </a:r>
            <a:r>
              <a:rPr lang="en-US" altLang="ja-JP" sz="2400" b="1" dirty="0">
                <a:latin typeface="Arial" panose="020B0604020202020204" pitchFamily="34" charset="0"/>
                <a:ea typeface="+mj-ea"/>
                <a:cs typeface="Arial" panose="020B0604020202020204" pitchFamily="34" charset="0"/>
              </a:rPr>
              <a:t>Project: High-level Timeline</a:t>
            </a:r>
          </a:p>
        </p:txBody>
      </p:sp>
      <p:sp>
        <p:nvSpPr>
          <p:cNvPr id="4" name="TextBox 3"/>
          <p:cNvSpPr txBox="1"/>
          <p:nvPr/>
        </p:nvSpPr>
        <p:spPr>
          <a:xfrm>
            <a:off x="85711" y="6236763"/>
            <a:ext cx="2981129" cy="646331"/>
          </a:xfrm>
          <a:prstGeom prst="rect">
            <a:avLst/>
          </a:prstGeom>
          <a:noFill/>
        </p:spPr>
        <p:txBody>
          <a:bodyPr wrap="square" rtlCol="0">
            <a:spAutoFit/>
          </a:bodyPr>
          <a:lstStyle/>
          <a:p>
            <a:r>
              <a:rPr lang="en-US" sz="900" u="sng" dirty="0">
                <a:latin typeface="Arial" panose="020B0604020202020204" pitchFamily="34" charset="0"/>
                <a:cs typeface="Arial" panose="020B0604020202020204" pitchFamily="34" charset="0"/>
              </a:rPr>
              <a:t>Notes</a:t>
            </a:r>
          </a:p>
          <a:p>
            <a:r>
              <a:rPr lang="en-US" sz="900" dirty="0">
                <a:latin typeface="Arial" panose="020B0604020202020204" pitchFamily="34" charset="0"/>
                <a:cs typeface="Arial" panose="020B0604020202020204" pitchFamily="34" charset="0"/>
              </a:rPr>
              <a:t>TransCo - Transformation Committee</a:t>
            </a:r>
          </a:p>
          <a:p>
            <a:r>
              <a:rPr lang="en-US" sz="900" dirty="0">
                <a:latin typeface="Arial" panose="020B0604020202020204" pitchFamily="34" charset="0"/>
                <a:cs typeface="Arial" panose="020B0604020202020204" pitchFamily="34" charset="0"/>
              </a:rPr>
              <a:t>SteerCo - Steering Committee</a:t>
            </a:r>
          </a:p>
          <a:p>
            <a:r>
              <a:rPr lang="en-US" sz="900" dirty="0">
                <a:latin typeface="Arial" panose="020B0604020202020204" pitchFamily="34" charset="0"/>
                <a:cs typeface="Arial" panose="020B0604020202020204" pitchFamily="34" charset="0"/>
              </a:rPr>
              <a:t>Sub-Cos - Sub-Committees</a:t>
            </a:r>
          </a:p>
        </p:txBody>
      </p:sp>
    </p:spTree>
    <p:extLst>
      <p:ext uri="{BB962C8B-B14F-4D97-AF65-F5344CB8AC3E}">
        <p14:creationId xmlns:p14="http://schemas.microsoft.com/office/powerpoint/2010/main" xmlns="" val="11117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2"/>
          <p:cNvSpPr>
            <a:spLocks noGrp="1"/>
          </p:cNvSpPr>
          <p:nvPr>
            <p:ph type="title"/>
          </p:nvPr>
        </p:nvSpPr>
        <p:spPr>
          <a:xfrm>
            <a:off x="0" y="99762"/>
            <a:ext cx="9144000" cy="703211"/>
          </a:xfrm>
        </p:spPr>
        <p:txBody>
          <a:bodyPr>
            <a:normAutofit/>
          </a:bodyPr>
          <a:lstStyle/>
          <a:p>
            <a:pPr lvl="0" eaLnBrk="1" fontAlgn="auto" hangingPunct="1">
              <a:lnSpc>
                <a:spcPct val="115000"/>
              </a:lnSpc>
              <a:spcBef>
                <a:spcPts val="0"/>
              </a:spcBef>
              <a:spcAft>
                <a:spcPts val="0"/>
              </a:spcAft>
              <a:tabLst>
                <a:tab pos="0" algn="l"/>
              </a:tabLst>
            </a:pPr>
            <a:r>
              <a:rPr lang="en-GB" sz="2400" b="1" dirty="0">
                <a:latin typeface="Arial" panose="020B0604020202020204" pitchFamily="34" charset="0"/>
                <a:cs typeface="Arial" panose="020B0604020202020204" pitchFamily="34" charset="0"/>
              </a:rPr>
              <a:t>DCMD Project Advocacy Initiatives</a:t>
            </a:r>
            <a:endParaRPr lang="en-GB" sz="2400" b="1" dirty="0">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231357938"/>
              </p:ext>
            </p:extLst>
          </p:nvPr>
        </p:nvGraphicFramePr>
        <p:xfrm>
          <a:off x="93183" y="923356"/>
          <a:ext cx="8901402" cy="5315907"/>
        </p:xfrm>
        <a:graphic>
          <a:graphicData uri="http://schemas.openxmlformats.org/drawingml/2006/table">
            <a:tbl>
              <a:tblPr firstRow="1" bandRow="1">
                <a:tableStyleId>{073A0DAA-6AF3-43AB-8588-CEC1D06C72B9}</a:tableStyleId>
              </a:tblPr>
              <a:tblGrid>
                <a:gridCol w="491224">
                  <a:extLst>
                    <a:ext uri="{9D8B030D-6E8A-4147-A177-3AD203B41FA5}">
                      <a16:colId xmlns:a16="http://schemas.microsoft.com/office/drawing/2014/main" xmlns="" val="20000"/>
                    </a:ext>
                  </a:extLst>
                </a:gridCol>
                <a:gridCol w="5668909">
                  <a:extLst>
                    <a:ext uri="{9D8B030D-6E8A-4147-A177-3AD203B41FA5}">
                      <a16:colId xmlns:a16="http://schemas.microsoft.com/office/drawing/2014/main" xmlns="" val="20004"/>
                    </a:ext>
                  </a:extLst>
                </a:gridCol>
                <a:gridCol w="2741269">
                  <a:extLst>
                    <a:ext uri="{9D8B030D-6E8A-4147-A177-3AD203B41FA5}">
                      <a16:colId xmlns:a16="http://schemas.microsoft.com/office/drawing/2014/main" xmlns="" val="2488547168"/>
                    </a:ext>
                  </a:extLst>
                </a:gridCol>
              </a:tblGrid>
              <a:tr h="518194">
                <a:tc>
                  <a:txBody>
                    <a:bodyPr/>
                    <a:lstStyle/>
                    <a:p>
                      <a:pPr algn="l"/>
                      <a:r>
                        <a:rPr lang="en-US" sz="1400" dirty="0">
                          <a:latin typeface="Arial" panose="020B0604020202020204" pitchFamily="34" charset="0"/>
                          <a:cs typeface="Arial" panose="020B0604020202020204" pitchFamily="34" charset="0"/>
                        </a:rPr>
                        <a:t>S/N</a:t>
                      </a:r>
                      <a:endParaRPr lang="en-GB" sz="1400" dirty="0">
                        <a:latin typeface="Arial" panose="020B0604020202020204" pitchFamily="34" charset="0"/>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A7C"/>
                    </a:solidFill>
                  </a:tcPr>
                </a:tc>
                <a:tc>
                  <a:txBody>
                    <a:bodyPr/>
                    <a:lstStyle/>
                    <a:p>
                      <a:pPr algn="l"/>
                      <a:r>
                        <a:rPr lang="en-US" sz="1400" dirty="0">
                          <a:latin typeface="Arial" panose="020B0604020202020204" pitchFamily="34" charset="0"/>
                          <a:cs typeface="Arial" panose="020B0604020202020204" pitchFamily="34" charset="0"/>
                        </a:rPr>
                        <a:t>Initiative </a:t>
                      </a:r>
                      <a:endParaRPr lang="en-GB" sz="1400" dirty="0">
                        <a:latin typeface="Arial" panose="020B0604020202020204" pitchFamily="34" charset="0"/>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A7C"/>
                    </a:solidFill>
                  </a:tcPr>
                </a:tc>
                <a:tc>
                  <a:txBody>
                    <a:bodyPr/>
                    <a:lstStyle/>
                    <a:p>
                      <a:pPr algn="l"/>
                      <a:r>
                        <a:rPr lang="en-GB" sz="1400" dirty="0">
                          <a:latin typeface="Arial" panose="020B0604020202020204" pitchFamily="34" charset="0"/>
                          <a:cs typeface="Arial" panose="020B0604020202020204" pitchFamily="34" charset="0"/>
                        </a:rPr>
                        <a:t>Government/Regulatory Institution</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A7C"/>
                    </a:solidFill>
                  </a:tcPr>
                </a:tc>
                <a:extLst>
                  <a:ext uri="{0D108BD9-81ED-4DB2-BD59-A6C34878D82A}">
                    <a16:rowId xmlns:a16="http://schemas.microsoft.com/office/drawing/2014/main" xmlns="" val="10000"/>
                  </a:ext>
                </a:extLst>
              </a:tr>
              <a:tr h="88395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1. </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dirty="0">
                          <a:solidFill>
                            <a:schemeClr val="tx1"/>
                          </a:solidFill>
                          <a:latin typeface="Arial" panose="020B0604020202020204" pitchFamily="34" charset="0"/>
                          <a:cs typeface="Arial" panose="020B0604020202020204" pitchFamily="34" charset="0"/>
                        </a:rPr>
                        <a:t>Equalisation</a:t>
                      </a:r>
                      <a:r>
                        <a:rPr lang="en-US" sz="1300" baseline="0" dirty="0">
                          <a:solidFill>
                            <a:schemeClr val="tx1"/>
                          </a:solidFill>
                          <a:latin typeface="Arial" panose="020B0604020202020204" pitchFamily="34" charset="0"/>
                          <a:cs typeface="Arial" panose="020B0604020202020204" pitchFamily="34" charset="0"/>
                        </a:rPr>
                        <a:t> of the tax exemption incentive for sovereign and non-sovereign bonds, i.e. t</a:t>
                      </a:r>
                      <a:r>
                        <a:rPr lang="en-US" sz="1300" dirty="0">
                          <a:solidFill>
                            <a:schemeClr val="tx1"/>
                          </a:solidFill>
                          <a:latin typeface="Arial" panose="020B0604020202020204" pitchFamily="34" charset="0"/>
                          <a:cs typeface="Arial" panose="020B0604020202020204" pitchFamily="34" charset="0"/>
                        </a:rPr>
                        <a:t>ax exemptions</a:t>
                      </a:r>
                      <a:r>
                        <a:rPr lang="en-US" sz="1300" baseline="0" dirty="0">
                          <a:solidFill>
                            <a:schemeClr val="tx1"/>
                          </a:solidFill>
                          <a:latin typeface="Arial" panose="020B0604020202020204" pitchFamily="34" charset="0"/>
                          <a:cs typeface="Arial" panose="020B0604020202020204" pitchFamily="34" charset="0"/>
                        </a:rPr>
                        <a:t> for both s</a:t>
                      </a:r>
                      <a:r>
                        <a:rPr lang="en-US" sz="1300" dirty="0">
                          <a:solidFill>
                            <a:schemeClr val="tx1"/>
                          </a:solidFill>
                          <a:latin typeface="Arial" panose="020B0604020202020204" pitchFamily="34" charset="0"/>
                          <a:cs typeface="Arial" panose="020B0604020202020204" pitchFamily="34" charset="0"/>
                        </a:rPr>
                        <a:t>overeign and non-sovereign bonds to perpetuity</a:t>
                      </a:r>
                    </a:p>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aseline="0" dirty="0">
                          <a:solidFill>
                            <a:schemeClr val="tx1"/>
                          </a:solidFill>
                          <a:latin typeface="Arial" panose="020B0604020202020204" pitchFamily="34" charset="0"/>
                          <a:cs typeface="Arial" panose="020B0604020202020204" pitchFamily="34" charset="0"/>
                        </a:rPr>
                        <a:t>Application of tax waiver for Asset-Backed Securities</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Ministry</a:t>
                      </a:r>
                      <a:r>
                        <a:rPr lang="en-US" sz="1300" b="0" kern="1200" baseline="0" dirty="0">
                          <a:solidFill>
                            <a:schemeClr val="tx1"/>
                          </a:solidFill>
                          <a:effectLst/>
                          <a:latin typeface="Arial" panose="020B0604020202020204" pitchFamily="34" charset="0"/>
                          <a:ea typeface="+mn-ea"/>
                          <a:cs typeface="Arial" panose="020B0604020202020204" pitchFamily="34" charset="0"/>
                        </a:rPr>
                        <a:t> of Finance and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kern="1200" baseline="0" dirty="0">
                          <a:solidFill>
                            <a:schemeClr val="tx1"/>
                          </a:solidFill>
                          <a:effectLst/>
                          <a:latin typeface="Arial" panose="020B0604020202020204" pitchFamily="34" charset="0"/>
                          <a:ea typeface="+mn-ea"/>
                          <a:cs typeface="Arial" panose="020B0604020202020204" pitchFamily="34" charset="0"/>
                        </a:rPr>
                        <a:t>Federal Inland Revenue Service</a:t>
                      </a:r>
                      <a:endParaRPr lang="en-GB" sz="1300" b="0" kern="1200" dirty="0">
                        <a:solidFill>
                          <a:schemeClr val="tx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791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2.</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a:solidFill>
                            <a:schemeClr val="tx1"/>
                          </a:solidFill>
                          <a:effectLst/>
                          <a:latin typeface="Arial" panose="020B0604020202020204" pitchFamily="34" charset="0"/>
                          <a:ea typeface="+mn-ea"/>
                          <a:cs typeface="Arial" panose="020B0604020202020204" pitchFamily="34" charset="0"/>
                        </a:rPr>
                        <a:t>Issuance of Interpretative Guidance Notes</a:t>
                      </a:r>
                      <a:r>
                        <a:rPr lang="en-US" sz="1300" b="0" kern="1200" baseline="0" dirty="0">
                          <a:solidFill>
                            <a:schemeClr val="tx1"/>
                          </a:solidFill>
                          <a:effectLst/>
                          <a:latin typeface="Arial" panose="020B0604020202020204" pitchFamily="34" charset="0"/>
                          <a:ea typeface="+mn-ea"/>
                          <a:cs typeface="Arial" panose="020B0604020202020204" pitchFamily="34" charset="0"/>
                        </a:rPr>
                        <a:t> on Securities Legislation</a:t>
                      </a:r>
                    </a:p>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baseline="0" dirty="0">
                          <a:solidFill>
                            <a:schemeClr val="tx1"/>
                          </a:solidFill>
                          <a:effectLst/>
                          <a:latin typeface="Arial" panose="020B0604020202020204" pitchFamily="34" charset="0"/>
                          <a:ea typeface="+mn-ea"/>
                          <a:cs typeface="Arial" panose="020B0604020202020204" pitchFamily="34" charset="0"/>
                        </a:rPr>
                        <a:t>Enforcement of Corporate Governance Code </a:t>
                      </a:r>
                    </a:p>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baseline="0" dirty="0">
                          <a:solidFill>
                            <a:schemeClr val="tx1"/>
                          </a:solidFill>
                          <a:effectLst/>
                          <a:latin typeface="Arial" panose="020B0604020202020204" pitchFamily="34" charset="0"/>
                          <a:ea typeface="+mn-ea"/>
                          <a:cs typeface="Arial" panose="020B0604020202020204" pitchFamily="34" charset="0"/>
                        </a:rPr>
                        <a:t>Streamlining of approvals cycle for applications</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kern="1200" dirty="0">
                          <a:solidFill>
                            <a:schemeClr val="tx1"/>
                          </a:solidFill>
                          <a:effectLst/>
                          <a:latin typeface="Arial" panose="020B0604020202020204" pitchFamily="34" charset="0"/>
                          <a:ea typeface="+mn-ea"/>
                          <a:cs typeface="Arial" panose="020B0604020202020204" pitchFamily="34" charset="0"/>
                        </a:rPr>
                        <a:t>Securities and Exchange Commission </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0930461"/>
                  </a:ext>
                </a:extLst>
              </a:tr>
              <a:tr h="48771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3.</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Removal of tenor limit </a:t>
                      </a:r>
                      <a:r>
                        <a:rPr lang="en-US" sz="1300" dirty="0">
                          <a:effectLst/>
                          <a:latin typeface="Arial" panose="020B0604020202020204" pitchFamily="34" charset="0"/>
                          <a:ea typeface="Calibri" panose="020F0502020204030204" pitchFamily="34" charset="0"/>
                          <a:cs typeface="Arial" panose="020B0604020202020204" pitchFamily="34" charset="0"/>
                        </a:rPr>
                        <a:t>to allow for extended tenored issuances for State Government bonds,</a:t>
                      </a:r>
                      <a:r>
                        <a:rPr lang="en-US" sz="1300" baseline="0" dirty="0">
                          <a:effectLst/>
                          <a:latin typeface="Arial" panose="020B0604020202020204" pitchFamily="34" charset="0"/>
                          <a:ea typeface="Calibri" panose="020F0502020204030204" pitchFamily="34" charset="0"/>
                          <a:cs typeface="Arial" panose="020B0604020202020204" pitchFamily="34" charset="0"/>
                        </a:rPr>
                        <a:t> or</a:t>
                      </a:r>
                      <a:r>
                        <a:rPr lang="en-US" sz="1300" dirty="0">
                          <a:effectLst/>
                          <a:latin typeface="Arial" panose="020B0604020202020204" pitchFamily="34" charset="0"/>
                          <a:ea typeface="Calibri" panose="020F0502020204030204" pitchFamily="34" charset="0"/>
                          <a:cs typeface="Arial" panose="020B0604020202020204" pitchFamily="34" charset="0"/>
                        </a:rPr>
                        <a:t> propose for an extension to ten (10)years</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Central</a:t>
                      </a:r>
                      <a:r>
                        <a:rPr lang="en-US" sz="1300" b="0" i="0" kern="1200" baseline="0" dirty="0">
                          <a:solidFill>
                            <a:schemeClr val="dk1"/>
                          </a:solidFill>
                          <a:effectLst/>
                          <a:latin typeface="Arial" panose="020B0604020202020204" pitchFamily="34" charset="0"/>
                          <a:ea typeface="+mn-ea"/>
                          <a:cs typeface="Arial" panose="020B0604020202020204" pitchFamily="34" charset="0"/>
                        </a:rPr>
                        <a:t> Bank of Nigeria</a:t>
                      </a:r>
                      <a:endParaRPr lang="en-US" sz="13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8579502"/>
                  </a:ext>
                </a:extLst>
              </a:tr>
              <a:tr h="30483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4.</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ts val="1400"/>
                        </a:lnSpc>
                        <a:spcBef>
                          <a:spcPts val="0"/>
                        </a:spcBef>
                        <a:spcAft>
                          <a:spcPts val="0"/>
                        </a:spcAft>
                        <a:buClrTx/>
                        <a:buSzTx/>
                        <a:buFont typeface="Wingdings" panose="05000000000000000000" pitchFamily="2" charset="2"/>
                        <a:buChar char="§"/>
                        <a:tabLst/>
                        <a:defRPr/>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Reduction</a:t>
                      </a:r>
                      <a:r>
                        <a:rPr lang="en-US" sz="13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a:t>
                      </a: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cost of perfection of security documents</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Corporate Affairs Commission</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9427642"/>
                  </a:ext>
                </a:extLst>
              </a:tr>
              <a:tr h="44707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5.</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ts val="1400"/>
                        </a:lnSpc>
                        <a:spcBef>
                          <a:spcPts val="0"/>
                        </a:spcBef>
                        <a:spcAft>
                          <a:spcPts val="0"/>
                        </a:spcAft>
                        <a:buClrTx/>
                        <a:buSzTx/>
                        <a:buFont typeface="Wingdings" panose="05000000000000000000" pitchFamily="2" charset="2"/>
                        <a:buChar char="§"/>
                        <a:tabLst/>
                        <a:defRPr/>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Removal</a:t>
                      </a:r>
                      <a:r>
                        <a:rPr lang="en-US" sz="13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regulation limiting participation of insurance companies in the Nigerian DCM</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National</a:t>
                      </a:r>
                      <a:r>
                        <a:rPr lang="en-US" sz="1300" b="0" i="0" kern="1200" baseline="0" dirty="0">
                          <a:solidFill>
                            <a:schemeClr val="dk1"/>
                          </a:solidFill>
                          <a:effectLst/>
                          <a:latin typeface="Arial" panose="020B0604020202020204" pitchFamily="34" charset="0"/>
                          <a:ea typeface="+mn-ea"/>
                          <a:cs typeface="Arial" panose="020B0604020202020204" pitchFamily="34" charset="0"/>
                        </a:rPr>
                        <a:t> Insurance Commission </a:t>
                      </a:r>
                      <a:endParaRPr lang="en-US" sz="13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1855597"/>
                  </a:ext>
                </a:extLst>
              </a:tr>
              <a:tr h="44707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6.</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ts val="1400"/>
                        </a:lnSpc>
                        <a:spcBef>
                          <a:spcPts val="0"/>
                        </a:spcBef>
                        <a:spcAft>
                          <a:spcPts val="0"/>
                        </a:spcAft>
                        <a:buClrTx/>
                        <a:buSzTx/>
                        <a:buFont typeface="Wingdings" panose="05000000000000000000" pitchFamily="2" charset="2"/>
                        <a:buChar char="§"/>
                        <a:tabLst/>
                        <a:defRPr/>
                      </a:pPr>
                      <a:r>
                        <a:rPr lang="en-US" sz="1300" kern="1200" dirty="0">
                          <a:solidFill>
                            <a:schemeClr val="tx1"/>
                          </a:solidFill>
                          <a:effectLst/>
                          <a:latin typeface="Arial" panose="020B0604020202020204" pitchFamily="34" charset="0"/>
                          <a:ea typeface="+mn-ea"/>
                          <a:cs typeface="Arial" panose="020B0604020202020204" pitchFamily="34" charset="0"/>
                        </a:rPr>
                        <a:t>Enhancement of access to finance for SMEs via</a:t>
                      </a:r>
                      <a:r>
                        <a:rPr lang="en-US" sz="1300" kern="1200" baseline="0" dirty="0">
                          <a:solidFill>
                            <a:schemeClr val="tx1"/>
                          </a:solidFill>
                          <a:effectLst/>
                          <a:latin typeface="Arial" panose="020B0604020202020204" pitchFamily="34" charset="0"/>
                          <a:ea typeface="+mn-ea"/>
                          <a:cs typeface="Arial" panose="020B0604020202020204" pitchFamily="34" charset="0"/>
                        </a:rPr>
                        <a:t> </a:t>
                      </a:r>
                      <a:r>
                        <a:rPr lang="en-US" sz="1300" kern="1200" dirty="0">
                          <a:solidFill>
                            <a:schemeClr val="tx1"/>
                          </a:solidFill>
                          <a:effectLst/>
                          <a:latin typeface="Arial" panose="020B0604020202020204" pitchFamily="34" charset="0"/>
                          <a:ea typeface="+mn-ea"/>
                          <a:cs typeface="Arial" panose="020B0604020202020204" pitchFamily="34" charset="0"/>
                        </a:rPr>
                        <a:t>Securitisation and bundle matching of existing loans</a:t>
                      </a:r>
                      <a:r>
                        <a:rPr lang="en-US" sz="1300" kern="1200" baseline="0" dirty="0">
                          <a:solidFill>
                            <a:schemeClr val="tx1"/>
                          </a:solidFill>
                          <a:effectLst/>
                          <a:latin typeface="Arial" panose="020B0604020202020204" pitchFamily="34" charset="0"/>
                          <a:ea typeface="+mn-ea"/>
                          <a:cs typeface="Arial" panose="020B0604020202020204" pitchFamily="34" charset="0"/>
                        </a:rPr>
                        <a:t> </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Bank of Industry</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4558983"/>
                  </a:ext>
                </a:extLst>
              </a:tr>
              <a:tr h="108207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7.</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ts val="1600"/>
                        </a:lnSpc>
                        <a:spcBef>
                          <a:spcPts val="0"/>
                        </a:spcBef>
                        <a:spcAft>
                          <a:spcPts val="0"/>
                        </a:spcAft>
                        <a:buClrTx/>
                        <a:buSzTx/>
                        <a:buFont typeface="Wingdings" panose="05000000000000000000" pitchFamily="2" charset="2"/>
                        <a:buChar char="§"/>
                        <a:tabLst/>
                        <a:defRPr/>
                      </a:pPr>
                      <a:r>
                        <a:rPr lang="en-US" sz="1300" kern="1200" dirty="0">
                          <a:solidFill>
                            <a:schemeClr val="tx1"/>
                          </a:solidFill>
                          <a:effectLst/>
                          <a:latin typeface="Arial" panose="020B0604020202020204" pitchFamily="34" charset="0"/>
                          <a:ea typeface="+mn-ea"/>
                          <a:cs typeface="Arial" panose="020B0604020202020204" pitchFamily="34" charset="0"/>
                        </a:rPr>
                        <a:t>Develop appropriate strategies</a:t>
                      </a:r>
                      <a:r>
                        <a:rPr lang="en-US" sz="1300" kern="1200" baseline="0" dirty="0">
                          <a:solidFill>
                            <a:schemeClr val="tx1"/>
                          </a:solidFill>
                          <a:effectLst/>
                          <a:latin typeface="Arial" panose="020B0604020202020204" pitchFamily="34" charset="0"/>
                          <a:ea typeface="+mn-ea"/>
                          <a:cs typeface="Arial" panose="020B0604020202020204" pitchFamily="34" charset="0"/>
                        </a:rPr>
                        <a:t> for mobilising the growing buyside through the participation of intermediaries in the i</a:t>
                      </a:r>
                      <a:r>
                        <a:rPr lang="en-US" sz="1300" kern="1200" dirty="0">
                          <a:solidFill>
                            <a:schemeClr val="tx1"/>
                          </a:solidFill>
                          <a:effectLst/>
                          <a:latin typeface="Arial" panose="020B0604020202020204" pitchFamily="34" charset="0"/>
                          <a:ea typeface="+mn-ea"/>
                          <a:cs typeface="Arial" panose="020B0604020202020204" pitchFamily="34" charset="0"/>
                        </a:rPr>
                        <a:t>nfrastructure</a:t>
                      </a:r>
                      <a:r>
                        <a:rPr lang="en-US" sz="1300" kern="1200" baseline="0" dirty="0">
                          <a:solidFill>
                            <a:schemeClr val="tx1"/>
                          </a:solidFill>
                          <a:effectLst/>
                          <a:latin typeface="Arial" panose="020B0604020202020204" pitchFamily="34" charset="0"/>
                          <a:ea typeface="+mn-ea"/>
                          <a:cs typeface="Arial" panose="020B0604020202020204" pitchFamily="34" charset="0"/>
                        </a:rPr>
                        <a:t> and housing sectors, as well as SMEs which all</a:t>
                      </a:r>
                      <a:r>
                        <a:rPr lang="en-US" sz="1300" kern="1200" dirty="0">
                          <a:solidFill>
                            <a:schemeClr val="tx1"/>
                          </a:solidFill>
                          <a:effectLst/>
                          <a:latin typeface="Arial" panose="020B0604020202020204" pitchFamily="34" charset="0"/>
                          <a:ea typeface="+mn-ea"/>
                          <a:cs typeface="Arial" panose="020B0604020202020204" pitchFamily="34" charset="0"/>
                        </a:rPr>
                        <a:t> have significant financing</a:t>
                      </a:r>
                      <a:r>
                        <a:rPr lang="en-US" sz="1300" kern="1200" baseline="0" dirty="0">
                          <a:solidFill>
                            <a:schemeClr val="tx1"/>
                          </a:solidFill>
                          <a:effectLst/>
                          <a:latin typeface="Arial" panose="020B0604020202020204" pitchFamily="34" charset="0"/>
                          <a:ea typeface="+mn-ea"/>
                          <a:cs typeface="Arial" panose="020B0604020202020204" pitchFamily="34" charset="0"/>
                        </a:rPr>
                        <a:t> needs via the capital market</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Ministry of</a:t>
                      </a:r>
                      <a:r>
                        <a:rPr lang="en-US" sz="1300" b="0" i="0" kern="1200" baseline="0" dirty="0">
                          <a:solidFill>
                            <a:schemeClr val="dk1"/>
                          </a:solidFill>
                          <a:effectLst/>
                          <a:latin typeface="Arial" panose="020B0604020202020204" pitchFamily="34" charset="0"/>
                          <a:ea typeface="+mn-ea"/>
                          <a:cs typeface="Arial" panose="020B0604020202020204" pitchFamily="34" charset="0"/>
                        </a:rPr>
                        <a:t> Power, Works &amp; Housing,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baseline="0" dirty="0">
                          <a:solidFill>
                            <a:schemeClr val="dk1"/>
                          </a:solidFill>
                          <a:effectLst/>
                          <a:latin typeface="Arial" panose="020B0604020202020204" pitchFamily="34" charset="0"/>
                          <a:ea typeface="+mn-ea"/>
                          <a:cs typeface="Arial" panose="020B0604020202020204" pitchFamily="34" charset="0"/>
                        </a:rPr>
                        <a:t>Ministry of Transportation and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baseline="0" dirty="0">
                          <a:solidFill>
                            <a:schemeClr val="dk1"/>
                          </a:solidFill>
                          <a:effectLst/>
                          <a:latin typeface="Arial" panose="020B0604020202020204" pitchFamily="34" charset="0"/>
                          <a:ea typeface="+mn-ea"/>
                          <a:cs typeface="Arial" panose="020B0604020202020204" pitchFamily="34" charset="0"/>
                        </a:rPr>
                        <a:t>Nigerian Mortgage Refinance Company </a:t>
                      </a:r>
                      <a:endParaRPr lang="en-US" sz="13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9894844"/>
                  </a:ext>
                </a:extLst>
              </a:tr>
              <a:tr h="44707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8.</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ts val="1400"/>
                        </a:lnSpc>
                        <a:spcBef>
                          <a:spcPts val="0"/>
                        </a:spcBef>
                        <a:spcAft>
                          <a:spcPts val="0"/>
                        </a:spcAft>
                        <a:buClrTx/>
                        <a:buSzTx/>
                        <a:buFont typeface="Wingdings" panose="05000000000000000000" pitchFamily="2" charset="2"/>
                        <a:buChar char="§"/>
                        <a:tabLst/>
                        <a:defRPr/>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Adoption of a risked-managed</a:t>
                      </a:r>
                      <a:r>
                        <a:rPr lang="en-US" sz="13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approach for </a:t>
                      </a: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Securities Lending by Pension Fund Administrators/Custodians</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kern="1200" dirty="0">
                          <a:solidFill>
                            <a:schemeClr val="dk1"/>
                          </a:solidFill>
                          <a:effectLst/>
                          <a:latin typeface="Arial" panose="020B0604020202020204" pitchFamily="34" charset="0"/>
                          <a:ea typeface="+mn-ea"/>
                          <a:cs typeface="Arial" panose="020B0604020202020204" pitchFamily="34" charset="0"/>
                        </a:rPr>
                        <a:t>National</a:t>
                      </a:r>
                      <a:r>
                        <a:rPr lang="en-US" sz="1300" b="0" i="0" kern="1200" baseline="0" dirty="0">
                          <a:solidFill>
                            <a:schemeClr val="dk1"/>
                          </a:solidFill>
                          <a:effectLst/>
                          <a:latin typeface="Arial" panose="020B0604020202020204" pitchFamily="34" charset="0"/>
                          <a:ea typeface="+mn-ea"/>
                          <a:cs typeface="Arial" panose="020B0604020202020204" pitchFamily="34" charset="0"/>
                        </a:rPr>
                        <a:t> Pension Commission </a:t>
                      </a:r>
                      <a:endParaRPr lang="en-US" sz="13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73832138"/>
                  </a:ext>
                </a:extLst>
              </a:tr>
            </a:tbl>
          </a:graphicData>
        </a:graphic>
      </p:graphicFrame>
      <p:sp>
        <p:nvSpPr>
          <p:cNvPr id="4" name="TextBox 3"/>
          <p:cNvSpPr txBox="1"/>
          <p:nvPr/>
        </p:nvSpPr>
        <p:spPr>
          <a:xfrm>
            <a:off x="103237" y="6312310"/>
            <a:ext cx="3539613" cy="425758"/>
          </a:xfrm>
          <a:prstGeom prst="rect">
            <a:avLst/>
          </a:prstGeom>
          <a:solidFill>
            <a:schemeClr val="accent1">
              <a:lumMod val="40000"/>
              <a:lumOff val="60000"/>
            </a:schemeClr>
          </a:solidFill>
        </p:spPr>
        <p:txBody>
          <a:bodyPr wrap="square" rtlCol="0">
            <a:spAutoFit/>
          </a:bodyPr>
          <a:lstStyle/>
          <a:p>
            <a:pPr algn="just">
              <a:lnSpc>
                <a:spcPts val="1300"/>
              </a:lnSpc>
            </a:pPr>
            <a:r>
              <a:rPr lang="en-GB" sz="1050" b="1" dirty="0">
                <a:latin typeface="Arial" panose="020B0604020202020204" pitchFamily="34" charset="0"/>
                <a:cs typeface="Arial" panose="020B0604020202020204" pitchFamily="34" charset="0"/>
              </a:rPr>
              <a:t>The SteerCo ratified initiatives above will  be cascaded to CAMMIC for their consideration</a:t>
            </a:r>
            <a:endParaRPr 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087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2"/>
          <p:cNvSpPr>
            <a:spLocks noGrp="1"/>
          </p:cNvSpPr>
          <p:nvPr>
            <p:ph type="title"/>
          </p:nvPr>
        </p:nvSpPr>
        <p:spPr>
          <a:xfrm>
            <a:off x="0" y="99762"/>
            <a:ext cx="9144000" cy="703211"/>
          </a:xfrm>
        </p:spPr>
        <p:txBody>
          <a:bodyPr>
            <a:normAutofit/>
          </a:bodyPr>
          <a:lstStyle/>
          <a:p>
            <a:pPr lvl="0" eaLnBrk="1" fontAlgn="auto" hangingPunct="1">
              <a:lnSpc>
                <a:spcPct val="115000"/>
              </a:lnSpc>
              <a:spcBef>
                <a:spcPts val="0"/>
              </a:spcBef>
              <a:spcAft>
                <a:spcPts val="0"/>
              </a:spcAft>
              <a:tabLst>
                <a:tab pos="0" algn="l"/>
              </a:tabLst>
            </a:pPr>
            <a:r>
              <a:rPr lang="en-GB" sz="2400" b="1" dirty="0">
                <a:latin typeface="Arial" panose="020B0604020202020204" pitchFamily="34" charset="0"/>
                <a:cs typeface="Arial" panose="020B0604020202020204" pitchFamily="34" charset="0"/>
              </a:rPr>
              <a:t>DCMD Project Sensitisation &amp; Awareness Campaigns</a:t>
            </a:r>
            <a:endParaRPr lang="en-GB" sz="2400" b="1" dirty="0">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nvPr>
        </p:nvGraphicFramePr>
        <p:xfrm>
          <a:off x="64720" y="1114749"/>
          <a:ext cx="8673452" cy="3243641"/>
        </p:xfrm>
        <a:graphic>
          <a:graphicData uri="http://schemas.openxmlformats.org/drawingml/2006/table">
            <a:tbl>
              <a:tblPr firstRow="1" bandRow="1">
                <a:tableStyleId>{073A0DAA-6AF3-43AB-8588-CEC1D06C72B9}</a:tableStyleId>
              </a:tblPr>
              <a:tblGrid>
                <a:gridCol w="525672">
                  <a:extLst>
                    <a:ext uri="{9D8B030D-6E8A-4147-A177-3AD203B41FA5}">
                      <a16:colId xmlns:a16="http://schemas.microsoft.com/office/drawing/2014/main" xmlns="" val="20000"/>
                    </a:ext>
                  </a:extLst>
                </a:gridCol>
                <a:gridCol w="2278447">
                  <a:extLst>
                    <a:ext uri="{9D8B030D-6E8A-4147-A177-3AD203B41FA5}">
                      <a16:colId xmlns:a16="http://schemas.microsoft.com/office/drawing/2014/main" xmlns="" val="20002"/>
                    </a:ext>
                  </a:extLst>
                </a:gridCol>
                <a:gridCol w="5869333">
                  <a:extLst>
                    <a:ext uri="{9D8B030D-6E8A-4147-A177-3AD203B41FA5}">
                      <a16:colId xmlns:a16="http://schemas.microsoft.com/office/drawing/2014/main" xmlns="" val="20004"/>
                    </a:ext>
                  </a:extLst>
                </a:gridCol>
              </a:tblGrid>
              <a:tr h="375509">
                <a:tc>
                  <a:txBody>
                    <a:bodyPr/>
                    <a:lstStyle/>
                    <a:p>
                      <a:pPr algn="l"/>
                      <a:r>
                        <a:rPr lang="en-US" sz="1400" dirty="0">
                          <a:latin typeface="Arial" panose="020B0604020202020204" pitchFamily="34" charset="0"/>
                          <a:cs typeface="Arial" panose="020B0604020202020204" pitchFamily="34" charset="0"/>
                        </a:rPr>
                        <a:t>S/N</a:t>
                      </a:r>
                      <a:endParaRPr lang="en-GB" sz="1400" dirty="0">
                        <a:latin typeface="Arial" panose="020B0604020202020204" pitchFamily="34" charset="0"/>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A7C"/>
                    </a:solidFill>
                  </a:tcPr>
                </a:tc>
                <a:tc>
                  <a:txBody>
                    <a:bodyPr/>
                    <a:lstStyle/>
                    <a:p>
                      <a:pPr algn="l"/>
                      <a:r>
                        <a:rPr lang="en-GB" sz="1400" dirty="0">
                          <a:latin typeface="Arial" panose="020B0604020202020204" pitchFamily="34" charset="0"/>
                          <a:cs typeface="Arial" panose="020B0604020202020204" pitchFamily="34" charset="0"/>
                        </a:rPr>
                        <a:t>Sub-Committee</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A7C"/>
                    </a:solidFill>
                  </a:tcPr>
                </a:tc>
                <a:tc>
                  <a:txBody>
                    <a:bodyPr/>
                    <a:lstStyle/>
                    <a:p>
                      <a:pPr algn="l"/>
                      <a:r>
                        <a:rPr lang="en-US" sz="1400" dirty="0">
                          <a:latin typeface="Arial" panose="020B0604020202020204" pitchFamily="34" charset="0"/>
                          <a:cs typeface="Arial" panose="020B0604020202020204" pitchFamily="34" charset="0"/>
                        </a:rPr>
                        <a:t>Campaign</a:t>
                      </a:r>
                      <a:endParaRPr lang="en-GB" sz="1400" dirty="0">
                        <a:latin typeface="Arial" panose="020B0604020202020204" pitchFamily="34" charset="0"/>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2A7C"/>
                    </a:solidFill>
                  </a:tcPr>
                </a:tc>
                <a:extLst>
                  <a:ext uri="{0D108BD9-81ED-4DB2-BD59-A6C34878D82A}">
                    <a16:rowId xmlns:a16="http://schemas.microsoft.com/office/drawing/2014/main" xmlns="" val="10000"/>
                  </a:ext>
                </a:extLst>
              </a:tr>
              <a:tr h="803702">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1. </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Regulation Consolidation</a:t>
                      </a:r>
                      <a:endParaRPr lang="en-GB" sz="1400" b="0" kern="1200" dirty="0">
                        <a:solidFill>
                          <a:schemeClr val="tx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Arial" panose="020B0604020202020204" pitchFamily="34" charset="0"/>
                          <a:cs typeface="Arial" panose="020B0604020202020204" pitchFamily="34" charset="0"/>
                        </a:rPr>
                        <a:t>Stakeholder Workshop &amp; Sensitisation</a:t>
                      </a:r>
                      <a:r>
                        <a:rPr lang="en-US" sz="1400" baseline="0" dirty="0">
                          <a:latin typeface="Arial" panose="020B0604020202020204" pitchFamily="34" charset="0"/>
                          <a:cs typeface="Arial" panose="020B0604020202020204" pitchFamily="34" charset="0"/>
                        </a:rPr>
                        <a:t> Campaign</a:t>
                      </a:r>
                      <a:r>
                        <a:rPr lang="en-US" sz="1400" dirty="0">
                          <a:latin typeface="Arial" panose="020B0604020202020204" pitchFamily="34" charset="0"/>
                          <a:cs typeface="Arial" panose="020B0604020202020204" pitchFamily="34" charset="0"/>
                        </a:rPr>
                        <a:t> on</a:t>
                      </a:r>
                      <a:r>
                        <a:rPr lang="en-US" sz="1400" baseline="0" dirty="0">
                          <a:latin typeface="Arial" panose="020B0604020202020204" pitchFamily="34" charset="0"/>
                          <a:cs typeface="Arial" panose="020B0604020202020204" pitchFamily="34" charset="0"/>
                        </a:rPr>
                        <a:t> the Use of Trust Structures in Asset-Backed Securities Transactions for Tax Efficiency</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35591">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2.</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Product</a:t>
                      </a:r>
                      <a:r>
                        <a:rPr lang="en-US" sz="1400" b="0" kern="1200" baseline="0" dirty="0">
                          <a:solidFill>
                            <a:schemeClr val="tx1"/>
                          </a:solidFill>
                          <a:effectLst/>
                          <a:latin typeface="Arial" panose="020B0604020202020204" pitchFamily="34" charset="0"/>
                          <a:ea typeface="+mn-ea"/>
                          <a:cs typeface="Arial" panose="020B0604020202020204" pitchFamily="34" charset="0"/>
                        </a:rPr>
                        <a:t> &amp; Infrastructure Innovation</a:t>
                      </a: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kern="1200" dirty="0">
                          <a:solidFill>
                            <a:schemeClr val="dk1"/>
                          </a:solidFill>
                          <a:effectLst/>
                          <a:latin typeface="Arial" panose="020B0604020202020204" pitchFamily="34" charset="0"/>
                          <a:ea typeface="+mn-ea"/>
                          <a:cs typeface="Arial" panose="020B0604020202020204" pitchFamily="34" charset="0"/>
                        </a:rPr>
                        <a:t>Stakeholder Roundtable &amp; Awareness Session for</a:t>
                      </a:r>
                      <a:r>
                        <a:rPr lang="en-US" sz="1400" b="0" kern="1200" baseline="0" dirty="0">
                          <a:solidFill>
                            <a:schemeClr val="dk1"/>
                          </a:solidFill>
                          <a:effectLst/>
                          <a:latin typeface="Arial" panose="020B0604020202020204" pitchFamily="34" charset="0"/>
                          <a:ea typeface="+mn-ea"/>
                          <a:cs typeface="Arial" panose="020B0604020202020204" pitchFamily="34" charset="0"/>
                        </a:rPr>
                        <a:t> Primary Mortgage Institutions on Debt Issuance for Real Estate Funding</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0930461"/>
                  </a:ext>
                </a:extLst>
              </a:tr>
              <a:tr h="1428839">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dk1"/>
                          </a:solidFill>
                          <a:effectLst/>
                          <a:latin typeface="Arial" panose="020B0604020202020204" pitchFamily="34" charset="0"/>
                          <a:ea typeface="+mn-ea"/>
                          <a:cs typeface="Arial" panose="020B0604020202020204" pitchFamily="34" charset="0"/>
                        </a:rPr>
                        <a:t>3.</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dk1"/>
                          </a:solidFill>
                          <a:effectLst/>
                          <a:latin typeface="Arial" panose="020B0604020202020204" pitchFamily="34" charset="0"/>
                          <a:ea typeface="+mn-ea"/>
                          <a:cs typeface="Arial" panose="020B0604020202020204" pitchFamily="34" charset="0"/>
                        </a:rPr>
                        <a:t>Issuers, Investors &amp; Intermediaries</a:t>
                      </a:r>
                      <a:r>
                        <a:rPr lang="en-US" sz="1400" b="0" i="0" kern="1200" baseline="0" dirty="0">
                          <a:solidFill>
                            <a:schemeClr val="dk1"/>
                          </a:solidFill>
                          <a:effectLst/>
                          <a:latin typeface="Arial" panose="020B0604020202020204" pitchFamily="34" charset="0"/>
                          <a:ea typeface="+mn-ea"/>
                          <a:cs typeface="Arial" panose="020B0604020202020204" pitchFamily="34" charset="0"/>
                        </a:rPr>
                        <a:t> Engagement/Education </a:t>
                      </a:r>
                      <a:endParaRPr lang="en-US" sz="1400" b="0" i="0" kern="1200" dirty="0">
                        <a:solidFill>
                          <a:schemeClr val="dk1"/>
                        </a:solidFill>
                        <a:effectLst/>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aseline="0" dirty="0">
                          <a:solidFill>
                            <a:schemeClr val="tx1"/>
                          </a:solidFill>
                          <a:latin typeface="Arial" panose="020B0604020202020204" pitchFamily="34" charset="0"/>
                          <a:cs typeface="Arial" panose="020B0604020202020204" pitchFamily="34" charset="0"/>
                        </a:rPr>
                        <a:t>Rating agencies engagement and </a:t>
                      </a:r>
                      <a:r>
                        <a:rPr lang="en-US" sz="1400" strike="noStrike" baseline="0" dirty="0">
                          <a:solidFill>
                            <a:schemeClr val="tx1"/>
                          </a:solidFill>
                          <a:latin typeface="Arial" panose="020B0604020202020204" pitchFamily="34" charset="0"/>
                          <a:cs typeface="Arial" panose="020B0604020202020204" pitchFamily="34" charset="0"/>
                        </a:rPr>
                        <a:t>deployment of an Awareness</a:t>
                      </a:r>
                      <a:r>
                        <a:rPr lang="en-US" sz="1400" baseline="0" dirty="0">
                          <a:solidFill>
                            <a:schemeClr val="tx1"/>
                          </a:solidFill>
                          <a:latin typeface="Arial" panose="020B0604020202020204" pitchFamily="34" charset="0"/>
                          <a:cs typeface="Arial" panose="020B0604020202020204" pitchFamily="34" charset="0"/>
                        </a:rPr>
                        <a:t> Campaign, highlighting the importance of credit ratings for prospective issuers </a:t>
                      </a:r>
                      <a:endParaRPr lang="en-US" sz="1400" dirty="0">
                        <a:solidFill>
                          <a:schemeClr val="tx1"/>
                        </a:solidFill>
                        <a:latin typeface="Arial" panose="020B0604020202020204" pitchFamily="34" charset="0"/>
                        <a:cs typeface="Arial" panose="020B0604020202020204" pitchFamily="34" charset="0"/>
                      </a:endParaRPr>
                    </a:p>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u="none" strike="noStrike" kern="1200" baseline="0" dirty="0">
                          <a:solidFill>
                            <a:schemeClr val="tx1"/>
                          </a:solidFill>
                          <a:latin typeface="Arial" panose="020B0604020202020204" pitchFamily="34" charset="0"/>
                          <a:ea typeface="+mn-ea"/>
                          <a:cs typeface="Arial" panose="020B0604020202020204" pitchFamily="34" charset="0"/>
                        </a:rPr>
                        <a:t>Seminar Sessions for education of issuers on benefits/documentation requirements for accessing the DCM</a:t>
                      </a:r>
                      <a:endParaRPr lang="en-GB" sz="1400" b="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8579502"/>
                  </a:ext>
                </a:extLst>
              </a:tr>
            </a:tbl>
          </a:graphicData>
        </a:graphic>
      </p:graphicFrame>
      <p:sp>
        <p:nvSpPr>
          <p:cNvPr id="2" name="Flowchart: Merge 1"/>
          <p:cNvSpPr/>
          <p:nvPr/>
        </p:nvSpPr>
        <p:spPr>
          <a:xfrm>
            <a:off x="2631601" y="4564597"/>
            <a:ext cx="3234519" cy="368022"/>
          </a:xfrm>
          <a:prstGeom prst="flowChartMerge">
            <a:avLst/>
          </a:prstGeom>
          <a:solidFill>
            <a:srgbClr val="0031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rrow: Left-Right 2"/>
          <p:cNvSpPr/>
          <p:nvPr/>
        </p:nvSpPr>
        <p:spPr>
          <a:xfrm>
            <a:off x="1451069" y="4843639"/>
            <a:ext cx="5595582" cy="711035"/>
          </a:xfrm>
          <a:prstGeom prst="leftRightArrow">
            <a:avLst/>
          </a:prstGeom>
          <a:solidFill>
            <a:schemeClr val="accent6">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Commence in  2017 </a:t>
            </a:r>
            <a:endParaRPr lang="en-GB"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477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8665" y="38101"/>
            <a:ext cx="9063354" cy="774699"/>
          </a:xfrm>
        </p:spPr>
        <p:txBody>
          <a:bodyPr>
            <a:normAutofit/>
          </a:bodyPr>
          <a:lstStyle/>
          <a:p>
            <a:r>
              <a:rPr lang="en-US" sz="2400" b="1" dirty="0">
                <a:latin typeface="Arial" panose="020B0604020202020204" pitchFamily="34" charset="0"/>
                <a:cs typeface="Arial" panose="020B0604020202020204" pitchFamily="34" charset="0"/>
              </a:rPr>
              <a:t>DCMD Project – Aspirational Impact on Economy</a:t>
            </a:r>
          </a:p>
        </p:txBody>
      </p:sp>
      <p:grpSp>
        <p:nvGrpSpPr>
          <p:cNvPr id="4" name="Group 3"/>
          <p:cNvGrpSpPr/>
          <p:nvPr/>
        </p:nvGrpSpPr>
        <p:grpSpPr>
          <a:xfrm>
            <a:off x="304714" y="1045004"/>
            <a:ext cx="8650962" cy="5088510"/>
            <a:chOff x="304714" y="1096582"/>
            <a:chExt cx="8650962" cy="5486789"/>
          </a:xfrm>
        </p:grpSpPr>
        <p:pic>
          <p:nvPicPr>
            <p:cNvPr id="2" name="Picture 1"/>
            <p:cNvPicPr>
              <a:picLocks noChangeAspect="1"/>
            </p:cNvPicPr>
            <p:nvPr/>
          </p:nvPicPr>
          <p:blipFill>
            <a:blip r:embed="rId3"/>
            <a:stretch>
              <a:fillRect/>
            </a:stretch>
          </p:blipFill>
          <p:spPr>
            <a:xfrm>
              <a:off x="6128888" y="1096582"/>
              <a:ext cx="2807292" cy="1739552"/>
            </a:xfrm>
            <a:prstGeom prst="rect">
              <a:avLst/>
            </a:prstGeom>
          </p:spPr>
        </p:pic>
        <p:pic>
          <p:nvPicPr>
            <p:cNvPr id="5" name="Picture 4"/>
            <p:cNvPicPr>
              <a:picLocks noChangeAspect="1"/>
            </p:cNvPicPr>
            <p:nvPr/>
          </p:nvPicPr>
          <p:blipFill>
            <a:blip r:embed="rId4"/>
            <a:stretch>
              <a:fillRect/>
            </a:stretch>
          </p:blipFill>
          <p:spPr>
            <a:xfrm>
              <a:off x="316991" y="4889143"/>
              <a:ext cx="2626148" cy="1691768"/>
            </a:xfrm>
            <a:prstGeom prst="rect">
              <a:avLst/>
            </a:prstGeom>
          </p:spPr>
        </p:pic>
        <p:pic>
          <p:nvPicPr>
            <p:cNvPr id="6" name="Picture 5"/>
            <p:cNvPicPr>
              <a:picLocks noChangeAspect="1"/>
            </p:cNvPicPr>
            <p:nvPr/>
          </p:nvPicPr>
          <p:blipFill>
            <a:blip r:embed="rId5"/>
            <a:stretch>
              <a:fillRect/>
            </a:stretch>
          </p:blipFill>
          <p:spPr>
            <a:xfrm>
              <a:off x="316990" y="1130434"/>
              <a:ext cx="2626149" cy="1725618"/>
            </a:xfrm>
            <a:prstGeom prst="rect">
              <a:avLst/>
            </a:prstGeom>
          </p:spPr>
        </p:pic>
        <p:pic>
          <p:nvPicPr>
            <p:cNvPr id="3078" name="Picture 6" descr="Image result for infrastructure in developed countrie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28888" y="4889143"/>
              <a:ext cx="2812197" cy="169422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7"/>
            <a:stretch>
              <a:fillRect/>
            </a:stretch>
          </p:blipFill>
          <p:spPr>
            <a:xfrm>
              <a:off x="304714" y="3026923"/>
              <a:ext cx="2638425" cy="1733550"/>
            </a:xfrm>
            <a:prstGeom prst="rect">
              <a:avLst/>
            </a:prstGeom>
          </p:spPr>
        </p:pic>
        <p:pic>
          <p:nvPicPr>
            <p:cNvPr id="10" name="Picture 9"/>
            <p:cNvPicPr>
              <a:picLocks noChangeAspect="1"/>
            </p:cNvPicPr>
            <p:nvPr/>
          </p:nvPicPr>
          <p:blipFill>
            <a:blip r:embed="rId8"/>
            <a:stretch>
              <a:fillRect/>
            </a:stretch>
          </p:blipFill>
          <p:spPr>
            <a:xfrm>
              <a:off x="3200636" y="4889143"/>
              <a:ext cx="2671287" cy="1694228"/>
            </a:xfrm>
            <a:prstGeom prst="rect">
              <a:avLst/>
            </a:prstGeom>
          </p:spPr>
        </p:pic>
        <p:pic>
          <p:nvPicPr>
            <p:cNvPr id="3088" name="Picture 16" descr="Image result for infrastructure in Dubai"/>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128888" y="3049925"/>
              <a:ext cx="2826788" cy="1724025"/>
            </a:xfrm>
            <a:prstGeom prst="rect">
              <a:avLst/>
            </a:prstGeom>
            <a:noFill/>
            <a:extLst>
              <a:ext uri="{909E8E84-426E-40DD-AFC4-6F175D3DCCD1}">
                <a14:hiddenFill xmlns:a14="http://schemas.microsoft.com/office/drawing/2010/main" xmlns="">
                  <a:solidFill>
                    <a:srgbClr val="FFFFFF"/>
                  </a:solidFill>
                </a14:hiddenFill>
              </a:ext>
            </a:extLst>
          </p:spPr>
        </p:pic>
        <p:pic>
          <p:nvPicPr>
            <p:cNvPr id="3090" name="Picture 18" descr="Image result for infrastructure in Dubai"/>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227339" y="2966892"/>
              <a:ext cx="2674697" cy="17716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Image result for infrastructure development in singapore"/>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226573" y="1130434"/>
              <a:ext cx="2645351" cy="172561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21164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2"/>
          <p:cNvSpPr>
            <a:spLocks noGrp="1"/>
          </p:cNvSpPr>
          <p:nvPr>
            <p:ph type="title"/>
          </p:nvPr>
        </p:nvSpPr>
        <p:spPr>
          <a:xfrm>
            <a:off x="0" y="99762"/>
            <a:ext cx="9144000" cy="703211"/>
          </a:xfrm>
        </p:spPr>
        <p:txBody>
          <a:bodyPr>
            <a:normAutofit/>
          </a:bodyPr>
          <a:lstStyle/>
          <a:p>
            <a:pPr lvl="0" eaLnBrk="1" fontAlgn="auto" hangingPunct="1">
              <a:lnSpc>
                <a:spcPct val="115000"/>
              </a:lnSpc>
              <a:spcBef>
                <a:spcPts val="0"/>
              </a:spcBef>
              <a:spcAft>
                <a:spcPts val="0"/>
              </a:spcAft>
              <a:tabLst>
                <a:tab pos="0" algn="l"/>
              </a:tabLst>
            </a:pPr>
            <a:r>
              <a:rPr lang="en-GB" sz="2400" b="1" dirty="0">
                <a:latin typeface="Arial" panose="020B0604020202020204" pitchFamily="34" charset="0"/>
                <a:cs typeface="Arial" panose="020B0604020202020204" pitchFamily="34" charset="0"/>
              </a:rPr>
              <a:t>Nigerian DCM Aspirational Future State</a:t>
            </a:r>
            <a:endParaRPr lang="en-GB" sz="2400" b="1" dirty="0">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9459716"/>
              </p:ext>
            </p:extLst>
          </p:nvPr>
        </p:nvGraphicFramePr>
        <p:xfrm>
          <a:off x="353410" y="1097815"/>
          <a:ext cx="7871952" cy="4999642"/>
        </p:xfrm>
        <a:graphic>
          <a:graphicData uri="http://schemas.openxmlformats.org/drawingml/2006/table">
            <a:tbl>
              <a:tblPr>
                <a:tableStyleId>{125E5076-3810-47DD-B79F-674D7AD40C01}</a:tableStyleId>
              </a:tblPr>
              <a:tblGrid>
                <a:gridCol w="4139648">
                  <a:extLst>
                    <a:ext uri="{9D8B030D-6E8A-4147-A177-3AD203B41FA5}">
                      <a16:colId xmlns:a16="http://schemas.microsoft.com/office/drawing/2014/main" xmlns="" val="652924393"/>
                    </a:ext>
                  </a:extLst>
                </a:gridCol>
                <a:gridCol w="1187726">
                  <a:extLst>
                    <a:ext uri="{9D8B030D-6E8A-4147-A177-3AD203B41FA5}">
                      <a16:colId xmlns:a16="http://schemas.microsoft.com/office/drawing/2014/main" xmlns="" val="1821864932"/>
                    </a:ext>
                  </a:extLst>
                </a:gridCol>
                <a:gridCol w="1277178">
                  <a:extLst>
                    <a:ext uri="{9D8B030D-6E8A-4147-A177-3AD203B41FA5}">
                      <a16:colId xmlns:a16="http://schemas.microsoft.com/office/drawing/2014/main" xmlns="" val="3935347325"/>
                    </a:ext>
                  </a:extLst>
                </a:gridCol>
                <a:gridCol w="1267400">
                  <a:extLst>
                    <a:ext uri="{9D8B030D-6E8A-4147-A177-3AD203B41FA5}">
                      <a16:colId xmlns:a16="http://schemas.microsoft.com/office/drawing/2014/main" xmlns="" val="3593801415"/>
                    </a:ext>
                  </a:extLst>
                </a:gridCol>
              </a:tblGrid>
              <a:tr h="253365">
                <a:tc rowSpan="2">
                  <a:txBody>
                    <a:bodyPr/>
                    <a:lstStyle/>
                    <a:p>
                      <a:pPr algn="l" fontAlgn="b"/>
                      <a:r>
                        <a:rPr lang="en-US" sz="1600" b="1" u="none" strike="noStrike" dirty="0">
                          <a:solidFill>
                            <a:schemeClr val="bg1"/>
                          </a:solidFill>
                          <a:effectLst/>
                          <a:latin typeface="Arial" panose="020B0604020202020204" pitchFamily="34" charset="0"/>
                          <a:cs typeface="Arial" panose="020B0604020202020204" pitchFamily="34" charset="0"/>
                        </a:rPr>
                        <a:t>Parameter</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gridSpan="2">
                  <a:txBody>
                    <a:body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Year</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hMerge="1">
                  <a:txBody>
                    <a:bodyPr/>
                    <a:lstStyle/>
                    <a:p>
                      <a:pPr algn="ctr" fontAlgn="b"/>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row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Change (%)</a:t>
                      </a:r>
                    </a:p>
                  </a:txBody>
                  <a:tcPr marL="9525" marR="9525" marT="9525" marB="0" anchor="ctr">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extLst>
                  <a:ext uri="{0D108BD9-81ED-4DB2-BD59-A6C34878D82A}">
                    <a16:rowId xmlns:a16="http://schemas.microsoft.com/office/drawing/2014/main" xmlns="" val="4038447844"/>
                  </a:ext>
                </a:extLst>
              </a:tr>
              <a:tr h="253365">
                <a:tc vMerge="1">
                  <a:txBody>
                    <a:bodyPr/>
                    <a:lstStyle/>
                    <a:p>
                      <a:pPr algn="l" fontAlgn="b"/>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2016</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2020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solidFill>
                  </a:tcPr>
                </a:tc>
                <a:tc vMerge="1">
                  <a:txBody>
                    <a:bodyPr/>
                    <a:lstStyle/>
                    <a:p>
                      <a:pPr algn="ctr" fontAlgn="b"/>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1517927"/>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GDP ($'</a:t>
                      </a:r>
                      <a:r>
                        <a:rPr lang="en-US" sz="1600" u="none" strike="noStrike" dirty="0" err="1">
                          <a:solidFill>
                            <a:schemeClr val="tx1"/>
                          </a:solidFill>
                          <a:effectLst/>
                          <a:latin typeface="Arial" panose="020B0604020202020204" pitchFamily="34" charset="0"/>
                          <a:cs typeface="Arial" panose="020B0604020202020204" pitchFamily="34" charset="0"/>
                        </a:rPr>
                        <a:t>bn</a:t>
                      </a:r>
                      <a:r>
                        <a:rPr lang="en-US" sz="160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481.1</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509.9</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1092224362"/>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Total Debt ($</a:t>
                      </a:r>
                      <a:r>
                        <a:rPr lang="en-US" sz="1600" u="none" strike="noStrike" dirty="0" err="1">
                          <a:solidFill>
                            <a:schemeClr val="tx1"/>
                          </a:solidFill>
                          <a:effectLst/>
                          <a:latin typeface="Arial" panose="020B0604020202020204" pitchFamily="34" charset="0"/>
                          <a:cs typeface="Arial" panose="020B0604020202020204" pitchFamily="34" charset="0"/>
                        </a:rPr>
                        <a:t>bn</a:t>
                      </a:r>
                      <a:r>
                        <a:rPr lang="en-US" sz="160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61.8</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764.9</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1,137.0</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1268640052"/>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Sovereign ($'</a:t>
                      </a:r>
                      <a:r>
                        <a:rPr lang="en-US" sz="1600" u="none" strike="noStrike" dirty="0" err="1">
                          <a:solidFill>
                            <a:schemeClr val="tx1"/>
                          </a:solidFill>
                          <a:effectLst/>
                          <a:latin typeface="Arial" panose="020B0604020202020204" pitchFamily="34" charset="0"/>
                          <a:cs typeface="Arial" panose="020B0604020202020204" pitchFamily="34" charset="0"/>
                        </a:rPr>
                        <a:t>bn</a:t>
                      </a:r>
                      <a:r>
                        <a:rPr lang="en-US" sz="160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56.6</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382.5</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576.0</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4051870048"/>
                  </a:ext>
                </a:extLst>
              </a:tr>
              <a:tr h="35112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Non Sovereign Debt ($'</a:t>
                      </a:r>
                      <a:r>
                        <a:rPr lang="en-US" sz="1600" u="none" strike="noStrike" dirty="0" err="1">
                          <a:solidFill>
                            <a:schemeClr val="tx1"/>
                          </a:solidFill>
                          <a:effectLst/>
                          <a:latin typeface="Arial" panose="020B0604020202020204" pitchFamily="34" charset="0"/>
                          <a:cs typeface="Arial" panose="020B0604020202020204" pitchFamily="34" charset="0"/>
                        </a:rPr>
                        <a:t>bn</a:t>
                      </a:r>
                      <a:r>
                        <a:rPr lang="en-US" sz="160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5.3</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382.5</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7,143.0</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3445966228"/>
                  </a:ext>
                </a:extLst>
              </a:tr>
              <a:tr h="35112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663841753"/>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Total Debt/GDP (%)</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12.9</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150.0</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1,067</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1895487251"/>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Sovereign/Total Debt (%)</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91.5</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50.0</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rgbClr val="FF0000"/>
                          </a:solidFill>
                          <a:effectLst/>
                          <a:latin typeface="Arial" panose="020B0604020202020204" pitchFamily="34" charset="0"/>
                          <a:cs typeface="Arial" panose="020B0604020202020204" pitchFamily="34" charset="0"/>
                        </a:rPr>
                        <a:t>(45)</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2562390570"/>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Non-Sovereign/Total Debt (%)</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8.5</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50.0</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485</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3276423171"/>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Secondary Market - Trading Intensity</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0.5</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12.0</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2,509</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3915394582"/>
                  </a:ext>
                </a:extLst>
              </a:tr>
              <a:tr h="334402">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3966127521"/>
                  </a:ext>
                </a:extLst>
              </a:tr>
              <a:tr h="334402">
                <a:tc>
                  <a:txBody>
                    <a:bodyPr/>
                    <a:lstStyle/>
                    <a:p>
                      <a:pPr algn="l" fontAlgn="b"/>
                      <a:r>
                        <a:rPr lang="en-US" sz="1600" b="1" u="none" strike="noStrike" dirty="0">
                          <a:solidFill>
                            <a:schemeClr val="tx1"/>
                          </a:solidFill>
                          <a:effectLst/>
                          <a:latin typeface="Arial" panose="020B0604020202020204" pitchFamily="34" charset="0"/>
                          <a:cs typeface="Arial" panose="020B0604020202020204" pitchFamily="34" charset="0"/>
                        </a:rPr>
                        <a:t>  Other Targets:</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1122007345"/>
                  </a:ext>
                </a:extLst>
              </a:tr>
              <a:tr h="390525">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Participation - Stockbrokers Activity (%)</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N/A</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50.0</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cell3D prstMaterial="dkEdge">
                      <a:bevel/>
                      <a:lightRig rig="flood" dir="t"/>
                    </a:cell3D>
                    <a:solidFill>
                      <a:schemeClr val="accent3">
                        <a:lumMod val="20000"/>
                        <a:lumOff val="8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2500" kern="1200" dirty="0">
                          <a:solidFill>
                            <a:schemeClr val="tx1"/>
                          </a:solidFill>
                          <a:effectLst/>
                          <a:latin typeface="+mn-lt"/>
                          <a:ea typeface="+mn-ea"/>
                          <a:cs typeface="+mn-cs"/>
                        </a:rPr>
                        <a:t>∞</a:t>
                      </a:r>
                    </a:p>
                  </a:txBody>
                  <a:tcPr marL="9525" marR="9525" marT="9525" marB="0" anchor="b">
                    <a:lnR w="12700" cap="flat" cmpd="sng" algn="ctr">
                      <a:solidFill>
                        <a:schemeClr val="tx1"/>
                      </a:solidFill>
                      <a:prstDash val="solid"/>
                      <a:round/>
                      <a:headEnd type="none" w="med" len="med"/>
                      <a:tailEnd type="none" w="med" len="med"/>
                    </a:lnR>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1387120390"/>
                  </a:ext>
                </a:extLst>
              </a:tr>
              <a:tr h="390525">
                <a:tc>
                  <a:txBody>
                    <a:bodyPr/>
                    <a:lstStyle/>
                    <a:p>
                      <a:pPr algn="l" fontAlgn="b"/>
                      <a:r>
                        <a:rPr lang="en-US" sz="1600" u="none" strike="noStrike" dirty="0">
                          <a:solidFill>
                            <a:schemeClr val="tx1"/>
                          </a:solidFill>
                          <a:effectLst/>
                          <a:latin typeface="Arial" panose="020B0604020202020204" pitchFamily="34" charset="0"/>
                          <a:cs typeface="Arial" panose="020B0604020202020204" pitchFamily="34" charset="0"/>
                        </a:rPr>
                        <a:t>  Variety of Securities - Securitised Debts</a:t>
                      </a:r>
                      <a:r>
                        <a:rPr lang="en-US" sz="1600" u="none" strike="noStrike" baseline="0" dirty="0">
                          <a:solidFill>
                            <a:schemeClr val="tx1"/>
                          </a:solidFill>
                          <a:effectLst/>
                          <a:latin typeface="Arial" panose="020B0604020202020204" pitchFamily="34" charset="0"/>
                          <a:cs typeface="Arial" panose="020B0604020202020204" pitchFamily="34" charset="0"/>
                        </a:rPr>
                        <a:t> </a:t>
                      </a:r>
                      <a:r>
                        <a:rPr lang="en-US" sz="160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N/A</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1600" b="1" u="none" strike="noStrike" dirty="0">
                          <a:solidFill>
                            <a:schemeClr val="tx1"/>
                          </a:solidFill>
                          <a:effectLst/>
                          <a:latin typeface="Arial" panose="020B0604020202020204" pitchFamily="34" charset="0"/>
                          <a:cs typeface="Arial" panose="020B0604020202020204" pitchFamily="34" charset="0"/>
                        </a:rPr>
                        <a:t>70.0</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2500" kern="1200" dirty="0">
                          <a:solidFill>
                            <a:schemeClr val="tx1"/>
                          </a:solidFill>
                          <a:effectLst/>
                          <a:latin typeface="+mn-lt"/>
                          <a:ea typeface="+mn-ea"/>
                          <a:cs typeface="+mn-cs"/>
                        </a:rPr>
                        <a:t>∞</a:t>
                      </a:r>
                      <a:endParaRPr lang="en-US" sz="25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xmlns="" val="3460354099"/>
                  </a:ext>
                </a:extLst>
              </a:tr>
            </a:tbl>
          </a:graphicData>
        </a:graphic>
      </p:graphicFrame>
    </p:spTree>
    <p:extLst>
      <p:ext uri="{BB962C8B-B14F-4D97-AF65-F5344CB8AC3E}">
        <p14:creationId xmlns:p14="http://schemas.microsoft.com/office/powerpoint/2010/main" xmlns="" val="624038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78B8B1117E7345A48BB64225EBE25A" ma:contentTypeVersion="0" ma:contentTypeDescription="Create a new document." ma:contentTypeScope="" ma:versionID="1ce627ae91a7e8c2de9cf19e4ed59f43">
  <xsd:schema xmlns:xsd="http://www.w3.org/2001/XMLSchema" xmlns:xs="http://www.w3.org/2001/XMLSchema" xmlns:p="http://schemas.microsoft.com/office/2006/metadata/properties" targetNamespace="http://schemas.microsoft.com/office/2006/metadata/properties" ma:root="true" ma:fieldsID="13def70fa398b057f1a32068f2fa7a6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838130-CBD6-4395-8502-818454E18D42}">
  <ds:schemaRefs>
    <ds:schemaRef ds:uri="http://schemas.microsoft.com/sharepoint/v3/contenttype/forms"/>
  </ds:schemaRefs>
</ds:datastoreItem>
</file>

<file path=customXml/itemProps2.xml><?xml version="1.0" encoding="utf-8"?>
<ds:datastoreItem xmlns:ds="http://schemas.openxmlformats.org/officeDocument/2006/customXml" ds:itemID="{86ED956E-1684-4124-A9C0-2271E2F44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93E5F9-5246-46C6-8663-BA629ECC1B3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43313</TotalTime>
  <Words>885</Words>
  <Application>Microsoft Office PowerPoint</Application>
  <PresentationFormat>On-screen Show (4:3)</PresentationFormat>
  <Paragraphs>301</Paragraphs>
  <Slides>10</Slides>
  <Notes>8</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Office Theme</vt:lpstr>
      <vt:lpstr>1_Office Theme</vt:lpstr>
      <vt:lpstr>2_Office Theme</vt:lpstr>
      <vt:lpstr>3_Office Theme</vt:lpstr>
      <vt:lpstr>4_Office Theme</vt:lpstr>
      <vt:lpstr>Slide 0</vt:lpstr>
      <vt:lpstr>Agenda</vt:lpstr>
      <vt:lpstr>Debt Capital Market  Sizing </vt:lpstr>
      <vt:lpstr>Slide 3</vt:lpstr>
      <vt:lpstr>Slide 4</vt:lpstr>
      <vt:lpstr>DCMD Project Advocacy Initiatives</vt:lpstr>
      <vt:lpstr>DCMD Project Sensitisation &amp; Awareness Campaigns</vt:lpstr>
      <vt:lpstr>DCMD Project – Aspirational Impact on Economy</vt:lpstr>
      <vt:lpstr>Nigerian DCM Aspirational Future State</vt:lpstr>
      <vt:lpstr>Slide 9</vt:lpstr>
    </vt:vector>
  </TitlesOfParts>
  <Company>D'Haven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FMDQ OTC Plc</dc:title>
  <dc:creator>Oyin  Adeeko</dc:creator>
  <cp:lastModifiedBy>secadmin</cp:lastModifiedBy>
  <cp:revision>3964</cp:revision>
  <cp:lastPrinted>2015-02-16T16:35:38Z</cp:lastPrinted>
  <dcterms:created xsi:type="dcterms:W3CDTF">2012-01-04T15:06:53Z</dcterms:created>
  <dcterms:modified xsi:type="dcterms:W3CDTF">2016-11-24T13:40:18Z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0x0101005D78B8B1117E7345A48BB64225EBE25A</vt:lpwstr>
  </property>
</Properties>
</file>