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handoutMasterIdLst>
    <p:handoutMasterId r:id="rId8"/>
  </p:handoutMasterIdLst>
  <p:sldIdLst>
    <p:sldId id="368" r:id="rId2"/>
    <p:sldId id="371" r:id="rId3"/>
    <p:sldId id="373" r:id="rId4"/>
    <p:sldId id="370" r:id="rId5"/>
    <p:sldId id="364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8BC5FAB5-4C19-41ED-8D89-F034B5E39379}">
          <p14:sldIdLst/>
        </p14:section>
        <p14:section name="Untitled Section" id="{DAC99B85-0CCD-4478-98C3-C360579687C1}">
          <p14:sldIdLst/>
        </p14:section>
        <p14:section name="Untitled Section" id="{876B2D13-EBAF-470D-BB84-A819775C2FDA}">
          <p14:sldIdLst>
            <p14:sldId id="368"/>
            <p14:sldId id="371"/>
            <p14:sldId id="373"/>
            <p14:sldId id="370"/>
            <p14:sldId id="3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7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5ABDD5-1DD0-428A-912E-23934F57F65D}" type="datetimeFigureOut">
              <a:rPr lang="en-US" smtClean="0"/>
              <a:pPr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DD83F-D286-43C6-89CF-3F8AB135F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5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235836-EEDF-4826-88C6-24D867ED7F3C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19DA59-DF62-4E87-BDB0-20DB6113B6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33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56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981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1286679"/>
      </p:ext>
    </p:extLst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3989269"/>
      </p:ext>
    </p:extLst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262199"/>
      </p:ext>
    </p:extLst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9756089"/>
      </p:ext>
    </p:extLst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302839"/>
      </p:ext>
    </p:extLst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3675216"/>
      </p:ext>
    </p:extLst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440331"/>
      </p:ext>
    </p:extLst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0833870"/>
      </p:ext>
    </p:extLst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7871560"/>
      </p:ext>
    </p:extLst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579207"/>
      </p:ext>
    </p:extLst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10/31/2016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677264"/>
      </p:ext>
    </p:extLst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06276C-84AA-46EC-A521-23EE23BB9623}" type="datetime1">
              <a:rPr lang="en-US" smtClean="0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A CSCS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C9282-F3A4-4611-9978-021D08EC3D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scs conner edge motif darke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32340" y="0"/>
            <a:ext cx="2911659" cy="2362200"/>
          </a:xfrm>
          <a:prstGeom prst="rect">
            <a:avLst/>
          </a:prstGeom>
        </p:spPr>
      </p:pic>
      <p:pic>
        <p:nvPicPr>
          <p:cNvPr id="8" name="Picture 7" descr="cscs logo 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600" y="152400"/>
            <a:ext cx="159294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426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0" y="2167717"/>
            <a:ext cx="167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dirty="0">
                <a:latin typeface="Tw Cen MT" panose="020B0602020104020603" pitchFamily="34" charset="0"/>
                <a:ea typeface="+mj-ea"/>
                <a:cs typeface="Aharoni" panose="02010803020104030203" pitchFamily="2" charset="-79"/>
              </a:rPr>
              <a:t>November, 2016</a:t>
            </a:r>
          </a:p>
        </p:txBody>
      </p:sp>
      <p:sp>
        <p:nvSpPr>
          <p:cNvPr id="4" name="Rectangle 3"/>
          <p:cNvSpPr/>
          <p:nvPr/>
        </p:nvSpPr>
        <p:spPr>
          <a:xfrm>
            <a:off x="2297723" y="2984573"/>
            <a:ext cx="624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endParaRPr lang="en-US" sz="1000" dirty="0">
              <a:latin typeface="Calibri" panose="020F0502020204030204" pitchFamily="34" charset="0"/>
            </a:endParaRPr>
          </a:p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Presentation</a:t>
            </a:r>
            <a:endParaRPr lang="en-US" sz="2000" b="1" i="1" dirty="0">
              <a:latin typeface="Calibri" panose="020F0502020204030204" pitchFamily="34" charset="0"/>
            </a:endParaRPr>
          </a:p>
          <a:p>
            <a:pPr algn="ctr"/>
            <a:r>
              <a:rPr lang="en-US" sz="2000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to</a:t>
            </a:r>
          </a:p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Capital Market Committee Meeting 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</a:rPr>
              <a:t>Lagos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371600"/>
            <a:ext cx="7696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Full Dematerialization Report as at date</a:t>
            </a:r>
            <a:endParaRPr lang="en-US" sz="3500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6348" t="4355" b="52095"/>
          <a:stretch/>
        </p:blipFill>
        <p:spPr>
          <a:xfrm>
            <a:off x="761999" y="3637983"/>
            <a:ext cx="2015067" cy="232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1580798"/>
      </p:ext>
    </p:extLst>
  </p:cSld>
  <p:clrMapOvr>
    <a:masterClrMapping/>
  </p:clrMapOvr>
  <p:transition spd="med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62354" y="1524000"/>
            <a:ext cx="3200400" cy="16527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 bwMode="auto">
          <a:xfrm>
            <a:off x="1600200" y="603738"/>
            <a:ext cx="2514600" cy="5392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C00000"/>
                </a:solidFill>
                <a:latin typeface="Tw Cen MT" panose="020B0602020104020603" pitchFamily="34" charset="0"/>
              </a:rPr>
              <a:t>Introduction</a:t>
            </a:r>
            <a:r>
              <a:rPr lang="en-US" sz="2400" dirty="0">
                <a:solidFill>
                  <a:srgbClr val="C00000"/>
                </a:solidFill>
                <a:latin typeface="Tw Cen MT" panose="020B06020201040206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8587328"/>
              </p:ext>
            </p:extLst>
          </p:nvPr>
        </p:nvGraphicFramePr>
        <p:xfrm>
          <a:off x="4495800" y="1348153"/>
          <a:ext cx="3581400" cy="5144475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4413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77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23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6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Schedule of Registrars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73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S/N</a:t>
                      </a:r>
                      <a:endParaRPr lang="en-US" sz="12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Registrars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No. Of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Security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399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Africa Prudential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2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Cardinalsonte</a:t>
                      </a:r>
                      <a:r>
                        <a:rPr lang="en-US" sz="1400" dirty="0">
                          <a:effectLst/>
                        </a:rPr>
                        <a:t>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3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EDC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Mainstreet</a:t>
                      </a:r>
                      <a:r>
                        <a:rPr lang="en-US" sz="1400" dirty="0">
                          <a:effectLst/>
                        </a:rPr>
                        <a:t> Registrar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5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Meristem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Veritas</a:t>
                      </a:r>
                      <a:r>
                        <a:rPr lang="en-US" sz="1400" dirty="0">
                          <a:effectLst/>
                        </a:rPr>
                        <a:t>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GTL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8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Centurion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39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9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Unity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72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10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First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11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Pace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12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Flourmills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13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United Securities Ltd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14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Pac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15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Apel</a:t>
                      </a:r>
                      <a:r>
                        <a:rPr lang="en-US" sz="1400" dirty="0">
                          <a:effectLst/>
                        </a:rPr>
                        <a:t>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68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16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Lighthouse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17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DataMax</a:t>
                      </a:r>
                      <a:r>
                        <a:rPr lang="en-US" sz="1400" dirty="0">
                          <a:effectLst/>
                        </a:rPr>
                        <a:t>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75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>
                          <a:effectLst/>
                        </a:rPr>
                        <a:t>18</a:t>
                      </a:r>
                      <a:endParaRPr lang="en-US" sz="12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Allcrown</a:t>
                      </a:r>
                      <a:r>
                        <a:rPr lang="en-US" sz="1400" dirty="0">
                          <a:effectLst/>
                        </a:rPr>
                        <a:t> Registrars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38729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dirty="0">
                          <a:effectLst/>
                        </a:rPr>
                        <a:t> </a:t>
                      </a:r>
                      <a:endParaRPr lang="en-US" sz="12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2" marR="66562" marT="0" marB="0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1348153"/>
            <a:ext cx="3352800" cy="16481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535" dirty="0"/>
              <a:t>The full dematerialization initiative  commenced in July 2015 arising from SEC’s directive to all Registrar to work in concert with CSCS. </a:t>
            </a:r>
          </a:p>
          <a:p>
            <a:pPr algn="just"/>
            <a:endParaRPr lang="en-US" sz="9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535" dirty="0"/>
              <a:t>We had 190 securities managed by 18 Registrars</a:t>
            </a:r>
          </a:p>
        </p:txBody>
      </p:sp>
    </p:spTree>
    <p:extLst>
      <p:ext uri="{BB962C8B-B14F-4D97-AF65-F5344CB8AC3E}">
        <p14:creationId xmlns:p14="http://schemas.microsoft.com/office/powerpoint/2010/main" xmlns="" val="4025304705"/>
      </p:ext>
    </p:extLst>
  </p:cSld>
  <p:clrMapOvr>
    <a:masterClrMapping/>
  </p:clrMapOvr>
  <p:transition spd="med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762000" y="1224610"/>
            <a:ext cx="3924800" cy="46243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Current Status</a:t>
            </a:r>
          </a:p>
          <a:p>
            <a:pPr algn="just"/>
            <a:endParaRPr lang="en-US" sz="2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pPr algn="just"/>
            <a:r>
              <a:rPr lang="en-US" sz="1400" dirty="0"/>
              <a:t>Due to the commitment of the parties to the initiative, we were able to overcome the challenges: Reconciliation were done between the Registrars and CSCS;</a:t>
            </a:r>
          </a:p>
          <a:p>
            <a:pPr algn="just"/>
            <a:endParaRPr lang="en-US" sz="8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/>
              <a:t>We have dematerialized 98.9%, translating to 187 securities successfully completed as at October 2016. 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9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/>
              <a:t>STOKVIS Nigeria Plc was delisted from the official list of the Nigerian Stock Exchange  which </a:t>
            </a:r>
            <a:r>
              <a:rPr lang="en-US" sz="1400" b="1" i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the total number of registers from 190 to 189.</a:t>
            </a:r>
            <a:endParaRPr lang="en-US" sz="1400" b="1" dirty="0"/>
          </a:p>
          <a:p>
            <a:pPr algn="just"/>
            <a:endParaRPr lang="en-US" sz="9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/>
              <a:t>The </a:t>
            </a:r>
            <a:r>
              <a:rPr lang="en-US" sz="1400" b="1"/>
              <a:t>remaining </a:t>
            </a:r>
            <a:r>
              <a:rPr lang="en-US" sz="1400" b="1" smtClean="0"/>
              <a:t>1.1% </a:t>
            </a:r>
            <a:r>
              <a:rPr lang="en-US" sz="1400" b="1" dirty="0"/>
              <a:t>which represents two (2) securities are being reconciled for issued share capital discrepancies.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9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/>
              <a:t>We are working with the affected two registrars to ensure 100% full dematerialization.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7600" y="6040291"/>
            <a:ext cx="1295400" cy="792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13" y="6014780"/>
            <a:ext cx="1530907" cy="843220"/>
          </a:xfrm>
          <a:prstGeom prst="rect">
            <a:avLst/>
          </a:prstGeom>
        </p:spPr>
      </p:pic>
      <p:grpSp>
        <p:nvGrpSpPr>
          <p:cNvPr id="58" name="Group 57"/>
          <p:cNvGrpSpPr/>
          <p:nvPr/>
        </p:nvGrpSpPr>
        <p:grpSpPr>
          <a:xfrm>
            <a:off x="457200" y="1224610"/>
            <a:ext cx="3957223" cy="3583925"/>
            <a:chOff x="228600" y="1371600"/>
            <a:chExt cx="3957223" cy="3583925"/>
          </a:xfrm>
        </p:grpSpPr>
        <p:sp>
          <p:nvSpPr>
            <p:cNvPr id="15" name="TextBox 14"/>
            <p:cNvSpPr txBox="1"/>
            <p:nvPr/>
          </p:nvSpPr>
          <p:spPr>
            <a:xfrm>
              <a:off x="228600" y="1371600"/>
              <a:ext cx="3957223" cy="3583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472299" y="2357324"/>
              <a:ext cx="1534189" cy="1553582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2798790" y="2731125"/>
              <a:ext cx="1365061" cy="1137905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1362772" y="3611478"/>
              <a:ext cx="1562855" cy="1130607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976368" y="1570475"/>
              <a:ext cx="1326320" cy="1026659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351153" y="1524000"/>
              <a:ext cx="1479363" cy="120061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287198" y="2500601"/>
              <a:ext cx="1361071" cy="1190474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461266" y="1780130"/>
              <a:ext cx="1281536" cy="573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Authorized share capital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696215" y="3013107"/>
              <a:ext cx="1479364" cy="573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Issued Share Capital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78653" y="1798043"/>
              <a:ext cx="1181497" cy="573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mismatch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18984" y="2673928"/>
              <a:ext cx="1314768" cy="573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File categorization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54651" y="3816561"/>
              <a:ext cx="128284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b="1" dirty="0"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Withdrawal of processed records</a:t>
              </a:r>
              <a:endParaRPr lang="en-US" sz="1500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719352" y="2802217"/>
              <a:ext cx="1071210" cy="573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w Cen MT" panose="020B0602020104020603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The Initial Challenges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35266759"/>
      </p:ext>
    </p:extLst>
  </p:cSld>
  <p:clrMapOvr>
    <a:masterClrMapping/>
  </p:clrMapOvr>
  <p:transition spd="med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 bwMode="auto">
          <a:xfrm>
            <a:off x="1676400" y="381000"/>
            <a:ext cx="6781800" cy="7620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Registrars’ Performance On Full </a:t>
            </a:r>
            <a:r>
              <a:rPr lang="en-US" sz="2200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Demat</a:t>
            </a:r>
            <a:r>
              <a:rPr lang="en-US" sz="2200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As at Date </a:t>
            </a:r>
            <a:endParaRPr lang="en-US" sz="22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2734694"/>
              </p:ext>
            </p:extLst>
          </p:nvPr>
        </p:nvGraphicFramePr>
        <p:xfrm>
          <a:off x="445477" y="1295400"/>
          <a:ext cx="8229600" cy="440334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53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64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051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48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48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44974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4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S/N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REGISTRAR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OF REGISTER(S)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 TURNED 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READY TO BE 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REJECTED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% of successful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Upload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REASON FOR REJECTION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Africa Prudential </a:t>
                      </a:r>
                      <a:r>
                        <a:rPr lang="en-US" sz="1200" b="0" dirty="0" err="1">
                          <a:effectLst/>
                        </a:rPr>
                        <a:t>Reg.Plc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Cardinalstone</a:t>
                      </a:r>
                      <a:r>
                        <a:rPr lang="en-US" sz="1200" b="0" dirty="0">
                          <a:effectLst/>
                        </a:rPr>
                        <a:t> Registrars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EDC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100.%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Mainstreet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Meristem Registrars Ltd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207643034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Veritas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GTL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Centurion Registrars Ltd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Unity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First Registrars Limited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PACE Registrars 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Flour Mills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United Securities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             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Pac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75%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ISSUED SHARE  CAP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Apel</a:t>
                      </a:r>
                      <a:r>
                        <a:rPr lang="en-US" sz="1200" b="0" dirty="0">
                          <a:effectLst/>
                        </a:rPr>
                        <a:t> Registrars Limited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Lighthouse Securities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Datamax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66.7%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ISSUED SHARE  CAP</a:t>
                      </a: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Allcrown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TOTAL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189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187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45477" y="5886313"/>
            <a:ext cx="7772400" cy="55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200" b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150" b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Registers Successfully Uploaded = 187</a:t>
            </a:r>
          </a:p>
          <a:p>
            <a:pPr>
              <a:spcAft>
                <a:spcPts val="800"/>
              </a:spcAft>
            </a:pPr>
            <a:r>
              <a:rPr lang="en-US" sz="1150" b="1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*Percentage of successful upload = 98.9%</a:t>
            </a:r>
            <a:endParaRPr lang="en-US" sz="1150" i="1" dirty="0">
              <a:effectLst/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1241"/>
      </p:ext>
    </p:extLst>
  </p:cSld>
  <p:clrMapOvr>
    <a:masterClrMapping/>
  </p:clrMapOvr>
  <p:transition spd="med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62000" y="2971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4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024241080"/>
      </p:ext>
    </p:extLst>
  </p:cSld>
  <p:clrMapOvr>
    <a:masterClrMapping/>
  </p:clrMapOvr>
  <p:transition spd="med">
    <p:circle/>
  </p:transition>
</p:sld>
</file>

<file path=ppt/theme/theme1.xml><?xml version="1.0" encoding="utf-8"?>
<a:theme xmlns:a="http://schemas.openxmlformats.org/drawingml/2006/main" name="cs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Words>518</Words>
  <Application>Microsoft Office PowerPoint</Application>
  <PresentationFormat>On-screen Show (4:3)</PresentationFormat>
  <Paragraphs>277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cscs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Ibkworld</dc:creator>
  <cp:lastModifiedBy>cmcsecretariat</cp:lastModifiedBy>
  <cp:revision>172</cp:revision>
  <cp:lastPrinted>2016-10-17T17:20:50Z</cp:lastPrinted>
  <dcterms:created xsi:type="dcterms:W3CDTF">2014-08-25T17:17:31Z</dcterms:created>
  <dcterms:modified xsi:type="dcterms:W3CDTF">2016-10-31T14:13:36Z</dcterms:modified>
</cp:coreProperties>
</file>