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charts/style2.xml" ContentType="application/vnd.ms-office.chart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olors2.xml" ContentType="application/vnd.ms-office.chartcolor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89" r:id="rId3"/>
    <p:sldId id="364" r:id="rId4"/>
    <p:sldId id="366" r:id="rId5"/>
    <p:sldId id="367" r:id="rId6"/>
    <p:sldId id="365" r:id="rId7"/>
    <p:sldId id="368" r:id="rId8"/>
    <p:sldId id="370" r:id="rId9"/>
    <p:sldId id="369" r:id="rId10"/>
    <p:sldId id="30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117F161-FBCD-4E30-A37B-720AC8124C91}">
          <p14:sldIdLst>
            <p14:sldId id="285"/>
            <p14:sldId id="289"/>
          </p14:sldIdLst>
        </p14:section>
        <p14:section name="Untitled Section" id="{4629F229-D5D0-4DA0-9744-F16B7C5D169F}">
          <p14:sldIdLst>
            <p14:sldId id="364"/>
            <p14:sldId id="366"/>
            <p14:sldId id="367"/>
            <p14:sldId id="365"/>
            <p14:sldId id="368"/>
            <p14:sldId id="370"/>
            <p14:sldId id="369"/>
            <p14:sldId id="30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3" autoAdjust="0"/>
    <p:restoredTop sz="92101" autoAdjust="0"/>
  </p:normalViewPr>
  <p:slideViewPr>
    <p:cSldViewPr>
      <p:cViewPr varScale="1">
        <p:scale>
          <a:sx n="84" d="100"/>
          <a:sy n="84" d="100"/>
        </p:scale>
        <p:origin x="-15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kenwafor\Documents\PROJECTS\DIRECT%20CASH%20SETTLEMENT\DSC%20RECORDS%20PER%20ENTITY%20-%20Nov%202016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kenwafor\Documents\PROJECTS\DIRECT%20CASH%20SETTLEMENT\DSC%20RECORDS%20PER%20ENTITY%20-%20Nov%202016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kenwafor\Documents\PROJECTS\DIRECT%20CASH%20SETTLEMENT\DSC%20RECORDS%20PER%20ENTITY%20-%20Nov%202016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DCS Account Set</a:t>
            </a:r>
            <a:r>
              <a:rPr lang="en-US" sz="1100" b="1" baseline="0"/>
              <a:t>-Up Requests (YTD)</a:t>
            </a:r>
            <a:endParaRPr lang="en-US" sz="1100" b="1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CSCS!$AF$9:$AF$11</c:f>
              <c:strCache>
                <c:ptCount val="3"/>
                <c:pt idx="0">
                  <c:v>Requests Received</c:v>
                </c:pt>
                <c:pt idx="1">
                  <c:v>Accounts Set Up</c:v>
                </c:pt>
                <c:pt idx="2">
                  <c:v>Rejected Requests</c:v>
                </c:pt>
              </c:strCache>
            </c:strRef>
          </c:cat>
          <c:val>
            <c:numRef>
              <c:f>CSCS!$AG$9:$AG$11</c:f>
              <c:numCache>
                <c:formatCode>General</c:formatCode>
                <c:ptCount val="3"/>
                <c:pt idx="0">
                  <c:v>1034</c:v>
                </c:pt>
                <c:pt idx="1">
                  <c:v>615</c:v>
                </c:pt>
                <c:pt idx="2">
                  <c:v>238</c:v>
                </c:pt>
              </c:numCache>
            </c:numRef>
          </c:val>
        </c:ser>
        <c:dLbls/>
        <c:gapWidth val="219"/>
        <c:overlap val="-27"/>
        <c:axId val="113786880"/>
        <c:axId val="113788416"/>
      </c:barChart>
      <c:catAx>
        <c:axId val="1137868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88416"/>
        <c:crosses val="autoZero"/>
        <c:auto val="1"/>
        <c:lblAlgn val="ctr"/>
        <c:lblOffset val="100"/>
      </c:catAx>
      <c:valAx>
        <c:axId val="1137884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8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Number of DCS</a:t>
            </a:r>
            <a:r>
              <a:rPr lang="en-US" sz="1100" b="1" baseline="0" dirty="0"/>
              <a:t> </a:t>
            </a:r>
            <a:r>
              <a:rPr lang="en-US" sz="1100" b="1" baseline="0" dirty="0" smtClean="0"/>
              <a:t>accounts </a:t>
            </a:r>
            <a:r>
              <a:rPr lang="en-US" sz="1100" b="1" baseline="0" dirty="0"/>
              <a:t>Set </a:t>
            </a:r>
            <a:r>
              <a:rPr lang="en-US" sz="1100" b="1" baseline="0" dirty="0" smtClean="0"/>
              <a:t>Up, By Sett. Banks(YTD</a:t>
            </a:r>
            <a:r>
              <a:rPr lang="en-US" sz="1100" b="1" baseline="0" dirty="0"/>
              <a:t>)</a:t>
            </a:r>
            <a:endParaRPr lang="en-US" sz="1100" b="1" dirty="0"/>
          </a:p>
        </c:rich>
      </c:tx>
      <c:layout>
        <c:manualLayout>
          <c:xMode val="edge"/>
          <c:yMode val="edge"/>
          <c:x val="0.15265147963670464"/>
          <c:y val="3.2407407407407413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2593201379815814E-2"/>
          <c:y val="0.17171296296296298"/>
          <c:w val="0.92048147292551297"/>
          <c:h val="0.34561169437153683"/>
        </c:manualLayout>
      </c:layout>
      <c:barChart>
        <c:barDir val="col"/>
        <c:grouping val="clustered"/>
        <c:ser>
          <c:idx val="0"/>
          <c:order val="0"/>
          <c:tx>
            <c:strRef>
              <c:f>CSCS!$F$28</c:f>
              <c:strCache>
                <c:ptCount val="1"/>
                <c:pt idx="0">
                  <c:v>Number of DCS Accounts Set-up by Sett. Banks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CSCS!$E$29:$E$44</c:f>
              <c:strCache>
                <c:ptCount val="16"/>
                <c:pt idx="0">
                  <c:v>FBNH</c:v>
                </c:pt>
                <c:pt idx="1">
                  <c:v>GTB</c:v>
                </c:pt>
                <c:pt idx="2">
                  <c:v>STERLING</c:v>
                </c:pt>
                <c:pt idx="3">
                  <c:v>SKYE</c:v>
                </c:pt>
                <c:pt idx="4">
                  <c:v>ZENITH</c:v>
                </c:pt>
                <c:pt idx="5">
                  <c:v>UBA</c:v>
                </c:pt>
                <c:pt idx="6">
                  <c:v>ECO</c:v>
                </c:pt>
                <c:pt idx="7">
                  <c:v>FIDELITY</c:v>
                </c:pt>
                <c:pt idx="8">
                  <c:v>STANBIC</c:v>
                </c:pt>
                <c:pt idx="9">
                  <c:v>DIAMOND</c:v>
                </c:pt>
                <c:pt idx="10">
                  <c:v>ACCESS</c:v>
                </c:pt>
                <c:pt idx="11">
                  <c:v>UBN</c:v>
                </c:pt>
                <c:pt idx="12">
                  <c:v>HERITAGE</c:v>
                </c:pt>
                <c:pt idx="13">
                  <c:v>FCMB</c:v>
                </c:pt>
                <c:pt idx="14">
                  <c:v>KEYSTONE</c:v>
                </c:pt>
                <c:pt idx="15">
                  <c:v>STD. CHARTERED</c:v>
                </c:pt>
              </c:strCache>
            </c:strRef>
          </c:cat>
          <c:val>
            <c:numRef>
              <c:f>CSCS!$F$29:$F$44</c:f>
              <c:numCache>
                <c:formatCode>General</c:formatCode>
                <c:ptCount val="16"/>
                <c:pt idx="0">
                  <c:v>235</c:v>
                </c:pt>
                <c:pt idx="1">
                  <c:v>136</c:v>
                </c:pt>
                <c:pt idx="2">
                  <c:v>6</c:v>
                </c:pt>
                <c:pt idx="3">
                  <c:v>28</c:v>
                </c:pt>
                <c:pt idx="4">
                  <c:v>49</c:v>
                </c:pt>
                <c:pt idx="5">
                  <c:v>38</c:v>
                </c:pt>
                <c:pt idx="6">
                  <c:v>15</c:v>
                </c:pt>
                <c:pt idx="7">
                  <c:v>5</c:v>
                </c:pt>
                <c:pt idx="8">
                  <c:v>12</c:v>
                </c:pt>
                <c:pt idx="9">
                  <c:v>9</c:v>
                </c:pt>
                <c:pt idx="10">
                  <c:v>0</c:v>
                </c:pt>
                <c:pt idx="11">
                  <c:v>0</c:v>
                </c:pt>
                <c:pt idx="12">
                  <c:v>21</c:v>
                </c:pt>
                <c:pt idx="13">
                  <c:v>2</c:v>
                </c:pt>
                <c:pt idx="14">
                  <c:v>0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CSCS!$G$28</c:f>
              <c:strCache>
                <c:ptCount val="1"/>
                <c:pt idx="0">
                  <c:v>Number of Requests from CSCS to Banks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CSCS!$E$29:$E$44</c:f>
              <c:strCache>
                <c:ptCount val="16"/>
                <c:pt idx="0">
                  <c:v>FBNH</c:v>
                </c:pt>
                <c:pt idx="1">
                  <c:v>GTB</c:v>
                </c:pt>
                <c:pt idx="2">
                  <c:v>STERLING</c:v>
                </c:pt>
                <c:pt idx="3">
                  <c:v>SKYE</c:v>
                </c:pt>
                <c:pt idx="4">
                  <c:v>ZENITH</c:v>
                </c:pt>
                <c:pt idx="5">
                  <c:v>UBA</c:v>
                </c:pt>
                <c:pt idx="6">
                  <c:v>ECO</c:v>
                </c:pt>
                <c:pt idx="7">
                  <c:v>FIDELITY</c:v>
                </c:pt>
                <c:pt idx="8">
                  <c:v>STANBIC</c:v>
                </c:pt>
                <c:pt idx="9">
                  <c:v>DIAMOND</c:v>
                </c:pt>
                <c:pt idx="10">
                  <c:v>ACCESS</c:v>
                </c:pt>
                <c:pt idx="11">
                  <c:v>UBN</c:v>
                </c:pt>
                <c:pt idx="12">
                  <c:v>HERITAGE</c:v>
                </c:pt>
                <c:pt idx="13">
                  <c:v>FCMB</c:v>
                </c:pt>
                <c:pt idx="14">
                  <c:v>KEYSTONE</c:v>
                </c:pt>
                <c:pt idx="15">
                  <c:v>STD. CHARTERED</c:v>
                </c:pt>
              </c:strCache>
            </c:strRef>
          </c:cat>
          <c:val>
            <c:numRef>
              <c:f>CSCS!$G$29:$G$44</c:f>
              <c:numCache>
                <c:formatCode>General</c:formatCode>
                <c:ptCount val="16"/>
              </c:numCache>
            </c:numRef>
          </c:val>
        </c:ser>
        <c:dLbls/>
        <c:gapWidth val="219"/>
        <c:overlap val="-27"/>
        <c:axId val="113723648"/>
        <c:axId val="113741824"/>
      </c:barChart>
      <c:catAx>
        <c:axId val="1137236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41824"/>
        <c:crosses val="autoZero"/>
        <c:auto val="1"/>
        <c:lblAlgn val="ctr"/>
        <c:lblOffset val="100"/>
      </c:catAx>
      <c:valAx>
        <c:axId val="113741824"/>
        <c:scaling>
          <c:orientation val="minMax"/>
          <c:max val="25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2364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7.6078272911604697E-2"/>
          <c:y val="0.78761519393409152"/>
          <c:w val="0.82684608232027912"/>
          <c:h val="7.812554680664918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/>
              <a:t>BVN Validation by Brokers on NIBSS Portal (YTD)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'BVN Validation by Brokers'!$C$61</c:f>
              <c:strCache>
                <c:ptCount val="1"/>
                <c:pt idx="0">
                  <c:v>BVN Validation by Brokers on NIBSS Portal, Jan-Mar 2016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dPt>
            <c:idx val="1"/>
          </c:dPt>
          <c:dPt>
            <c:idx val="2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'BVN Validation by Brokers'!$B$62:$B$71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'BVN Validation by Brokers'!$C$62:$C$71</c:f>
              <c:numCache>
                <c:formatCode>General</c:formatCode>
                <c:ptCount val="10"/>
                <c:pt idx="0">
                  <c:v>433</c:v>
                </c:pt>
                <c:pt idx="1">
                  <c:v>604</c:v>
                </c:pt>
                <c:pt idx="2">
                  <c:v>442</c:v>
                </c:pt>
                <c:pt idx="3">
                  <c:v>762</c:v>
                </c:pt>
                <c:pt idx="4">
                  <c:v>680</c:v>
                </c:pt>
                <c:pt idx="5">
                  <c:v>791</c:v>
                </c:pt>
                <c:pt idx="6">
                  <c:v>336</c:v>
                </c:pt>
                <c:pt idx="7">
                  <c:v>595</c:v>
                </c:pt>
                <c:pt idx="8">
                  <c:v>741</c:v>
                </c:pt>
                <c:pt idx="9">
                  <c:v>480</c:v>
                </c:pt>
              </c:numCache>
            </c:numRef>
          </c:val>
        </c:ser>
        <c:dLbls/>
        <c:gapWidth val="219"/>
        <c:overlap val="-27"/>
        <c:axId val="41821696"/>
        <c:axId val="41823232"/>
      </c:barChart>
      <c:catAx>
        <c:axId val="41821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23232"/>
        <c:crosses val="autoZero"/>
        <c:auto val="1"/>
        <c:lblAlgn val="ctr"/>
        <c:lblOffset val="100"/>
      </c:catAx>
      <c:valAx>
        <c:axId val="418232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2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Rejected DCS Account Set-Up </a:t>
            </a:r>
            <a:r>
              <a:rPr lang="en-US" sz="1200" b="1" i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Requests, Q1 &amp; Q2 2016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'Q1 and Q2 revised'!$F$60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 and Q2 revised'!$E$61:$E$64</c:f>
              <c:strCache>
                <c:ptCount val="4"/>
                <c:pt idx="0">
                  <c:v>Irregular Investor Signature at Bank</c:v>
                </c:pt>
                <c:pt idx="1">
                  <c:v>Closed Accounts</c:v>
                </c:pt>
                <c:pt idx="2">
                  <c:v>Documentation Error</c:v>
                </c:pt>
                <c:pt idx="3">
                  <c:v>Pending BVN update at the Bank</c:v>
                </c:pt>
              </c:strCache>
            </c:strRef>
          </c:cat>
          <c:val>
            <c:numRef>
              <c:f>'Q1 and Q2 revised'!$F$61:$F$64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38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'Q1 and Q2 revised'!$G$60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 and Q2 revised'!$E$61:$E$64</c:f>
              <c:strCache>
                <c:ptCount val="4"/>
                <c:pt idx="0">
                  <c:v>Irregular Investor Signature at Bank</c:v>
                </c:pt>
                <c:pt idx="1">
                  <c:v>Closed Accounts</c:v>
                </c:pt>
                <c:pt idx="2">
                  <c:v>Documentation Error</c:v>
                </c:pt>
                <c:pt idx="3">
                  <c:v>Pending BVN update at the Bank</c:v>
                </c:pt>
              </c:strCache>
            </c:strRef>
          </c:cat>
          <c:val>
            <c:numRef>
              <c:f>'Q1 and Q2 revised'!$G$61:$G$64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</c:numCache>
            </c:numRef>
          </c:val>
        </c:ser>
        <c:dLbls/>
        <c:gapWidth val="219"/>
        <c:overlap val="-27"/>
        <c:axId val="128762240"/>
        <c:axId val="128763776"/>
      </c:barChart>
      <c:catAx>
        <c:axId val="128762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63776"/>
        <c:crosses val="autoZero"/>
        <c:auto val="1"/>
        <c:lblAlgn val="ctr"/>
        <c:lblOffset val="100"/>
      </c:catAx>
      <c:valAx>
        <c:axId val="1287637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6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07620892364637"/>
          <c:y val="0.93275886012665254"/>
          <c:w val="0.21893521492780996"/>
          <c:h val="4.96042106432618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5805ED-4FBE-4371-AB49-5D4CB91EC8B2}" type="doc">
      <dgm:prSet loTypeId="urn:microsoft.com/office/officeart/2005/8/layout/chevron2" loCatId="list" qsTypeId="urn:microsoft.com/office/officeart/2005/8/quickstyle/simple2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448A852-EC8C-4742-92B8-A26A66D52060}">
      <dgm:prSet custT="1"/>
      <dgm:spPr/>
      <dgm:t>
        <a:bodyPr/>
        <a:lstStyle/>
        <a:p>
          <a:r>
            <a:rPr lang="en-US" sz="1400" dirty="0" smtClean="0"/>
            <a:t> </a:t>
          </a:r>
          <a:r>
            <a:rPr lang="en-US" sz="1400" b="1" dirty="0" smtClean="0"/>
            <a:t>2</a:t>
          </a:r>
          <a:endParaRPr lang="en-US" sz="1400" b="1" dirty="0"/>
        </a:p>
      </dgm:t>
    </dgm:pt>
    <dgm:pt modelId="{45B99027-3DBF-4917-8E49-23F4E9ABE56A}" type="parTrans" cxnId="{1B485D65-6DAE-41B5-B32E-DCE3D457E3B2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1C1F14F-432E-4C4F-A25D-16A2E95BCA9D}" type="sibTrans" cxnId="{1B485D65-6DAE-41B5-B32E-DCE3D457E3B2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14CDEACF-1E3A-4374-90AD-AC89A4ABCF05}">
      <dgm:prSet custT="1"/>
      <dgm:spPr/>
      <dgm:t>
        <a:bodyPr/>
        <a:lstStyle/>
        <a:p>
          <a:r>
            <a:rPr lang="en-US" sz="1400" b="1" dirty="0" smtClean="0"/>
            <a:t>1</a:t>
          </a:r>
          <a:endParaRPr lang="en-US" sz="1400" b="1" dirty="0"/>
        </a:p>
      </dgm:t>
    </dgm:pt>
    <dgm:pt modelId="{C63D26A8-038A-43A6-B158-CE7F49DEE119}" type="parTrans" cxnId="{14782DC9-A9C5-4B1A-9570-A88CD9CDCA99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4EF7E4A-2B51-4FAD-90E9-6D73554C00F0}" type="sibTrans" cxnId="{14782DC9-A9C5-4B1A-9570-A88CD9CDCA99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675DF37-426C-4176-937D-77AAD829982F}">
      <dgm:prSet custT="1"/>
      <dgm:spPr/>
      <dgm:t>
        <a:bodyPr/>
        <a:lstStyle/>
        <a:p>
          <a:pPr>
            <a:tabLst>
              <a:tab pos="8004175" algn="r"/>
            </a:tabLst>
          </a:pPr>
          <a:r>
            <a:rPr lang="en-GB" sz="1600" dirty="0" smtClean="0">
              <a:latin typeface="+mj-lt"/>
            </a:rPr>
            <a:t>Update on DCS Account Sep-up Requests to Settlement Banks</a:t>
          </a:r>
          <a:endParaRPr lang="en-US" sz="1600" dirty="0"/>
        </a:p>
      </dgm:t>
    </dgm:pt>
    <dgm:pt modelId="{809E416B-B4B5-4A6C-B43B-36081A2641BA}" type="parTrans" cxnId="{4825DC0F-1CB0-46CD-82B1-EC929C578C0F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5E3D2EB-73D4-48A2-BCC8-F491C10D51B7}" type="sibTrans" cxnId="{4825DC0F-1CB0-46CD-82B1-EC929C578C0F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639C4B0-3ACC-42D3-A267-86C17B36CA5D}">
      <dgm:prSet custT="1"/>
      <dgm:spPr/>
      <dgm:t>
        <a:bodyPr/>
        <a:lstStyle/>
        <a:p>
          <a:pPr>
            <a:tabLst>
              <a:tab pos="8004175" algn="r"/>
            </a:tabLst>
          </a:pPr>
          <a:r>
            <a:rPr lang="en-US" sz="1600" dirty="0" smtClean="0">
              <a:latin typeface="+mn-lt"/>
            </a:rPr>
            <a:t>Update on BVN Validation</a:t>
          </a:r>
          <a:r>
            <a:rPr lang="en-US" sz="1600" b="0" dirty="0" smtClean="0">
              <a:latin typeface="+mn-lt"/>
            </a:rPr>
            <a:t>	</a:t>
          </a:r>
          <a:endParaRPr lang="en-US" sz="1600" dirty="0"/>
        </a:p>
      </dgm:t>
    </dgm:pt>
    <dgm:pt modelId="{B6945E6E-0C35-4EA4-9B28-28E933A516F7}" type="parTrans" cxnId="{C09F7597-BE33-4D80-B695-A39161DF6CD2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02FD82C-7564-42D4-8970-9F65B70380FC}" type="sibTrans" cxnId="{C09F7597-BE33-4D80-B695-A39161DF6CD2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043BB03-0CD2-4C76-A759-D73B1D93A63C}">
      <dgm:prSet phldrT="[Text]" custT="1"/>
      <dgm:spPr/>
      <dgm:t>
        <a:bodyPr/>
        <a:lstStyle/>
        <a:p>
          <a:r>
            <a:rPr lang="en-US" sz="1400" b="0" dirty="0" smtClean="0">
              <a:latin typeface="+mn-lt"/>
              <a:cs typeface="Arial" pitchFamily="34" charset="0"/>
            </a:rPr>
            <a:t> 4</a:t>
          </a:r>
          <a:endParaRPr lang="en-US" sz="1400" b="0" dirty="0">
            <a:latin typeface="+mn-lt"/>
            <a:cs typeface="Arial" pitchFamily="34" charset="0"/>
          </a:endParaRPr>
        </a:p>
      </dgm:t>
    </dgm:pt>
    <dgm:pt modelId="{3E0AE1E8-3A05-4578-B592-0EFD141C36B3}" type="parTrans" cxnId="{50D7E07A-E65F-4B2C-A62C-E734FC6DD388}">
      <dgm:prSet/>
      <dgm:spPr/>
      <dgm:t>
        <a:bodyPr/>
        <a:lstStyle/>
        <a:p>
          <a:endParaRPr lang="en-US"/>
        </a:p>
      </dgm:t>
    </dgm:pt>
    <dgm:pt modelId="{2BD680FB-4CE1-4A07-BA3C-39775AEC219A}" type="sibTrans" cxnId="{50D7E07A-E65F-4B2C-A62C-E734FC6DD388}">
      <dgm:prSet/>
      <dgm:spPr/>
      <dgm:t>
        <a:bodyPr/>
        <a:lstStyle/>
        <a:p>
          <a:endParaRPr lang="en-US"/>
        </a:p>
      </dgm:t>
    </dgm:pt>
    <dgm:pt modelId="{138CA6E3-6253-44F7-9490-D0F407BE486C}">
      <dgm:prSet custT="1"/>
      <dgm:spPr/>
      <dgm:t>
        <a:bodyPr/>
        <a:lstStyle/>
        <a:p>
          <a:r>
            <a:rPr lang="en-US" sz="1600" dirty="0" smtClean="0">
              <a:latin typeface="+mn-lt"/>
            </a:rPr>
            <a:t>Major Challenges</a:t>
          </a:r>
          <a:endParaRPr lang="en-US" sz="1600" dirty="0"/>
        </a:p>
      </dgm:t>
    </dgm:pt>
    <dgm:pt modelId="{04263D86-C122-41BF-BD94-A28075E415BC}" type="parTrans" cxnId="{23010AF2-0904-43DC-9256-344EE9E3356B}">
      <dgm:prSet/>
      <dgm:spPr/>
      <dgm:t>
        <a:bodyPr/>
        <a:lstStyle/>
        <a:p>
          <a:endParaRPr lang="en-US"/>
        </a:p>
      </dgm:t>
    </dgm:pt>
    <dgm:pt modelId="{F1E9C5F8-D5D6-4581-96E8-09BCEFB4B673}" type="sibTrans" cxnId="{23010AF2-0904-43DC-9256-344EE9E3356B}">
      <dgm:prSet/>
      <dgm:spPr/>
      <dgm:t>
        <a:bodyPr/>
        <a:lstStyle/>
        <a:p>
          <a:endParaRPr lang="en-US"/>
        </a:p>
      </dgm:t>
    </dgm:pt>
    <dgm:pt modelId="{AAEE6999-65EE-4A5B-921C-CE14D01E4828}">
      <dgm:prSet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+mn-lt"/>
            </a:rPr>
            <a:t> 6</a:t>
          </a:r>
          <a:endParaRPr lang="en-US" sz="1400" dirty="0">
            <a:solidFill>
              <a:schemeClr val="tx1"/>
            </a:solidFill>
            <a:latin typeface="+mn-lt"/>
          </a:endParaRPr>
        </a:p>
      </dgm:t>
    </dgm:pt>
    <dgm:pt modelId="{6C16CB9A-C648-47E6-B410-14FABE7785D3}" type="parTrans" cxnId="{B98F21BF-4C70-4C3E-89D6-900F02570219}">
      <dgm:prSet/>
      <dgm:spPr/>
      <dgm:t>
        <a:bodyPr/>
        <a:lstStyle/>
        <a:p>
          <a:endParaRPr lang="en-US"/>
        </a:p>
      </dgm:t>
    </dgm:pt>
    <dgm:pt modelId="{8E8DCE35-4E57-4D6E-9F94-7B29AC9F1EA1}" type="sibTrans" cxnId="{B98F21BF-4C70-4C3E-89D6-900F02570219}">
      <dgm:prSet/>
      <dgm:spPr/>
      <dgm:t>
        <a:bodyPr/>
        <a:lstStyle/>
        <a:p>
          <a:endParaRPr lang="en-US"/>
        </a:p>
      </dgm:t>
    </dgm:pt>
    <dgm:pt modelId="{8DBE4979-DF01-4244-9476-35A063643845}">
      <dgm:prSet custT="1"/>
      <dgm:spPr/>
      <dgm:t>
        <a:bodyPr/>
        <a:lstStyle/>
        <a:p>
          <a:r>
            <a:rPr lang="en-GB" sz="1600" dirty="0" smtClean="0"/>
            <a:t>Q &amp; A</a:t>
          </a:r>
          <a:endParaRPr lang="en-GB" sz="1600" dirty="0"/>
        </a:p>
      </dgm:t>
    </dgm:pt>
    <dgm:pt modelId="{E15E3DD7-D352-41C0-984F-3A879050CDDF}" type="parTrans" cxnId="{4CAFFC70-1027-4DED-B997-B1FE584AA325}">
      <dgm:prSet/>
      <dgm:spPr/>
      <dgm:t>
        <a:bodyPr/>
        <a:lstStyle/>
        <a:p>
          <a:endParaRPr lang="en-US"/>
        </a:p>
      </dgm:t>
    </dgm:pt>
    <dgm:pt modelId="{AC2266BD-9F7A-4B2A-92C5-1A563B02C5DA}" type="sibTrans" cxnId="{4CAFFC70-1027-4DED-B997-B1FE584AA325}">
      <dgm:prSet/>
      <dgm:spPr/>
      <dgm:t>
        <a:bodyPr/>
        <a:lstStyle/>
        <a:p>
          <a:endParaRPr lang="en-US"/>
        </a:p>
      </dgm:t>
    </dgm:pt>
    <dgm:pt modelId="{73EF414E-38E6-4D08-9C0F-BCEC25C8192A}">
      <dgm:prSet phldrT="[Text]" custT="1"/>
      <dgm:spPr/>
      <dgm:t>
        <a:bodyPr/>
        <a:lstStyle/>
        <a:p>
          <a:pPr>
            <a:tabLst>
              <a:tab pos="8004175" algn="r"/>
            </a:tabLst>
          </a:pPr>
          <a:r>
            <a:rPr lang="en-GB" sz="1600" dirty="0" smtClean="0">
              <a:latin typeface="+mj-lt"/>
            </a:rPr>
            <a:t>Recommendations</a:t>
          </a:r>
          <a:r>
            <a:rPr lang="en-US" sz="1600" b="0" dirty="0" smtClean="0">
              <a:latin typeface="+mn-lt"/>
              <a:cs typeface="Arial" pitchFamily="34" charset="0"/>
            </a:rPr>
            <a:t>	 </a:t>
          </a:r>
          <a:endParaRPr lang="en-US" sz="1600" b="0" dirty="0">
            <a:latin typeface="+mn-lt"/>
            <a:cs typeface="Arial" pitchFamily="34" charset="0"/>
          </a:endParaRPr>
        </a:p>
      </dgm:t>
    </dgm:pt>
    <dgm:pt modelId="{92B3D881-F6BA-441F-8FF0-36288C5AFB41}">
      <dgm:prSet phldrT="[Text]" custT="1"/>
      <dgm:spPr/>
      <dgm:t>
        <a:bodyPr/>
        <a:lstStyle/>
        <a:p>
          <a:r>
            <a:rPr lang="en-US" sz="1400" b="0" dirty="0" smtClean="0">
              <a:latin typeface="+mn-lt"/>
              <a:cs typeface="Arial" pitchFamily="34" charset="0"/>
            </a:rPr>
            <a:t> 5</a:t>
          </a:r>
          <a:endParaRPr lang="en-US" sz="1400" b="0" dirty="0">
            <a:latin typeface="+mn-lt"/>
            <a:cs typeface="Arial" pitchFamily="34" charset="0"/>
          </a:endParaRPr>
        </a:p>
      </dgm:t>
    </dgm:pt>
    <dgm:pt modelId="{37AFB176-057E-464A-A2ED-AB4BB6942B6C}" type="sibTrans" cxnId="{430D84E2-72CD-4562-9735-4E58BC05469C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  <a:latin typeface="+mn-lt"/>
          </a:endParaRPr>
        </a:p>
      </dgm:t>
    </dgm:pt>
    <dgm:pt modelId="{1C0E193D-9289-4516-95FF-2DA344CB9883}" type="parTrans" cxnId="{430D84E2-72CD-4562-9735-4E58BC05469C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  <a:latin typeface="+mn-lt"/>
          </a:endParaRPr>
        </a:p>
      </dgm:t>
    </dgm:pt>
    <dgm:pt modelId="{4D4DD4BD-6F7D-4BDD-9AE7-A02D8E252F27}" type="sibTrans" cxnId="{C8DDAC09-D4D7-4FDD-8E0C-985C708FF563}">
      <dgm:prSet/>
      <dgm:spPr/>
      <dgm:t>
        <a:bodyPr/>
        <a:lstStyle/>
        <a:p>
          <a:endParaRPr lang="en-US" sz="1600" b="0">
            <a:solidFill>
              <a:schemeClr val="tx1">
                <a:lumMod val="65000"/>
                <a:lumOff val="35000"/>
              </a:schemeClr>
            </a:solidFill>
            <a:latin typeface="+mn-lt"/>
            <a:cs typeface="Arial" pitchFamily="34" charset="0"/>
          </a:endParaRPr>
        </a:p>
      </dgm:t>
    </dgm:pt>
    <dgm:pt modelId="{2003AF78-B778-4012-B909-39D36E5EEA63}" type="parTrans" cxnId="{C8DDAC09-D4D7-4FDD-8E0C-985C708FF563}">
      <dgm:prSet/>
      <dgm:spPr/>
      <dgm:t>
        <a:bodyPr/>
        <a:lstStyle/>
        <a:p>
          <a:endParaRPr lang="en-US" sz="1600" b="0">
            <a:solidFill>
              <a:schemeClr val="tx1">
                <a:lumMod val="65000"/>
                <a:lumOff val="35000"/>
              </a:schemeClr>
            </a:solidFill>
            <a:latin typeface="+mn-lt"/>
            <a:cs typeface="Arial" pitchFamily="34" charset="0"/>
          </a:endParaRPr>
        </a:p>
      </dgm:t>
    </dgm:pt>
    <dgm:pt modelId="{A343B585-26DA-4182-ACF4-BBE749CF931D}">
      <dgm:prSet phldrT="[Text]" custT="1"/>
      <dgm:spPr/>
      <dgm:t>
        <a:bodyPr/>
        <a:lstStyle/>
        <a:p>
          <a:r>
            <a:rPr lang="en-US" sz="1400" b="0" dirty="0" smtClean="0">
              <a:latin typeface="+mn-lt"/>
              <a:cs typeface="Arial" pitchFamily="34" charset="0"/>
            </a:rPr>
            <a:t> 3</a:t>
          </a:r>
          <a:endParaRPr lang="en-US" sz="1400" b="0" dirty="0">
            <a:latin typeface="+mn-lt"/>
            <a:cs typeface="Arial" pitchFamily="34" charset="0"/>
          </a:endParaRPr>
        </a:p>
      </dgm:t>
    </dgm:pt>
    <dgm:pt modelId="{4206E4F4-B013-46BE-B234-846E73ECD4B4}" type="sibTrans" cxnId="{357D7D4B-7A22-4FFC-AA31-C4B92F5A995A}">
      <dgm:prSet/>
      <dgm:spPr/>
      <dgm:t>
        <a:bodyPr/>
        <a:lstStyle/>
        <a:p>
          <a:endParaRPr lang="en-US" sz="1600" b="0">
            <a:solidFill>
              <a:schemeClr val="tx1">
                <a:lumMod val="65000"/>
                <a:lumOff val="35000"/>
              </a:schemeClr>
            </a:solidFill>
            <a:latin typeface="+mn-lt"/>
            <a:cs typeface="Arial" pitchFamily="34" charset="0"/>
          </a:endParaRPr>
        </a:p>
      </dgm:t>
    </dgm:pt>
    <dgm:pt modelId="{0BE1B1D6-C240-4989-A783-921128D5E6BA}" type="parTrans" cxnId="{357D7D4B-7A22-4FFC-AA31-C4B92F5A995A}">
      <dgm:prSet/>
      <dgm:spPr/>
      <dgm:t>
        <a:bodyPr/>
        <a:lstStyle/>
        <a:p>
          <a:endParaRPr lang="en-US" sz="1600" b="0">
            <a:solidFill>
              <a:schemeClr val="tx1">
                <a:lumMod val="65000"/>
                <a:lumOff val="35000"/>
              </a:schemeClr>
            </a:solidFill>
            <a:latin typeface="+mn-lt"/>
            <a:cs typeface="Arial" pitchFamily="34" charset="0"/>
          </a:endParaRPr>
        </a:p>
      </dgm:t>
    </dgm:pt>
    <dgm:pt modelId="{3585AD0C-EB5B-479B-A05D-B5AC4C519DDD}">
      <dgm:prSet custT="1"/>
      <dgm:spPr/>
      <dgm:t>
        <a:bodyPr/>
        <a:lstStyle/>
        <a:p>
          <a:pPr marL="0" indent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8004175" algn="r"/>
            </a:tabLst>
          </a:pPr>
          <a:endParaRPr lang="en-US" sz="1600" b="0" dirty="0">
            <a:latin typeface="+mn-lt"/>
            <a:cs typeface="Arial" pitchFamily="34" charset="0"/>
          </a:endParaRPr>
        </a:p>
      </dgm:t>
    </dgm:pt>
    <dgm:pt modelId="{59B3BE93-E71E-4A3E-9268-E69C58D535F8}" type="sibTrans" cxnId="{2AB40DE9-488F-4A12-87DA-8DF3B5496C89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  <a:latin typeface="+mn-lt"/>
          </a:endParaRPr>
        </a:p>
      </dgm:t>
    </dgm:pt>
    <dgm:pt modelId="{EEF6CC17-156F-4324-A383-11EB1CF7BB85}" type="parTrans" cxnId="{2AB40DE9-488F-4A12-87DA-8DF3B5496C89}">
      <dgm:prSet/>
      <dgm:spPr/>
      <dgm:t>
        <a:bodyPr/>
        <a:lstStyle/>
        <a:p>
          <a:endParaRPr lang="en-US" sz="1600">
            <a:solidFill>
              <a:schemeClr val="tx1">
                <a:lumMod val="65000"/>
                <a:lumOff val="35000"/>
              </a:schemeClr>
            </a:solidFill>
            <a:latin typeface="+mn-lt"/>
          </a:endParaRPr>
        </a:p>
      </dgm:t>
    </dgm:pt>
    <dgm:pt modelId="{3B04A2F1-F36C-4866-9E33-EE6A7D7D6DE4}">
      <dgm:prSet custT="1"/>
      <dgm:spPr/>
      <dgm:t>
        <a:bodyPr/>
        <a:lstStyle/>
        <a:p>
          <a:r>
            <a:rPr lang="en-US" sz="1600" b="0" dirty="0" smtClean="0">
              <a:latin typeface="+mn-lt"/>
              <a:cs typeface="Arial" pitchFamily="34" charset="0"/>
            </a:rPr>
            <a:t>Analysis of Rejected DCS Account Set-up Requests</a:t>
          </a:r>
        </a:p>
      </dgm:t>
    </dgm:pt>
    <dgm:pt modelId="{FD40AE24-A1EE-4E08-96DF-80112890A891}" type="parTrans" cxnId="{62D13A4F-0293-41C0-8097-DE8AA1D3ED55}">
      <dgm:prSet/>
      <dgm:spPr/>
      <dgm:t>
        <a:bodyPr/>
        <a:lstStyle/>
        <a:p>
          <a:endParaRPr lang="en-US"/>
        </a:p>
      </dgm:t>
    </dgm:pt>
    <dgm:pt modelId="{1D870675-9432-4E56-ACCC-28117D796A24}" type="sibTrans" cxnId="{62D13A4F-0293-41C0-8097-DE8AA1D3ED55}">
      <dgm:prSet/>
      <dgm:spPr/>
      <dgm:t>
        <a:bodyPr/>
        <a:lstStyle/>
        <a:p>
          <a:endParaRPr lang="en-US"/>
        </a:p>
      </dgm:t>
    </dgm:pt>
    <dgm:pt modelId="{27BF1485-E6BB-40DE-A570-5E5790E8A1C4}">
      <dgm:prSet custT="1"/>
      <dgm:spPr/>
      <dgm:t>
        <a:bodyPr/>
        <a:lstStyle/>
        <a:p>
          <a:endParaRPr lang="en-US" sz="1600" b="0" dirty="0" smtClean="0">
            <a:latin typeface="+mn-lt"/>
            <a:cs typeface="Arial" pitchFamily="34" charset="0"/>
          </a:endParaRPr>
        </a:p>
      </dgm:t>
    </dgm:pt>
    <dgm:pt modelId="{99E53530-8773-4014-A7F6-1E4F64D4FFFB}" type="parTrans" cxnId="{526FF860-F817-42FF-985C-9ADE1B52CFE8}">
      <dgm:prSet/>
      <dgm:spPr/>
      <dgm:t>
        <a:bodyPr/>
        <a:lstStyle/>
        <a:p>
          <a:endParaRPr lang="en-US"/>
        </a:p>
      </dgm:t>
    </dgm:pt>
    <dgm:pt modelId="{68340A78-840D-4C97-BA1C-651DD4C06F87}" type="sibTrans" cxnId="{526FF860-F817-42FF-985C-9ADE1B52CFE8}">
      <dgm:prSet/>
      <dgm:spPr/>
      <dgm:t>
        <a:bodyPr/>
        <a:lstStyle/>
        <a:p>
          <a:endParaRPr lang="en-US"/>
        </a:p>
      </dgm:t>
    </dgm:pt>
    <dgm:pt modelId="{EF1A9CB9-5E8B-408E-8F32-A734EBF7076E}">
      <dgm:prSet custT="1"/>
      <dgm:spPr/>
      <dgm:t>
        <a:bodyPr/>
        <a:lstStyle/>
        <a:p>
          <a:endParaRPr lang="en-US" sz="1600" dirty="0" smtClean="0">
            <a:latin typeface="+mn-lt"/>
          </a:endParaRPr>
        </a:p>
      </dgm:t>
    </dgm:pt>
    <dgm:pt modelId="{EBF077DC-7ACA-46BE-9DE7-721A4047BD63}" type="parTrans" cxnId="{0F0ACB7E-4CCA-4D39-A0E3-C17B69E866B7}">
      <dgm:prSet/>
      <dgm:spPr/>
      <dgm:t>
        <a:bodyPr/>
        <a:lstStyle/>
        <a:p>
          <a:endParaRPr lang="en-US"/>
        </a:p>
      </dgm:t>
    </dgm:pt>
    <dgm:pt modelId="{9B087D00-CFCC-445B-9AAE-DC42211CB5A1}" type="sibTrans" cxnId="{0F0ACB7E-4CCA-4D39-A0E3-C17B69E866B7}">
      <dgm:prSet/>
      <dgm:spPr/>
      <dgm:t>
        <a:bodyPr/>
        <a:lstStyle/>
        <a:p>
          <a:endParaRPr lang="en-US"/>
        </a:p>
      </dgm:t>
    </dgm:pt>
    <dgm:pt modelId="{B68C8F61-9581-46BC-BAF9-43B79C78C899}">
      <dgm:prSet custT="1"/>
      <dgm:spPr/>
      <dgm:t>
        <a:bodyPr/>
        <a:lstStyle/>
        <a:p>
          <a:endParaRPr lang="en-US" sz="1600" dirty="0"/>
        </a:p>
      </dgm:t>
    </dgm:pt>
    <dgm:pt modelId="{1C2447F6-8108-4992-8C61-3EC755C1C4F9}" type="parTrans" cxnId="{B30037AE-B64A-427B-919A-D06FD8DB05F0}">
      <dgm:prSet/>
      <dgm:spPr/>
      <dgm:t>
        <a:bodyPr/>
        <a:lstStyle/>
        <a:p>
          <a:endParaRPr lang="en-US"/>
        </a:p>
      </dgm:t>
    </dgm:pt>
    <dgm:pt modelId="{0CFA95C1-14E3-421B-95C9-EC7F79C30B7A}" type="sibTrans" cxnId="{B30037AE-B64A-427B-919A-D06FD8DB05F0}">
      <dgm:prSet/>
      <dgm:spPr/>
      <dgm:t>
        <a:bodyPr/>
        <a:lstStyle/>
        <a:p>
          <a:endParaRPr lang="en-US"/>
        </a:p>
      </dgm:t>
    </dgm:pt>
    <dgm:pt modelId="{88A7D4AE-546F-4E7F-B2C3-C36C6B5CA26B}" type="pres">
      <dgm:prSet presAssocID="{0E5805ED-4FBE-4371-AB49-5D4CB91EC8B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B9386C-6736-4405-B30D-53CD06A7B081}" type="pres">
      <dgm:prSet presAssocID="{14CDEACF-1E3A-4374-90AD-AC89A4ABCF05}" presName="composite" presStyleCnt="0"/>
      <dgm:spPr/>
      <dgm:t>
        <a:bodyPr/>
        <a:lstStyle/>
        <a:p>
          <a:endParaRPr lang="en-US"/>
        </a:p>
      </dgm:t>
    </dgm:pt>
    <dgm:pt modelId="{4B9D6F7B-F4D3-4576-AFFC-4ED564E6C29B}" type="pres">
      <dgm:prSet presAssocID="{14CDEACF-1E3A-4374-90AD-AC89A4ABCF05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EE1CE-FC20-442D-B03C-DAACF6A87487}" type="pres">
      <dgm:prSet presAssocID="{14CDEACF-1E3A-4374-90AD-AC89A4ABCF05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6EF73-26C6-4559-883F-3EE38FD1EE3D}" type="pres">
      <dgm:prSet presAssocID="{04EF7E4A-2B51-4FAD-90E9-6D73554C00F0}" presName="sp" presStyleCnt="0"/>
      <dgm:spPr/>
      <dgm:t>
        <a:bodyPr/>
        <a:lstStyle/>
        <a:p>
          <a:endParaRPr lang="en-US"/>
        </a:p>
      </dgm:t>
    </dgm:pt>
    <dgm:pt modelId="{0017DF8C-E398-48F9-B342-1C97EBA5A26F}" type="pres">
      <dgm:prSet presAssocID="{7448A852-EC8C-4742-92B8-A26A66D52060}" presName="composite" presStyleCnt="0"/>
      <dgm:spPr/>
      <dgm:t>
        <a:bodyPr/>
        <a:lstStyle/>
        <a:p>
          <a:endParaRPr lang="en-US"/>
        </a:p>
      </dgm:t>
    </dgm:pt>
    <dgm:pt modelId="{DE02E6B9-3A28-495E-BCC0-75D61F1C2BB6}" type="pres">
      <dgm:prSet presAssocID="{7448A852-EC8C-4742-92B8-A26A66D52060}" presName="parentText" presStyleLbl="alignNode1" presStyleIdx="1" presStyleCnt="6" custLinFactNeighborY="-36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30C57-E82D-4B86-B713-2FD605EF8D0B}" type="pres">
      <dgm:prSet presAssocID="{7448A852-EC8C-4742-92B8-A26A66D52060}" presName="descendantText" presStyleLbl="alignAcc1" presStyleIdx="1" presStyleCnt="6" custScaleY="97888" custLinFactNeighborY="-5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136AF-F36D-4CDD-B847-395BCE53F32C}" type="pres">
      <dgm:prSet presAssocID="{61C1F14F-432E-4C4F-A25D-16A2E95BCA9D}" presName="sp" presStyleCnt="0"/>
      <dgm:spPr/>
      <dgm:t>
        <a:bodyPr/>
        <a:lstStyle/>
        <a:p>
          <a:endParaRPr lang="en-US"/>
        </a:p>
      </dgm:t>
    </dgm:pt>
    <dgm:pt modelId="{4E25B70C-6A9F-4FE2-80C1-BC9F221F03AF}" type="pres">
      <dgm:prSet presAssocID="{A343B585-26DA-4182-ACF4-BBE749CF931D}" presName="composite" presStyleCnt="0"/>
      <dgm:spPr/>
      <dgm:t>
        <a:bodyPr/>
        <a:lstStyle/>
        <a:p>
          <a:endParaRPr lang="en-US"/>
        </a:p>
      </dgm:t>
    </dgm:pt>
    <dgm:pt modelId="{D2986A31-0C78-4141-A565-74F028D9EA9F}" type="pres">
      <dgm:prSet presAssocID="{A343B585-26DA-4182-ACF4-BBE749CF931D}" presName="parentText" presStyleLbl="alignNode1" presStyleIdx="2" presStyleCnt="6" custLinFactNeighborY="-55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28A17F-E0D6-44D8-8F3F-E2757B453487}" type="pres">
      <dgm:prSet presAssocID="{A343B585-26DA-4182-ACF4-BBE749CF931D}" presName="descendantText" presStyleLbl="alignAcc1" presStyleIdx="2" presStyleCnt="6" custLinFactNeighborY="-8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677C2-37E7-4C95-A84C-46C1E7A96011}" type="pres">
      <dgm:prSet presAssocID="{4206E4F4-B013-46BE-B234-846E73ECD4B4}" presName="sp" presStyleCnt="0"/>
      <dgm:spPr/>
      <dgm:t>
        <a:bodyPr/>
        <a:lstStyle/>
        <a:p>
          <a:endParaRPr lang="en-US"/>
        </a:p>
      </dgm:t>
    </dgm:pt>
    <dgm:pt modelId="{A95FF108-FF3A-4A64-9D9E-0D6A84CF9C21}" type="pres">
      <dgm:prSet presAssocID="{92B3D881-F6BA-441F-8FF0-36288C5AFB41}" presName="composite" presStyleCnt="0"/>
      <dgm:spPr/>
      <dgm:t>
        <a:bodyPr/>
        <a:lstStyle/>
        <a:p>
          <a:endParaRPr lang="en-US"/>
        </a:p>
      </dgm:t>
    </dgm:pt>
    <dgm:pt modelId="{7E7C83C8-C85F-4F7E-B8A0-E28C3F3446F1}" type="pres">
      <dgm:prSet presAssocID="{92B3D881-F6BA-441F-8FF0-36288C5AFB41}" presName="parentText" presStyleLbl="alignNode1" presStyleIdx="3" presStyleCnt="6" custLinFactNeighborY="6800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709AF-B322-4659-A9D8-E9F7837886DC}" type="pres">
      <dgm:prSet presAssocID="{92B3D881-F6BA-441F-8FF0-36288C5AFB41}" presName="descendantText" presStyleLbl="alignAcc1" presStyleIdx="3" presStyleCnt="6" custLinFactY="462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F0EDF-5E1E-4358-8797-34C430E477A0}" type="pres">
      <dgm:prSet presAssocID="{37AFB176-057E-464A-A2ED-AB4BB6942B6C}" presName="sp" presStyleCnt="0"/>
      <dgm:spPr/>
      <dgm:t>
        <a:bodyPr/>
        <a:lstStyle/>
        <a:p>
          <a:endParaRPr lang="en-US"/>
        </a:p>
      </dgm:t>
    </dgm:pt>
    <dgm:pt modelId="{1FEF9651-B1D6-4A40-AEF9-DDBA1F11FB40}" type="pres">
      <dgm:prSet presAssocID="{3043BB03-0CD2-4C76-A759-D73B1D93A63C}" presName="composite" presStyleCnt="0"/>
      <dgm:spPr/>
    </dgm:pt>
    <dgm:pt modelId="{ECCD9A2B-9FAB-46E5-83A4-15FA7C6723FE}" type="pres">
      <dgm:prSet presAssocID="{3043BB03-0CD2-4C76-A759-D73B1D93A63C}" presName="parentText" presStyleLbl="alignNode1" presStyleIdx="4" presStyleCnt="6" custLinFactY="-652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68800-92B8-4D45-A9A6-0AE18AF567C6}" type="pres">
      <dgm:prSet presAssocID="{3043BB03-0CD2-4C76-A759-D73B1D93A63C}" presName="descendantText" presStyleLbl="alignAcc1" presStyleIdx="4" presStyleCnt="6" custLinFactY="-63884" custLinFactNeighborX="-10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0E453-CAAF-4C12-A026-145A17A8B776}" type="pres">
      <dgm:prSet presAssocID="{2BD680FB-4CE1-4A07-BA3C-39775AEC219A}" presName="sp" presStyleCnt="0"/>
      <dgm:spPr/>
    </dgm:pt>
    <dgm:pt modelId="{50BB412B-9520-4766-9507-CFF75979BF1C}" type="pres">
      <dgm:prSet presAssocID="{AAEE6999-65EE-4A5B-921C-CE14D01E4828}" presName="composite" presStyleCnt="0"/>
      <dgm:spPr/>
    </dgm:pt>
    <dgm:pt modelId="{EA73E13B-474E-4A92-BAF7-C2F07CAC5785}" type="pres">
      <dgm:prSet presAssocID="{AAEE6999-65EE-4A5B-921C-CE14D01E4828}" presName="parentText" presStyleLbl="alignNode1" presStyleIdx="5" presStyleCnt="6" custLinFactNeighborY="-301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BCF7C-9D01-42F4-817E-F7F2AE8AE546}" type="pres">
      <dgm:prSet presAssocID="{AAEE6999-65EE-4A5B-921C-CE14D01E4828}" presName="descendantText" presStyleLbl="alignAcc1" presStyleIdx="5" presStyleCnt="6" custLinFactNeighborX="-119" custLinFactNeighborY="-401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4675F-1062-4EED-9DDE-5163A74E74A6}" type="presOf" srcId="{3585AD0C-EB5B-479B-A05D-B5AC4C519DDD}" destId="{6028A17F-E0D6-44D8-8F3F-E2757B453487}" srcOrd="0" destOrd="0" presId="urn:microsoft.com/office/officeart/2005/8/layout/chevron2"/>
    <dgm:cxn modelId="{23010AF2-0904-43DC-9256-344EE9E3356B}" srcId="{3043BB03-0CD2-4C76-A759-D73B1D93A63C}" destId="{138CA6E3-6253-44F7-9490-D0F407BE486C}" srcOrd="1" destOrd="0" parTransId="{04263D86-C122-41BF-BD94-A28075E415BC}" sibTransId="{F1E9C5F8-D5D6-4581-96E8-09BCEFB4B673}"/>
    <dgm:cxn modelId="{62D13A4F-0293-41C0-8097-DE8AA1D3ED55}" srcId="{A343B585-26DA-4182-ACF4-BBE749CF931D}" destId="{3B04A2F1-F36C-4866-9E33-EE6A7D7D6DE4}" srcOrd="1" destOrd="0" parTransId="{FD40AE24-A1EE-4E08-96DF-80112890A891}" sibTransId="{1D870675-9432-4E56-ACCC-28117D796A24}"/>
    <dgm:cxn modelId="{C09F7597-BE33-4D80-B695-A39161DF6CD2}" srcId="{7448A852-EC8C-4742-92B8-A26A66D52060}" destId="{6639C4B0-3ACC-42D3-A267-86C17B36CA5D}" srcOrd="0" destOrd="0" parTransId="{B6945E6E-0C35-4EA4-9B28-28E933A516F7}" sibTransId="{702FD82C-7564-42D4-8970-9F65B70380FC}"/>
    <dgm:cxn modelId="{14782DC9-A9C5-4B1A-9570-A88CD9CDCA99}" srcId="{0E5805ED-4FBE-4371-AB49-5D4CB91EC8B2}" destId="{14CDEACF-1E3A-4374-90AD-AC89A4ABCF05}" srcOrd="0" destOrd="0" parTransId="{C63D26A8-038A-43A6-B158-CE7F49DEE119}" sibTransId="{04EF7E4A-2B51-4FAD-90E9-6D73554C00F0}"/>
    <dgm:cxn modelId="{50D7E07A-E65F-4B2C-A62C-E734FC6DD388}" srcId="{0E5805ED-4FBE-4371-AB49-5D4CB91EC8B2}" destId="{3043BB03-0CD2-4C76-A759-D73B1D93A63C}" srcOrd="4" destOrd="0" parTransId="{3E0AE1E8-3A05-4578-B592-0EFD141C36B3}" sibTransId="{2BD680FB-4CE1-4A07-BA3C-39775AEC219A}"/>
    <dgm:cxn modelId="{C2D7828D-D9B0-428F-BB7D-53CF863089F9}" type="presOf" srcId="{A343B585-26DA-4182-ACF4-BBE749CF931D}" destId="{D2986A31-0C78-4141-A565-74F028D9EA9F}" srcOrd="0" destOrd="0" presId="urn:microsoft.com/office/officeart/2005/8/layout/chevron2"/>
    <dgm:cxn modelId="{8216CC30-75D3-4A93-BC75-938D04B89CA6}" type="presOf" srcId="{3B04A2F1-F36C-4866-9E33-EE6A7D7D6DE4}" destId="{6028A17F-E0D6-44D8-8F3F-E2757B453487}" srcOrd="0" destOrd="1" presId="urn:microsoft.com/office/officeart/2005/8/layout/chevron2"/>
    <dgm:cxn modelId="{8612D894-EC25-48E7-8E71-7728DC6BB1E9}" type="presOf" srcId="{6639C4B0-3ACC-42D3-A267-86C17B36CA5D}" destId="{49B30C57-E82D-4B86-B713-2FD605EF8D0B}" srcOrd="0" destOrd="0" presId="urn:microsoft.com/office/officeart/2005/8/layout/chevron2"/>
    <dgm:cxn modelId="{D3FDE1D6-725C-471D-B641-BD1E0BD47CBB}" type="presOf" srcId="{138CA6E3-6253-44F7-9490-D0F407BE486C}" destId="{5FC68800-92B8-4D45-A9A6-0AE18AF567C6}" srcOrd="0" destOrd="1" presId="urn:microsoft.com/office/officeart/2005/8/layout/chevron2"/>
    <dgm:cxn modelId="{398DD2CA-91A4-4192-95EC-E9ED06ACF8BB}" type="presOf" srcId="{9675DF37-426C-4176-937D-77AAD829982F}" destId="{18AEE1CE-FC20-442D-B03C-DAACF6A87487}" srcOrd="0" destOrd="0" presId="urn:microsoft.com/office/officeart/2005/8/layout/chevron2"/>
    <dgm:cxn modelId="{00FE734F-3FD0-465C-B95A-D03712C74EFF}" type="presOf" srcId="{0E5805ED-4FBE-4371-AB49-5D4CB91EC8B2}" destId="{88A7D4AE-546F-4E7F-B2C3-C36C6B5CA26B}" srcOrd="0" destOrd="0" presId="urn:microsoft.com/office/officeart/2005/8/layout/chevron2"/>
    <dgm:cxn modelId="{1B485D65-6DAE-41B5-B32E-DCE3D457E3B2}" srcId="{0E5805ED-4FBE-4371-AB49-5D4CB91EC8B2}" destId="{7448A852-EC8C-4742-92B8-A26A66D52060}" srcOrd="1" destOrd="0" parTransId="{45B99027-3DBF-4917-8E49-23F4E9ABE56A}" sibTransId="{61C1F14F-432E-4C4F-A25D-16A2E95BCA9D}"/>
    <dgm:cxn modelId="{4825DC0F-1CB0-46CD-82B1-EC929C578C0F}" srcId="{14CDEACF-1E3A-4374-90AD-AC89A4ABCF05}" destId="{9675DF37-426C-4176-937D-77AAD829982F}" srcOrd="0" destOrd="0" parTransId="{809E416B-B4B5-4A6C-B43B-36081A2641BA}" sibTransId="{A5E3D2EB-73D4-48A2-BCC8-F491C10D51B7}"/>
    <dgm:cxn modelId="{C8DDAC09-D4D7-4FDD-8E0C-985C708FF563}" srcId="{92B3D881-F6BA-441F-8FF0-36288C5AFB41}" destId="{73EF414E-38E6-4D08-9C0F-BCEC25C8192A}" srcOrd="0" destOrd="0" parTransId="{2003AF78-B778-4012-B909-39D36E5EEA63}" sibTransId="{4D4DD4BD-6F7D-4BDD-9AE7-A02D8E252F27}"/>
    <dgm:cxn modelId="{581535E5-4A4C-46A7-9504-D9EBE4A439B8}" type="presOf" srcId="{8DBE4979-DF01-4244-9476-35A063643845}" destId="{008BCF7C-9D01-42F4-817E-F7F2AE8AE546}" srcOrd="0" destOrd="0" presId="urn:microsoft.com/office/officeart/2005/8/layout/chevron2"/>
    <dgm:cxn modelId="{430D84E2-72CD-4562-9735-4E58BC05469C}" srcId="{0E5805ED-4FBE-4371-AB49-5D4CB91EC8B2}" destId="{92B3D881-F6BA-441F-8FF0-36288C5AFB41}" srcOrd="3" destOrd="0" parTransId="{1C0E193D-9289-4516-95FF-2DA344CB9883}" sibTransId="{37AFB176-057E-464A-A2ED-AB4BB6942B6C}"/>
    <dgm:cxn modelId="{91242320-E88F-4518-BF51-B15EBB996889}" type="presOf" srcId="{3043BB03-0CD2-4C76-A759-D73B1D93A63C}" destId="{ECCD9A2B-9FAB-46E5-83A4-15FA7C6723FE}" srcOrd="0" destOrd="0" presId="urn:microsoft.com/office/officeart/2005/8/layout/chevron2"/>
    <dgm:cxn modelId="{A6A5AB56-8B0F-4AC7-9DAD-E2A513E98847}" type="presOf" srcId="{B68C8F61-9581-46BC-BAF9-43B79C78C899}" destId="{5FC68800-92B8-4D45-A9A6-0AE18AF567C6}" srcOrd="0" destOrd="0" presId="urn:microsoft.com/office/officeart/2005/8/layout/chevron2"/>
    <dgm:cxn modelId="{357D7D4B-7A22-4FFC-AA31-C4B92F5A995A}" srcId="{0E5805ED-4FBE-4371-AB49-5D4CB91EC8B2}" destId="{A343B585-26DA-4182-ACF4-BBE749CF931D}" srcOrd="2" destOrd="0" parTransId="{0BE1B1D6-C240-4989-A783-921128D5E6BA}" sibTransId="{4206E4F4-B013-46BE-B234-846E73ECD4B4}"/>
    <dgm:cxn modelId="{2AB40DE9-488F-4A12-87DA-8DF3B5496C89}" srcId="{A343B585-26DA-4182-ACF4-BBE749CF931D}" destId="{3585AD0C-EB5B-479B-A05D-B5AC4C519DDD}" srcOrd="0" destOrd="0" parTransId="{EEF6CC17-156F-4324-A383-11EB1CF7BB85}" sibTransId="{59B3BE93-E71E-4A3E-9268-E69C58D535F8}"/>
    <dgm:cxn modelId="{0F0ACB7E-4CCA-4D39-A0E3-C17B69E866B7}" srcId="{3043BB03-0CD2-4C76-A759-D73B1D93A63C}" destId="{EF1A9CB9-5E8B-408E-8F32-A734EBF7076E}" srcOrd="2" destOrd="0" parTransId="{EBF077DC-7ACA-46BE-9DE7-721A4047BD63}" sibTransId="{9B087D00-CFCC-445B-9AAE-DC42211CB5A1}"/>
    <dgm:cxn modelId="{B98F21BF-4C70-4C3E-89D6-900F02570219}" srcId="{0E5805ED-4FBE-4371-AB49-5D4CB91EC8B2}" destId="{AAEE6999-65EE-4A5B-921C-CE14D01E4828}" srcOrd="5" destOrd="0" parTransId="{6C16CB9A-C648-47E6-B410-14FABE7785D3}" sibTransId="{8E8DCE35-4E57-4D6E-9F94-7B29AC9F1EA1}"/>
    <dgm:cxn modelId="{05776777-1650-453D-911D-31A64CD42A29}" type="presOf" srcId="{EF1A9CB9-5E8B-408E-8F32-A734EBF7076E}" destId="{5FC68800-92B8-4D45-A9A6-0AE18AF567C6}" srcOrd="0" destOrd="2" presId="urn:microsoft.com/office/officeart/2005/8/layout/chevron2"/>
    <dgm:cxn modelId="{B98C168A-85A6-453E-96E7-F2118FF24851}" type="presOf" srcId="{73EF414E-38E6-4D08-9C0F-BCEC25C8192A}" destId="{D6C709AF-B322-4659-A9D8-E9F7837886DC}" srcOrd="0" destOrd="0" presId="urn:microsoft.com/office/officeart/2005/8/layout/chevron2"/>
    <dgm:cxn modelId="{B6A564BD-EB9F-4F1E-A7B1-84D006D1BDDE}" type="presOf" srcId="{27BF1485-E6BB-40DE-A570-5E5790E8A1C4}" destId="{6028A17F-E0D6-44D8-8F3F-E2757B453487}" srcOrd="0" destOrd="2" presId="urn:microsoft.com/office/officeart/2005/8/layout/chevron2"/>
    <dgm:cxn modelId="{B30037AE-B64A-427B-919A-D06FD8DB05F0}" srcId="{3043BB03-0CD2-4C76-A759-D73B1D93A63C}" destId="{B68C8F61-9581-46BC-BAF9-43B79C78C899}" srcOrd="0" destOrd="0" parTransId="{1C2447F6-8108-4992-8C61-3EC755C1C4F9}" sibTransId="{0CFA95C1-14E3-421B-95C9-EC7F79C30B7A}"/>
    <dgm:cxn modelId="{A3B5C96D-D5B4-4633-8A03-8777FCDF5570}" type="presOf" srcId="{92B3D881-F6BA-441F-8FF0-36288C5AFB41}" destId="{7E7C83C8-C85F-4F7E-B8A0-E28C3F3446F1}" srcOrd="0" destOrd="0" presId="urn:microsoft.com/office/officeart/2005/8/layout/chevron2"/>
    <dgm:cxn modelId="{9C97C1F5-EACA-4AD9-8A52-06070C214084}" type="presOf" srcId="{7448A852-EC8C-4742-92B8-A26A66D52060}" destId="{DE02E6B9-3A28-495E-BCC0-75D61F1C2BB6}" srcOrd="0" destOrd="0" presId="urn:microsoft.com/office/officeart/2005/8/layout/chevron2"/>
    <dgm:cxn modelId="{4CAFFC70-1027-4DED-B997-B1FE584AA325}" srcId="{AAEE6999-65EE-4A5B-921C-CE14D01E4828}" destId="{8DBE4979-DF01-4244-9476-35A063643845}" srcOrd="0" destOrd="0" parTransId="{E15E3DD7-D352-41C0-984F-3A879050CDDF}" sibTransId="{AC2266BD-9F7A-4B2A-92C5-1A563B02C5DA}"/>
    <dgm:cxn modelId="{526FF860-F817-42FF-985C-9ADE1B52CFE8}" srcId="{A343B585-26DA-4182-ACF4-BBE749CF931D}" destId="{27BF1485-E6BB-40DE-A570-5E5790E8A1C4}" srcOrd="2" destOrd="0" parTransId="{99E53530-8773-4014-A7F6-1E4F64D4FFFB}" sibTransId="{68340A78-840D-4C97-BA1C-651DD4C06F87}"/>
    <dgm:cxn modelId="{66C1E63B-3457-4161-BEF8-1FEB1FC60851}" type="presOf" srcId="{AAEE6999-65EE-4A5B-921C-CE14D01E4828}" destId="{EA73E13B-474E-4A92-BAF7-C2F07CAC5785}" srcOrd="0" destOrd="0" presId="urn:microsoft.com/office/officeart/2005/8/layout/chevron2"/>
    <dgm:cxn modelId="{5B4700D7-CF45-4604-A8EF-D6BD4C685C4F}" type="presOf" srcId="{14CDEACF-1E3A-4374-90AD-AC89A4ABCF05}" destId="{4B9D6F7B-F4D3-4576-AFFC-4ED564E6C29B}" srcOrd="0" destOrd="0" presId="urn:microsoft.com/office/officeart/2005/8/layout/chevron2"/>
    <dgm:cxn modelId="{E7E5B719-4FD8-4140-B3B6-8ACC95D73E7D}" type="presParOf" srcId="{88A7D4AE-546F-4E7F-B2C3-C36C6B5CA26B}" destId="{68B9386C-6736-4405-B30D-53CD06A7B081}" srcOrd="0" destOrd="0" presId="urn:microsoft.com/office/officeart/2005/8/layout/chevron2"/>
    <dgm:cxn modelId="{F55B8D43-C9EE-4E64-A5F5-D231FDD37129}" type="presParOf" srcId="{68B9386C-6736-4405-B30D-53CD06A7B081}" destId="{4B9D6F7B-F4D3-4576-AFFC-4ED564E6C29B}" srcOrd="0" destOrd="0" presId="urn:microsoft.com/office/officeart/2005/8/layout/chevron2"/>
    <dgm:cxn modelId="{5AAE683F-0930-4806-B425-A6BDCFC6A3F3}" type="presParOf" srcId="{68B9386C-6736-4405-B30D-53CD06A7B081}" destId="{18AEE1CE-FC20-442D-B03C-DAACF6A87487}" srcOrd="1" destOrd="0" presId="urn:microsoft.com/office/officeart/2005/8/layout/chevron2"/>
    <dgm:cxn modelId="{C4A3CBE5-ABB8-4C26-8598-131A35461486}" type="presParOf" srcId="{88A7D4AE-546F-4E7F-B2C3-C36C6B5CA26B}" destId="{EFC6EF73-26C6-4559-883F-3EE38FD1EE3D}" srcOrd="1" destOrd="0" presId="urn:microsoft.com/office/officeart/2005/8/layout/chevron2"/>
    <dgm:cxn modelId="{8871600C-2BDE-4749-926B-38E6E5E236C1}" type="presParOf" srcId="{88A7D4AE-546F-4E7F-B2C3-C36C6B5CA26B}" destId="{0017DF8C-E398-48F9-B342-1C97EBA5A26F}" srcOrd="2" destOrd="0" presId="urn:microsoft.com/office/officeart/2005/8/layout/chevron2"/>
    <dgm:cxn modelId="{B16BC189-002F-4BD1-A91C-50ED0F4947DA}" type="presParOf" srcId="{0017DF8C-E398-48F9-B342-1C97EBA5A26F}" destId="{DE02E6B9-3A28-495E-BCC0-75D61F1C2BB6}" srcOrd="0" destOrd="0" presId="urn:microsoft.com/office/officeart/2005/8/layout/chevron2"/>
    <dgm:cxn modelId="{EFA1D364-48C9-418E-98A0-4D3501479927}" type="presParOf" srcId="{0017DF8C-E398-48F9-B342-1C97EBA5A26F}" destId="{49B30C57-E82D-4B86-B713-2FD605EF8D0B}" srcOrd="1" destOrd="0" presId="urn:microsoft.com/office/officeart/2005/8/layout/chevron2"/>
    <dgm:cxn modelId="{B162DA94-6BD7-4BE0-BA45-D4BF0B62087E}" type="presParOf" srcId="{88A7D4AE-546F-4E7F-B2C3-C36C6B5CA26B}" destId="{76D136AF-F36D-4CDD-B847-395BCE53F32C}" srcOrd="3" destOrd="0" presId="urn:microsoft.com/office/officeart/2005/8/layout/chevron2"/>
    <dgm:cxn modelId="{553FF4C2-88CE-442D-BF96-F021EDF65859}" type="presParOf" srcId="{88A7D4AE-546F-4E7F-B2C3-C36C6B5CA26B}" destId="{4E25B70C-6A9F-4FE2-80C1-BC9F221F03AF}" srcOrd="4" destOrd="0" presId="urn:microsoft.com/office/officeart/2005/8/layout/chevron2"/>
    <dgm:cxn modelId="{42699D4A-F25C-4B69-A3F7-7518B4FD38AE}" type="presParOf" srcId="{4E25B70C-6A9F-4FE2-80C1-BC9F221F03AF}" destId="{D2986A31-0C78-4141-A565-74F028D9EA9F}" srcOrd="0" destOrd="0" presId="urn:microsoft.com/office/officeart/2005/8/layout/chevron2"/>
    <dgm:cxn modelId="{89DBF1BA-615C-4F1C-9C64-12DA6A2D5076}" type="presParOf" srcId="{4E25B70C-6A9F-4FE2-80C1-BC9F221F03AF}" destId="{6028A17F-E0D6-44D8-8F3F-E2757B453487}" srcOrd="1" destOrd="0" presId="urn:microsoft.com/office/officeart/2005/8/layout/chevron2"/>
    <dgm:cxn modelId="{439D5D5F-EE07-4B7D-8CA0-A2B64A54C85F}" type="presParOf" srcId="{88A7D4AE-546F-4E7F-B2C3-C36C6B5CA26B}" destId="{7C2677C2-37E7-4C95-A84C-46C1E7A96011}" srcOrd="5" destOrd="0" presId="urn:microsoft.com/office/officeart/2005/8/layout/chevron2"/>
    <dgm:cxn modelId="{629F99C2-293D-465B-9DE5-6C730AC5C1D0}" type="presParOf" srcId="{88A7D4AE-546F-4E7F-B2C3-C36C6B5CA26B}" destId="{A95FF108-FF3A-4A64-9D9E-0D6A84CF9C21}" srcOrd="6" destOrd="0" presId="urn:microsoft.com/office/officeart/2005/8/layout/chevron2"/>
    <dgm:cxn modelId="{63E4E153-43E7-4B06-9BE2-55C3810A2100}" type="presParOf" srcId="{A95FF108-FF3A-4A64-9D9E-0D6A84CF9C21}" destId="{7E7C83C8-C85F-4F7E-B8A0-E28C3F3446F1}" srcOrd="0" destOrd="0" presId="urn:microsoft.com/office/officeart/2005/8/layout/chevron2"/>
    <dgm:cxn modelId="{C2C53231-EA2B-42A9-9375-A958F7D446B6}" type="presParOf" srcId="{A95FF108-FF3A-4A64-9D9E-0D6A84CF9C21}" destId="{D6C709AF-B322-4659-A9D8-E9F7837886DC}" srcOrd="1" destOrd="0" presId="urn:microsoft.com/office/officeart/2005/8/layout/chevron2"/>
    <dgm:cxn modelId="{367B5216-58D7-4860-8CB0-F1A68E01C000}" type="presParOf" srcId="{88A7D4AE-546F-4E7F-B2C3-C36C6B5CA26B}" destId="{270F0EDF-5E1E-4358-8797-34C430E477A0}" srcOrd="7" destOrd="0" presId="urn:microsoft.com/office/officeart/2005/8/layout/chevron2"/>
    <dgm:cxn modelId="{A7E4C9ED-26A7-4D22-92AB-10D72208387A}" type="presParOf" srcId="{88A7D4AE-546F-4E7F-B2C3-C36C6B5CA26B}" destId="{1FEF9651-B1D6-4A40-AEF9-DDBA1F11FB40}" srcOrd="8" destOrd="0" presId="urn:microsoft.com/office/officeart/2005/8/layout/chevron2"/>
    <dgm:cxn modelId="{07EB1941-E0B6-46DA-8CE6-645849908A97}" type="presParOf" srcId="{1FEF9651-B1D6-4A40-AEF9-DDBA1F11FB40}" destId="{ECCD9A2B-9FAB-46E5-83A4-15FA7C6723FE}" srcOrd="0" destOrd="0" presId="urn:microsoft.com/office/officeart/2005/8/layout/chevron2"/>
    <dgm:cxn modelId="{DA645B75-59F5-4B6F-A7D5-E98F4F2FDE76}" type="presParOf" srcId="{1FEF9651-B1D6-4A40-AEF9-DDBA1F11FB40}" destId="{5FC68800-92B8-4D45-A9A6-0AE18AF567C6}" srcOrd="1" destOrd="0" presId="urn:microsoft.com/office/officeart/2005/8/layout/chevron2"/>
    <dgm:cxn modelId="{38758BBB-339C-4862-898F-46474E0A9E67}" type="presParOf" srcId="{88A7D4AE-546F-4E7F-B2C3-C36C6B5CA26B}" destId="{4340E453-CAAF-4C12-A026-145A17A8B776}" srcOrd="9" destOrd="0" presId="urn:microsoft.com/office/officeart/2005/8/layout/chevron2"/>
    <dgm:cxn modelId="{4FD6C161-E0D2-42AE-9121-02BB856F6503}" type="presParOf" srcId="{88A7D4AE-546F-4E7F-B2C3-C36C6B5CA26B}" destId="{50BB412B-9520-4766-9507-CFF75979BF1C}" srcOrd="10" destOrd="0" presId="urn:microsoft.com/office/officeart/2005/8/layout/chevron2"/>
    <dgm:cxn modelId="{C77CF2C3-50B5-48D8-8874-25955AAE0172}" type="presParOf" srcId="{50BB412B-9520-4766-9507-CFF75979BF1C}" destId="{EA73E13B-474E-4A92-BAF7-C2F07CAC5785}" srcOrd="0" destOrd="0" presId="urn:microsoft.com/office/officeart/2005/8/layout/chevron2"/>
    <dgm:cxn modelId="{C6251879-59BA-47A3-B89F-B81208523438}" type="presParOf" srcId="{50BB412B-9520-4766-9507-CFF75979BF1C}" destId="{008BCF7C-9D01-42F4-817E-F7F2AE8AE546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26A8B1-6DC1-4F63-BD73-637AD0E4CAC7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D1E7BF-CC23-41E8-B537-05AD1D2ED136}">
      <dgm:prSet phldrT="[Text]" custT="1"/>
      <dgm:spPr>
        <a:solidFill>
          <a:schemeClr val="accent5">
            <a:lumMod val="7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Recommendations</a:t>
          </a:r>
          <a:endParaRPr lang="en-US" sz="2800" dirty="0">
            <a:solidFill>
              <a:schemeClr val="bg1"/>
            </a:solidFill>
          </a:endParaRPr>
        </a:p>
      </dgm:t>
    </dgm:pt>
    <dgm:pt modelId="{6B7A621A-2EA3-42D1-90FE-E5721AB51DD7}" type="parTrans" cxnId="{501BC549-D739-4E4F-9B5E-A69E9D9150CA}">
      <dgm:prSet/>
      <dgm:spPr/>
      <dgm:t>
        <a:bodyPr/>
        <a:lstStyle/>
        <a:p>
          <a:endParaRPr lang="en-US"/>
        </a:p>
      </dgm:t>
    </dgm:pt>
    <dgm:pt modelId="{3918FFB0-2C0B-4D09-B90D-A851CC52BC4B}" type="sibTrans" cxnId="{501BC549-D739-4E4F-9B5E-A69E9D9150CA}">
      <dgm:prSet/>
      <dgm:spPr/>
      <dgm:t>
        <a:bodyPr/>
        <a:lstStyle/>
        <a:p>
          <a:endParaRPr lang="en-US"/>
        </a:p>
      </dgm:t>
    </dgm:pt>
    <dgm:pt modelId="{88C0E64C-D8DE-4796-8FCE-74328D8D19C0}">
      <dgm:prSet phldrT="[Text]"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GB" sz="1500" b="0" i="1" dirty="0" smtClean="0">
              <a:latin typeface="+mn-lt"/>
            </a:rPr>
            <a:t>Drive market initiatives to broaden and deepen sensitization campaign and publicity  - Radio /Tele jingles; Talk shows; Print media; Regional investor forums; Social media - </a:t>
          </a:r>
          <a:r>
            <a:rPr lang="en-GB" sz="1500" b="0" i="1" dirty="0" smtClean="0">
              <a:solidFill>
                <a:srgbClr val="00B050"/>
              </a:solidFill>
              <a:latin typeface="+mn-lt"/>
            </a:rPr>
            <a:t>SEC,NSE, CSCS, Brokers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D5AECBA9-453A-40D9-B189-04E42CAC68D0}" type="parTrans" cxnId="{81E720F7-BB04-4EAA-9898-1634FA1DCC31}">
      <dgm:prSet/>
      <dgm:spPr/>
      <dgm:t>
        <a:bodyPr/>
        <a:lstStyle/>
        <a:p>
          <a:endParaRPr lang="en-US"/>
        </a:p>
      </dgm:t>
    </dgm:pt>
    <dgm:pt modelId="{979E4859-B485-463A-B107-EF34BC84721C}" type="sibTrans" cxnId="{81E720F7-BB04-4EAA-9898-1634FA1DCC31}">
      <dgm:prSet/>
      <dgm:spPr/>
      <dgm:t>
        <a:bodyPr/>
        <a:lstStyle/>
        <a:p>
          <a:endParaRPr lang="en-US"/>
        </a:p>
      </dgm:t>
    </dgm:pt>
    <dgm:pt modelId="{6F4B2BEE-3DA1-4BF1-BAE9-57736E729183}">
      <dgm:prSet phldrT="[Text]"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US" sz="1500" b="0" i="1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CBN to impress on Settlement Banks to respond to confirmation requests from the CSCS.  - </a:t>
          </a:r>
          <a:r>
            <a:rPr lang="en-US" sz="1500" b="0" i="1" baseline="0" dirty="0" smtClean="0">
              <a:solidFill>
                <a:srgbClr val="00B050"/>
              </a:solidFill>
            </a:rPr>
            <a:t>CBN. 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BF2D633F-251C-4CFE-AE33-B265326D791D}" type="parTrans" cxnId="{2B5940AE-F6CE-41C9-BBBB-FCD4C58DD507}">
      <dgm:prSet/>
      <dgm:spPr/>
      <dgm:t>
        <a:bodyPr/>
        <a:lstStyle/>
        <a:p>
          <a:endParaRPr lang="en-US"/>
        </a:p>
      </dgm:t>
    </dgm:pt>
    <dgm:pt modelId="{70234AC9-6044-4255-9E58-5E24CC71439F}" type="sibTrans" cxnId="{2B5940AE-F6CE-41C9-BBBB-FCD4C58DD507}">
      <dgm:prSet/>
      <dgm:spPr/>
      <dgm:t>
        <a:bodyPr/>
        <a:lstStyle/>
        <a:p>
          <a:endParaRPr lang="en-US"/>
        </a:p>
      </dgm:t>
    </dgm:pt>
    <dgm:pt modelId="{FD5B5A03-8353-4074-AD5B-11A38F229BBB}">
      <dgm:prSet phldrT="[Text]"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US" sz="1500" b="0" i="1" dirty="0" smtClean="0">
              <a:latin typeface="+mn-lt"/>
            </a:rPr>
            <a:t>Extensive check of DCS forms/documentation by Broker Dealer Firms before submission to the CSCS – </a:t>
          </a:r>
          <a:r>
            <a:rPr lang="en-US" sz="1500" b="0" i="1" dirty="0" smtClean="0">
              <a:solidFill>
                <a:srgbClr val="00B050"/>
              </a:solidFill>
              <a:latin typeface="+mn-lt"/>
            </a:rPr>
            <a:t>Dealing Member Firms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ED10717B-F94B-493C-907D-06BEA5F5A70D}" type="parTrans" cxnId="{5EBC7D4F-B2BF-41D2-A3C9-C1B36CA7CBAC}">
      <dgm:prSet/>
      <dgm:spPr/>
      <dgm:t>
        <a:bodyPr/>
        <a:lstStyle/>
        <a:p>
          <a:endParaRPr lang="en-US"/>
        </a:p>
      </dgm:t>
    </dgm:pt>
    <dgm:pt modelId="{C5187D64-0EF0-4A25-8270-9A59509CFA40}" type="sibTrans" cxnId="{5EBC7D4F-B2BF-41D2-A3C9-C1B36CA7CBAC}">
      <dgm:prSet/>
      <dgm:spPr/>
      <dgm:t>
        <a:bodyPr/>
        <a:lstStyle/>
        <a:p>
          <a:endParaRPr lang="en-US"/>
        </a:p>
      </dgm:t>
    </dgm:pt>
    <dgm:pt modelId="{DFF83D52-9F4A-4BF5-AD69-4BA1DE14D99F}">
      <dgm:prSet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GB" sz="1500" b="0" i="1" dirty="0" smtClean="0">
              <a:latin typeface="+mn-lt"/>
            </a:rPr>
            <a:t>Continued investor education by Broker Dealer firms, on DCS process/documentation requirements – </a:t>
          </a:r>
          <a:r>
            <a:rPr lang="en-GB" sz="1500" b="0" i="1" dirty="0" smtClean="0">
              <a:solidFill>
                <a:srgbClr val="00B050"/>
              </a:solidFill>
              <a:latin typeface="+mn-lt"/>
            </a:rPr>
            <a:t>Dealing Member Firms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3D65D07C-0265-460C-86DD-74E06BA581D4}" type="parTrans" cxnId="{C488C1F1-906D-40EB-A528-A026F8857E05}">
      <dgm:prSet/>
      <dgm:spPr/>
      <dgm:t>
        <a:bodyPr/>
        <a:lstStyle/>
        <a:p>
          <a:endParaRPr lang="en-US"/>
        </a:p>
      </dgm:t>
    </dgm:pt>
    <dgm:pt modelId="{13AE3B28-11BF-44FB-AF96-20E842D587E4}" type="sibTrans" cxnId="{C488C1F1-906D-40EB-A528-A026F8857E05}">
      <dgm:prSet/>
      <dgm:spPr/>
      <dgm:t>
        <a:bodyPr/>
        <a:lstStyle/>
        <a:p>
          <a:endParaRPr lang="en-US"/>
        </a:p>
      </dgm:t>
    </dgm:pt>
    <dgm:pt modelId="{4E779C7B-3130-4815-8870-72D55C00FB55}">
      <dgm:prSet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GB" sz="1500" i="1" dirty="0" smtClean="0">
              <a:solidFill>
                <a:schemeClr val="tx1"/>
              </a:solidFill>
            </a:rPr>
            <a:t>Further engagement</a:t>
          </a:r>
          <a:r>
            <a:rPr lang="en-GB" sz="1500" i="1" baseline="0" dirty="0" smtClean="0">
              <a:solidFill>
                <a:schemeClr val="tx1"/>
              </a:solidFill>
            </a:rPr>
            <a:t> with </a:t>
          </a:r>
          <a:r>
            <a:rPr lang="en-GB" sz="1500" i="1" dirty="0" smtClean="0">
              <a:solidFill>
                <a:schemeClr val="tx1"/>
              </a:solidFill>
            </a:rPr>
            <a:t>NIBSS to allow CSCS access to</a:t>
          </a:r>
          <a:r>
            <a:rPr lang="en-GB" sz="1500" i="1" baseline="0" dirty="0" smtClean="0">
              <a:solidFill>
                <a:schemeClr val="tx1"/>
              </a:solidFill>
            </a:rPr>
            <a:t> their portal for </a:t>
          </a:r>
          <a:r>
            <a:rPr lang="en-GB" sz="1500" i="1" dirty="0" smtClean="0">
              <a:solidFill>
                <a:schemeClr val="tx1"/>
              </a:solidFill>
            </a:rPr>
            <a:t> validation at zero cost, as they are only reconfirming validation already paid for by Brokers – </a:t>
          </a:r>
          <a:r>
            <a:rPr lang="en-GB" sz="1500" i="1" dirty="0" smtClean="0">
              <a:solidFill>
                <a:srgbClr val="00B050"/>
              </a:solidFill>
            </a:rPr>
            <a:t>CBN/SEC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DFB7EDAD-FB9D-4E60-AB57-104900936FDB}" type="sibTrans" cxnId="{96DB5714-90CD-41EF-B0E8-AF8F496B2AC2}">
      <dgm:prSet/>
      <dgm:spPr/>
      <dgm:t>
        <a:bodyPr/>
        <a:lstStyle/>
        <a:p>
          <a:endParaRPr lang="en-US"/>
        </a:p>
      </dgm:t>
    </dgm:pt>
    <dgm:pt modelId="{84817BE5-B6BC-43B8-B2E4-D7E3CC6D492D}" type="parTrans" cxnId="{96DB5714-90CD-41EF-B0E8-AF8F496B2AC2}">
      <dgm:prSet/>
      <dgm:spPr/>
      <dgm:t>
        <a:bodyPr/>
        <a:lstStyle/>
        <a:p>
          <a:endParaRPr lang="en-US"/>
        </a:p>
      </dgm:t>
    </dgm:pt>
    <dgm:pt modelId="{CC886AD9-53D6-4F97-824B-E3CC77F8280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r>
            <a:rPr lang="en-US" sz="1500" b="0" i="1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Further engagement with Bank CEOs on improved turnaround</a:t>
          </a:r>
          <a:r>
            <a:rPr lang="en-GB" sz="1500" b="0" i="1" dirty="0" smtClean="0">
              <a:latin typeface="+mn-lt"/>
            </a:rPr>
            <a:t> – </a:t>
          </a:r>
          <a:r>
            <a:rPr lang="en-GB" sz="1500" b="0" i="1" dirty="0" smtClean="0">
              <a:solidFill>
                <a:srgbClr val="00B050"/>
              </a:solidFill>
              <a:latin typeface="+mn-lt"/>
            </a:rPr>
            <a:t>CSCS/NSE</a:t>
          </a:r>
          <a:endParaRPr lang="en-US" sz="1500" dirty="0">
            <a:solidFill>
              <a:srgbClr val="00B050"/>
            </a:solidFill>
          </a:endParaRPr>
        </a:p>
      </dgm:t>
    </dgm:pt>
    <dgm:pt modelId="{784BD5FB-8125-4270-815D-E19BDCF32B66}" type="parTrans" cxnId="{5C9C8C9A-C096-457F-A7CF-0C4153DD7130}">
      <dgm:prSet/>
      <dgm:spPr/>
      <dgm:t>
        <a:bodyPr/>
        <a:lstStyle/>
        <a:p>
          <a:endParaRPr lang="en-US"/>
        </a:p>
      </dgm:t>
    </dgm:pt>
    <dgm:pt modelId="{5E37BA5F-A1EB-4D5A-8B5C-3B55CF2F002F}" type="sibTrans" cxnId="{5C9C8C9A-C096-457F-A7CF-0C4153DD7130}">
      <dgm:prSet/>
      <dgm:spPr/>
      <dgm:t>
        <a:bodyPr/>
        <a:lstStyle/>
        <a:p>
          <a:endParaRPr lang="en-US"/>
        </a:p>
      </dgm:t>
    </dgm:pt>
    <dgm:pt modelId="{055411FB-D3AA-47DE-80D7-A5875C43D692}" type="pres">
      <dgm:prSet presAssocID="{D826A8B1-6DC1-4F63-BD73-637AD0E4CAC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D19B76-0075-4328-957C-ABCF76DA96B4}" type="pres">
      <dgm:prSet presAssocID="{E3D1E7BF-CC23-41E8-B537-05AD1D2ED136}" presName="root1" presStyleCnt="0"/>
      <dgm:spPr/>
      <dgm:t>
        <a:bodyPr/>
        <a:lstStyle/>
        <a:p>
          <a:endParaRPr lang="en-US"/>
        </a:p>
      </dgm:t>
    </dgm:pt>
    <dgm:pt modelId="{903F9892-96D9-48A1-A322-996CDCB0E73D}" type="pres">
      <dgm:prSet presAssocID="{E3D1E7BF-CC23-41E8-B537-05AD1D2ED136}" presName="LevelOneTextNode" presStyleLbl="node0" presStyleIdx="0" presStyleCnt="1" custScaleY="1107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2698566-229E-4ED8-B64B-5E29D91BD8F3}" type="pres">
      <dgm:prSet presAssocID="{E3D1E7BF-CC23-41E8-B537-05AD1D2ED136}" presName="level2hierChild" presStyleCnt="0"/>
      <dgm:spPr/>
      <dgm:t>
        <a:bodyPr/>
        <a:lstStyle/>
        <a:p>
          <a:endParaRPr lang="en-US"/>
        </a:p>
      </dgm:t>
    </dgm:pt>
    <dgm:pt modelId="{630677B2-6844-49A6-8987-9FC19FE12687}" type="pres">
      <dgm:prSet presAssocID="{D5AECBA9-453A-40D9-B189-04E42CAC68D0}" presName="conn2-1" presStyleLbl="parChTrans1D2" presStyleIdx="0" presStyleCnt="6"/>
      <dgm:spPr/>
      <dgm:t>
        <a:bodyPr/>
        <a:lstStyle/>
        <a:p>
          <a:endParaRPr lang="en-GB"/>
        </a:p>
      </dgm:t>
    </dgm:pt>
    <dgm:pt modelId="{AC1E0830-12F4-41D0-820E-B055EE48A127}" type="pres">
      <dgm:prSet presAssocID="{D5AECBA9-453A-40D9-B189-04E42CAC68D0}" presName="connTx" presStyleLbl="parChTrans1D2" presStyleIdx="0" presStyleCnt="6"/>
      <dgm:spPr/>
      <dgm:t>
        <a:bodyPr/>
        <a:lstStyle/>
        <a:p>
          <a:endParaRPr lang="en-GB"/>
        </a:p>
      </dgm:t>
    </dgm:pt>
    <dgm:pt modelId="{48F50A71-7782-4046-AD08-CEE96F1C8532}" type="pres">
      <dgm:prSet presAssocID="{88C0E64C-D8DE-4796-8FCE-74328D8D19C0}" presName="root2" presStyleCnt="0"/>
      <dgm:spPr/>
      <dgm:t>
        <a:bodyPr/>
        <a:lstStyle/>
        <a:p>
          <a:endParaRPr lang="en-US"/>
        </a:p>
      </dgm:t>
    </dgm:pt>
    <dgm:pt modelId="{E0E8ABA4-9ADF-43B1-9FC6-9B5D1C930EF8}" type="pres">
      <dgm:prSet presAssocID="{88C0E64C-D8DE-4796-8FCE-74328D8D19C0}" presName="LevelTwoTextNode" presStyleLbl="node2" presStyleIdx="0" presStyleCnt="6" custScaleX="264821" custLinFactNeighborY="-58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B1F62-5476-4A12-B1B6-22F88B2832AF}" type="pres">
      <dgm:prSet presAssocID="{88C0E64C-D8DE-4796-8FCE-74328D8D19C0}" presName="level3hierChild" presStyleCnt="0"/>
      <dgm:spPr/>
      <dgm:t>
        <a:bodyPr/>
        <a:lstStyle/>
        <a:p>
          <a:endParaRPr lang="en-US"/>
        </a:p>
      </dgm:t>
    </dgm:pt>
    <dgm:pt modelId="{69933B80-3A5F-41BD-AF5A-4FD88E5E42FF}" type="pres">
      <dgm:prSet presAssocID="{84817BE5-B6BC-43B8-B2E4-D7E3CC6D492D}" presName="conn2-1" presStyleLbl="parChTrans1D2" presStyleIdx="1" presStyleCnt="6"/>
      <dgm:spPr/>
      <dgm:t>
        <a:bodyPr/>
        <a:lstStyle/>
        <a:p>
          <a:endParaRPr lang="en-GB"/>
        </a:p>
      </dgm:t>
    </dgm:pt>
    <dgm:pt modelId="{F884772E-22D0-449A-B374-48FF155A344E}" type="pres">
      <dgm:prSet presAssocID="{84817BE5-B6BC-43B8-B2E4-D7E3CC6D492D}" presName="connTx" presStyleLbl="parChTrans1D2" presStyleIdx="1" presStyleCnt="6"/>
      <dgm:spPr/>
      <dgm:t>
        <a:bodyPr/>
        <a:lstStyle/>
        <a:p>
          <a:endParaRPr lang="en-GB"/>
        </a:p>
      </dgm:t>
    </dgm:pt>
    <dgm:pt modelId="{53AC65D2-4279-44C4-BE46-C35227725D1B}" type="pres">
      <dgm:prSet presAssocID="{4E779C7B-3130-4815-8870-72D55C00FB55}" presName="root2" presStyleCnt="0"/>
      <dgm:spPr/>
      <dgm:t>
        <a:bodyPr/>
        <a:lstStyle/>
        <a:p>
          <a:endParaRPr lang="en-US"/>
        </a:p>
      </dgm:t>
    </dgm:pt>
    <dgm:pt modelId="{A6B50063-0493-4313-AC6E-B3AEB53D8E0F}" type="pres">
      <dgm:prSet presAssocID="{4E779C7B-3130-4815-8870-72D55C00FB55}" presName="LevelTwoTextNode" presStyleLbl="node2" presStyleIdx="1" presStyleCnt="6" custScaleX="2649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E8AED-FC0A-487C-B944-E35962C47BAA}" type="pres">
      <dgm:prSet presAssocID="{4E779C7B-3130-4815-8870-72D55C00FB55}" presName="level3hierChild" presStyleCnt="0"/>
      <dgm:spPr/>
      <dgm:t>
        <a:bodyPr/>
        <a:lstStyle/>
        <a:p>
          <a:endParaRPr lang="en-US"/>
        </a:p>
      </dgm:t>
    </dgm:pt>
    <dgm:pt modelId="{192C0F56-2D03-4C4C-BDE2-723C9908A7BF}" type="pres">
      <dgm:prSet presAssocID="{BF2D633F-251C-4CFE-AE33-B265326D791D}" presName="conn2-1" presStyleLbl="parChTrans1D2" presStyleIdx="2" presStyleCnt="6"/>
      <dgm:spPr/>
      <dgm:t>
        <a:bodyPr/>
        <a:lstStyle/>
        <a:p>
          <a:endParaRPr lang="en-GB"/>
        </a:p>
      </dgm:t>
    </dgm:pt>
    <dgm:pt modelId="{8A97EB81-1437-4CF9-87C3-AF5C5B9F0703}" type="pres">
      <dgm:prSet presAssocID="{BF2D633F-251C-4CFE-AE33-B265326D791D}" presName="connTx" presStyleLbl="parChTrans1D2" presStyleIdx="2" presStyleCnt="6"/>
      <dgm:spPr/>
      <dgm:t>
        <a:bodyPr/>
        <a:lstStyle/>
        <a:p>
          <a:endParaRPr lang="en-GB"/>
        </a:p>
      </dgm:t>
    </dgm:pt>
    <dgm:pt modelId="{1FD2D258-56B0-48BE-8418-F7D92FBA25BD}" type="pres">
      <dgm:prSet presAssocID="{6F4B2BEE-3DA1-4BF1-BAE9-57736E729183}" presName="root2" presStyleCnt="0"/>
      <dgm:spPr/>
      <dgm:t>
        <a:bodyPr/>
        <a:lstStyle/>
        <a:p>
          <a:endParaRPr lang="en-US"/>
        </a:p>
      </dgm:t>
    </dgm:pt>
    <dgm:pt modelId="{F7EE684A-69AD-49A9-B8D8-1488A225072B}" type="pres">
      <dgm:prSet presAssocID="{6F4B2BEE-3DA1-4BF1-BAE9-57736E729183}" presName="LevelTwoTextNode" presStyleLbl="node2" presStyleIdx="2" presStyleCnt="6" custScaleX="2631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9AE8F4-158F-48C7-A75B-96C11A3026BE}" type="pres">
      <dgm:prSet presAssocID="{6F4B2BEE-3DA1-4BF1-BAE9-57736E729183}" presName="level3hierChild" presStyleCnt="0"/>
      <dgm:spPr/>
      <dgm:t>
        <a:bodyPr/>
        <a:lstStyle/>
        <a:p>
          <a:endParaRPr lang="en-US"/>
        </a:p>
      </dgm:t>
    </dgm:pt>
    <dgm:pt modelId="{A758E930-3DFB-4D3F-8872-F4F6D9EBEB9F}" type="pres">
      <dgm:prSet presAssocID="{ED10717B-F94B-493C-907D-06BEA5F5A70D}" presName="conn2-1" presStyleLbl="parChTrans1D2" presStyleIdx="3" presStyleCnt="6"/>
      <dgm:spPr/>
      <dgm:t>
        <a:bodyPr/>
        <a:lstStyle/>
        <a:p>
          <a:endParaRPr lang="en-GB"/>
        </a:p>
      </dgm:t>
    </dgm:pt>
    <dgm:pt modelId="{CF62F5D4-4759-4A66-9126-2B7784F95846}" type="pres">
      <dgm:prSet presAssocID="{ED10717B-F94B-493C-907D-06BEA5F5A70D}" presName="connTx" presStyleLbl="parChTrans1D2" presStyleIdx="3" presStyleCnt="6"/>
      <dgm:spPr/>
      <dgm:t>
        <a:bodyPr/>
        <a:lstStyle/>
        <a:p>
          <a:endParaRPr lang="en-GB"/>
        </a:p>
      </dgm:t>
    </dgm:pt>
    <dgm:pt modelId="{AF006711-43B5-4357-A0A7-7F3391748421}" type="pres">
      <dgm:prSet presAssocID="{FD5B5A03-8353-4074-AD5B-11A38F229BBB}" presName="root2" presStyleCnt="0"/>
      <dgm:spPr/>
      <dgm:t>
        <a:bodyPr/>
        <a:lstStyle/>
        <a:p>
          <a:endParaRPr lang="en-US"/>
        </a:p>
      </dgm:t>
    </dgm:pt>
    <dgm:pt modelId="{A335C01A-AD88-43A5-800C-8B75878DA0EA}" type="pres">
      <dgm:prSet presAssocID="{FD5B5A03-8353-4074-AD5B-11A38F229BBB}" presName="LevelTwoTextNode" presStyleLbl="node2" presStyleIdx="3" presStyleCnt="6" custScaleX="2647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0FC518-7E5D-4E8D-A283-A09553DC24EA}" type="pres">
      <dgm:prSet presAssocID="{FD5B5A03-8353-4074-AD5B-11A38F229BBB}" presName="level3hierChild" presStyleCnt="0"/>
      <dgm:spPr/>
      <dgm:t>
        <a:bodyPr/>
        <a:lstStyle/>
        <a:p>
          <a:endParaRPr lang="en-US"/>
        </a:p>
      </dgm:t>
    </dgm:pt>
    <dgm:pt modelId="{868FFB0C-C34D-4864-8A45-B119228F1226}" type="pres">
      <dgm:prSet presAssocID="{3D65D07C-0265-460C-86DD-74E06BA581D4}" presName="conn2-1" presStyleLbl="parChTrans1D2" presStyleIdx="4" presStyleCnt="6"/>
      <dgm:spPr/>
      <dgm:t>
        <a:bodyPr/>
        <a:lstStyle/>
        <a:p>
          <a:endParaRPr lang="en-GB"/>
        </a:p>
      </dgm:t>
    </dgm:pt>
    <dgm:pt modelId="{EF7205C7-BFF2-42B9-AF7B-7B7380BAA297}" type="pres">
      <dgm:prSet presAssocID="{3D65D07C-0265-460C-86DD-74E06BA581D4}" presName="connTx" presStyleLbl="parChTrans1D2" presStyleIdx="4" presStyleCnt="6"/>
      <dgm:spPr/>
      <dgm:t>
        <a:bodyPr/>
        <a:lstStyle/>
        <a:p>
          <a:endParaRPr lang="en-GB"/>
        </a:p>
      </dgm:t>
    </dgm:pt>
    <dgm:pt modelId="{7D9E0D83-10C2-48B8-99DA-729925F45804}" type="pres">
      <dgm:prSet presAssocID="{DFF83D52-9F4A-4BF5-AD69-4BA1DE14D99F}" presName="root2" presStyleCnt="0"/>
      <dgm:spPr/>
      <dgm:t>
        <a:bodyPr/>
        <a:lstStyle/>
        <a:p>
          <a:endParaRPr lang="en-US"/>
        </a:p>
      </dgm:t>
    </dgm:pt>
    <dgm:pt modelId="{E7D768D3-64DC-45B2-B14E-6AE6B5426FB4}" type="pres">
      <dgm:prSet presAssocID="{DFF83D52-9F4A-4BF5-AD69-4BA1DE14D99F}" presName="LevelTwoTextNode" presStyleLbl="node2" presStyleIdx="4" presStyleCnt="6" custScaleX="2663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C7D27A-59CA-41A3-87E6-D159D7F07DDD}" type="pres">
      <dgm:prSet presAssocID="{DFF83D52-9F4A-4BF5-AD69-4BA1DE14D99F}" presName="level3hierChild" presStyleCnt="0"/>
      <dgm:spPr/>
      <dgm:t>
        <a:bodyPr/>
        <a:lstStyle/>
        <a:p>
          <a:endParaRPr lang="en-US"/>
        </a:p>
      </dgm:t>
    </dgm:pt>
    <dgm:pt modelId="{60C22920-3B1E-46C6-A43C-8A03265BDFF1}" type="pres">
      <dgm:prSet presAssocID="{784BD5FB-8125-4270-815D-E19BDCF32B66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C294672A-1259-460D-B261-C6FFA40FF8BA}" type="pres">
      <dgm:prSet presAssocID="{784BD5FB-8125-4270-815D-E19BDCF32B6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37AC6DF-4858-464C-88A7-20E96CCA19E3}" type="pres">
      <dgm:prSet presAssocID="{CC886AD9-53D6-4F97-824B-E3CC77F82802}" presName="root2" presStyleCnt="0"/>
      <dgm:spPr/>
    </dgm:pt>
    <dgm:pt modelId="{F60ED747-92A4-43FC-972D-C5F110755EDF}" type="pres">
      <dgm:prSet presAssocID="{CC886AD9-53D6-4F97-824B-E3CC77F82802}" presName="LevelTwoTextNode" presStyleLbl="node2" presStyleIdx="5" presStyleCnt="6" custScaleX="266321" custLinFactNeighborX="-12" custLinFactNeighborY="-7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363CC4-CD25-47ED-8504-C5691E8DBEE7}" type="pres">
      <dgm:prSet presAssocID="{CC886AD9-53D6-4F97-824B-E3CC77F82802}" presName="level3hierChild" presStyleCnt="0"/>
      <dgm:spPr/>
    </dgm:pt>
  </dgm:ptLst>
  <dgm:cxnLst>
    <dgm:cxn modelId="{6FE36873-400D-4B86-9F35-958F26AE8676}" type="presOf" srcId="{84817BE5-B6BC-43B8-B2E4-D7E3CC6D492D}" destId="{69933B80-3A5F-41BD-AF5A-4FD88E5E42FF}" srcOrd="0" destOrd="0" presId="urn:microsoft.com/office/officeart/2008/layout/HorizontalMultiLevelHierarchy"/>
    <dgm:cxn modelId="{5EBC7D4F-B2BF-41D2-A3C9-C1B36CA7CBAC}" srcId="{E3D1E7BF-CC23-41E8-B537-05AD1D2ED136}" destId="{FD5B5A03-8353-4074-AD5B-11A38F229BBB}" srcOrd="3" destOrd="0" parTransId="{ED10717B-F94B-493C-907D-06BEA5F5A70D}" sibTransId="{C5187D64-0EF0-4A25-8270-9A59509CFA40}"/>
    <dgm:cxn modelId="{BB3F251D-8F2A-4B57-8579-FADAECC8993E}" type="presOf" srcId="{ED10717B-F94B-493C-907D-06BEA5F5A70D}" destId="{CF62F5D4-4759-4A66-9126-2B7784F95846}" srcOrd="1" destOrd="0" presId="urn:microsoft.com/office/officeart/2008/layout/HorizontalMultiLevelHierarchy"/>
    <dgm:cxn modelId="{B59145C5-DBF8-485E-A33A-9F743FE8249D}" type="presOf" srcId="{DFF83D52-9F4A-4BF5-AD69-4BA1DE14D99F}" destId="{E7D768D3-64DC-45B2-B14E-6AE6B5426FB4}" srcOrd="0" destOrd="0" presId="urn:microsoft.com/office/officeart/2008/layout/HorizontalMultiLevelHierarchy"/>
    <dgm:cxn modelId="{6CE4A8C9-80DC-4F4A-B872-CBC81519D5DD}" type="presOf" srcId="{3D65D07C-0265-460C-86DD-74E06BA581D4}" destId="{868FFB0C-C34D-4864-8A45-B119228F1226}" srcOrd="0" destOrd="0" presId="urn:microsoft.com/office/officeart/2008/layout/HorizontalMultiLevelHierarchy"/>
    <dgm:cxn modelId="{167712C0-E89D-42E4-B4EF-2E07DB481E3C}" type="presOf" srcId="{BF2D633F-251C-4CFE-AE33-B265326D791D}" destId="{192C0F56-2D03-4C4C-BDE2-723C9908A7BF}" srcOrd="0" destOrd="0" presId="urn:microsoft.com/office/officeart/2008/layout/HorizontalMultiLevelHierarchy"/>
    <dgm:cxn modelId="{BC2BA49B-6825-4809-9FAF-A699B32D5D7B}" type="presOf" srcId="{E3D1E7BF-CC23-41E8-B537-05AD1D2ED136}" destId="{903F9892-96D9-48A1-A322-996CDCB0E73D}" srcOrd="0" destOrd="0" presId="urn:microsoft.com/office/officeart/2008/layout/HorizontalMultiLevelHierarchy"/>
    <dgm:cxn modelId="{5C9C8C9A-C096-457F-A7CF-0C4153DD7130}" srcId="{E3D1E7BF-CC23-41E8-B537-05AD1D2ED136}" destId="{CC886AD9-53D6-4F97-824B-E3CC77F82802}" srcOrd="5" destOrd="0" parTransId="{784BD5FB-8125-4270-815D-E19BDCF32B66}" sibTransId="{5E37BA5F-A1EB-4D5A-8B5C-3B55CF2F002F}"/>
    <dgm:cxn modelId="{CFAB79BA-D77E-4A64-944A-06112A7483ED}" type="presOf" srcId="{D826A8B1-6DC1-4F63-BD73-637AD0E4CAC7}" destId="{055411FB-D3AA-47DE-80D7-A5875C43D692}" srcOrd="0" destOrd="0" presId="urn:microsoft.com/office/officeart/2008/layout/HorizontalMultiLevelHierarchy"/>
    <dgm:cxn modelId="{B1003CB2-D674-40BE-8D61-276FC9513ADC}" type="presOf" srcId="{784BD5FB-8125-4270-815D-E19BDCF32B66}" destId="{C294672A-1259-460D-B261-C6FFA40FF8BA}" srcOrd="1" destOrd="0" presId="urn:microsoft.com/office/officeart/2008/layout/HorizontalMultiLevelHierarchy"/>
    <dgm:cxn modelId="{595D79B4-98B0-4343-872D-8956E81B646A}" type="presOf" srcId="{FD5B5A03-8353-4074-AD5B-11A38F229BBB}" destId="{A335C01A-AD88-43A5-800C-8B75878DA0EA}" srcOrd="0" destOrd="0" presId="urn:microsoft.com/office/officeart/2008/layout/HorizontalMultiLevelHierarchy"/>
    <dgm:cxn modelId="{546BF154-67AF-4C72-9083-1B4AD60664A5}" type="presOf" srcId="{6F4B2BEE-3DA1-4BF1-BAE9-57736E729183}" destId="{F7EE684A-69AD-49A9-B8D8-1488A225072B}" srcOrd="0" destOrd="0" presId="urn:microsoft.com/office/officeart/2008/layout/HorizontalMultiLevelHierarchy"/>
    <dgm:cxn modelId="{87B93967-0A16-4E04-B2BC-3CFBC045E5C3}" type="presOf" srcId="{D5AECBA9-453A-40D9-B189-04E42CAC68D0}" destId="{630677B2-6844-49A6-8987-9FC19FE12687}" srcOrd="0" destOrd="0" presId="urn:microsoft.com/office/officeart/2008/layout/HorizontalMultiLevelHierarchy"/>
    <dgm:cxn modelId="{EBECCB0B-ECF9-43EA-8F15-6600C02F0B53}" type="presOf" srcId="{84817BE5-B6BC-43B8-B2E4-D7E3CC6D492D}" destId="{F884772E-22D0-449A-B374-48FF155A344E}" srcOrd="1" destOrd="0" presId="urn:microsoft.com/office/officeart/2008/layout/HorizontalMultiLevelHierarchy"/>
    <dgm:cxn modelId="{453F1EFD-7068-4EA1-939B-31279E393AC7}" type="presOf" srcId="{88C0E64C-D8DE-4796-8FCE-74328D8D19C0}" destId="{E0E8ABA4-9ADF-43B1-9FC6-9B5D1C930EF8}" srcOrd="0" destOrd="0" presId="urn:microsoft.com/office/officeart/2008/layout/HorizontalMultiLevelHierarchy"/>
    <dgm:cxn modelId="{501BC549-D739-4E4F-9B5E-A69E9D9150CA}" srcId="{D826A8B1-6DC1-4F63-BD73-637AD0E4CAC7}" destId="{E3D1E7BF-CC23-41E8-B537-05AD1D2ED136}" srcOrd="0" destOrd="0" parTransId="{6B7A621A-2EA3-42D1-90FE-E5721AB51DD7}" sibTransId="{3918FFB0-2C0B-4D09-B90D-A851CC52BC4B}"/>
    <dgm:cxn modelId="{2B5940AE-F6CE-41C9-BBBB-FCD4C58DD507}" srcId="{E3D1E7BF-CC23-41E8-B537-05AD1D2ED136}" destId="{6F4B2BEE-3DA1-4BF1-BAE9-57736E729183}" srcOrd="2" destOrd="0" parTransId="{BF2D633F-251C-4CFE-AE33-B265326D791D}" sibTransId="{70234AC9-6044-4255-9E58-5E24CC71439F}"/>
    <dgm:cxn modelId="{96DB5714-90CD-41EF-B0E8-AF8F496B2AC2}" srcId="{E3D1E7BF-CC23-41E8-B537-05AD1D2ED136}" destId="{4E779C7B-3130-4815-8870-72D55C00FB55}" srcOrd="1" destOrd="0" parTransId="{84817BE5-B6BC-43B8-B2E4-D7E3CC6D492D}" sibTransId="{DFB7EDAD-FB9D-4E60-AB57-104900936FDB}"/>
    <dgm:cxn modelId="{8D82151B-AABA-4071-9DA3-FA8EAA01C887}" type="presOf" srcId="{4E779C7B-3130-4815-8870-72D55C00FB55}" destId="{A6B50063-0493-4313-AC6E-B3AEB53D8E0F}" srcOrd="0" destOrd="0" presId="urn:microsoft.com/office/officeart/2008/layout/HorizontalMultiLevelHierarchy"/>
    <dgm:cxn modelId="{FD30012D-76A4-4E96-A283-97A375B27D5E}" type="presOf" srcId="{784BD5FB-8125-4270-815D-E19BDCF32B66}" destId="{60C22920-3B1E-46C6-A43C-8A03265BDFF1}" srcOrd="0" destOrd="0" presId="urn:microsoft.com/office/officeart/2008/layout/HorizontalMultiLevelHierarchy"/>
    <dgm:cxn modelId="{0F5EB5F1-3C17-4A3B-A079-4E3349617221}" type="presOf" srcId="{ED10717B-F94B-493C-907D-06BEA5F5A70D}" destId="{A758E930-3DFB-4D3F-8872-F4F6D9EBEB9F}" srcOrd="0" destOrd="0" presId="urn:microsoft.com/office/officeart/2008/layout/HorizontalMultiLevelHierarchy"/>
    <dgm:cxn modelId="{81E720F7-BB04-4EAA-9898-1634FA1DCC31}" srcId="{E3D1E7BF-CC23-41E8-B537-05AD1D2ED136}" destId="{88C0E64C-D8DE-4796-8FCE-74328D8D19C0}" srcOrd="0" destOrd="0" parTransId="{D5AECBA9-453A-40D9-B189-04E42CAC68D0}" sibTransId="{979E4859-B485-463A-B107-EF34BC84721C}"/>
    <dgm:cxn modelId="{47D0738F-2A9F-4117-9EAE-984789234043}" type="presOf" srcId="{CC886AD9-53D6-4F97-824B-E3CC77F82802}" destId="{F60ED747-92A4-43FC-972D-C5F110755EDF}" srcOrd="0" destOrd="0" presId="urn:microsoft.com/office/officeart/2008/layout/HorizontalMultiLevelHierarchy"/>
    <dgm:cxn modelId="{E6055470-4030-49CB-8B93-CE3F40D5BB57}" type="presOf" srcId="{BF2D633F-251C-4CFE-AE33-B265326D791D}" destId="{8A97EB81-1437-4CF9-87C3-AF5C5B9F0703}" srcOrd="1" destOrd="0" presId="urn:microsoft.com/office/officeart/2008/layout/HorizontalMultiLevelHierarchy"/>
    <dgm:cxn modelId="{D37F8D2B-9CE7-4945-A0FC-BDEA4E570AF2}" type="presOf" srcId="{3D65D07C-0265-460C-86DD-74E06BA581D4}" destId="{EF7205C7-BFF2-42B9-AF7B-7B7380BAA297}" srcOrd="1" destOrd="0" presId="urn:microsoft.com/office/officeart/2008/layout/HorizontalMultiLevelHierarchy"/>
    <dgm:cxn modelId="{C488C1F1-906D-40EB-A528-A026F8857E05}" srcId="{E3D1E7BF-CC23-41E8-B537-05AD1D2ED136}" destId="{DFF83D52-9F4A-4BF5-AD69-4BA1DE14D99F}" srcOrd="4" destOrd="0" parTransId="{3D65D07C-0265-460C-86DD-74E06BA581D4}" sibTransId="{13AE3B28-11BF-44FB-AF96-20E842D587E4}"/>
    <dgm:cxn modelId="{DC04DB7C-F911-4E71-9763-4D130E5E8E51}" type="presOf" srcId="{D5AECBA9-453A-40D9-B189-04E42CAC68D0}" destId="{AC1E0830-12F4-41D0-820E-B055EE48A127}" srcOrd="1" destOrd="0" presId="urn:microsoft.com/office/officeart/2008/layout/HorizontalMultiLevelHierarchy"/>
    <dgm:cxn modelId="{32BE2C78-1898-4FDA-8734-0A8294CB86AC}" type="presParOf" srcId="{055411FB-D3AA-47DE-80D7-A5875C43D692}" destId="{59D19B76-0075-4328-957C-ABCF76DA96B4}" srcOrd="0" destOrd="0" presId="urn:microsoft.com/office/officeart/2008/layout/HorizontalMultiLevelHierarchy"/>
    <dgm:cxn modelId="{D656789C-5077-4B5A-B1B6-DF0E72604A2E}" type="presParOf" srcId="{59D19B76-0075-4328-957C-ABCF76DA96B4}" destId="{903F9892-96D9-48A1-A322-996CDCB0E73D}" srcOrd="0" destOrd="0" presId="urn:microsoft.com/office/officeart/2008/layout/HorizontalMultiLevelHierarchy"/>
    <dgm:cxn modelId="{3C58FCBC-2DE3-428A-8F9A-F1C0ED1BC60F}" type="presParOf" srcId="{59D19B76-0075-4328-957C-ABCF76DA96B4}" destId="{22698566-229E-4ED8-B64B-5E29D91BD8F3}" srcOrd="1" destOrd="0" presId="urn:microsoft.com/office/officeart/2008/layout/HorizontalMultiLevelHierarchy"/>
    <dgm:cxn modelId="{6363C031-BBFA-4363-90AD-04FD84E9320C}" type="presParOf" srcId="{22698566-229E-4ED8-B64B-5E29D91BD8F3}" destId="{630677B2-6844-49A6-8987-9FC19FE12687}" srcOrd="0" destOrd="0" presId="urn:microsoft.com/office/officeart/2008/layout/HorizontalMultiLevelHierarchy"/>
    <dgm:cxn modelId="{F91F4358-27F3-41F8-BBA9-AB94AA297E88}" type="presParOf" srcId="{630677B2-6844-49A6-8987-9FC19FE12687}" destId="{AC1E0830-12F4-41D0-820E-B055EE48A127}" srcOrd="0" destOrd="0" presId="urn:microsoft.com/office/officeart/2008/layout/HorizontalMultiLevelHierarchy"/>
    <dgm:cxn modelId="{09C964D7-CE99-4609-876B-411E8CCDED9F}" type="presParOf" srcId="{22698566-229E-4ED8-B64B-5E29D91BD8F3}" destId="{48F50A71-7782-4046-AD08-CEE96F1C8532}" srcOrd="1" destOrd="0" presId="urn:microsoft.com/office/officeart/2008/layout/HorizontalMultiLevelHierarchy"/>
    <dgm:cxn modelId="{7320B949-16A6-4159-ADFA-950811C48CB0}" type="presParOf" srcId="{48F50A71-7782-4046-AD08-CEE96F1C8532}" destId="{E0E8ABA4-9ADF-43B1-9FC6-9B5D1C930EF8}" srcOrd="0" destOrd="0" presId="urn:microsoft.com/office/officeart/2008/layout/HorizontalMultiLevelHierarchy"/>
    <dgm:cxn modelId="{2540396E-DE5E-43F3-A8E0-AD8348BED0D6}" type="presParOf" srcId="{48F50A71-7782-4046-AD08-CEE96F1C8532}" destId="{691B1F62-5476-4A12-B1B6-22F88B2832AF}" srcOrd="1" destOrd="0" presId="urn:microsoft.com/office/officeart/2008/layout/HorizontalMultiLevelHierarchy"/>
    <dgm:cxn modelId="{3604FEF7-DD4B-4324-B967-8BE7F35F6103}" type="presParOf" srcId="{22698566-229E-4ED8-B64B-5E29D91BD8F3}" destId="{69933B80-3A5F-41BD-AF5A-4FD88E5E42FF}" srcOrd="2" destOrd="0" presId="urn:microsoft.com/office/officeart/2008/layout/HorizontalMultiLevelHierarchy"/>
    <dgm:cxn modelId="{66B005BA-25F5-48F5-B2BE-D66C6C82E87B}" type="presParOf" srcId="{69933B80-3A5F-41BD-AF5A-4FD88E5E42FF}" destId="{F884772E-22D0-449A-B374-48FF155A344E}" srcOrd="0" destOrd="0" presId="urn:microsoft.com/office/officeart/2008/layout/HorizontalMultiLevelHierarchy"/>
    <dgm:cxn modelId="{F507F738-BB86-40E0-AE0E-E5D92E70CF37}" type="presParOf" srcId="{22698566-229E-4ED8-B64B-5E29D91BD8F3}" destId="{53AC65D2-4279-44C4-BE46-C35227725D1B}" srcOrd="3" destOrd="0" presId="urn:microsoft.com/office/officeart/2008/layout/HorizontalMultiLevelHierarchy"/>
    <dgm:cxn modelId="{223545CD-9B83-4B52-860D-9636E72C1DF4}" type="presParOf" srcId="{53AC65D2-4279-44C4-BE46-C35227725D1B}" destId="{A6B50063-0493-4313-AC6E-B3AEB53D8E0F}" srcOrd="0" destOrd="0" presId="urn:microsoft.com/office/officeart/2008/layout/HorizontalMultiLevelHierarchy"/>
    <dgm:cxn modelId="{5CBB9050-22CA-4B28-929B-EA5A7CC2424A}" type="presParOf" srcId="{53AC65D2-4279-44C4-BE46-C35227725D1B}" destId="{D10E8AED-FC0A-487C-B944-E35962C47BAA}" srcOrd="1" destOrd="0" presId="urn:microsoft.com/office/officeart/2008/layout/HorizontalMultiLevelHierarchy"/>
    <dgm:cxn modelId="{BEA168B3-4E3C-4FB3-A673-7CDDF8654DFA}" type="presParOf" srcId="{22698566-229E-4ED8-B64B-5E29D91BD8F3}" destId="{192C0F56-2D03-4C4C-BDE2-723C9908A7BF}" srcOrd="4" destOrd="0" presId="urn:microsoft.com/office/officeart/2008/layout/HorizontalMultiLevelHierarchy"/>
    <dgm:cxn modelId="{8C573948-6021-456D-8174-56512ECD9158}" type="presParOf" srcId="{192C0F56-2D03-4C4C-BDE2-723C9908A7BF}" destId="{8A97EB81-1437-4CF9-87C3-AF5C5B9F0703}" srcOrd="0" destOrd="0" presId="urn:microsoft.com/office/officeart/2008/layout/HorizontalMultiLevelHierarchy"/>
    <dgm:cxn modelId="{1F1740FE-A7B6-493A-8C3D-BD5FAB5AC472}" type="presParOf" srcId="{22698566-229E-4ED8-B64B-5E29D91BD8F3}" destId="{1FD2D258-56B0-48BE-8418-F7D92FBA25BD}" srcOrd="5" destOrd="0" presId="urn:microsoft.com/office/officeart/2008/layout/HorizontalMultiLevelHierarchy"/>
    <dgm:cxn modelId="{6964C1BB-1528-435D-A9EA-AC42434B96E2}" type="presParOf" srcId="{1FD2D258-56B0-48BE-8418-F7D92FBA25BD}" destId="{F7EE684A-69AD-49A9-B8D8-1488A225072B}" srcOrd="0" destOrd="0" presId="urn:microsoft.com/office/officeart/2008/layout/HorizontalMultiLevelHierarchy"/>
    <dgm:cxn modelId="{FFAACE7E-1588-4071-BB9C-D25D40A4B98F}" type="presParOf" srcId="{1FD2D258-56B0-48BE-8418-F7D92FBA25BD}" destId="{499AE8F4-158F-48C7-A75B-96C11A3026BE}" srcOrd="1" destOrd="0" presId="urn:microsoft.com/office/officeart/2008/layout/HorizontalMultiLevelHierarchy"/>
    <dgm:cxn modelId="{056699FF-6E2A-439D-9C44-17947E5A79D1}" type="presParOf" srcId="{22698566-229E-4ED8-B64B-5E29D91BD8F3}" destId="{A758E930-3DFB-4D3F-8872-F4F6D9EBEB9F}" srcOrd="6" destOrd="0" presId="urn:microsoft.com/office/officeart/2008/layout/HorizontalMultiLevelHierarchy"/>
    <dgm:cxn modelId="{CBB2B321-8D68-4DFA-BF5B-8E65601C9587}" type="presParOf" srcId="{A758E930-3DFB-4D3F-8872-F4F6D9EBEB9F}" destId="{CF62F5D4-4759-4A66-9126-2B7784F95846}" srcOrd="0" destOrd="0" presId="urn:microsoft.com/office/officeart/2008/layout/HorizontalMultiLevelHierarchy"/>
    <dgm:cxn modelId="{EB2F023E-A1EA-4652-B027-E6765F85E25D}" type="presParOf" srcId="{22698566-229E-4ED8-B64B-5E29D91BD8F3}" destId="{AF006711-43B5-4357-A0A7-7F3391748421}" srcOrd="7" destOrd="0" presId="urn:microsoft.com/office/officeart/2008/layout/HorizontalMultiLevelHierarchy"/>
    <dgm:cxn modelId="{0864FB25-421B-4E64-A2C1-D5A07E93B166}" type="presParOf" srcId="{AF006711-43B5-4357-A0A7-7F3391748421}" destId="{A335C01A-AD88-43A5-800C-8B75878DA0EA}" srcOrd="0" destOrd="0" presId="urn:microsoft.com/office/officeart/2008/layout/HorizontalMultiLevelHierarchy"/>
    <dgm:cxn modelId="{3091E92C-A420-4C17-89A3-1C5F94A3C366}" type="presParOf" srcId="{AF006711-43B5-4357-A0A7-7F3391748421}" destId="{A20FC518-7E5D-4E8D-A283-A09553DC24EA}" srcOrd="1" destOrd="0" presId="urn:microsoft.com/office/officeart/2008/layout/HorizontalMultiLevelHierarchy"/>
    <dgm:cxn modelId="{B6777167-1720-425B-9344-802E35E88D12}" type="presParOf" srcId="{22698566-229E-4ED8-B64B-5E29D91BD8F3}" destId="{868FFB0C-C34D-4864-8A45-B119228F1226}" srcOrd="8" destOrd="0" presId="urn:microsoft.com/office/officeart/2008/layout/HorizontalMultiLevelHierarchy"/>
    <dgm:cxn modelId="{8C565065-C598-4B97-B496-954CB8488F63}" type="presParOf" srcId="{868FFB0C-C34D-4864-8A45-B119228F1226}" destId="{EF7205C7-BFF2-42B9-AF7B-7B7380BAA297}" srcOrd="0" destOrd="0" presId="urn:microsoft.com/office/officeart/2008/layout/HorizontalMultiLevelHierarchy"/>
    <dgm:cxn modelId="{337B56A3-C813-4807-8908-D59FB56913FB}" type="presParOf" srcId="{22698566-229E-4ED8-B64B-5E29D91BD8F3}" destId="{7D9E0D83-10C2-48B8-99DA-729925F45804}" srcOrd="9" destOrd="0" presId="urn:microsoft.com/office/officeart/2008/layout/HorizontalMultiLevelHierarchy"/>
    <dgm:cxn modelId="{02F5BE0C-2865-4BBF-A175-1FFB9A657699}" type="presParOf" srcId="{7D9E0D83-10C2-48B8-99DA-729925F45804}" destId="{E7D768D3-64DC-45B2-B14E-6AE6B5426FB4}" srcOrd="0" destOrd="0" presId="urn:microsoft.com/office/officeart/2008/layout/HorizontalMultiLevelHierarchy"/>
    <dgm:cxn modelId="{E77AAD60-E391-495E-BD93-9267F0D5E0B2}" type="presParOf" srcId="{7D9E0D83-10C2-48B8-99DA-729925F45804}" destId="{73C7D27A-59CA-41A3-87E6-D159D7F07DDD}" srcOrd="1" destOrd="0" presId="urn:microsoft.com/office/officeart/2008/layout/HorizontalMultiLevelHierarchy"/>
    <dgm:cxn modelId="{AD8875BE-9629-42D6-A2A0-BA095D9B6E7F}" type="presParOf" srcId="{22698566-229E-4ED8-B64B-5E29D91BD8F3}" destId="{60C22920-3B1E-46C6-A43C-8A03265BDFF1}" srcOrd="10" destOrd="0" presId="urn:microsoft.com/office/officeart/2008/layout/HorizontalMultiLevelHierarchy"/>
    <dgm:cxn modelId="{E13666E1-DFEB-499C-A0BB-6B0EEC09FE6F}" type="presParOf" srcId="{60C22920-3B1E-46C6-A43C-8A03265BDFF1}" destId="{C294672A-1259-460D-B261-C6FFA40FF8BA}" srcOrd="0" destOrd="0" presId="urn:microsoft.com/office/officeart/2008/layout/HorizontalMultiLevelHierarchy"/>
    <dgm:cxn modelId="{3D5394CA-27D3-412D-988A-1B71325F7CAA}" type="presParOf" srcId="{22698566-229E-4ED8-B64B-5E29D91BD8F3}" destId="{437AC6DF-4858-464C-88A7-20E96CCA19E3}" srcOrd="11" destOrd="0" presId="urn:microsoft.com/office/officeart/2008/layout/HorizontalMultiLevelHierarchy"/>
    <dgm:cxn modelId="{2208328B-189A-41E2-BE06-037E50978F2D}" type="presParOf" srcId="{437AC6DF-4858-464C-88A7-20E96CCA19E3}" destId="{F60ED747-92A4-43FC-972D-C5F110755EDF}" srcOrd="0" destOrd="0" presId="urn:microsoft.com/office/officeart/2008/layout/HorizontalMultiLevelHierarchy"/>
    <dgm:cxn modelId="{D9536DC0-DCD2-4EE4-9AC5-60C5F30A4FC7}" type="presParOf" srcId="{437AC6DF-4858-464C-88A7-20E96CCA19E3}" destId="{94363CC4-CD25-47ED-8504-C5691E8DBE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26A8B1-6DC1-4F63-BD73-637AD0E4CAC7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D1E7BF-CC23-41E8-B537-05AD1D2ED136}">
      <dgm:prSet phldrT="[Text]" custT="1"/>
      <dgm:spPr>
        <a:solidFill>
          <a:schemeClr val="accent5">
            <a:lumMod val="7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Recommendations</a:t>
          </a:r>
          <a:endParaRPr lang="en-US" sz="2800" dirty="0">
            <a:solidFill>
              <a:schemeClr val="bg1"/>
            </a:solidFill>
          </a:endParaRPr>
        </a:p>
      </dgm:t>
    </dgm:pt>
    <dgm:pt modelId="{6B7A621A-2EA3-42D1-90FE-E5721AB51DD7}" type="parTrans" cxnId="{501BC549-D739-4E4F-9B5E-A69E9D9150CA}">
      <dgm:prSet/>
      <dgm:spPr/>
      <dgm:t>
        <a:bodyPr/>
        <a:lstStyle/>
        <a:p>
          <a:endParaRPr lang="en-US"/>
        </a:p>
      </dgm:t>
    </dgm:pt>
    <dgm:pt modelId="{3918FFB0-2C0B-4D09-B90D-A851CC52BC4B}" type="sibTrans" cxnId="{501BC549-D739-4E4F-9B5E-A69E9D9150CA}">
      <dgm:prSet/>
      <dgm:spPr/>
      <dgm:t>
        <a:bodyPr/>
        <a:lstStyle/>
        <a:p>
          <a:endParaRPr lang="en-US"/>
        </a:p>
      </dgm:t>
    </dgm:pt>
    <dgm:pt modelId="{88C0E64C-D8DE-4796-8FCE-74328D8D19C0}">
      <dgm:prSet phldrT="[Text]" custT="1"/>
      <dgm:spPr>
        <a:solidFill>
          <a:schemeClr val="bg1">
            <a:lumMod val="95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marL="117475" indent="0" algn="just"/>
          <a:r>
            <a:rPr lang="en-GB" sz="1500" b="0" i="1" dirty="0" smtClean="0">
              <a:latin typeface="+mn-lt"/>
            </a:rPr>
            <a:t>Turn the process on the head – Get 5m investors registered</a:t>
          </a:r>
        </a:p>
        <a:p>
          <a:pPr marL="117475" indent="0" algn="just"/>
          <a:r>
            <a:rPr lang="en-GB" sz="1500" b="0" i="1" dirty="0" smtClean="0">
              <a:latin typeface="+mn-lt"/>
            </a:rPr>
            <a:t>- Make DCS Mandatory for all Capital Market Transactions</a:t>
          </a:r>
        </a:p>
        <a:p>
          <a:pPr marL="117475" indent="0" algn="just"/>
          <a:r>
            <a:rPr lang="en-GB" sz="1500" b="0" i="1" dirty="0" smtClean="0">
              <a:latin typeface="+mn-lt"/>
            </a:rPr>
            <a:t>- Make Opt-out from DCS optional </a:t>
          </a:r>
        </a:p>
        <a:p>
          <a:pPr marL="117475" indent="0" algn="just"/>
          <a:r>
            <a:rPr lang="en-GB" sz="1500" b="0" i="1" dirty="0" smtClean="0">
              <a:solidFill>
                <a:srgbClr val="00B050"/>
              </a:solidFill>
              <a:latin typeface="+mn-lt"/>
            </a:rPr>
            <a:t>				investors SEC,NSE, CSCS, Brokers</a:t>
          </a:r>
          <a:endParaRPr lang="en-US" sz="1500" b="0" i="1" dirty="0">
            <a:solidFill>
              <a:srgbClr val="00B050"/>
            </a:solidFill>
            <a:latin typeface="+mn-lt"/>
          </a:endParaRPr>
        </a:p>
      </dgm:t>
    </dgm:pt>
    <dgm:pt modelId="{D5AECBA9-453A-40D9-B189-04E42CAC68D0}" type="parTrans" cxnId="{81E720F7-BB04-4EAA-9898-1634FA1DCC31}">
      <dgm:prSet/>
      <dgm:spPr/>
      <dgm:t>
        <a:bodyPr/>
        <a:lstStyle/>
        <a:p>
          <a:endParaRPr lang="en-US"/>
        </a:p>
      </dgm:t>
    </dgm:pt>
    <dgm:pt modelId="{979E4859-B485-463A-B107-EF34BC84721C}" type="sibTrans" cxnId="{81E720F7-BB04-4EAA-9898-1634FA1DCC31}">
      <dgm:prSet/>
      <dgm:spPr/>
      <dgm:t>
        <a:bodyPr/>
        <a:lstStyle/>
        <a:p>
          <a:endParaRPr lang="en-US"/>
        </a:p>
      </dgm:t>
    </dgm:pt>
    <dgm:pt modelId="{055411FB-D3AA-47DE-80D7-A5875C43D692}" type="pres">
      <dgm:prSet presAssocID="{D826A8B1-6DC1-4F63-BD73-637AD0E4CAC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D19B76-0075-4328-957C-ABCF76DA96B4}" type="pres">
      <dgm:prSet presAssocID="{E3D1E7BF-CC23-41E8-B537-05AD1D2ED136}" presName="root1" presStyleCnt="0"/>
      <dgm:spPr/>
      <dgm:t>
        <a:bodyPr/>
        <a:lstStyle/>
        <a:p>
          <a:endParaRPr lang="en-US"/>
        </a:p>
      </dgm:t>
    </dgm:pt>
    <dgm:pt modelId="{903F9892-96D9-48A1-A322-996CDCB0E73D}" type="pres">
      <dgm:prSet presAssocID="{E3D1E7BF-CC23-41E8-B537-05AD1D2ED136}" presName="LevelOneTextNode" presStyleLbl="node0" presStyleIdx="0" presStyleCnt="1" custScaleY="1107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2698566-229E-4ED8-B64B-5E29D91BD8F3}" type="pres">
      <dgm:prSet presAssocID="{E3D1E7BF-CC23-41E8-B537-05AD1D2ED136}" presName="level2hierChild" presStyleCnt="0"/>
      <dgm:spPr/>
      <dgm:t>
        <a:bodyPr/>
        <a:lstStyle/>
        <a:p>
          <a:endParaRPr lang="en-US"/>
        </a:p>
      </dgm:t>
    </dgm:pt>
    <dgm:pt modelId="{630677B2-6844-49A6-8987-9FC19FE12687}" type="pres">
      <dgm:prSet presAssocID="{D5AECBA9-453A-40D9-B189-04E42CAC68D0}" presName="conn2-1" presStyleLbl="parChTrans1D2" presStyleIdx="0" presStyleCnt="1"/>
      <dgm:spPr/>
      <dgm:t>
        <a:bodyPr/>
        <a:lstStyle/>
        <a:p>
          <a:endParaRPr lang="en-GB"/>
        </a:p>
      </dgm:t>
    </dgm:pt>
    <dgm:pt modelId="{AC1E0830-12F4-41D0-820E-B055EE48A127}" type="pres">
      <dgm:prSet presAssocID="{D5AECBA9-453A-40D9-B189-04E42CAC68D0}" presName="connTx" presStyleLbl="parChTrans1D2" presStyleIdx="0" presStyleCnt="1"/>
      <dgm:spPr/>
      <dgm:t>
        <a:bodyPr/>
        <a:lstStyle/>
        <a:p>
          <a:endParaRPr lang="en-GB"/>
        </a:p>
      </dgm:t>
    </dgm:pt>
    <dgm:pt modelId="{48F50A71-7782-4046-AD08-CEE96F1C8532}" type="pres">
      <dgm:prSet presAssocID="{88C0E64C-D8DE-4796-8FCE-74328D8D19C0}" presName="root2" presStyleCnt="0"/>
      <dgm:spPr/>
      <dgm:t>
        <a:bodyPr/>
        <a:lstStyle/>
        <a:p>
          <a:endParaRPr lang="en-US"/>
        </a:p>
      </dgm:t>
    </dgm:pt>
    <dgm:pt modelId="{E0E8ABA4-9ADF-43B1-9FC6-9B5D1C930EF8}" type="pres">
      <dgm:prSet presAssocID="{88C0E64C-D8DE-4796-8FCE-74328D8D19C0}" presName="LevelTwoTextNode" presStyleLbl="node2" presStyleIdx="0" presStyleCnt="1" custScaleX="264821" custScaleY="205202" custLinFactNeighborY="-58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B1F62-5476-4A12-B1B6-22F88B2832AF}" type="pres">
      <dgm:prSet presAssocID="{88C0E64C-D8DE-4796-8FCE-74328D8D19C0}" presName="level3hierChild" presStyleCnt="0"/>
      <dgm:spPr/>
      <dgm:t>
        <a:bodyPr/>
        <a:lstStyle/>
        <a:p>
          <a:endParaRPr lang="en-US"/>
        </a:p>
      </dgm:t>
    </dgm:pt>
  </dgm:ptLst>
  <dgm:cxnLst>
    <dgm:cxn modelId="{FA49EADC-7DA5-4D01-8076-674B9494CB5F}" type="presOf" srcId="{D826A8B1-6DC1-4F63-BD73-637AD0E4CAC7}" destId="{055411FB-D3AA-47DE-80D7-A5875C43D692}" srcOrd="0" destOrd="0" presId="urn:microsoft.com/office/officeart/2008/layout/HorizontalMultiLevelHierarchy"/>
    <dgm:cxn modelId="{FB976B51-52BF-4002-BB86-907AF5FC0D60}" type="presOf" srcId="{D5AECBA9-453A-40D9-B189-04E42CAC68D0}" destId="{630677B2-6844-49A6-8987-9FC19FE12687}" srcOrd="0" destOrd="0" presId="urn:microsoft.com/office/officeart/2008/layout/HorizontalMultiLevelHierarchy"/>
    <dgm:cxn modelId="{501BC549-D739-4E4F-9B5E-A69E9D9150CA}" srcId="{D826A8B1-6DC1-4F63-BD73-637AD0E4CAC7}" destId="{E3D1E7BF-CC23-41E8-B537-05AD1D2ED136}" srcOrd="0" destOrd="0" parTransId="{6B7A621A-2EA3-42D1-90FE-E5721AB51DD7}" sibTransId="{3918FFB0-2C0B-4D09-B90D-A851CC52BC4B}"/>
    <dgm:cxn modelId="{0714ABE6-72CC-4A44-B538-80CC14F239D1}" type="presOf" srcId="{D5AECBA9-453A-40D9-B189-04E42CAC68D0}" destId="{AC1E0830-12F4-41D0-820E-B055EE48A127}" srcOrd="1" destOrd="0" presId="urn:microsoft.com/office/officeart/2008/layout/HorizontalMultiLevelHierarchy"/>
    <dgm:cxn modelId="{CDF5F7C9-191A-4A19-A55B-A1497FD93490}" type="presOf" srcId="{E3D1E7BF-CC23-41E8-B537-05AD1D2ED136}" destId="{903F9892-96D9-48A1-A322-996CDCB0E73D}" srcOrd="0" destOrd="0" presId="urn:microsoft.com/office/officeart/2008/layout/HorizontalMultiLevelHierarchy"/>
    <dgm:cxn modelId="{81E720F7-BB04-4EAA-9898-1634FA1DCC31}" srcId="{E3D1E7BF-CC23-41E8-B537-05AD1D2ED136}" destId="{88C0E64C-D8DE-4796-8FCE-74328D8D19C0}" srcOrd="0" destOrd="0" parTransId="{D5AECBA9-453A-40D9-B189-04E42CAC68D0}" sibTransId="{979E4859-B485-463A-B107-EF34BC84721C}"/>
    <dgm:cxn modelId="{0791C96D-36A8-4F94-ABDE-D956A88BC0F5}" type="presOf" srcId="{88C0E64C-D8DE-4796-8FCE-74328D8D19C0}" destId="{E0E8ABA4-9ADF-43B1-9FC6-9B5D1C930EF8}" srcOrd="0" destOrd="0" presId="urn:microsoft.com/office/officeart/2008/layout/HorizontalMultiLevelHierarchy"/>
    <dgm:cxn modelId="{68889B21-41EC-4452-A317-43B4B6732AC0}" type="presParOf" srcId="{055411FB-D3AA-47DE-80D7-A5875C43D692}" destId="{59D19B76-0075-4328-957C-ABCF76DA96B4}" srcOrd="0" destOrd="0" presId="urn:microsoft.com/office/officeart/2008/layout/HorizontalMultiLevelHierarchy"/>
    <dgm:cxn modelId="{6FC5B8FD-BD86-4FCD-82F1-FFC86DC09C75}" type="presParOf" srcId="{59D19B76-0075-4328-957C-ABCF76DA96B4}" destId="{903F9892-96D9-48A1-A322-996CDCB0E73D}" srcOrd="0" destOrd="0" presId="urn:microsoft.com/office/officeart/2008/layout/HorizontalMultiLevelHierarchy"/>
    <dgm:cxn modelId="{7FC2F701-D00D-453A-B681-E805D14E0B17}" type="presParOf" srcId="{59D19B76-0075-4328-957C-ABCF76DA96B4}" destId="{22698566-229E-4ED8-B64B-5E29D91BD8F3}" srcOrd="1" destOrd="0" presId="urn:microsoft.com/office/officeart/2008/layout/HorizontalMultiLevelHierarchy"/>
    <dgm:cxn modelId="{CC6C1902-E660-43D4-B9CA-48238F2573B9}" type="presParOf" srcId="{22698566-229E-4ED8-B64B-5E29D91BD8F3}" destId="{630677B2-6844-49A6-8987-9FC19FE12687}" srcOrd="0" destOrd="0" presId="urn:microsoft.com/office/officeart/2008/layout/HorizontalMultiLevelHierarchy"/>
    <dgm:cxn modelId="{32D86512-6C5F-4E91-94BC-3CD630E8EE57}" type="presParOf" srcId="{630677B2-6844-49A6-8987-9FC19FE12687}" destId="{AC1E0830-12F4-41D0-820E-B055EE48A127}" srcOrd="0" destOrd="0" presId="urn:microsoft.com/office/officeart/2008/layout/HorizontalMultiLevelHierarchy"/>
    <dgm:cxn modelId="{B2139D24-5DB2-41BB-8CF2-3CCDB6AA9EBB}" type="presParOf" srcId="{22698566-229E-4ED8-B64B-5E29D91BD8F3}" destId="{48F50A71-7782-4046-AD08-CEE96F1C8532}" srcOrd="1" destOrd="0" presId="urn:microsoft.com/office/officeart/2008/layout/HorizontalMultiLevelHierarchy"/>
    <dgm:cxn modelId="{0BE80FE4-CEAB-47E1-8DED-9D97405A50D2}" type="presParOf" srcId="{48F50A71-7782-4046-AD08-CEE96F1C8532}" destId="{E0E8ABA4-9ADF-43B1-9FC6-9B5D1C930EF8}" srcOrd="0" destOrd="0" presId="urn:microsoft.com/office/officeart/2008/layout/HorizontalMultiLevelHierarchy"/>
    <dgm:cxn modelId="{1E5236DE-49A6-4C8A-B568-9682CBBC06D1}" type="presParOf" srcId="{48F50A71-7782-4046-AD08-CEE96F1C8532}" destId="{691B1F62-5476-4A12-B1B6-22F88B2832A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D6F7B-F4D3-4576-AFFC-4ED564E6C29B}">
      <dsp:nvSpPr>
        <dsp:cNvPr id="0" name=""/>
        <dsp:cNvSpPr/>
      </dsp:nvSpPr>
      <dsp:spPr>
        <a:xfrm rot="5400000">
          <a:off x="-143761" y="149111"/>
          <a:ext cx="958409" cy="670886"/>
        </a:xfrm>
        <a:prstGeom prst="chevron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</a:t>
          </a:r>
          <a:endParaRPr lang="en-US" sz="1400" b="1" kern="1200" dirty="0"/>
        </a:p>
      </dsp:txBody>
      <dsp:txXfrm rot="-5400000">
        <a:off x="1" y="340792"/>
        <a:ext cx="670886" cy="287523"/>
      </dsp:txXfrm>
    </dsp:sp>
    <dsp:sp modelId="{18AEE1CE-FC20-442D-B03C-DAACF6A87487}">
      <dsp:nvSpPr>
        <dsp:cNvPr id="0" name=""/>
        <dsp:cNvSpPr/>
      </dsp:nvSpPr>
      <dsp:spPr>
        <a:xfrm rot="5400000">
          <a:off x="3856654" y="-3180417"/>
          <a:ext cx="622966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8004175" algn="r"/>
            </a:tabLst>
          </a:pPr>
          <a:r>
            <a:rPr lang="en-GB" sz="1600" kern="1200" dirty="0" smtClean="0">
              <a:latin typeface="+mj-lt"/>
            </a:rPr>
            <a:t>Update on DCS Account Sep-up Requests to Settlement Banks</a:t>
          </a:r>
          <a:endParaRPr lang="en-US" sz="1600" kern="1200" dirty="0"/>
        </a:p>
      </dsp:txBody>
      <dsp:txXfrm rot="-5400000">
        <a:off x="670887" y="35761"/>
        <a:ext cx="6964090" cy="562144"/>
      </dsp:txXfrm>
    </dsp:sp>
    <dsp:sp modelId="{DE02E6B9-3A28-495E-BCC0-75D61F1C2BB6}">
      <dsp:nvSpPr>
        <dsp:cNvPr id="0" name=""/>
        <dsp:cNvSpPr/>
      </dsp:nvSpPr>
      <dsp:spPr>
        <a:xfrm rot="5400000">
          <a:off x="-143761" y="975461"/>
          <a:ext cx="958409" cy="670886"/>
        </a:xfrm>
        <a:prstGeom prst="chevron">
          <a:avLst/>
        </a:prstGeom>
        <a:solidFill>
          <a:schemeClr val="accent5">
            <a:shade val="80000"/>
            <a:hueOff val="29216"/>
            <a:satOff val="754"/>
            <a:lumOff val="4208"/>
            <a:alphaOff val="0"/>
          </a:schemeClr>
        </a:solidFill>
        <a:ln w="15875" cap="flat" cmpd="sng" algn="ctr">
          <a:solidFill>
            <a:schemeClr val="accent5">
              <a:shade val="80000"/>
              <a:hueOff val="29216"/>
              <a:satOff val="754"/>
              <a:lumOff val="420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</a:t>
          </a:r>
          <a:r>
            <a:rPr lang="en-US" sz="1400" b="1" kern="1200" dirty="0" smtClean="0"/>
            <a:t>2</a:t>
          </a:r>
          <a:endParaRPr lang="en-US" sz="1400" b="1" kern="1200" dirty="0"/>
        </a:p>
      </dsp:txBody>
      <dsp:txXfrm rot="-5400000">
        <a:off x="1" y="1167142"/>
        <a:ext cx="670886" cy="287523"/>
      </dsp:txXfrm>
    </dsp:sp>
    <dsp:sp modelId="{49B30C57-E82D-4B86-B713-2FD605EF8D0B}">
      <dsp:nvSpPr>
        <dsp:cNvPr id="0" name=""/>
        <dsp:cNvSpPr/>
      </dsp:nvSpPr>
      <dsp:spPr>
        <a:xfrm rot="5400000">
          <a:off x="3863232" y="-2354062"/>
          <a:ext cx="609808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29216"/>
              <a:satOff val="754"/>
              <a:lumOff val="42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8004175" algn="r"/>
            </a:tabLst>
          </a:pPr>
          <a:r>
            <a:rPr lang="en-US" sz="1600" kern="1200" dirty="0" smtClean="0">
              <a:latin typeface="+mn-lt"/>
            </a:rPr>
            <a:t>Update on BVN Validation</a:t>
          </a:r>
          <a:r>
            <a:rPr lang="en-US" sz="1600" b="0" kern="1200" dirty="0" smtClean="0">
              <a:latin typeface="+mn-lt"/>
            </a:rPr>
            <a:t>	</a:t>
          </a:r>
          <a:endParaRPr lang="en-US" sz="1600" kern="1200" dirty="0"/>
        </a:p>
      </dsp:txBody>
      <dsp:txXfrm rot="-5400000">
        <a:off x="670886" y="868052"/>
        <a:ext cx="6964733" cy="550272"/>
      </dsp:txXfrm>
    </dsp:sp>
    <dsp:sp modelId="{D2986A31-0C78-4141-A565-74F028D9EA9F}">
      <dsp:nvSpPr>
        <dsp:cNvPr id="0" name=""/>
        <dsp:cNvSpPr/>
      </dsp:nvSpPr>
      <dsp:spPr>
        <a:xfrm rot="5400000">
          <a:off x="-143761" y="1818064"/>
          <a:ext cx="958409" cy="670886"/>
        </a:xfrm>
        <a:prstGeom prst="chevron">
          <a:avLst/>
        </a:prstGeom>
        <a:solidFill>
          <a:schemeClr val="accent5">
            <a:shade val="80000"/>
            <a:hueOff val="58432"/>
            <a:satOff val="1507"/>
            <a:lumOff val="8416"/>
            <a:alphaOff val="0"/>
          </a:schemeClr>
        </a:solidFill>
        <a:ln w="15875" cap="flat" cmpd="sng" algn="ctr">
          <a:solidFill>
            <a:schemeClr val="accent5">
              <a:shade val="80000"/>
              <a:hueOff val="58432"/>
              <a:satOff val="1507"/>
              <a:lumOff val="841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n-lt"/>
              <a:cs typeface="Arial" pitchFamily="34" charset="0"/>
            </a:rPr>
            <a:t> 3</a:t>
          </a:r>
          <a:endParaRPr lang="en-US" sz="1400" b="0" kern="1200" dirty="0">
            <a:latin typeface="+mn-lt"/>
            <a:cs typeface="Arial" pitchFamily="34" charset="0"/>
          </a:endParaRPr>
        </a:p>
      </dsp:txBody>
      <dsp:txXfrm rot="-5400000">
        <a:off x="1" y="2009745"/>
        <a:ext cx="670886" cy="287523"/>
      </dsp:txXfrm>
    </dsp:sp>
    <dsp:sp modelId="{6028A17F-E0D6-44D8-8F3F-E2757B453487}">
      <dsp:nvSpPr>
        <dsp:cNvPr id="0" name=""/>
        <dsp:cNvSpPr/>
      </dsp:nvSpPr>
      <dsp:spPr>
        <a:xfrm rot="5400000">
          <a:off x="3856654" y="-1511467"/>
          <a:ext cx="622966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58432"/>
              <a:satOff val="1507"/>
              <a:lumOff val="8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8004175" algn="r"/>
            </a:tabLst>
          </a:pPr>
          <a:endParaRPr lang="en-US" sz="1600" b="0" kern="1200" dirty="0">
            <a:latin typeface="+mn-lt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latin typeface="+mn-lt"/>
              <a:cs typeface="Arial" pitchFamily="34" charset="0"/>
            </a:rPr>
            <a:t>Analysis of Rejected DCS Account Set-up Requests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0" kern="1200" dirty="0" smtClean="0">
            <a:latin typeface="+mn-lt"/>
            <a:cs typeface="Arial" pitchFamily="34" charset="0"/>
          </a:endParaRPr>
        </a:p>
      </dsp:txBody>
      <dsp:txXfrm rot="-5400000">
        <a:off x="670887" y="1704711"/>
        <a:ext cx="6964090" cy="562144"/>
      </dsp:txXfrm>
    </dsp:sp>
    <dsp:sp modelId="{7E7C83C8-C85F-4F7E-B8A0-E28C3F3446F1}">
      <dsp:nvSpPr>
        <dsp:cNvPr id="0" name=""/>
        <dsp:cNvSpPr/>
      </dsp:nvSpPr>
      <dsp:spPr>
        <a:xfrm rot="5400000">
          <a:off x="-143761" y="3384133"/>
          <a:ext cx="958409" cy="670886"/>
        </a:xfrm>
        <a:prstGeom prst="chevron">
          <a:avLst/>
        </a:prstGeom>
        <a:solidFill>
          <a:schemeClr val="accent5">
            <a:shade val="80000"/>
            <a:hueOff val="87648"/>
            <a:satOff val="2261"/>
            <a:lumOff val="12623"/>
            <a:alphaOff val="0"/>
          </a:schemeClr>
        </a:solidFill>
        <a:ln w="15875" cap="flat" cmpd="sng" algn="ctr">
          <a:solidFill>
            <a:schemeClr val="accent5">
              <a:shade val="80000"/>
              <a:hueOff val="87648"/>
              <a:satOff val="2261"/>
              <a:lumOff val="1262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n-lt"/>
              <a:cs typeface="Arial" pitchFamily="34" charset="0"/>
            </a:rPr>
            <a:t> 5</a:t>
          </a:r>
          <a:endParaRPr lang="en-US" sz="1400" b="0" kern="1200" dirty="0">
            <a:latin typeface="+mn-lt"/>
            <a:cs typeface="Arial" pitchFamily="34" charset="0"/>
          </a:endParaRPr>
        </a:p>
      </dsp:txBody>
      <dsp:txXfrm rot="-5400000">
        <a:off x="1" y="3575814"/>
        <a:ext cx="670886" cy="287523"/>
      </dsp:txXfrm>
    </dsp:sp>
    <dsp:sp modelId="{D6C709AF-B322-4659-A9D8-E9F7837886DC}">
      <dsp:nvSpPr>
        <dsp:cNvPr id="0" name=""/>
        <dsp:cNvSpPr/>
      </dsp:nvSpPr>
      <dsp:spPr>
        <a:xfrm rot="5400000">
          <a:off x="3856654" y="54590"/>
          <a:ext cx="622966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87648"/>
              <a:satOff val="2261"/>
              <a:lumOff val="126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8004175" algn="r"/>
            </a:tabLst>
          </a:pPr>
          <a:r>
            <a:rPr lang="en-GB" sz="1600" kern="1200" dirty="0" smtClean="0">
              <a:latin typeface="+mj-lt"/>
            </a:rPr>
            <a:t>Recommendations</a:t>
          </a:r>
          <a:r>
            <a:rPr lang="en-US" sz="1600" b="0" kern="1200" dirty="0" smtClean="0">
              <a:latin typeface="+mn-lt"/>
              <a:cs typeface="Arial" pitchFamily="34" charset="0"/>
            </a:rPr>
            <a:t>	 </a:t>
          </a:r>
          <a:endParaRPr lang="en-US" sz="1600" b="0" kern="1200" dirty="0">
            <a:latin typeface="+mn-lt"/>
            <a:cs typeface="Arial" pitchFamily="34" charset="0"/>
          </a:endParaRPr>
        </a:p>
      </dsp:txBody>
      <dsp:txXfrm rot="-5400000">
        <a:off x="670887" y="3270769"/>
        <a:ext cx="6964090" cy="562144"/>
      </dsp:txXfrm>
    </dsp:sp>
    <dsp:sp modelId="{ECCD9A2B-9FAB-46E5-83A4-15FA7C6723FE}">
      <dsp:nvSpPr>
        <dsp:cNvPr id="0" name=""/>
        <dsp:cNvSpPr/>
      </dsp:nvSpPr>
      <dsp:spPr>
        <a:xfrm rot="5400000">
          <a:off x="-143761" y="2572455"/>
          <a:ext cx="958409" cy="670886"/>
        </a:xfrm>
        <a:prstGeom prst="chevron">
          <a:avLst/>
        </a:prstGeom>
        <a:solidFill>
          <a:schemeClr val="accent5">
            <a:shade val="80000"/>
            <a:hueOff val="116865"/>
            <a:satOff val="3014"/>
            <a:lumOff val="16831"/>
            <a:alphaOff val="0"/>
          </a:schemeClr>
        </a:solidFill>
        <a:ln w="15875" cap="flat" cmpd="sng" algn="ctr">
          <a:solidFill>
            <a:schemeClr val="accent5">
              <a:shade val="80000"/>
              <a:hueOff val="116865"/>
              <a:satOff val="3014"/>
              <a:lumOff val="16831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n-lt"/>
              <a:cs typeface="Arial" pitchFamily="34" charset="0"/>
            </a:rPr>
            <a:t> 4</a:t>
          </a:r>
          <a:endParaRPr lang="en-US" sz="1400" b="0" kern="1200" dirty="0">
            <a:latin typeface="+mn-lt"/>
            <a:cs typeface="Arial" pitchFamily="34" charset="0"/>
          </a:endParaRPr>
        </a:p>
      </dsp:txBody>
      <dsp:txXfrm rot="-5400000">
        <a:off x="1" y="2764136"/>
        <a:ext cx="670886" cy="287523"/>
      </dsp:txXfrm>
    </dsp:sp>
    <dsp:sp modelId="{5FC68800-92B8-4D45-A9A6-0AE18AF567C6}">
      <dsp:nvSpPr>
        <dsp:cNvPr id="0" name=""/>
        <dsp:cNvSpPr/>
      </dsp:nvSpPr>
      <dsp:spPr>
        <a:xfrm rot="5400000">
          <a:off x="3849379" y="-757069"/>
          <a:ext cx="622966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116865"/>
              <a:satOff val="3014"/>
              <a:lumOff val="16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n-lt"/>
            </a:rPr>
            <a:t>Major Challenges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 smtClean="0">
            <a:latin typeface="+mn-lt"/>
          </a:endParaRPr>
        </a:p>
      </dsp:txBody>
      <dsp:txXfrm rot="-5400000">
        <a:off x="663612" y="2459109"/>
        <a:ext cx="6964090" cy="562144"/>
      </dsp:txXfrm>
    </dsp:sp>
    <dsp:sp modelId="{EA73E13B-474E-4A92-BAF7-C2F07CAC5785}">
      <dsp:nvSpPr>
        <dsp:cNvPr id="0" name=""/>
        <dsp:cNvSpPr/>
      </dsp:nvSpPr>
      <dsp:spPr>
        <a:xfrm rot="5400000">
          <a:off x="-143761" y="4165072"/>
          <a:ext cx="958409" cy="670886"/>
        </a:xfrm>
        <a:prstGeom prst="chevron">
          <a:avLst/>
        </a:prstGeom>
        <a:solidFill>
          <a:schemeClr val="accent5">
            <a:shade val="80000"/>
            <a:hueOff val="146081"/>
            <a:satOff val="3768"/>
            <a:lumOff val="21039"/>
            <a:alphaOff val="0"/>
          </a:schemeClr>
        </a:solidFill>
        <a:ln w="15875" cap="flat" cmpd="sng" algn="ctr">
          <a:solidFill>
            <a:schemeClr val="accent5">
              <a:shade val="80000"/>
              <a:hueOff val="146081"/>
              <a:satOff val="3768"/>
              <a:lumOff val="2103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+mn-lt"/>
            </a:rPr>
            <a:t> 6</a:t>
          </a:r>
          <a:endParaRPr lang="en-US" sz="1400" kern="1200" dirty="0">
            <a:solidFill>
              <a:schemeClr val="tx1"/>
            </a:solidFill>
            <a:latin typeface="+mn-lt"/>
          </a:endParaRPr>
        </a:p>
      </dsp:txBody>
      <dsp:txXfrm rot="-5400000">
        <a:off x="1" y="4356753"/>
        <a:ext cx="670886" cy="287523"/>
      </dsp:txXfrm>
    </dsp:sp>
    <dsp:sp modelId="{008BCF7C-9D01-42F4-817E-F7F2AE8AE546}">
      <dsp:nvSpPr>
        <dsp:cNvPr id="0" name=""/>
        <dsp:cNvSpPr/>
      </dsp:nvSpPr>
      <dsp:spPr>
        <a:xfrm rot="5400000">
          <a:off x="3848330" y="875091"/>
          <a:ext cx="622966" cy="6994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146081"/>
              <a:satOff val="3768"/>
              <a:lumOff val="21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Q &amp; A</a:t>
          </a:r>
          <a:endParaRPr lang="en-GB" sz="1600" kern="1200" dirty="0"/>
        </a:p>
      </dsp:txBody>
      <dsp:txXfrm rot="-5400000">
        <a:off x="662563" y="4091270"/>
        <a:ext cx="6964090" cy="562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22920-3B1E-46C6-A43C-8A03265BDFF1}">
      <dsp:nvSpPr>
        <dsp:cNvPr id="0" name=""/>
        <dsp:cNvSpPr/>
      </dsp:nvSpPr>
      <dsp:spPr>
        <a:xfrm>
          <a:off x="955365" y="2733761"/>
          <a:ext cx="493687" cy="2299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843" y="0"/>
              </a:lnTo>
              <a:lnTo>
                <a:pt x="246843" y="2299275"/>
              </a:lnTo>
              <a:lnTo>
                <a:pt x="493687" y="229927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143416" y="3824606"/>
        <a:ext cx="117583" cy="117583"/>
      </dsp:txXfrm>
    </dsp:sp>
    <dsp:sp modelId="{868FFB0C-C34D-4864-8A45-B119228F1226}">
      <dsp:nvSpPr>
        <dsp:cNvPr id="0" name=""/>
        <dsp:cNvSpPr/>
      </dsp:nvSpPr>
      <dsp:spPr>
        <a:xfrm>
          <a:off x="955365" y="2733761"/>
          <a:ext cx="493983" cy="1411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991" y="0"/>
              </a:lnTo>
              <a:lnTo>
                <a:pt x="246991" y="1411919"/>
              </a:lnTo>
              <a:lnTo>
                <a:pt x="493983" y="141191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64960" y="3402324"/>
        <a:ext cx="74791" cy="74791"/>
      </dsp:txXfrm>
    </dsp:sp>
    <dsp:sp modelId="{A758E930-3DFB-4D3F-8872-F4F6D9EBEB9F}">
      <dsp:nvSpPr>
        <dsp:cNvPr id="0" name=""/>
        <dsp:cNvSpPr/>
      </dsp:nvSpPr>
      <dsp:spPr>
        <a:xfrm>
          <a:off x="955365" y="2733761"/>
          <a:ext cx="493983" cy="470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991" y="0"/>
              </a:lnTo>
              <a:lnTo>
                <a:pt x="246991" y="470639"/>
              </a:lnTo>
              <a:lnTo>
                <a:pt x="493983" y="47063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85299" y="2952023"/>
        <a:ext cx="34114" cy="34114"/>
      </dsp:txXfrm>
    </dsp:sp>
    <dsp:sp modelId="{192C0F56-2D03-4C4C-BDE2-723C9908A7BF}">
      <dsp:nvSpPr>
        <dsp:cNvPr id="0" name=""/>
        <dsp:cNvSpPr/>
      </dsp:nvSpPr>
      <dsp:spPr>
        <a:xfrm>
          <a:off x="955365" y="2263121"/>
          <a:ext cx="493983" cy="470639"/>
        </a:xfrm>
        <a:custGeom>
          <a:avLst/>
          <a:gdLst/>
          <a:ahLst/>
          <a:cxnLst/>
          <a:rect l="0" t="0" r="0" b="0"/>
          <a:pathLst>
            <a:path>
              <a:moveTo>
                <a:pt x="0" y="470639"/>
              </a:moveTo>
              <a:lnTo>
                <a:pt x="246991" y="470639"/>
              </a:lnTo>
              <a:lnTo>
                <a:pt x="246991" y="0"/>
              </a:lnTo>
              <a:lnTo>
                <a:pt x="493983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85299" y="2481383"/>
        <a:ext cx="34114" cy="34114"/>
      </dsp:txXfrm>
    </dsp:sp>
    <dsp:sp modelId="{69933B80-3A5F-41BD-AF5A-4FD88E5E42FF}">
      <dsp:nvSpPr>
        <dsp:cNvPr id="0" name=""/>
        <dsp:cNvSpPr/>
      </dsp:nvSpPr>
      <dsp:spPr>
        <a:xfrm>
          <a:off x="955365" y="1321841"/>
          <a:ext cx="493983" cy="1411919"/>
        </a:xfrm>
        <a:custGeom>
          <a:avLst/>
          <a:gdLst/>
          <a:ahLst/>
          <a:cxnLst/>
          <a:rect l="0" t="0" r="0" b="0"/>
          <a:pathLst>
            <a:path>
              <a:moveTo>
                <a:pt x="0" y="1411919"/>
              </a:moveTo>
              <a:lnTo>
                <a:pt x="246991" y="1411919"/>
              </a:lnTo>
              <a:lnTo>
                <a:pt x="246991" y="0"/>
              </a:lnTo>
              <a:lnTo>
                <a:pt x="493983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64960" y="1990405"/>
        <a:ext cx="74791" cy="74791"/>
      </dsp:txXfrm>
    </dsp:sp>
    <dsp:sp modelId="{630677B2-6844-49A6-8987-9FC19FE12687}">
      <dsp:nvSpPr>
        <dsp:cNvPr id="0" name=""/>
        <dsp:cNvSpPr/>
      </dsp:nvSpPr>
      <dsp:spPr>
        <a:xfrm>
          <a:off x="955365" y="376511"/>
          <a:ext cx="493983" cy="2357249"/>
        </a:xfrm>
        <a:custGeom>
          <a:avLst/>
          <a:gdLst/>
          <a:ahLst/>
          <a:cxnLst/>
          <a:rect l="0" t="0" r="0" b="0"/>
          <a:pathLst>
            <a:path>
              <a:moveTo>
                <a:pt x="0" y="2357249"/>
              </a:moveTo>
              <a:lnTo>
                <a:pt x="246991" y="2357249"/>
              </a:lnTo>
              <a:lnTo>
                <a:pt x="246991" y="0"/>
              </a:lnTo>
              <a:lnTo>
                <a:pt x="493983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142145" y="1494925"/>
        <a:ext cx="120422" cy="120422"/>
      </dsp:txXfrm>
    </dsp:sp>
    <dsp:sp modelId="{903F9892-96D9-48A1-A322-996CDCB0E73D}">
      <dsp:nvSpPr>
        <dsp:cNvPr id="0" name=""/>
        <dsp:cNvSpPr/>
      </dsp:nvSpPr>
      <dsp:spPr>
        <a:xfrm rot="16200000">
          <a:off x="-1616508" y="2357249"/>
          <a:ext cx="4390722" cy="75302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Recommendations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-1616508" y="2357249"/>
        <a:ext cx="4390722" cy="753023"/>
      </dsp:txXfrm>
    </dsp:sp>
    <dsp:sp modelId="{E0E8ABA4-9ADF-43B1-9FC6-9B5D1C930EF8}">
      <dsp:nvSpPr>
        <dsp:cNvPr id="0" name=""/>
        <dsp:cNvSpPr/>
      </dsp:nvSpPr>
      <dsp:spPr>
        <a:xfrm>
          <a:off x="1449348" y="0"/>
          <a:ext cx="6540861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latin typeface="+mn-lt"/>
            </a:rPr>
            <a:t>Drive market initiatives to broaden and deepen sensitization campaign and publicity  - Radio /Tele jingles; Talk shows; Print media; Regional investor forums; Social media - </a:t>
          </a:r>
          <a:r>
            <a:rPr lang="en-GB" sz="1500" b="0" i="1" kern="1200" dirty="0" smtClean="0">
              <a:solidFill>
                <a:srgbClr val="00B050"/>
              </a:solidFill>
              <a:latin typeface="+mn-lt"/>
            </a:rPr>
            <a:t>SEC,NSE, CSCS, Brokers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449348" y="0"/>
        <a:ext cx="6540861" cy="753023"/>
      </dsp:txXfrm>
    </dsp:sp>
    <dsp:sp modelId="{A6B50063-0493-4313-AC6E-B3AEB53D8E0F}">
      <dsp:nvSpPr>
        <dsp:cNvPr id="0" name=""/>
        <dsp:cNvSpPr/>
      </dsp:nvSpPr>
      <dsp:spPr>
        <a:xfrm>
          <a:off x="1449348" y="945329"/>
          <a:ext cx="6542960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i="1" kern="1200" dirty="0" smtClean="0">
              <a:solidFill>
                <a:schemeClr val="tx1"/>
              </a:solidFill>
            </a:rPr>
            <a:t>Further engagement</a:t>
          </a:r>
          <a:r>
            <a:rPr lang="en-GB" sz="1500" i="1" kern="1200" baseline="0" dirty="0" smtClean="0">
              <a:solidFill>
                <a:schemeClr val="tx1"/>
              </a:solidFill>
            </a:rPr>
            <a:t> with </a:t>
          </a:r>
          <a:r>
            <a:rPr lang="en-GB" sz="1500" i="1" kern="1200" dirty="0" smtClean="0">
              <a:solidFill>
                <a:schemeClr val="tx1"/>
              </a:solidFill>
            </a:rPr>
            <a:t>NIBSS to allow CSCS access to</a:t>
          </a:r>
          <a:r>
            <a:rPr lang="en-GB" sz="1500" i="1" kern="1200" baseline="0" dirty="0" smtClean="0">
              <a:solidFill>
                <a:schemeClr val="tx1"/>
              </a:solidFill>
            </a:rPr>
            <a:t> their portal for </a:t>
          </a:r>
          <a:r>
            <a:rPr lang="en-GB" sz="1500" i="1" kern="1200" dirty="0" smtClean="0">
              <a:solidFill>
                <a:schemeClr val="tx1"/>
              </a:solidFill>
            </a:rPr>
            <a:t> validation at zero cost, as they are only reconfirming validation already paid for by Brokers – </a:t>
          </a:r>
          <a:r>
            <a:rPr lang="en-GB" sz="1500" i="1" kern="1200" dirty="0" smtClean="0">
              <a:solidFill>
                <a:srgbClr val="00B050"/>
              </a:solidFill>
            </a:rPr>
            <a:t>CBN/SEC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449348" y="945329"/>
        <a:ext cx="6542960" cy="753023"/>
      </dsp:txXfrm>
    </dsp:sp>
    <dsp:sp modelId="{F7EE684A-69AD-49A9-B8D8-1488A225072B}">
      <dsp:nvSpPr>
        <dsp:cNvPr id="0" name=""/>
        <dsp:cNvSpPr/>
      </dsp:nvSpPr>
      <dsp:spPr>
        <a:xfrm>
          <a:off x="1449348" y="1886609"/>
          <a:ext cx="6499416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1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CBN to impress on Settlement Banks to respond to confirmation requests from the CSCS.  - </a:t>
          </a:r>
          <a:r>
            <a:rPr lang="en-US" sz="1500" b="0" i="1" kern="1200" baseline="0" dirty="0" smtClean="0">
              <a:solidFill>
                <a:srgbClr val="00B050"/>
              </a:solidFill>
            </a:rPr>
            <a:t>CBN. 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449348" y="1886609"/>
        <a:ext cx="6499416" cy="753023"/>
      </dsp:txXfrm>
    </dsp:sp>
    <dsp:sp modelId="{A335C01A-AD88-43A5-800C-8B75878DA0EA}">
      <dsp:nvSpPr>
        <dsp:cNvPr id="0" name=""/>
        <dsp:cNvSpPr/>
      </dsp:nvSpPr>
      <dsp:spPr>
        <a:xfrm>
          <a:off x="1449348" y="2827888"/>
          <a:ext cx="6539453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1" kern="1200" dirty="0" smtClean="0">
              <a:latin typeface="+mn-lt"/>
            </a:rPr>
            <a:t>Extensive check of DCS forms/documentation by Broker Dealer Firms before submission to the CSCS – </a:t>
          </a:r>
          <a:r>
            <a:rPr lang="en-US" sz="1500" b="0" i="1" kern="1200" dirty="0" smtClean="0">
              <a:solidFill>
                <a:srgbClr val="00B050"/>
              </a:solidFill>
              <a:latin typeface="+mn-lt"/>
            </a:rPr>
            <a:t>Dealing Member Firms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449348" y="2827888"/>
        <a:ext cx="6539453" cy="753023"/>
      </dsp:txXfrm>
    </dsp:sp>
    <dsp:sp modelId="{E7D768D3-64DC-45B2-B14E-6AE6B5426FB4}">
      <dsp:nvSpPr>
        <dsp:cNvPr id="0" name=""/>
        <dsp:cNvSpPr/>
      </dsp:nvSpPr>
      <dsp:spPr>
        <a:xfrm>
          <a:off x="1449348" y="3769168"/>
          <a:ext cx="6577910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latin typeface="+mn-lt"/>
            </a:rPr>
            <a:t>Continued investor education by Broker Dealer firms, on DCS process/documentation requirements – </a:t>
          </a:r>
          <a:r>
            <a:rPr lang="en-GB" sz="1500" b="0" i="1" kern="1200" dirty="0" smtClean="0">
              <a:solidFill>
                <a:srgbClr val="00B050"/>
              </a:solidFill>
              <a:latin typeface="+mn-lt"/>
            </a:rPr>
            <a:t>Dealing Member Firms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449348" y="3769168"/>
        <a:ext cx="6577910" cy="753023"/>
      </dsp:txXfrm>
    </dsp:sp>
    <dsp:sp modelId="{F60ED747-92A4-43FC-972D-C5F110755EDF}">
      <dsp:nvSpPr>
        <dsp:cNvPr id="0" name=""/>
        <dsp:cNvSpPr/>
      </dsp:nvSpPr>
      <dsp:spPr>
        <a:xfrm>
          <a:off x="1449052" y="4656524"/>
          <a:ext cx="6577910" cy="75302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1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Further engagement with Bank CEOs on improved turnaround</a:t>
          </a:r>
          <a:r>
            <a:rPr lang="en-GB" sz="1500" b="0" i="1" kern="1200" dirty="0" smtClean="0">
              <a:latin typeface="+mn-lt"/>
            </a:rPr>
            <a:t> – </a:t>
          </a:r>
          <a:r>
            <a:rPr lang="en-GB" sz="1500" b="0" i="1" kern="1200" dirty="0" smtClean="0">
              <a:solidFill>
                <a:srgbClr val="00B050"/>
              </a:solidFill>
              <a:latin typeface="+mn-lt"/>
            </a:rPr>
            <a:t>CSCS/NSE</a:t>
          </a:r>
          <a:endParaRPr lang="en-US" sz="1500" kern="1200" dirty="0">
            <a:solidFill>
              <a:srgbClr val="00B050"/>
            </a:solidFill>
          </a:endParaRPr>
        </a:p>
      </dsp:txBody>
      <dsp:txXfrm>
        <a:off x="1449052" y="4656524"/>
        <a:ext cx="6577910" cy="753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677B2-6844-49A6-8987-9FC19FE12687}">
      <dsp:nvSpPr>
        <dsp:cNvPr id="0" name=""/>
        <dsp:cNvSpPr/>
      </dsp:nvSpPr>
      <dsp:spPr>
        <a:xfrm>
          <a:off x="800568" y="2641733"/>
          <a:ext cx="5212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2027"/>
              </a:moveTo>
              <a:lnTo>
                <a:pt x="260621" y="92027"/>
              </a:lnTo>
              <a:lnTo>
                <a:pt x="260621" y="45720"/>
              </a:lnTo>
              <a:lnTo>
                <a:pt x="521242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48107" y="2674370"/>
        <a:ext cx="26164" cy="26164"/>
      </dsp:txXfrm>
    </dsp:sp>
    <dsp:sp modelId="{903F9892-96D9-48A1-A322-996CDCB0E73D}">
      <dsp:nvSpPr>
        <dsp:cNvPr id="0" name=""/>
        <dsp:cNvSpPr/>
      </dsp:nvSpPr>
      <dsp:spPr>
        <a:xfrm rot="16200000">
          <a:off x="-1913225" y="2336472"/>
          <a:ext cx="4633010" cy="79457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Recommendations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-1913225" y="2336472"/>
        <a:ext cx="4633010" cy="794576"/>
      </dsp:txXfrm>
    </dsp:sp>
    <dsp:sp modelId="{E0E8ABA4-9ADF-43B1-9FC6-9B5D1C930EF8}">
      <dsp:nvSpPr>
        <dsp:cNvPr id="0" name=""/>
        <dsp:cNvSpPr/>
      </dsp:nvSpPr>
      <dsp:spPr>
        <a:xfrm>
          <a:off x="1321811" y="1872209"/>
          <a:ext cx="6901797" cy="1630487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latin typeface="+mn-lt"/>
            </a:rPr>
            <a:t>Turn the process on the head – Get 5m investors registered</a:t>
          </a:r>
        </a:p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latin typeface="+mn-lt"/>
            </a:rPr>
            <a:t>- Make DCS Mandatory for all Capital Market Transactions</a:t>
          </a:r>
        </a:p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latin typeface="+mn-lt"/>
            </a:rPr>
            <a:t>- Make Opt-out from DCS optional </a:t>
          </a:r>
        </a:p>
        <a:p>
          <a:pPr marL="117475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1" kern="1200" dirty="0" smtClean="0">
              <a:solidFill>
                <a:srgbClr val="00B050"/>
              </a:solidFill>
              <a:latin typeface="+mn-lt"/>
            </a:rPr>
            <a:t>				investors SEC,NSE</a:t>
          </a:r>
          <a:r>
            <a:rPr lang="en-GB" sz="1500" b="0" i="1" kern="1200" dirty="0" smtClean="0">
              <a:solidFill>
                <a:srgbClr val="00B050"/>
              </a:solidFill>
              <a:latin typeface="+mn-lt"/>
            </a:rPr>
            <a:t>, CSCS, Brokers</a:t>
          </a:r>
          <a:endParaRPr lang="en-US" sz="1500" b="0" i="1" kern="1200" dirty="0">
            <a:solidFill>
              <a:srgbClr val="00B050"/>
            </a:solidFill>
            <a:latin typeface="+mn-lt"/>
          </a:endParaRPr>
        </a:p>
      </dsp:txBody>
      <dsp:txXfrm>
        <a:off x="1321811" y="1872209"/>
        <a:ext cx="6901797" cy="1630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December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FF2F2-C93F-4E8F-B493-5E55698ECF0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200066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76E4E16-1BD6-4B46-B9DC-9858E08A5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68687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E4E16-1BD6-4B46-B9DC-9858E08A54E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42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E4E16-1BD6-4B46-B9DC-9858E08A54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438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E4E16-1BD6-4B46-B9DC-9858E08A54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528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225" y="236538"/>
            <a:ext cx="785813" cy="365125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A57233D-825F-41DA-A116-BC9FDC1BE4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78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4C769-D771-4CF5-B1FF-039867C35E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635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AC401-D86F-4F1B-BA3B-7D312EDDC3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983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74D5F-A264-4785-800C-979ECC2198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518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E37E-77A1-4077-A49F-896656BBE2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198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0568E-6A41-4DD7-A295-08C276BC55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6128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F369E-B6DA-4B49-B94B-E9EFA9F616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460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B6FA-CD56-41B8-8C3E-7B152E686F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7428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826C1-C3F3-453F-B72A-603376219B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1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2E-EB35-471E-A3E8-D79AF547F0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8312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6CBB7-D467-4FB4-BA84-D5A357374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206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smtClean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2DA824DE-C64F-48F7-8434-295C11DE8C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563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586" y="1357883"/>
            <a:ext cx="7917877" cy="22870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Update on Direct Cash Settlement (DCS) </a:t>
            </a: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Implementation in the Nigerian Capital Market</a:t>
            </a:r>
            <a:br>
              <a:rPr lang="en-US" sz="27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endParaRPr lang="en-GB" sz="270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988" y="3716338"/>
            <a:ext cx="7705475" cy="27368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latin typeface="+mj-lt"/>
              </a:rPr>
              <a:t>November, 2016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200" dirty="0" smtClean="0">
                <a:latin typeface="+mj-lt"/>
              </a:rPr>
              <a:t>Ade Bajomo</a:t>
            </a:r>
            <a:endParaRPr lang="en-US" sz="1200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27088" y="3573463"/>
            <a:ext cx="77771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23529" y="2348880"/>
            <a:ext cx="84969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THANK YOU</a:t>
            </a:r>
          </a:p>
          <a:p>
            <a:pPr algn="ctr">
              <a:buFont typeface="Arial" charset="0"/>
              <a:buNone/>
            </a:pPr>
            <a:endParaRPr lang="en-US" sz="40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Arial" charset="0"/>
              <a:buNone/>
            </a:pPr>
            <a:endParaRPr lang="en-US" sz="4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Arial" charset="0"/>
              <a:buNone/>
            </a:pPr>
            <a:r>
              <a:rPr lang="en-US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 &amp; Answers</a:t>
            </a:r>
            <a:endParaRPr lang="en-US" sz="4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 smtClean="0">
                <a:latin typeface="+mj-lt"/>
              </a:rPr>
              <a:t>8</a:t>
            </a:r>
            <a:endParaRPr lang="en-GB" dirty="0">
              <a:latin typeface="+mj-lt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7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86800" y="6304235"/>
            <a:ext cx="381000" cy="365125"/>
          </a:xfrm>
        </p:spPr>
        <p:txBody>
          <a:bodyPr/>
          <a:lstStyle/>
          <a:p>
            <a:pPr>
              <a:defRPr/>
            </a:pPr>
            <a:fld id="{F32DD4EA-78EE-4572-BAC9-4DA66201FF25}" type="slidenum">
              <a:rPr lang="en-GB">
                <a:latin typeface="+mj-lt"/>
              </a:rPr>
              <a:pPr>
                <a:defRPr/>
              </a:pPr>
              <a:t>2</a:t>
            </a:fld>
            <a:endParaRPr lang="en-GB" dirty="0"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dirty="0" smtClean="0">
                <a:latin typeface="+mj-lt"/>
              </a:rPr>
              <a:t>Agenda</a:t>
            </a:r>
            <a:endParaRPr lang="en-US" sz="2800" b="1" i="1" dirty="0"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951143"/>
              </p:ext>
            </p:extLst>
          </p:nvPr>
        </p:nvGraphicFramePr>
        <p:xfrm>
          <a:off x="507013" y="908720"/>
          <a:ext cx="7665388" cy="527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608" y="2556193"/>
            <a:ext cx="66247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 smtClean="0"/>
              <a:t> 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latin typeface="+mj-lt"/>
              </a:rPr>
              <a:t>Update on DCS Account Set-Up Requests to Sett. Banks</a:t>
            </a:r>
            <a:endParaRPr lang="en-US" sz="25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88789" y="3445312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 smtClean="0">
                <a:latin typeface="+mj-lt"/>
              </a:rPr>
              <a:t>3</a:t>
            </a:r>
            <a:endParaRPr lang="en-GB" dirty="0">
              <a:latin typeface="+mj-lt"/>
            </a:endParaRP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345324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 </a:t>
            </a:r>
            <a:endParaRPr lang="en-US" dirty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11560" y="2564904"/>
            <a:ext cx="792088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83568" y="5151145"/>
            <a:ext cx="7848873" cy="13021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</a:rPr>
              <a:t>DCS Responsive Banks: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First Bank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GTB,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Skye Bank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Stand. Chartered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Zenith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Fidelity, Sterling, Heritage</a:t>
            </a:r>
          </a:p>
          <a:p>
            <a:pPr algn="ctr"/>
            <a:r>
              <a:rPr lang="en-US" b="1" i="1" dirty="0">
                <a:solidFill>
                  <a:srgbClr val="0070C0"/>
                </a:solidFill>
              </a:rPr>
              <a:t>Unresponsive Bank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Access, Keystone, Unity Bank</a:t>
            </a:r>
          </a:p>
          <a:p>
            <a:pPr algn="ctr"/>
            <a:r>
              <a:rPr lang="en-US" b="1" i="1" dirty="0" smtClean="0">
                <a:solidFill>
                  <a:srgbClr val="0070C0"/>
                </a:solidFill>
              </a:rPr>
              <a:t>Delayed Response : 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Diamond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Bank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3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StanbicIBTC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en-US" sz="13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UBA, Union </a:t>
            </a:r>
            <a:r>
              <a:rPr lang="en-US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Bank</a:t>
            </a:r>
          </a:p>
          <a:p>
            <a:pPr algn="ctr"/>
            <a:r>
              <a:rPr lang="en-US" sz="1200" b="1" i="1" dirty="0" smtClean="0">
                <a:solidFill>
                  <a:srgbClr val="FF0000"/>
                </a:solidFill>
              </a:rPr>
              <a:t>Note: Responsiveness implies 48hours revert to the CSCS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3691325"/>
              </p:ext>
            </p:extLst>
          </p:nvPr>
        </p:nvGraphicFramePr>
        <p:xfrm>
          <a:off x="1907704" y="620688"/>
          <a:ext cx="4957763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18514073"/>
              </p:ext>
            </p:extLst>
          </p:nvPr>
        </p:nvGraphicFramePr>
        <p:xfrm>
          <a:off x="1043608" y="2600909"/>
          <a:ext cx="674370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233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dirty="0" smtClean="0">
                <a:latin typeface="+mj-lt"/>
              </a:rPr>
              <a:t>Update on BVN Validation by Brokers</a:t>
            </a:r>
            <a:endParaRPr lang="en-US" sz="28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88789" y="3445312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>
                <a:latin typeface="+mj-lt"/>
              </a:rPr>
              <a:t>4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27684" y="5521704"/>
            <a:ext cx="583264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 of Brokers Set up under NIBSS Set Up (YTD) – </a:t>
            </a:r>
            <a:r>
              <a:rPr lang="en-US" b="1" i="1" dirty="0" smtClean="0">
                <a:solidFill>
                  <a:srgbClr val="FF0000"/>
                </a:solidFill>
              </a:rPr>
              <a:t>89</a:t>
            </a:r>
          </a:p>
          <a:p>
            <a:pPr algn="ctr"/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5941237"/>
              </p:ext>
            </p:extLst>
          </p:nvPr>
        </p:nvGraphicFramePr>
        <p:xfrm>
          <a:off x="1331640" y="1268760"/>
          <a:ext cx="66967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54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latin typeface="+mj-lt"/>
              </a:rPr>
              <a:t>Analysis of Rejected DCS Account Set-Up Requests</a:t>
            </a:r>
            <a:endParaRPr lang="en-US" sz="25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88789" y="3445312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 smtClean="0">
                <a:latin typeface="+mj-lt"/>
              </a:rPr>
              <a:t>5</a:t>
            </a:r>
            <a:endParaRPr lang="en-GB" dirty="0">
              <a:latin typeface="+mj-lt"/>
            </a:endParaRP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11560" y="5733256"/>
            <a:ext cx="8229228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2429580"/>
              </p:ext>
            </p:extLst>
          </p:nvPr>
        </p:nvGraphicFramePr>
        <p:xfrm>
          <a:off x="755576" y="1052736"/>
          <a:ext cx="66247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0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dirty="0" smtClean="0">
                <a:latin typeface="+mj-lt"/>
              </a:rPr>
              <a:t>Major Challenges</a:t>
            </a:r>
            <a:endParaRPr lang="en-US" sz="28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44772" y="3949368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209" y="3192118"/>
            <a:ext cx="2003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Action by the CSCS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>
                <a:latin typeface="+mj-lt"/>
              </a:rPr>
              <a:t>6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1115616" y="2515924"/>
            <a:ext cx="6684962" cy="976229"/>
            <a:chOff x="1327944" y="1194903"/>
            <a:chExt cx="6685756" cy="1264347"/>
          </a:xfrm>
        </p:grpSpPr>
        <p:sp>
          <p:nvSpPr>
            <p:cNvPr id="12" name="Isosceles Triangle 11"/>
            <p:cNvSpPr>
              <a:spLocks noChangeArrowheads="1"/>
            </p:cNvSpPr>
            <p:nvPr/>
          </p:nvSpPr>
          <p:spPr bwMode="auto">
            <a:xfrm rot="10800000">
              <a:off x="3945371" y="2035686"/>
              <a:ext cx="1413043" cy="423564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Rounded Rectangle 12"/>
            <p:cNvSpPr>
              <a:spLocks noChangeArrowheads="1"/>
            </p:cNvSpPr>
            <p:nvPr/>
          </p:nvSpPr>
          <p:spPr bwMode="auto">
            <a:xfrm>
              <a:off x="1327944" y="1194903"/>
              <a:ext cx="6685756" cy="840782"/>
            </a:xfrm>
            <a:prstGeom prst="roundRect">
              <a:avLst>
                <a:gd name="adj" fmla="val 11444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949" y="1278176"/>
              <a:ext cx="5591036" cy="674725"/>
            </a:xfrm>
            <a:prstGeom prst="rect">
              <a:avLst/>
            </a:prstGeom>
            <a:gradFill flip="none" rotWithShape="1">
              <a:gsLst>
                <a:gs pos="51000">
                  <a:schemeClr val="bg1">
                    <a:lumMod val="85000"/>
                  </a:schemeClr>
                </a:gs>
                <a:gs pos="76000">
                  <a:schemeClr val="bg1">
                    <a:lumMod val="65000"/>
                  </a:schemeClr>
                </a:gs>
                <a:gs pos="24000">
                  <a:schemeClr val="bg1">
                    <a:lumMod val="9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0"/>
              <a:tileRect/>
            </a:gradFill>
            <a:ln w="3175">
              <a:noFill/>
            </a:ln>
            <a:effectLst>
              <a:innerShdw blurRad="63500" dist="50800" dir="13500000">
                <a:prstClr val="black">
                  <a:alpha val="36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1584106" y="1262567"/>
              <a:ext cx="563630" cy="757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>
                  <a:solidFill>
                    <a:srgbClr val="FFFFFF"/>
                  </a:solidFill>
                  <a:latin typeface="Calibri" pitchFamily="-108" charset="0"/>
                </a:rPr>
                <a:t>2</a:t>
              </a:r>
              <a:endParaRPr lang="en-US" sz="3200" dirty="0">
                <a:solidFill>
                  <a:srgbClr val="FFFFFF"/>
                </a:solidFill>
                <a:latin typeface="Calibri" pitchFamily="-108" charset="0"/>
              </a:endParaRPr>
            </a:p>
          </p:txBody>
        </p:sp>
      </p:grpSp>
      <p:sp>
        <p:nvSpPr>
          <p:cNvPr id="16" name="Rektangel 76"/>
          <p:cNvSpPr>
            <a:spLocks noChangeArrowheads="1"/>
          </p:cNvSpPr>
          <p:nvPr/>
        </p:nvSpPr>
        <p:spPr bwMode="auto">
          <a:xfrm>
            <a:off x="2200943" y="2622017"/>
            <a:ext cx="54654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1400" b="1" noProof="1">
                <a:latin typeface="Calibri" pitchFamily="-108" charset="0"/>
              </a:rPr>
              <a:t>Delay </a:t>
            </a:r>
            <a:r>
              <a:rPr lang="en-US" sz="1400" b="1" noProof="1" smtClean="0">
                <a:latin typeface="Calibri" pitchFamily="-108" charset="0"/>
              </a:rPr>
              <a:t>from Settlement Banks </a:t>
            </a:r>
            <a:r>
              <a:rPr lang="en-US" sz="1400" noProof="1" smtClean="0">
                <a:latin typeface="Calibri" pitchFamily="-108" charset="0"/>
              </a:rPr>
              <a:t> -  </a:t>
            </a:r>
            <a:r>
              <a:rPr lang="en-US" sz="1200" noProof="1" smtClean="0">
                <a:latin typeface="Calibri" pitchFamily="-108" charset="0"/>
              </a:rPr>
              <a:t>Confirmation of Account Holder Details</a:t>
            </a:r>
          </a:p>
          <a:p>
            <a:pPr defTabSz="914400"/>
            <a:r>
              <a:rPr lang="en-US" sz="1200" noProof="1" smtClean="0">
                <a:latin typeface="Calibri" pitchFamily="-108" charset="0"/>
              </a:rPr>
              <a:t>		           </a:t>
            </a:r>
            <a:endParaRPr lang="da-DK" sz="1400" b="1" dirty="0">
              <a:latin typeface="Calibri" pitchFamily="-108" charset="0"/>
            </a:endParaRPr>
          </a:p>
        </p:txBody>
      </p:sp>
      <p:grpSp>
        <p:nvGrpSpPr>
          <p:cNvPr id="34" name="Group 26"/>
          <p:cNvGrpSpPr>
            <a:grpSpLocks/>
          </p:cNvGrpSpPr>
          <p:nvPr/>
        </p:nvGrpSpPr>
        <p:grpSpPr bwMode="auto">
          <a:xfrm>
            <a:off x="1115616" y="3789040"/>
            <a:ext cx="6696918" cy="917539"/>
            <a:chOff x="1479614" y="1194903"/>
            <a:chExt cx="6630342" cy="1264347"/>
          </a:xfrm>
        </p:grpSpPr>
        <p:sp>
          <p:nvSpPr>
            <p:cNvPr id="35" name="Isosceles Triangle 34"/>
            <p:cNvSpPr>
              <a:spLocks noChangeArrowheads="1"/>
            </p:cNvSpPr>
            <p:nvPr/>
          </p:nvSpPr>
          <p:spPr bwMode="auto">
            <a:xfrm rot="10800000">
              <a:off x="4058930" y="2035685"/>
              <a:ext cx="1413043" cy="423565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6" name="Rounded Rectangle 35"/>
            <p:cNvSpPr>
              <a:spLocks noChangeArrowheads="1"/>
            </p:cNvSpPr>
            <p:nvPr/>
          </p:nvSpPr>
          <p:spPr bwMode="auto">
            <a:xfrm>
              <a:off x="1479614" y="1194903"/>
              <a:ext cx="6630342" cy="840782"/>
            </a:xfrm>
            <a:prstGeom prst="roundRect">
              <a:avLst>
                <a:gd name="adj" fmla="val 11444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23485" y="1278175"/>
              <a:ext cx="5517722" cy="674725"/>
            </a:xfrm>
            <a:prstGeom prst="rect">
              <a:avLst/>
            </a:prstGeom>
            <a:gradFill flip="none" rotWithShape="1">
              <a:gsLst>
                <a:gs pos="51000">
                  <a:schemeClr val="bg1">
                    <a:lumMod val="85000"/>
                  </a:schemeClr>
                </a:gs>
                <a:gs pos="76000">
                  <a:schemeClr val="bg1">
                    <a:lumMod val="65000"/>
                  </a:schemeClr>
                </a:gs>
                <a:gs pos="24000">
                  <a:schemeClr val="bg1">
                    <a:lumMod val="9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0"/>
              <a:tileRect/>
            </a:gradFill>
            <a:ln w="3175">
              <a:noFill/>
            </a:ln>
            <a:effectLst>
              <a:innerShdw blurRad="63500" dist="50800" dir="13500000">
                <a:prstClr val="black">
                  <a:alpha val="36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38" name="TextBox 7"/>
            <p:cNvSpPr txBox="1">
              <a:spLocks noChangeArrowheads="1"/>
            </p:cNvSpPr>
            <p:nvPr/>
          </p:nvSpPr>
          <p:spPr bwMode="auto">
            <a:xfrm>
              <a:off x="1623557" y="1278175"/>
              <a:ext cx="563630" cy="805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>
                  <a:solidFill>
                    <a:srgbClr val="FFFFFF"/>
                  </a:solidFill>
                  <a:latin typeface="Calibri" pitchFamily="-108" charset="0"/>
                </a:rPr>
                <a:t> 3</a:t>
              </a:r>
              <a:endParaRPr lang="en-US" sz="3200" dirty="0">
                <a:solidFill>
                  <a:srgbClr val="FFFFFF"/>
                </a:solidFill>
                <a:latin typeface="Calibri" pitchFamily="-108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2060447" y="3820686"/>
            <a:ext cx="558164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</a:rPr>
              <a:t>    Lack of Proper Documentation of Investor Account Set-Up Requests by  </a:t>
            </a:r>
          </a:p>
          <a:p>
            <a:pPr defTabSz="914400"/>
            <a:r>
              <a:rPr lang="en-US" sz="1200" b="1" noProof="1">
                <a:latin typeface="Calibri" pitchFamily="-108" charset="0"/>
              </a:rPr>
              <a:t> </a:t>
            </a:r>
            <a:r>
              <a:rPr lang="en-US" sz="1200" b="1" noProof="1" smtClean="0">
                <a:latin typeface="Calibri" pitchFamily="-108" charset="0"/>
              </a:rPr>
              <a:t>   Investors/Brokers  </a:t>
            </a:r>
            <a:r>
              <a:rPr lang="en-US" sz="1200" noProof="1" smtClean="0">
                <a:latin typeface="Calibri" pitchFamily="-108" charset="0"/>
              </a:rPr>
              <a:t>- </a:t>
            </a:r>
            <a:r>
              <a:rPr lang="en-US" sz="1100" noProof="1" smtClean="0">
                <a:latin typeface="Calibri" pitchFamily="-108" charset="0"/>
              </a:rPr>
              <a:t>Lead to increased number of rejected Requests - CSCS &amp; Sett. Banks</a:t>
            </a:r>
            <a:endParaRPr lang="en-US" sz="1100" noProof="1">
              <a:latin typeface="Calibri" pitchFamily="-108" charset="0"/>
            </a:endParaRPr>
          </a:p>
          <a:p>
            <a:pPr defTabSz="914400"/>
            <a:endParaRPr lang="da-DK" sz="1400" b="1" dirty="0">
              <a:latin typeface="Calibri" pitchFamily="-108" charset="0"/>
            </a:endParaRPr>
          </a:p>
        </p:txBody>
      </p: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1127398" y="4973051"/>
            <a:ext cx="6684962" cy="976229"/>
            <a:chOff x="1327944" y="1194903"/>
            <a:chExt cx="6685756" cy="1264347"/>
          </a:xfrm>
        </p:grpSpPr>
        <p:sp>
          <p:nvSpPr>
            <p:cNvPr id="31" name="Isosceles Triangle 30"/>
            <p:cNvSpPr>
              <a:spLocks noChangeArrowheads="1"/>
            </p:cNvSpPr>
            <p:nvPr/>
          </p:nvSpPr>
          <p:spPr bwMode="auto">
            <a:xfrm rot="10800000">
              <a:off x="3945371" y="2035686"/>
              <a:ext cx="1413043" cy="423564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2" name="Rounded Rectangle 31"/>
            <p:cNvSpPr>
              <a:spLocks noChangeArrowheads="1"/>
            </p:cNvSpPr>
            <p:nvPr/>
          </p:nvSpPr>
          <p:spPr bwMode="auto">
            <a:xfrm>
              <a:off x="1327944" y="1194903"/>
              <a:ext cx="6685756" cy="840782"/>
            </a:xfrm>
            <a:prstGeom prst="roundRect">
              <a:avLst>
                <a:gd name="adj" fmla="val 11444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78949" y="1278176"/>
              <a:ext cx="5591036" cy="674725"/>
            </a:xfrm>
            <a:prstGeom prst="rect">
              <a:avLst/>
            </a:prstGeom>
            <a:gradFill flip="none" rotWithShape="1">
              <a:gsLst>
                <a:gs pos="51000">
                  <a:schemeClr val="bg1">
                    <a:lumMod val="85000"/>
                  </a:schemeClr>
                </a:gs>
                <a:gs pos="76000">
                  <a:schemeClr val="bg1">
                    <a:lumMod val="65000"/>
                  </a:schemeClr>
                </a:gs>
                <a:gs pos="24000">
                  <a:schemeClr val="bg1">
                    <a:lumMod val="9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0"/>
              <a:tileRect/>
            </a:gradFill>
            <a:ln w="3175">
              <a:noFill/>
            </a:ln>
            <a:effectLst>
              <a:innerShdw blurRad="63500" dist="50800" dir="13500000">
                <a:prstClr val="black">
                  <a:alpha val="36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40" name="TextBox 7"/>
            <p:cNvSpPr txBox="1">
              <a:spLocks noChangeArrowheads="1"/>
            </p:cNvSpPr>
            <p:nvPr/>
          </p:nvSpPr>
          <p:spPr bwMode="auto">
            <a:xfrm>
              <a:off x="1584106" y="1262567"/>
              <a:ext cx="563630" cy="757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>
                  <a:solidFill>
                    <a:srgbClr val="FFFFFF"/>
                  </a:solidFill>
                  <a:latin typeface="Calibri" pitchFamily="-108" charset="0"/>
                </a:rPr>
                <a:t>4</a:t>
              </a:r>
              <a:endParaRPr lang="en-US" sz="3200" dirty="0">
                <a:solidFill>
                  <a:srgbClr val="FFFFFF"/>
                </a:solidFill>
                <a:latin typeface="Calibri" pitchFamily="-108" charset="0"/>
              </a:endParaRPr>
            </a:p>
          </p:txBody>
        </p:sp>
      </p:grpSp>
      <p:sp>
        <p:nvSpPr>
          <p:cNvPr id="41" name="Rektangel 76"/>
          <p:cNvSpPr>
            <a:spLocks noChangeArrowheads="1"/>
          </p:cNvSpPr>
          <p:nvPr/>
        </p:nvSpPr>
        <p:spPr bwMode="auto">
          <a:xfrm>
            <a:off x="2212725" y="5079144"/>
            <a:ext cx="54654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1400" b="1" noProof="1" smtClean="0">
                <a:latin typeface="Calibri" pitchFamily="-108" charset="0"/>
              </a:rPr>
              <a:t>Unresponsiveness of Some Settlement Banks </a:t>
            </a:r>
            <a:r>
              <a:rPr lang="en-US" sz="1400" noProof="1" smtClean="0">
                <a:latin typeface="Calibri" pitchFamily="-108" charset="0"/>
              </a:rPr>
              <a:t> </a:t>
            </a:r>
            <a:r>
              <a:rPr lang="en-US" sz="1400" b="1" noProof="1" smtClean="0">
                <a:latin typeface="Calibri" pitchFamily="-108" charset="0"/>
              </a:rPr>
              <a:t>to confirm account holder details to the CSCS</a:t>
            </a:r>
            <a:endParaRPr lang="en-US" sz="1200" b="1" noProof="1" smtClean="0">
              <a:latin typeface="Calibri" pitchFamily="-108" charset="0"/>
            </a:endParaRPr>
          </a:p>
          <a:p>
            <a:pPr defTabSz="914400"/>
            <a:endParaRPr lang="da-DK" sz="1400" b="1" dirty="0">
              <a:latin typeface="Calibri" pitchFamily="-108" charset="0"/>
            </a:endParaRPr>
          </a:p>
        </p:txBody>
      </p: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1127398" y="1171436"/>
            <a:ext cx="6684962" cy="976229"/>
            <a:chOff x="1327944" y="1194903"/>
            <a:chExt cx="6685756" cy="1264347"/>
          </a:xfrm>
        </p:grpSpPr>
        <p:sp>
          <p:nvSpPr>
            <p:cNvPr id="43" name="Isosceles Triangle 42"/>
            <p:cNvSpPr>
              <a:spLocks noChangeArrowheads="1"/>
            </p:cNvSpPr>
            <p:nvPr/>
          </p:nvSpPr>
          <p:spPr bwMode="auto">
            <a:xfrm rot="10800000">
              <a:off x="3945371" y="2035686"/>
              <a:ext cx="1413043" cy="423564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Rounded Rectangle 43"/>
            <p:cNvSpPr>
              <a:spLocks noChangeArrowheads="1"/>
            </p:cNvSpPr>
            <p:nvPr/>
          </p:nvSpPr>
          <p:spPr bwMode="auto">
            <a:xfrm>
              <a:off x="1327944" y="1194903"/>
              <a:ext cx="6685756" cy="840782"/>
            </a:xfrm>
            <a:prstGeom prst="roundRect">
              <a:avLst>
                <a:gd name="adj" fmla="val 11444"/>
              </a:avLst>
            </a:prstGeom>
            <a:solidFill>
              <a:schemeClr val="accent1">
                <a:lumMod val="50000"/>
              </a:schemeClr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78949" y="1278176"/>
              <a:ext cx="5591036" cy="674725"/>
            </a:xfrm>
            <a:prstGeom prst="rect">
              <a:avLst/>
            </a:prstGeom>
            <a:gradFill flip="none" rotWithShape="1">
              <a:gsLst>
                <a:gs pos="51000">
                  <a:schemeClr val="bg1">
                    <a:lumMod val="85000"/>
                  </a:schemeClr>
                </a:gs>
                <a:gs pos="76000">
                  <a:schemeClr val="bg1">
                    <a:lumMod val="65000"/>
                  </a:schemeClr>
                </a:gs>
                <a:gs pos="24000">
                  <a:schemeClr val="bg1">
                    <a:lumMod val="9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0"/>
              <a:tileRect/>
            </a:gradFill>
            <a:ln w="3175">
              <a:noFill/>
            </a:ln>
            <a:effectLst>
              <a:innerShdw blurRad="63500" dist="50800" dir="13500000">
                <a:prstClr val="black">
                  <a:alpha val="36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46" name="TextBox 7"/>
            <p:cNvSpPr txBox="1">
              <a:spLocks noChangeArrowheads="1"/>
            </p:cNvSpPr>
            <p:nvPr/>
          </p:nvSpPr>
          <p:spPr bwMode="auto">
            <a:xfrm>
              <a:off x="1584106" y="1262567"/>
              <a:ext cx="563630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>
                  <a:solidFill>
                    <a:srgbClr val="FFFFFF"/>
                  </a:solidFill>
                  <a:latin typeface="Calibri" pitchFamily="-108" charset="0"/>
                </a:rPr>
                <a:t>1</a:t>
              </a:r>
            </a:p>
          </p:txBody>
        </p:sp>
      </p:grpSp>
      <p:sp>
        <p:nvSpPr>
          <p:cNvPr id="47" name="Rektangel 76"/>
          <p:cNvSpPr>
            <a:spLocks noChangeArrowheads="1"/>
          </p:cNvSpPr>
          <p:nvPr/>
        </p:nvSpPr>
        <p:spPr bwMode="auto">
          <a:xfrm>
            <a:off x="2212725" y="1277529"/>
            <a:ext cx="5465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1400" b="1" noProof="1" smtClean="0">
                <a:latin typeface="Calibri" pitchFamily="-108" charset="0"/>
              </a:rPr>
              <a:t>Need for Sustained Enlightenment </a:t>
            </a:r>
            <a:r>
              <a:rPr lang="en-US" sz="1400" noProof="1" smtClean="0">
                <a:latin typeface="Calibri" pitchFamily="-108" charset="0"/>
              </a:rPr>
              <a:t>– </a:t>
            </a:r>
            <a:r>
              <a:rPr lang="en-US" sz="1200" noProof="1" smtClean="0">
                <a:latin typeface="Calibri" pitchFamily="-108" charset="0"/>
              </a:rPr>
              <a:t>Print/Radio/Television/Social media</a:t>
            </a:r>
            <a:endParaRPr lang="da-DK" sz="1200" b="1" dirty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70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dirty="0" smtClean="0">
                <a:latin typeface="+mj-lt"/>
              </a:rPr>
              <a:t>Recommendations</a:t>
            </a:r>
            <a:endParaRPr lang="en-US" sz="28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88789" y="2901187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209" y="3679133"/>
            <a:ext cx="2003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Action by the CSCS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>
                <a:latin typeface="+mj-lt"/>
              </a:rPr>
              <a:t>7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9999434"/>
              </p:ext>
            </p:extLst>
          </p:nvPr>
        </p:nvGraphicFramePr>
        <p:xfrm>
          <a:off x="562708" y="836713"/>
          <a:ext cx="8229600" cy="5467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8602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476250" y="548680"/>
            <a:ext cx="8364538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250" y="28858"/>
            <a:ext cx="84162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dirty="0" smtClean="0">
                <a:latin typeface="+mj-lt"/>
              </a:rPr>
              <a:t>Recommendation (</a:t>
            </a:r>
            <a:r>
              <a:rPr lang="en-US" sz="2800" b="1" i="1" dirty="0" err="1" smtClean="0">
                <a:latin typeface="+mj-lt"/>
              </a:rPr>
              <a:t>contd</a:t>
            </a:r>
            <a:r>
              <a:rPr lang="en-US" sz="2800" b="1" i="1" dirty="0" smtClean="0">
                <a:latin typeface="+mj-lt"/>
              </a:rPr>
              <a:t>)</a:t>
            </a:r>
            <a:endParaRPr lang="en-US" sz="2800" b="1" i="1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88789" y="2901187"/>
            <a:ext cx="2811922" cy="27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209" y="3679133"/>
            <a:ext cx="2003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Action by the CSCS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8686800" y="63042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dirty="0">
                <a:latin typeface="+mj-lt"/>
              </a:rPr>
              <a:t>7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744416" cy="412155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CONFIDENTIAL</a:t>
            </a:r>
            <a:endParaRPr lang="en-US" dirty="0">
              <a:latin typeface="+mj-lt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246256"/>
            <a:ext cx="3744416" cy="41215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November 2016</a:t>
            </a:r>
            <a:endParaRPr lang="en-US" dirty="0">
              <a:latin typeface="+mj-lt"/>
            </a:endParaRP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4594019"/>
              </p:ext>
            </p:extLst>
          </p:nvPr>
        </p:nvGraphicFramePr>
        <p:xfrm>
          <a:off x="562708" y="836713"/>
          <a:ext cx="8229600" cy="5467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717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374D5F-A264-4785-800C-979ECC2198B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0663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15407</TotalTime>
  <Words>477</Words>
  <Application>Microsoft Office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Thermal</vt:lpstr>
      <vt:lpstr>Update on Direct Cash Settlement (DCS) Implementation in the Nigerian Capital Market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WFE Inspection</dc:title>
  <dc:creator>YANFA15272</dc:creator>
  <cp:lastModifiedBy>cmcsecretariat</cp:lastModifiedBy>
  <cp:revision>792</cp:revision>
  <dcterms:created xsi:type="dcterms:W3CDTF">2014-08-20T08:41:23Z</dcterms:created>
  <dcterms:modified xsi:type="dcterms:W3CDTF">2016-11-18T08:39:56Z</dcterms:modified>
</cp:coreProperties>
</file>