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2" r:id="rId2"/>
  </p:sldMasterIdLst>
  <p:notesMasterIdLst>
    <p:notesMasterId r:id="rId8"/>
  </p:notesMasterIdLst>
  <p:handoutMasterIdLst>
    <p:handoutMasterId r:id="rId9"/>
  </p:handoutMasterIdLst>
  <p:sldIdLst>
    <p:sldId id="297" r:id="rId3"/>
    <p:sldId id="326" r:id="rId4"/>
    <p:sldId id="330" r:id="rId5"/>
    <p:sldId id="353" r:id="rId6"/>
    <p:sldId id="32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utola Mobolurin" initials="OM" lastIdx="25" clrIdx="0">
    <p:extLst>
      <p:ext uri="{19B8F6BF-5375-455C-9EA6-DF929625EA0E}">
        <p15:presenceInfo xmlns:p15="http://schemas.microsoft.com/office/powerpoint/2012/main" xmlns="" userId="b56d406f46dcdb29" providerId="Windows Live"/>
      </p:ext>
    </p:extLst>
  </p:cmAuthor>
  <p:cmAuthor id="2" name="MD CEO" initials="MC" lastIdx="12" clrIdx="1">
    <p:extLst>
      <p:ext uri="{19B8F6BF-5375-455C-9EA6-DF929625EA0E}">
        <p15:presenceInfo xmlns:p15="http://schemas.microsoft.com/office/powerpoint/2012/main" xmlns="" userId="S-1-5-21-610647726-1196998322-2090533395-1229" providerId="AD"/>
      </p:ext>
    </p:extLst>
  </p:cmAuthor>
  <p:cmAuthor id="3" name="Sonnie Ayere" initials="SA" lastIdx="27" clrIdx="2">
    <p:extLst>
      <p:ext uri="{19B8F6BF-5375-455C-9EA6-DF929625EA0E}">
        <p15:presenceInfo xmlns:p15="http://schemas.microsoft.com/office/powerpoint/2012/main" xmlns="" userId="Sonnie Aye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23E1A"/>
    <a:srgbClr val="455624"/>
    <a:srgbClr val="A09A26"/>
    <a:srgbClr val="AF7C1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981" autoAdjust="0"/>
    <p:restoredTop sz="94660"/>
  </p:normalViewPr>
  <p:slideViewPr>
    <p:cSldViewPr snapToGrid="0">
      <p:cViewPr varScale="1">
        <p:scale>
          <a:sx n="91" d="100"/>
          <a:sy n="91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26B4C-57E3-4B5A-A4F0-5947A7AFF6CC}" type="datetimeFigureOut">
              <a:rPr lang="en-GB" smtClean="0"/>
              <a:pPr/>
              <a:t>21/11/2016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FF59B-FC6F-4152-A00D-D520499BAED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2195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442A2-A05E-4BFD-AE13-BCD0959145B4}" type="datetimeFigureOut">
              <a:rPr lang="en-GB" smtClean="0"/>
              <a:pPr/>
              <a:t>21/11/2016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ED83C-0266-4643-8590-B8D79CE0869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25687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ED83C-0266-4643-8590-B8D79CE0869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36266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7640-64C5-4802-B230-90B79611438A}" type="datetime1">
              <a:rPr lang="en-GB" smtClean="0"/>
              <a:pPr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71DC-3605-4FDA-8057-0B6C3D2842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5682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F4E3-D35F-4439-AE76-DA910AF4ED59}" type="datetime1">
              <a:rPr lang="en-GB" smtClean="0"/>
              <a:pPr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71DC-3605-4FDA-8057-0B6C3D2842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85242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F267-8E28-4505-A499-192053A8CE83}" type="datetime1">
              <a:rPr lang="en-GB" smtClean="0"/>
              <a:pPr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71DC-3605-4FDA-8057-0B6C3D2842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93236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6783-9858-4DFC-8823-12E7E081F86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2AB-B011-4922-A323-365CC3A7B8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2347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8889-F1BA-43D2-8ACA-9CAC8B14872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2AB-B011-4922-A323-365CC3A7B8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9887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6850-947C-4CE3-8A51-03D9744C38A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2AB-B011-4922-A323-365CC3A7B8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9299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49C9-D820-4B20-93EE-FBD8233DD47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2AB-B011-4922-A323-365CC3A7B8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6350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21F57-222A-4142-BD9E-EA9B7A6519A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2AB-B011-4922-A323-365CC3A7B8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5307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83F29-B832-4ACB-AAC9-34F0F96AAB0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2AB-B011-4922-A323-365CC3A7B8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319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75F5-C886-4418-83F2-1B0501AED80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2AB-B011-4922-A323-365CC3A7B8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1096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227D1-A23B-4AB3-B2D8-6EC834FBA9B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2AB-B011-4922-A323-365CC3A7B8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231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576B-D1ED-4471-8A1F-4999FCBB9DCC}" type="datetime1">
              <a:rPr lang="en-GB" smtClean="0"/>
              <a:pPr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71DC-3605-4FDA-8057-0B6C3D2842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12776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F23E-96A9-4738-BC10-2E901E07758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2AB-B011-4922-A323-365CC3A7B8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4117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3FCF-9BAF-498C-ADA0-E5975036B72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2AB-B011-4922-A323-365CC3A7B8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4416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78F8-13CA-4921-B723-477CA0EF63D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2AB-B011-4922-A323-365CC3A7B8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324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22DA-8117-4A48-8DE9-C33456F0BA0E}" type="datetime1">
              <a:rPr lang="en-GB" smtClean="0"/>
              <a:pPr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71DC-3605-4FDA-8057-0B6C3D2842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42427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A89B-F920-4B38-A0F2-24EB8A4D5EA8}" type="datetime1">
              <a:rPr lang="en-GB" smtClean="0"/>
              <a:pPr/>
              <a:t>21/11/2016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71DC-3605-4FDA-8057-0B6C3D2842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48042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AF4D3-C5FA-430C-9526-26B644705CEF}" type="datetime1">
              <a:rPr lang="en-GB" smtClean="0"/>
              <a:pPr/>
              <a:t>21/11/2016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71DC-3605-4FDA-8057-0B6C3D2842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18750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C9CF-CD30-41F0-B6D5-2775631CA0E8}" type="datetime1">
              <a:rPr lang="en-GB" smtClean="0"/>
              <a:pPr/>
              <a:t>21/11/2016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71DC-3605-4FDA-8057-0B6C3D2842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70201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7552-663E-4626-AC30-20A761168953}" type="datetime1">
              <a:rPr lang="en-GB" smtClean="0"/>
              <a:pPr/>
              <a:t>21/11/2016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71DC-3605-4FDA-8057-0B6C3D2842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10434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4BB6-405F-4253-A530-538028961EB9}" type="datetime1">
              <a:rPr lang="en-GB" smtClean="0"/>
              <a:pPr/>
              <a:t>21/11/2016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71DC-3605-4FDA-8057-0B6C3D2842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17378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5BE0-048C-4522-A768-668D1B6CD5ED}" type="datetime1">
              <a:rPr lang="en-GB" smtClean="0"/>
              <a:pPr/>
              <a:t>21/11/2016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71DC-3605-4FDA-8057-0B6C3D2842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98440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3A9F8-1BB3-4E10-9758-1A2A4317998D}" type="datetime1">
              <a:rPr lang="en-GB" smtClean="0"/>
              <a:pPr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771DC-3605-4FDA-8057-0B6C3D2842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5606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BB147-5D58-457A-BC78-1F1656C9D5F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2C2AB-B011-4922-A323-365CC3A7B8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990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14128" y="936402"/>
            <a:ext cx="9161576" cy="398260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12192000" cy="93640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u="sng" cap="small" dirty="0">
                <a:solidFill>
                  <a:prstClr val="white"/>
                </a:solidFill>
                <a:latin typeface="Garamond" pitchFamily="18" charset="0"/>
              </a:rPr>
              <a:t>(PRIVATE &amp; CONFIDENTIAL)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303455"/>
            <a:ext cx="12192000" cy="378565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/>
            <a:endParaRPr lang="en-GB" sz="2000" b="1" cap="small" dirty="0" smtClean="0">
              <a:solidFill>
                <a:prstClr val="white"/>
              </a:solidFill>
              <a:latin typeface="Garamond" pitchFamily="18" charset="0"/>
            </a:endParaRPr>
          </a:p>
          <a:p>
            <a:pPr lvl="0" algn="ctr"/>
            <a:r>
              <a:rPr lang="en-GB" sz="2000" b="1" cap="small" dirty="0" smtClean="0">
                <a:solidFill>
                  <a:prstClr val="white"/>
                </a:solidFill>
                <a:latin typeface="Garamond" pitchFamily="18" charset="0"/>
              </a:rPr>
              <a:t>A DUAL Company Licensing </a:t>
            </a:r>
            <a:r>
              <a:rPr lang="en-GB" sz="2000" b="1" cap="small" dirty="0">
                <a:solidFill>
                  <a:prstClr val="white"/>
                </a:solidFill>
                <a:latin typeface="Garamond" pitchFamily="18" charset="0"/>
              </a:rPr>
              <a:t>Model for </a:t>
            </a:r>
          </a:p>
          <a:p>
            <a:pPr lvl="0" algn="ctr"/>
            <a:r>
              <a:rPr lang="en-GB" sz="2000" b="1" cap="small" dirty="0">
                <a:solidFill>
                  <a:prstClr val="white"/>
                </a:solidFill>
                <a:latin typeface="Garamond" pitchFamily="18" charset="0"/>
              </a:rPr>
              <a:t>operators across Money &amp; Capital Markets</a:t>
            </a:r>
          </a:p>
          <a:p>
            <a:pPr algn="ctr"/>
            <a:r>
              <a:rPr lang="en-GB" sz="2000" b="1" cap="small" dirty="0" smtClean="0">
                <a:solidFill>
                  <a:prstClr val="white"/>
                </a:solidFill>
                <a:latin typeface="Garamond" pitchFamily="18" charset="0"/>
              </a:rPr>
              <a:t>A summary presentation </a:t>
            </a:r>
          </a:p>
          <a:p>
            <a:pPr algn="ctr"/>
            <a:r>
              <a:rPr lang="en-GB" sz="2000" b="1" cap="small" dirty="0" smtClean="0">
                <a:solidFill>
                  <a:prstClr val="white"/>
                </a:solidFill>
                <a:latin typeface="Garamond" pitchFamily="18" charset="0"/>
              </a:rPr>
              <a:t>to </a:t>
            </a:r>
            <a:endParaRPr lang="en-GB" sz="2000" b="1" cap="small" dirty="0">
              <a:solidFill>
                <a:prstClr val="white"/>
              </a:solidFill>
              <a:latin typeface="Garamond" pitchFamily="18" charset="0"/>
            </a:endParaRPr>
          </a:p>
          <a:p>
            <a:pPr algn="ctr"/>
            <a:r>
              <a:rPr lang="en-GB" sz="2000" b="1" cap="small" dirty="0" smtClean="0">
                <a:solidFill>
                  <a:prstClr val="white"/>
                </a:solidFill>
                <a:latin typeface="Garamond" pitchFamily="18" charset="0"/>
              </a:rPr>
              <a:t>The </a:t>
            </a:r>
            <a:r>
              <a:rPr lang="en-GB" sz="2000" b="1" cap="small" dirty="0">
                <a:solidFill>
                  <a:prstClr val="white"/>
                </a:solidFill>
                <a:latin typeface="Garamond" pitchFamily="18" charset="0"/>
              </a:rPr>
              <a:t>Capital Market </a:t>
            </a:r>
            <a:r>
              <a:rPr lang="en-GB" sz="2000" b="1" cap="small" dirty="0" smtClean="0">
                <a:solidFill>
                  <a:prstClr val="white"/>
                </a:solidFill>
                <a:latin typeface="Garamond" pitchFamily="18" charset="0"/>
              </a:rPr>
              <a:t>Committee (CMC) </a:t>
            </a:r>
          </a:p>
          <a:p>
            <a:pPr algn="ctr"/>
            <a:r>
              <a:rPr lang="en-GB" sz="2000" b="1" cap="small" dirty="0" smtClean="0">
                <a:solidFill>
                  <a:prstClr val="white"/>
                </a:solidFill>
                <a:latin typeface="Garamond" pitchFamily="18" charset="0"/>
              </a:rPr>
              <a:t>By</a:t>
            </a:r>
          </a:p>
          <a:p>
            <a:pPr algn="ctr"/>
            <a:r>
              <a:rPr lang="en-GB" sz="2000" b="1" cap="small" dirty="0" smtClean="0">
                <a:solidFill>
                  <a:prstClr val="white"/>
                </a:solidFill>
                <a:latin typeface="Garamond" pitchFamily="18" charset="0"/>
              </a:rPr>
              <a:t>Sonnie Ayere </a:t>
            </a:r>
          </a:p>
          <a:p>
            <a:pPr algn="ctr"/>
            <a:r>
              <a:rPr lang="en-GB" sz="2000" b="1" cap="small" dirty="0" smtClean="0">
                <a:solidFill>
                  <a:prstClr val="white"/>
                </a:solidFill>
                <a:latin typeface="Garamond" pitchFamily="18" charset="0"/>
              </a:rPr>
              <a:t>(Chairman – Dunn Loren Merrifield &amp; Association of Issuing Houses of Nigeria) </a:t>
            </a:r>
            <a:endParaRPr lang="en-GB" sz="2000" b="1" cap="small" dirty="0">
              <a:solidFill>
                <a:prstClr val="white"/>
              </a:solidFill>
              <a:latin typeface="Garamond" pitchFamily="18" charset="0"/>
            </a:endParaRPr>
          </a:p>
          <a:p>
            <a:pPr algn="ctr"/>
            <a:endParaRPr lang="en-GB" sz="2000" b="1" cap="small" dirty="0" smtClean="0">
              <a:solidFill>
                <a:prstClr val="white"/>
              </a:solidFill>
              <a:latin typeface="Garamond" pitchFamily="18" charset="0"/>
            </a:endParaRPr>
          </a:p>
          <a:p>
            <a:pPr algn="ctr"/>
            <a:r>
              <a:rPr lang="en-GB" sz="2000" b="1" cap="small" dirty="0" smtClean="0">
                <a:solidFill>
                  <a:prstClr val="white"/>
                </a:solidFill>
                <a:latin typeface="Garamond" pitchFamily="18" charset="0"/>
              </a:rPr>
              <a:t>24</a:t>
            </a:r>
            <a:r>
              <a:rPr lang="en-GB" sz="2000" b="1" cap="small" baseline="30000" dirty="0" smtClean="0">
                <a:solidFill>
                  <a:prstClr val="white"/>
                </a:solidFill>
                <a:latin typeface="Garamond" pitchFamily="18" charset="0"/>
              </a:rPr>
              <a:t>TH</a:t>
            </a:r>
            <a:r>
              <a:rPr lang="en-GB" sz="2000" b="1" cap="small" dirty="0" smtClean="0">
                <a:solidFill>
                  <a:prstClr val="white"/>
                </a:solidFill>
                <a:latin typeface="Garamond" pitchFamily="18" charset="0"/>
              </a:rPr>
              <a:t> </a:t>
            </a:r>
            <a:r>
              <a:rPr lang="en-GB" sz="2000" b="1" cap="small" dirty="0">
                <a:solidFill>
                  <a:prstClr val="white"/>
                </a:solidFill>
                <a:latin typeface="Garamond" pitchFamily="18" charset="0"/>
              </a:rPr>
              <a:t>of </a:t>
            </a:r>
            <a:r>
              <a:rPr lang="en-GB" sz="2000" b="1" cap="small" dirty="0" smtClean="0">
                <a:solidFill>
                  <a:prstClr val="white"/>
                </a:solidFill>
                <a:latin typeface="Garamond" pitchFamily="18" charset="0"/>
              </a:rPr>
              <a:t>November </a:t>
            </a:r>
            <a:r>
              <a:rPr lang="en-GB" sz="2000" b="1" cap="small" dirty="0">
                <a:solidFill>
                  <a:prstClr val="white"/>
                </a:solidFill>
                <a:latin typeface="Garamond" pitchFamily="18" charset="0"/>
              </a:rPr>
              <a:t>, 2016 </a:t>
            </a:r>
          </a:p>
          <a:p>
            <a:pPr algn="ctr"/>
            <a:endParaRPr lang="en-GB" sz="2000" b="1" cap="small" dirty="0">
              <a:solidFill>
                <a:prstClr val="white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085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624" y="199993"/>
            <a:ext cx="10972800" cy="723738"/>
          </a:xfrm>
          <a:solidFill>
            <a:schemeClr val="accent6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GB" sz="2400" b="1" cap="small" dirty="0" smtClean="0">
                <a:solidFill>
                  <a:schemeClr val="bg1"/>
                </a:solidFill>
                <a:latin typeface="Garamond" panose="02020404030301010803" pitchFamily="18" charset="0"/>
              </a:rPr>
              <a:t>Why is a new License required for the financial Markets?</a:t>
            </a:r>
            <a:endParaRPr lang="en-GB" sz="2400" b="1" cap="small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624" y="1143001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>
              <a:latin typeface="Garamond" panose="02020404030301010803" pitchFamily="18" charset="0"/>
            </a:endParaRPr>
          </a:p>
          <a:p>
            <a:r>
              <a:rPr lang="en-GB" dirty="0" smtClean="0">
                <a:latin typeface="Garamond" panose="02020404030301010803" pitchFamily="18" charset="0"/>
              </a:rPr>
              <a:t>Why is a new Dual Company Licensing arrangement important ? </a:t>
            </a:r>
          </a:p>
          <a:p>
            <a:pPr marL="457200" lvl="1" indent="0">
              <a:buNone/>
            </a:pPr>
            <a:r>
              <a:rPr lang="en-GB" sz="2800" dirty="0" smtClean="0">
                <a:latin typeface="Garamond" panose="02020404030301010803" pitchFamily="18" charset="0"/>
              </a:rPr>
              <a:t> </a:t>
            </a:r>
          </a:p>
          <a:p>
            <a:pPr lvl="1"/>
            <a:r>
              <a:rPr lang="en-GB" sz="2800" b="1" dirty="0">
                <a:latin typeface="Garamond" panose="02020404030301010803" pitchFamily="18" charset="0"/>
              </a:rPr>
              <a:t>T</a:t>
            </a:r>
            <a:r>
              <a:rPr lang="en-GB" sz="2800" b="1" dirty="0" smtClean="0">
                <a:latin typeface="Garamond" panose="02020404030301010803" pitchFamily="18" charset="0"/>
              </a:rPr>
              <a:t>o cross the very important </a:t>
            </a:r>
            <a:r>
              <a:rPr lang="en-GB" sz="2800" b="1" u="sng" dirty="0" smtClean="0">
                <a:solidFill>
                  <a:srgbClr val="FF0000"/>
                </a:solidFill>
                <a:latin typeface="Garamond" panose="02020404030301010803" pitchFamily="18" charset="0"/>
              </a:rPr>
              <a:t>liquidity divide </a:t>
            </a:r>
            <a:r>
              <a:rPr lang="en-GB" sz="2800" b="1" dirty="0" smtClean="0">
                <a:latin typeface="Garamond" panose="02020404030301010803" pitchFamily="18" charset="0"/>
              </a:rPr>
              <a:t>between the money &amp; capital markets</a:t>
            </a:r>
          </a:p>
          <a:p>
            <a:pPr marL="0" indent="0">
              <a:buNone/>
            </a:pPr>
            <a:endParaRPr lang="en-GB" dirty="0" smtClean="0">
              <a:latin typeface="Garamond" panose="020204040303010108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2AB-B011-4922-A323-365CC3A7B8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35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4497"/>
            <a:ext cx="10515600" cy="623920"/>
          </a:xfr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sz="2000" b="1" cap="small" dirty="0" smtClean="0">
                <a:solidFill>
                  <a:schemeClr val="bg1"/>
                </a:solidFill>
                <a:latin typeface="Garamond" panose="02020404030301010803" pitchFamily="18" charset="0"/>
              </a:rPr>
              <a:t>Key GAP - Dealers under SEC have no means of creating Liabilities to fund Assets</a:t>
            </a:r>
            <a:endParaRPr lang="en-GB" sz="2000" b="1" cap="small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892" y="4384355"/>
            <a:ext cx="10515600" cy="2337120"/>
          </a:xfrm>
        </p:spPr>
        <p:txBody>
          <a:bodyPr>
            <a:noAutofit/>
          </a:bodyPr>
          <a:lstStyle/>
          <a:p>
            <a:r>
              <a:rPr lang="en-GB" dirty="0" smtClean="0">
                <a:latin typeface="Garamond" panose="02020404030301010803" pitchFamily="18" charset="0"/>
              </a:rPr>
              <a:t>Liabilities are required to fund an institution’s creation of assets </a:t>
            </a: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but, institutions under SEC purview have been denied access to the market’s deepest liquidity pool </a:t>
            </a:r>
            <a:r>
              <a:rPr lang="en-GB" b="1" dirty="0" smtClean="0">
                <a:latin typeface="Garamond" panose="02020404030301010803" pitchFamily="18" charset="0"/>
              </a:rPr>
              <a:t> </a:t>
            </a:r>
          </a:p>
          <a:p>
            <a:r>
              <a:rPr lang="en-GB" dirty="0" smtClean="0">
                <a:latin typeface="Garamond" panose="02020404030301010803" pitchFamily="18" charset="0"/>
              </a:rPr>
              <a:t>Without this very important variable, the securities businesses will remain very small with very little if any, impact on the wider economy.</a:t>
            </a: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33002" y="3496991"/>
            <a:ext cx="3079102" cy="73711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400" b="1" dirty="0" smtClean="0">
                <a:latin typeface="Garamond" panose="02020404030301010803" pitchFamily="18" charset="0"/>
              </a:rPr>
              <a:t>Capital</a:t>
            </a:r>
            <a:endParaRPr lang="en-GB" sz="2400" b="1" dirty="0">
              <a:latin typeface="Garamond" panose="020204040303010108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33002" y="1817480"/>
            <a:ext cx="1408922" cy="241662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latin typeface="Garamond" panose="02020404030301010803" pitchFamily="18" charset="0"/>
              </a:rPr>
              <a:t>Assets</a:t>
            </a:r>
            <a:endParaRPr lang="en-GB" sz="2800" b="1" dirty="0"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37259" y="2809710"/>
            <a:ext cx="1679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Garamond" panose="02020404030301010803" pitchFamily="18" charset="0"/>
              </a:rPr>
              <a:t>Liabilities ?</a:t>
            </a:r>
            <a:endParaRPr lang="en-GB" sz="2400" b="1" dirty="0"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8892" y="1084033"/>
            <a:ext cx="1066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 smtClean="0">
                <a:latin typeface="Garamond" panose="02020404030301010803" pitchFamily="18" charset="0"/>
              </a:rPr>
              <a:t>A typical balance sheet of a financial intermediary under SEC purview</a:t>
            </a:r>
            <a:endParaRPr lang="en-GB" sz="2700" b="1" dirty="0">
              <a:latin typeface="Garamond" panose="02020404030301010803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71DC-3605-4FDA-8057-0B6C3D28428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6085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97" y="176614"/>
            <a:ext cx="10515600" cy="496565"/>
          </a:xfr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2000" b="1" cap="small" dirty="0" smtClean="0">
                <a:solidFill>
                  <a:schemeClr val="bg1"/>
                </a:solidFill>
                <a:latin typeface="Garamond" panose="02020404030301010803" pitchFamily="18" charset="0"/>
              </a:rPr>
              <a:t>Proposed Corporate Structure </a:t>
            </a:r>
            <a:endParaRPr lang="en-GB" sz="2000" b="1" cap="small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838200" y="1059632"/>
            <a:ext cx="10667775" cy="2269554"/>
            <a:chOff x="2771800" y="1628800"/>
            <a:chExt cx="6046801" cy="2269554"/>
          </a:xfrm>
        </p:grpSpPr>
        <p:sp>
          <p:nvSpPr>
            <p:cNvPr id="20" name="Rectangle 19"/>
            <p:cNvSpPr/>
            <p:nvPr/>
          </p:nvSpPr>
          <p:spPr>
            <a:xfrm>
              <a:off x="2771800" y="1628800"/>
              <a:ext cx="1968337" cy="86409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tlCol="0" anchor="ctr"/>
            <a:lstStyle/>
            <a:p>
              <a:pPr algn="ctr">
                <a:defRPr/>
              </a:pPr>
              <a:r>
                <a:rPr lang="en-GB" sz="1600" b="1" kern="0" dirty="0" smtClean="0">
                  <a:solidFill>
                    <a:prstClr val="white"/>
                  </a:solidFill>
                  <a:latin typeface="Garamond" panose="02020404030301010803" pitchFamily="18" charset="0"/>
                </a:rPr>
                <a:t>(A)</a:t>
              </a:r>
            </a:p>
            <a:p>
              <a:pPr algn="ctr">
                <a:defRPr/>
              </a:pPr>
              <a:r>
                <a:rPr lang="en-GB" sz="1600" b="1" kern="0" dirty="0" smtClean="0">
                  <a:solidFill>
                    <a:prstClr val="white"/>
                  </a:solidFill>
                  <a:latin typeface="Garamond" panose="02020404030301010803" pitchFamily="18" charset="0"/>
                </a:rPr>
                <a:t>XYZ Money Market Dealers Ltd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771800" y="3034258"/>
              <a:ext cx="1968337" cy="864096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tlCol="0" anchor="ctr"/>
            <a:lstStyle/>
            <a:p>
              <a:pPr algn="ctr">
                <a:defRPr/>
              </a:pPr>
              <a:r>
                <a:rPr lang="en-GB" sz="1600" b="1" kern="0" dirty="0" smtClean="0">
                  <a:solidFill>
                    <a:prstClr val="white"/>
                  </a:solidFill>
                  <a:latin typeface="Garamond" panose="02020404030301010803" pitchFamily="18" charset="0"/>
                </a:rPr>
                <a:t>(B)</a:t>
              </a:r>
            </a:p>
            <a:p>
              <a:pPr algn="ctr">
                <a:defRPr/>
              </a:pPr>
              <a:r>
                <a:rPr lang="en-GB" sz="1600" b="1" kern="0" dirty="0" smtClean="0">
                  <a:solidFill>
                    <a:prstClr val="white"/>
                  </a:solidFill>
                  <a:latin typeface="Garamond" panose="02020404030301010803" pitchFamily="18" charset="0"/>
                </a:rPr>
                <a:t>XYZ Capital Market</a:t>
              </a:r>
              <a:r>
                <a:rPr lang="en-GB" sz="1600" b="1" kern="0" dirty="0">
                  <a:solidFill>
                    <a:prstClr val="white"/>
                  </a:solidFill>
                  <a:latin typeface="Garamond" panose="02020404030301010803" pitchFamily="18" charset="0"/>
                </a:rPr>
                <a:t> </a:t>
              </a:r>
              <a:r>
                <a:rPr lang="en-GB" sz="1600" b="1" kern="0" dirty="0" smtClean="0">
                  <a:solidFill>
                    <a:prstClr val="white"/>
                  </a:solidFill>
                  <a:latin typeface="Garamond" panose="02020404030301010803" pitchFamily="18" charset="0"/>
                </a:rPr>
                <a:t>Dealers Ltd</a:t>
              </a:r>
            </a:p>
          </p:txBody>
        </p:sp>
        <p:cxnSp>
          <p:nvCxnSpPr>
            <p:cNvPr id="22" name="Straight Arrow Connector 21"/>
            <p:cNvCxnSpPr>
              <a:stCxn id="20" idx="2"/>
              <a:endCxn id="21" idx="0"/>
            </p:cNvCxnSpPr>
            <p:nvPr/>
          </p:nvCxnSpPr>
          <p:spPr>
            <a:xfrm>
              <a:off x="3755969" y="2492896"/>
              <a:ext cx="0" cy="541362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5292079" y="1913765"/>
              <a:ext cx="1008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GB" sz="1400" b="1" kern="0" dirty="0" smtClean="0">
                  <a:solidFill>
                    <a:prstClr val="black"/>
                  </a:solidFill>
                  <a:latin typeface="Garamond" panose="02020404030301010803" pitchFamily="18" charset="0"/>
                </a:rPr>
                <a:t>Regulated by CBN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279173" y="3316702"/>
              <a:ext cx="1008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GB" sz="1400" b="1" kern="0" dirty="0" smtClean="0">
                  <a:solidFill>
                    <a:prstClr val="black"/>
                  </a:solidFill>
                  <a:latin typeface="Garamond" panose="02020404030301010803" pitchFamily="18" charset="0"/>
                </a:rPr>
                <a:t>Regulated by SEC</a:t>
              </a:r>
            </a:p>
          </p:txBody>
        </p:sp>
        <p:cxnSp>
          <p:nvCxnSpPr>
            <p:cNvPr id="25" name="Straight Arrow Connector 24"/>
            <p:cNvCxnSpPr>
              <a:stCxn id="20" idx="3"/>
              <a:endCxn id="23" idx="1"/>
            </p:cNvCxnSpPr>
            <p:nvPr/>
          </p:nvCxnSpPr>
          <p:spPr>
            <a:xfrm>
              <a:off x="4740137" y="2060848"/>
              <a:ext cx="551942" cy="6806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26" name="Straight Arrow Connector 25"/>
            <p:cNvCxnSpPr>
              <a:stCxn id="21" idx="3"/>
              <a:endCxn id="24" idx="1"/>
            </p:cNvCxnSpPr>
            <p:nvPr/>
          </p:nvCxnSpPr>
          <p:spPr>
            <a:xfrm>
              <a:off x="4740137" y="3466306"/>
              <a:ext cx="539036" cy="4285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27" name="Right Brace 26"/>
            <p:cNvSpPr/>
            <p:nvPr/>
          </p:nvSpPr>
          <p:spPr>
            <a:xfrm>
              <a:off x="6274379" y="1628800"/>
              <a:ext cx="397024" cy="2269554"/>
            </a:xfrm>
            <a:prstGeom prst="rightBrac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GB" kern="0" smtClean="0">
                <a:solidFill>
                  <a:prstClr val="black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730369" y="1947969"/>
              <a:ext cx="2088232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GB" sz="2000" kern="0" dirty="0" smtClean="0">
                  <a:solidFill>
                    <a:srgbClr val="FF0000"/>
                  </a:solidFill>
                  <a:latin typeface="Garamond" panose="02020404030301010803" pitchFamily="18" charset="0"/>
                </a:rPr>
                <a:t>Combination is designated as a</a:t>
              </a:r>
            </a:p>
            <a:p>
              <a:pPr>
                <a:defRPr/>
              </a:pPr>
              <a:r>
                <a:rPr lang="en-GB" sz="2000" b="1" kern="0" dirty="0" smtClean="0">
                  <a:solidFill>
                    <a:srgbClr val="FF0000"/>
                  </a:solidFill>
                  <a:latin typeface="Garamond" panose="02020404030301010803" pitchFamily="18" charset="0"/>
                </a:rPr>
                <a:t>Financial Market Dealer by CBN/SEC </a:t>
              </a:r>
              <a:r>
                <a:rPr lang="en-GB" sz="2000" kern="0" dirty="0" smtClean="0">
                  <a:solidFill>
                    <a:srgbClr val="FF0000"/>
                  </a:solidFill>
                  <a:latin typeface="Garamond" panose="02020404030301010803" pitchFamily="18" charset="0"/>
                </a:rPr>
                <a:t>or a </a:t>
              </a:r>
            </a:p>
            <a:p>
              <a:pPr>
                <a:defRPr/>
              </a:pPr>
              <a:r>
                <a:rPr lang="en-GB" sz="2000" b="1" kern="0" dirty="0" smtClean="0">
                  <a:solidFill>
                    <a:srgbClr val="FF0000"/>
                  </a:solidFill>
                  <a:latin typeface="Garamond" panose="02020404030301010803" pitchFamily="18" charset="0"/>
                </a:rPr>
                <a:t>Dealing House by CBN until BOFIA is amended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712777" y="3438500"/>
            <a:ext cx="106410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GB" sz="2400" b="1" dirty="0" smtClean="0">
                <a:solidFill>
                  <a:prstClr val="black"/>
                </a:solidFill>
                <a:latin typeface="Garamond" pitchFamily="18" charset="0"/>
              </a:rPr>
              <a:t>(B) </a:t>
            </a:r>
            <a:r>
              <a:rPr lang="en-GB" sz="2400" b="1" dirty="0">
                <a:solidFill>
                  <a:prstClr val="black"/>
                </a:solidFill>
                <a:latin typeface="Garamond" pitchFamily="18" charset="0"/>
              </a:rPr>
              <a:t>is a </a:t>
            </a:r>
            <a:r>
              <a:rPr lang="en-GB" sz="2400" b="1" dirty="0" smtClean="0">
                <a:solidFill>
                  <a:prstClr val="black"/>
                </a:solidFill>
                <a:latin typeface="Garamond" pitchFamily="18" charset="0"/>
              </a:rPr>
              <a:t>99.9% subsidiary </a:t>
            </a:r>
            <a:r>
              <a:rPr lang="en-GB" sz="2400" b="1" dirty="0">
                <a:solidFill>
                  <a:prstClr val="black"/>
                </a:solidFill>
                <a:latin typeface="Garamond" pitchFamily="18" charset="0"/>
              </a:rPr>
              <a:t>of </a:t>
            </a:r>
            <a:r>
              <a:rPr lang="en-GB" sz="2400" b="1" dirty="0" smtClean="0">
                <a:solidFill>
                  <a:prstClr val="black"/>
                </a:solidFill>
                <a:latin typeface="Garamond" pitchFamily="18" charset="0"/>
              </a:rPr>
              <a:t>(A) where; (B) can be a series of subsidiary companies – (see slide 6)</a:t>
            </a:r>
          </a:p>
          <a:p>
            <a:pPr algn="just"/>
            <a:endParaRPr lang="en-GB" sz="2400" b="1" dirty="0" smtClean="0">
              <a:solidFill>
                <a:prstClr val="black"/>
              </a:solidFill>
              <a:latin typeface="Garamond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2400" b="1" dirty="0" smtClean="0">
                <a:solidFill>
                  <a:prstClr val="black"/>
                </a:solidFill>
                <a:latin typeface="Garamond" pitchFamily="18" charset="0"/>
              </a:rPr>
              <a:t>Please Note - The issuance of a combined Capital Market Dealing License </a:t>
            </a:r>
            <a:r>
              <a:rPr lang="en-GB" sz="2400" b="1" u="sng" dirty="0" smtClean="0">
                <a:solidFill>
                  <a:srgbClr val="FF0000"/>
                </a:solidFill>
                <a:latin typeface="Garamond" pitchFamily="18" charset="0"/>
              </a:rPr>
              <a:t>as an option</a:t>
            </a:r>
            <a:r>
              <a:rPr lang="en-GB" sz="2400" b="1" dirty="0" smtClean="0">
                <a:solidFill>
                  <a:prstClr val="black"/>
                </a:solidFill>
                <a:latin typeface="Garamond" pitchFamily="18" charset="0"/>
              </a:rPr>
              <a:t> to reduce the number of licenses being issued is also being considered by CAMMIC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GB" sz="2400" b="1" dirty="0" smtClean="0">
              <a:solidFill>
                <a:prstClr val="black"/>
              </a:solidFill>
              <a:latin typeface="Garamond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2400" b="1" dirty="0" smtClean="0">
                <a:solidFill>
                  <a:prstClr val="black"/>
                </a:solidFill>
                <a:latin typeface="Garamond" pitchFamily="18" charset="0"/>
              </a:rPr>
              <a:t>CAMMIC currently engaging with the CBN at the highest levels..</a:t>
            </a:r>
            <a:endParaRPr lang="en-GB" sz="2400" b="1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71DC-3605-4FDA-8057-0B6C3D28428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850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520956" y="2710341"/>
            <a:ext cx="88453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cap="small" dirty="0" smtClean="0">
                <a:solidFill>
                  <a:srgbClr val="323E1A"/>
                </a:solidFill>
                <a:latin typeface="Garamond" pitchFamily="18" charset="0"/>
              </a:rPr>
              <a:t>Thank you for listening</a:t>
            </a:r>
          </a:p>
          <a:p>
            <a:pPr algn="ctr"/>
            <a:r>
              <a:rPr lang="en-GB" sz="4000" b="1" cap="small" dirty="0" smtClean="0">
                <a:solidFill>
                  <a:srgbClr val="323E1A"/>
                </a:solidFill>
                <a:latin typeface="Garamond" pitchFamily="18" charset="0"/>
              </a:rPr>
              <a:t>God bless</a:t>
            </a:r>
            <a:endParaRPr lang="en-GB" sz="4000" b="1" cap="small" dirty="0">
              <a:solidFill>
                <a:srgbClr val="323E1A"/>
              </a:solidFill>
              <a:latin typeface="Garamond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71DC-3605-4FDA-8057-0B6C3D28428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695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5559</TotalTime>
  <Words>292</Words>
  <Application>Microsoft Office PowerPoint</Application>
  <PresentationFormat>Custom</PresentationFormat>
  <Paragraphs>46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2_Office Theme</vt:lpstr>
      <vt:lpstr>Slide 1</vt:lpstr>
      <vt:lpstr>Why is a new License required for the financial Markets?</vt:lpstr>
      <vt:lpstr>Key GAP - Dealers under SEC have no means of creating Liabilities to fund Assets</vt:lpstr>
      <vt:lpstr>Proposed Corporate Structure </vt:lpstr>
      <vt:lpstr>Slide 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Sonnie Ayere</dc:creator>
  <cp:lastModifiedBy>cmcsecretariat</cp:lastModifiedBy>
  <cp:revision>225</cp:revision>
  <cp:lastPrinted>2016-10-15T13:26:57Z</cp:lastPrinted>
  <dcterms:created xsi:type="dcterms:W3CDTF">2016-10-13T13:12:12Z</dcterms:created>
  <dcterms:modified xsi:type="dcterms:W3CDTF">2016-11-21T15:55:43Z</dcterms:modified>
</cp:coreProperties>
</file>