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68D7-EAFD-4D4F-A10F-3EDD88AAF198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C1EB-C326-43CF-9197-45FE8C671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68D7-EAFD-4D4F-A10F-3EDD88AAF198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C1EB-C326-43CF-9197-45FE8C671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68D7-EAFD-4D4F-A10F-3EDD88AAF198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C1EB-C326-43CF-9197-45FE8C671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68D7-EAFD-4D4F-A10F-3EDD88AAF198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C1EB-C326-43CF-9197-45FE8C671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68D7-EAFD-4D4F-A10F-3EDD88AAF198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C1EB-C326-43CF-9197-45FE8C671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68D7-EAFD-4D4F-A10F-3EDD88AAF198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C1EB-C326-43CF-9197-45FE8C671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68D7-EAFD-4D4F-A10F-3EDD88AAF198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C1EB-C326-43CF-9197-45FE8C671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68D7-EAFD-4D4F-A10F-3EDD88AAF198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C1EB-C326-43CF-9197-45FE8C671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68D7-EAFD-4D4F-A10F-3EDD88AAF198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C1EB-C326-43CF-9197-45FE8C671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68D7-EAFD-4D4F-A10F-3EDD88AAF198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C1EB-C326-43CF-9197-45FE8C671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68D7-EAFD-4D4F-A10F-3EDD88AAF198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C1EB-C326-43CF-9197-45FE8C671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668D7-EAFD-4D4F-A10F-3EDD88AAF198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5C1EB-C326-43CF-9197-45FE8C671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nibss-plc.com.ng/eDocumentMg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e-Dividend Mandate Management System</a:t>
            </a:r>
            <a:br>
              <a:rPr lang="en-GB" b="1" dirty="0" smtClean="0"/>
            </a:br>
            <a:r>
              <a:rPr lang="en-GB" b="1" dirty="0" smtClean="0"/>
              <a:t> Progress Report</a:t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3200" b="1" dirty="0" smtClean="0"/>
              <a:t>A Presentation by</a:t>
            </a:r>
            <a:br>
              <a:rPr lang="en-GB" sz="3200" b="1" dirty="0" smtClean="0"/>
            </a:br>
            <a:r>
              <a:rPr lang="en-GB" sz="3200" b="1" dirty="0" smtClean="0"/>
              <a:t> Alhassan S. Suleiman </a:t>
            </a:r>
            <a:br>
              <a:rPr lang="en-GB" sz="3200" b="1" dirty="0" smtClean="0"/>
            </a:br>
            <a:r>
              <a:rPr lang="en-GB" sz="3200" b="1" dirty="0" smtClean="0"/>
              <a:t>Deputy Director</a:t>
            </a:r>
            <a:br>
              <a:rPr lang="en-GB" sz="3200" b="1" dirty="0" smtClean="0"/>
            </a:br>
            <a:r>
              <a:rPr lang="en-GB" sz="3200" b="1" dirty="0" smtClean="0"/>
              <a:t>to the</a:t>
            </a:r>
            <a:br>
              <a:rPr lang="en-GB" sz="3200" b="1" dirty="0" smtClean="0"/>
            </a:br>
            <a:r>
              <a:rPr lang="en-GB" sz="3200" dirty="0" smtClean="0"/>
              <a:t> </a:t>
            </a:r>
            <a:r>
              <a:rPr lang="en-GB" sz="3200" b="1" dirty="0" smtClean="0"/>
              <a:t>Capital Market Committee Meeting </a:t>
            </a:r>
            <a:br>
              <a:rPr lang="en-GB" sz="3200" b="1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28527">
            <a:off x="2743200" y="6857998"/>
            <a:ext cx="7620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Progress Report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b="1" dirty="0" smtClean="0"/>
              <a:t>Registrar Stakeholder Engagement</a:t>
            </a:r>
          </a:p>
          <a:p>
            <a:pPr algn="just"/>
            <a:endParaRPr lang="en-US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/>
              <a:t>August 05, 2015 </a:t>
            </a:r>
            <a:r>
              <a:rPr lang="en-US" dirty="0" smtClean="0"/>
              <a:t>– Demonstration of Portal Workflow done to Registrars. Registrars enjoined to provide non-mandated shareholder data to NIBSS for upload to the database</a:t>
            </a:r>
          </a:p>
          <a:p>
            <a:pPr algn="just"/>
            <a:endParaRPr lang="en-US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/>
              <a:t>September 25, 2015 </a:t>
            </a:r>
            <a:r>
              <a:rPr lang="en-US" dirty="0" smtClean="0"/>
              <a:t>– Registrars were updated on the level of compliance with the SEC directive. A proposal was made on the commercials for cost recovery purpose.</a:t>
            </a:r>
          </a:p>
          <a:p>
            <a:pPr algn="just"/>
            <a:endParaRPr lang="en-US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b="1" dirty="0" smtClean="0"/>
              <a:t>November 12, 2015 </a:t>
            </a:r>
            <a:r>
              <a:rPr lang="en-GB" dirty="0" smtClean="0"/>
              <a:t>– Meeting to herald the live operations of the portal effective December 14, 2015. A moratorium period of 120 days was agreed wherein investors will process e-Dividend mandates free of charge and thereafter a fee of N100 will be charged communicated with  Registrars. They were enjoined to sensitize investors to seize the window.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Progress Report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Bank , CSCS Stakeholders Engagement</a:t>
            </a:r>
          </a:p>
          <a:p>
            <a:pPr algn="just"/>
            <a:endParaRPr lang="en-US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/>
              <a:t>July 29, 2015 </a:t>
            </a:r>
            <a:r>
              <a:rPr lang="en-US" dirty="0" smtClean="0"/>
              <a:t>– Demonstration of portal workflow done to Banks. The merging of the portal with the acclaimed e- Reference Portal was mentioned to the banks.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/>
              <a:t>August 07, 2015 </a:t>
            </a:r>
            <a:r>
              <a:rPr lang="en-US" dirty="0" smtClean="0"/>
              <a:t>-  CSCS enjoined to provide database of Clearing House Numbers(CHN) to NIBSS for upload into the portal.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b="1" dirty="0" smtClean="0"/>
              <a:t>October 02, 2015 </a:t>
            </a:r>
            <a:r>
              <a:rPr lang="en-GB" dirty="0" smtClean="0"/>
              <a:t>– The e-Document Manager formally exposed to Banks with the merger of e-Reference and e-DMMS portal.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b="1" dirty="0" smtClean="0"/>
              <a:t>Operations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 algn="just"/>
            <a:r>
              <a:rPr lang="en-GB" sz="2800" dirty="0" smtClean="0"/>
              <a:t>The e-Document Manager is available over the internet with the URL: </a:t>
            </a:r>
          </a:p>
          <a:p>
            <a:pPr algn="ctr"/>
            <a:r>
              <a:rPr lang="en-GB" sz="2800" dirty="0" smtClean="0">
                <a:hlinkClick r:id="rId2"/>
              </a:rPr>
              <a:t>https://apps.nibss-plc.com.ng/eDocumentMgr/</a:t>
            </a:r>
            <a:endParaRPr lang="en-GB" sz="2800" dirty="0" smtClean="0"/>
          </a:p>
          <a:p>
            <a:pPr marL="285750" indent="-285750" algn="just"/>
            <a:endParaRPr lang="en-GB" sz="2800" dirty="0" smtClean="0"/>
          </a:p>
          <a:p>
            <a:pPr marL="285750" indent="-285750" algn="just"/>
            <a:r>
              <a:rPr lang="en-GB" sz="2800" dirty="0" smtClean="0"/>
              <a:t>Live upload of e- Dividend Mandates commenced November 16, 2015. </a:t>
            </a:r>
          </a:p>
          <a:p>
            <a:pPr marL="285750" indent="-285750" algn="just"/>
            <a:endParaRPr lang="en-GB" sz="2800" dirty="0" smtClean="0"/>
          </a:p>
          <a:p>
            <a:pPr marL="285750" indent="-285750" algn="just"/>
            <a:r>
              <a:rPr lang="en-GB" sz="2800" dirty="0" smtClean="0"/>
              <a:t>Shareholders’ data for the following institutions may not be available because NIBSS has not received their shareholder data: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BOI Investment and Trust Ltd.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Corporate Diamonds &amp; Securities &amp; Investments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NIC Registrars Limited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Operations – Future Plans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 marL="285750" indent="-285750" algn="just"/>
            <a:r>
              <a:rPr lang="en-GB" dirty="0" smtClean="0"/>
              <a:t>Moratorium period of 4 months to span December 14, 2015 and April 14, 2016.</a:t>
            </a:r>
          </a:p>
          <a:p>
            <a:pPr marL="285750" indent="-285750" algn="just"/>
            <a:r>
              <a:rPr lang="en-US" dirty="0" smtClean="0"/>
              <a:t>Service to run on N100.00 mandate processing charge effective April 15, 2016</a:t>
            </a:r>
            <a:endParaRPr lang="en-GB" dirty="0" smtClean="0"/>
          </a:p>
          <a:p>
            <a:pPr algn="just"/>
            <a:endParaRPr lang="en-GB" sz="1800" dirty="0" smtClean="0"/>
          </a:p>
          <a:p>
            <a:pPr marL="285750" indent="-285750" algn="just"/>
            <a:endParaRPr lang="en-GB" dirty="0" smtClean="0"/>
          </a:p>
          <a:p>
            <a:pPr marL="285750" indent="-285750" algn="just"/>
            <a:endParaRPr lang="en-GB" dirty="0" smtClean="0"/>
          </a:p>
          <a:p>
            <a:pPr marL="285750" indent="-285750" algn="just"/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Operations – Milestones as @ 08/04/2016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 algn="just"/>
            <a:r>
              <a:rPr lang="en-GB" sz="2500" b="1" dirty="0" smtClean="0"/>
              <a:t>SEC printed about 500,000 e-DMMS processing point stickers which were expected to be pasted across all Nigeria bank branches. </a:t>
            </a:r>
          </a:p>
          <a:p>
            <a:pPr algn="just"/>
            <a:endParaRPr lang="en-GB" sz="2500" b="1" dirty="0" smtClean="0"/>
          </a:p>
          <a:p>
            <a:pPr algn="just"/>
            <a:r>
              <a:rPr lang="en-GB" sz="2500" b="1" dirty="0" smtClean="0"/>
              <a:t>Information on e-DMMS are posted on critical social media channels by SEC to ensure “Top-of-Mind” awareness of the e- Dividend mandate processing opportunity for shareholders</a:t>
            </a:r>
            <a:r>
              <a:rPr lang="en-US" sz="2500" b="1" dirty="0" smtClean="0"/>
              <a:t> </a:t>
            </a:r>
          </a:p>
          <a:p>
            <a:pPr algn="just"/>
            <a:r>
              <a:rPr lang="en-US" sz="2500" b="1" dirty="0" smtClean="0"/>
              <a:t>Banks are currently sending bulk email messages to their clients’ mail boxes sensitizing them on their branches as e-dividend mandate registration point</a:t>
            </a:r>
          </a:p>
          <a:p>
            <a:pPr algn="just"/>
            <a:r>
              <a:rPr lang="en-US" sz="2500" b="1" dirty="0" smtClean="0"/>
              <a:t>S.E.C conducted road shows and town hall forums in ABUJA, LAGOS, KANO and PORT HARCOURT where lectures and distribution of hand bills and booklets were made sensitizing public on the e-DMMS. Equally, answers to questions from investors on certain critical issues in the market were provided.</a:t>
            </a:r>
          </a:p>
          <a:p>
            <a:r>
              <a:rPr lang="en-US" sz="2500" b="1" dirty="0" smtClean="0"/>
              <a:t> There is currently wide spread of registration on the portal across the country as against the early days where only Lagos branches of the Banks were registering investors</a:t>
            </a:r>
          </a:p>
          <a:p>
            <a:r>
              <a:rPr lang="en-US" sz="2500" b="1" dirty="0" smtClean="0"/>
              <a:t>The e-dividend mandate registration form has now been standardized for all the registrars and they can currently be obtained from the S.E.C, NIBSS, Registrars and Banks’ websites</a:t>
            </a:r>
            <a:endParaRPr lang="en-GB" sz="2500" b="1" dirty="0" smtClean="0"/>
          </a:p>
          <a:p>
            <a:pPr marL="285750" indent="-285750" algn="just"/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8000" dirty="0" smtClean="0"/>
          </a:p>
          <a:p>
            <a:pPr>
              <a:buNone/>
            </a:pPr>
            <a:r>
              <a:rPr lang="en-US" sz="8000" dirty="0" smtClean="0"/>
              <a:t>      Thank you</a:t>
            </a:r>
            <a:endParaRPr lang="en-US" sz="8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489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e-Dividend Mandate Management System  Progress Report  A Presentation by  Alhassan S. Suleiman  Deputy Director to the  Capital Market Committee Meeting   </vt:lpstr>
      <vt:lpstr>  Progress Report </vt:lpstr>
      <vt:lpstr>Progress Report </vt:lpstr>
      <vt:lpstr>Operations </vt:lpstr>
      <vt:lpstr>  Operations – Future Plans </vt:lpstr>
      <vt:lpstr>Operations – Milestones as @ 08/04/2016</vt:lpstr>
      <vt:lpstr>Slide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assuleiman</dc:creator>
  <cp:lastModifiedBy>cmcsecretariat</cp:lastModifiedBy>
  <cp:revision>30</cp:revision>
  <dcterms:created xsi:type="dcterms:W3CDTF">2016-03-21T11:15:09Z</dcterms:created>
  <dcterms:modified xsi:type="dcterms:W3CDTF">2016-04-06T09:33:12Z</dcterms:modified>
</cp:coreProperties>
</file>