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56" r:id="rId2"/>
    <p:sldId id="257" r:id="rId3"/>
    <p:sldId id="260" r:id="rId4"/>
    <p:sldId id="259" r:id="rId5"/>
    <p:sldId id="258"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olakemi Ogundipe" initials="FO"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83" autoAdjust="0"/>
    <p:restoredTop sz="94294" autoAdjust="0"/>
  </p:normalViewPr>
  <p:slideViewPr>
    <p:cSldViewPr snapToGrid="0">
      <p:cViewPr varScale="1">
        <p:scale>
          <a:sx n="54" d="100"/>
          <a:sy n="54" d="100"/>
        </p:scale>
        <p:origin x="-432" y="-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E17646-595B-460E-9406-52FC9D482A1B}" type="datetimeFigureOut">
              <a:rPr lang="en-GB" smtClean="0"/>
              <a:pPr/>
              <a:t>24/11/2016</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7DEBE8-97FE-420C-8BE8-B2984D830467}" type="slidenum">
              <a:rPr lang="en-GB" smtClean="0"/>
              <a:pPr/>
              <a:t>‹#›</a:t>
            </a:fld>
            <a:endParaRPr lang="en-GB"/>
          </a:p>
        </p:txBody>
      </p:sp>
    </p:spTree>
    <p:extLst>
      <p:ext uri="{BB962C8B-B14F-4D97-AF65-F5344CB8AC3E}">
        <p14:creationId xmlns:p14="http://schemas.microsoft.com/office/powerpoint/2010/main" xmlns="" val="3745688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95" indent="0" algn="ctr">
              <a:buNone/>
              <a:defRPr sz="2000"/>
            </a:lvl2pPr>
            <a:lvl3pPr marL="914388" indent="0" algn="ctr">
              <a:buNone/>
              <a:defRPr sz="1800"/>
            </a:lvl3pPr>
            <a:lvl4pPr marL="1371583" indent="0" algn="ctr">
              <a:buNone/>
              <a:defRPr sz="1600"/>
            </a:lvl4pPr>
            <a:lvl5pPr marL="1828777" indent="0" algn="ctr">
              <a:buNone/>
              <a:defRPr sz="1600"/>
            </a:lvl5pPr>
            <a:lvl6pPr marL="2285971" indent="0" algn="ctr">
              <a:buNone/>
              <a:defRPr sz="1600"/>
            </a:lvl6pPr>
            <a:lvl7pPr marL="2743165" indent="0" algn="ctr">
              <a:buNone/>
              <a:defRPr sz="1600"/>
            </a:lvl7pPr>
            <a:lvl8pPr marL="3200360" indent="0" algn="ctr">
              <a:buNone/>
              <a:defRPr sz="1600"/>
            </a:lvl8pPr>
            <a:lvl9pPr marL="3657555"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9D3D724-E5A6-44AC-BFD4-DE41AD6FB47C}" type="datetime1">
              <a:rPr lang="en-GB" smtClean="0"/>
              <a:pPr/>
              <a:t>24/11/2016</a:t>
            </a:fld>
            <a:endParaRPr lang="en-GB"/>
          </a:p>
        </p:txBody>
      </p:sp>
      <p:sp>
        <p:nvSpPr>
          <p:cNvPr id="5" name="Footer Placeholder 4"/>
          <p:cNvSpPr>
            <a:spLocks noGrp="1"/>
          </p:cNvSpPr>
          <p:nvPr>
            <p:ph type="ftr" sz="quarter" idx="11"/>
          </p:nvPr>
        </p:nvSpPr>
        <p:spPr/>
        <p:txBody>
          <a:bodyPr/>
          <a:lstStyle/>
          <a:p>
            <a:r>
              <a:rPr lang="en-GB"/>
              <a:t>Technical Committee For Financial Literacy Week 2016</a:t>
            </a:r>
          </a:p>
        </p:txBody>
      </p:sp>
      <p:sp>
        <p:nvSpPr>
          <p:cNvPr id="6" name="Slide Number Placeholder 5"/>
          <p:cNvSpPr>
            <a:spLocks noGrp="1"/>
          </p:cNvSpPr>
          <p:nvPr>
            <p:ph type="sldNum" sz="quarter" idx="12"/>
          </p:nvPr>
        </p:nvSpPr>
        <p:spPr/>
        <p:txBody>
          <a:bodyPr/>
          <a:lstStyle/>
          <a:p>
            <a:fld id="{EC9A84EC-9E08-498E-AE40-9D731889C2C5}" type="slidenum">
              <a:rPr lang="en-GB" smtClean="0"/>
              <a:pPr/>
              <a:t>‹#›</a:t>
            </a:fld>
            <a:endParaRPr lang="en-GB"/>
          </a:p>
        </p:txBody>
      </p:sp>
    </p:spTree>
    <p:extLst>
      <p:ext uri="{BB962C8B-B14F-4D97-AF65-F5344CB8AC3E}">
        <p14:creationId xmlns:p14="http://schemas.microsoft.com/office/powerpoint/2010/main" xmlns="" val="524407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D5CB858-075A-4499-A3BE-71C257F9BEDA}" type="datetime1">
              <a:rPr lang="en-GB" smtClean="0"/>
              <a:pPr/>
              <a:t>24/11/2016</a:t>
            </a:fld>
            <a:endParaRPr lang="en-GB"/>
          </a:p>
        </p:txBody>
      </p:sp>
      <p:sp>
        <p:nvSpPr>
          <p:cNvPr id="5" name="Footer Placeholder 4"/>
          <p:cNvSpPr>
            <a:spLocks noGrp="1"/>
          </p:cNvSpPr>
          <p:nvPr>
            <p:ph type="ftr" sz="quarter" idx="11"/>
          </p:nvPr>
        </p:nvSpPr>
        <p:spPr/>
        <p:txBody>
          <a:bodyPr/>
          <a:lstStyle/>
          <a:p>
            <a:r>
              <a:rPr lang="en-GB"/>
              <a:t>Technical Committee For Financial Literacy Week 2016</a:t>
            </a:r>
          </a:p>
        </p:txBody>
      </p:sp>
      <p:sp>
        <p:nvSpPr>
          <p:cNvPr id="6" name="Slide Number Placeholder 5"/>
          <p:cNvSpPr>
            <a:spLocks noGrp="1"/>
          </p:cNvSpPr>
          <p:nvPr>
            <p:ph type="sldNum" sz="quarter" idx="12"/>
          </p:nvPr>
        </p:nvSpPr>
        <p:spPr/>
        <p:txBody>
          <a:bodyPr/>
          <a:lstStyle/>
          <a:p>
            <a:fld id="{EC9A84EC-9E08-498E-AE40-9D731889C2C5}" type="slidenum">
              <a:rPr lang="en-GB" smtClean="0"/>
              <a:pPr/>
              <a:t>‹#›</a:t>
            </a:fld>
            <a:endParaRPr lang="en-GB"/>
          </a:p>
        </p:txBody>
      </p:sp>
    </p:spTree>
    <p:extLst>
      <p:ext uri="{BB962C8B-B14F-4D97-AF65-F5344CB8AC3E}">
        <p14:creationId xmlns:p14="http://schemas.microsoft.com/office/powerpoint/2010/main" xmlns="" val="2346513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711433E-545C-4A56-B3CB-380BC290D6B0}" type="datetime1">
              <a:rPr lang="en-GB" smtClean="0"/>
              <a:pPr/>
              <a:t>24/11/2016</a:t>
            </a:fld>
            <a:endParaRPr lang="en-GB"/>
          </a:p>
        </p:txBody>
      </p:sp>
      <p:sp>
        <p:nvSpPr>
          <p:cNvPr id="5" name="Footer Placeholder 4"/>
          <p:cNvSpPr>
            <a:spLocks noGrp="1"/>
          </p:cNvSpPr>
          <p:nvPr>
            <p:ph type="ftr" sz="quarter" idx="11"/>
          </p:nvPr>
        </p:nvSpPr>
        <p:spPr/>
        <p:txBody>
          <a:bodyPr/>
          <a:lstStyle/>
          <a:p>
            <a:r>
              <a:rPr lang="en-GB"/>
              <a:t>Technical Committee For Financial Literacy Week 2016</a:t>
            </a:r>
          </a:p>
        </p:txBody>
      </p:sp>
      <p:sp>
        <p:nvSpPr>
          <p:cNvPr id="6" name="Slide Number Placeholder 5"/>
          <p:cNvSpPr>
            <a:spLocks noGrp="1"/>
          </p:cNvSpPr>
          <p:nvPr>
            <p:ph type="sldNum" sz="quarter" idx="12"/>
          </p:nvPr>
        </p:nvSpPr>
        <p:spPr/>
        <p:txBody>
          <a:bodyPr/>
          <a:lstStyle/>
          <a:p>
            <a:fld id="{EC9A84EC-9E08-498E-AE40-9D731889C2C5}" type="slidenum">
              <a:rPr lang="en-GB" smtClean="0"/>
              <a:pPr/>
              <a:t>‹#›</a:t>
            </a:fld>
            <a:endParaRPr lang="en-GB"/>
          </a:p>
        </p:txBody>
      </p:sp>
    </p:spTree>
    <p:extLst>
      <p:ext uri="{BB962C8B-B14F-4D97-AF65-F5344CB8AC3E}">
        <p14:creationId xmlns:p14="http://schemas.microsoft.com/office/powerpoint/2010/main" xmlns="" val="2663584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bg1"/>
            </a:solidFill>
          </a:ln>
        </p:spPr>
        <p:txBody>
          <a:bodyPr/>
          <a:lstStyle>
            <a:lvl1pPr>
              <a:defRPr>
                <a:solidFill>
                  <a:schemeClr val="accent4">
                    <a:lumMod val="75000"/>
                  </a:schemeClr>
                </a:solidFill>
                <a:latin typeface="Century Gothic" panose="020B0502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ln>
            <a:solidFill>
              <a:srgbClr val="002060"/>
            </a:solidFill>
          </a:ln>
        </p:spPr>
        <p:txBody>
          <a:bodyPr/>
          <a:lstStyle>
            <a:lvl1pPr>
              <a:lnSpc>
                <a:spcPct val="114000"/>
              </a:lnSpc>
              <a:defRPr sz="2400">
                <a:solidFill>
                  <a:srgbClr val="002060"/>
                </a:solidFill>
                <a:latin typeface="Century Gothic" panose="020B0502020202020204" pitchFamily="34" charset="0"/>
              </a:defRPr>
            </a:lvl1pPr>
            <a:lvl2pPr>
              <a:lnSpc>
                <a:spcPct val="114000"/>
              </a:lnSpc>
              <a:defRPr sz="2000">
                <a:solidFill>
                  <a:srgbClr val="002060"/>
                </a:solidFill>
                <a:latin typeface="Century Gothic" panose="020B0502020202020204" pitchFamily="34" charset="0"/>
              </a:defRPr>
            </a:lvl2pPr>
            <a:lvl3pPr>
              <a:lnSpc>
                <a:spcPct val="114000"/>
              </a:lnSpc>
              <a:defRPr>
                <a:solidFill>
                  <a:srgbClr val="002060"/>
                </a:solidFill>
                <a:latin typeface="Century Gothic" panose="020B0502020202020204" pitchFamily="34" charset="0"/>
              </a:defRPr>
            </a:lvl3pPr>
            <a:lvl4pPr>
              <a:lnSpc>
                <a:spcPct val="114000"/>
              </a:lnSpc>
              <a:defRPr>
                <a:solidFill>
                  <a:srgbClr val="002060"/>
                </a:solidFill>
                <a:latin typeface="Century Gothic" panose="020B0502020202020204" pitchFamily="34" charset="0"/>
              </a:defRPr>
            </a:lvl4pPr>
            <a:lvl5pPr>
              <a:lnSpc>
                <a:spcPct val="114000"/>
              </a:lnSpc>
              <a:defRPr>
                <a:solidFill>
                  <a:srgbClr val="002060"/>
                </a:solidFill>
                <a:latin typeface="Century Gothic" panose="020B0502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a:xfrm>
            <a:off x="838203" y="6356353"/>
            <a:ext cx="2067950" cy="365125"/>
          </a:xfrm>
        </p:spPr>
        <p:txBody>
          <a:bodyPr/>
          <a:lstStyle/>
          <a:p>
            <a:fld id="{B52A495A-BD6C-4276-A682-D23BEA5F4DDF}" type="datetime1">
              <a:rPr lang="en-GB" smtClean="0"/>
              <a:pPr/>
              <a:t>24/11/2016</a:t>
            </a:fld>
            <a:endParaRPr lang="en-GB" dirty="0"/>
          </a:p>
        </p:txBody>
      </p:sp>
      <p:sp>
        <p:nvSpPr>
          <p:cNvPr id="5" name="Footer Placeholder 4"/>
          <p:cNvSpPr>
            <a:spLocks noGrp="1"/>
          </p:cNvSpPr>
          <p:nvPr>
            <p:ph type="ftr" sz="quarter" idx="11"/>
          </p:nvPr>
        </p:nvSpPr>
        <p:spPr>
          <a:xfrm>
            <a:off x="838201" y="6356353"/>
            <a:ext cx="9445284" cy="365125"/>
          </a:xfrm>
          <a:solidFill>
            <a:schemeClr val="accent4">
              <a:lumMod val="75000"/>
            </a:schemeClr>
          </a:solidFill>
          <a:ln>
            <a:solidFill>
              <a:schemeClr val="accent4">
                <a:lumMod val="75000"/>
              </a:schemeClr>
            </a:solidFill>
          </a:ln>
        </p:spPr>
        <p:txBody>
          <a:bodyPr/>
          <a:lstStyle>
            <a:lvl1pPr>
              <a:defRPr sz="1600">
                <a:solidFill>
                  <a:schemeClr val="bg1"/>
                </a:solidFill>
                <a:latin typeface="Century Gothic" panose="020B0502020202020204" pitchFamily="34" charset="0"/>
              </a:defRPr>
            </a:lvl1pPr>
          </a:lstStyle>
          <a:p>
            <a:r>
              <a:rPr lang="en-GB" dirty="0"/>
              <a:t>Technical Committee On Financial Literacy Week 2016</a:t>
            </a:r>
          </a:p>
        </p:txBody>
      </p:sp>
      <p:sp>
        <p:nvSpPr>
          <p:cNvPr id="6" name="Slide Number Placeholder 5"/>
          <p:cNvSpPr>
            <a:spLocks noGrp="1"/>
          </p:cNvSpPr>
          <p:nvPr>
            <p:ph type="sldNum" sz="quarter" idx="12"/>
          </p:nvPr>
        </p:nvSpPr>
        <p:spPr>
          <a:xfrm>
            <a:off x="10621110" y="6356353"/>
            <a:ext cx="732692" cy="365125"/>
          </a:xfrm>
          <a:solidFill>
            <a:schemeClr val="accent4">
              <a:lumMod val="75000"/>
            </a:schemeClr>
          </a:solidFill>
          <a:ln>
            <a:solidFill>
              <a:schemeClr val="accent4">
                <a:lumMod val="75000"/>
              </a:schemeClr>
            </a:solidFill>
          </a:ln>
        </p:spPr>
        <p:txBody>
          <a:bodyPr/>
          <a:lstStyle>
            <a:lvl1pPr algn="ctr">
              <a:defRPr sz="1400" b="1">
                <a:solidFill>
                  <a:schemeClr val="bg1"/>
                </a:solidFill>
                <a:latin typeface="Century Gothic" panose="020B0502020202020204" pitchFamily="34" charset="0"/>
              </a:defRPr>
            </a:lvl1pPr>
          </a:lstStyle>
          <a:p>
            <a:fld id="{EC9A84EC-9E08-498E-AE40-9D731889C2C5}" type="slidenum">
              <a:rPr lang="en-GB" smtClean="0"/>
              <a:pPr/>
              <a:t>‹#›</a:t>
            </a:fld>
            <a:endParaRPr lang="en-GB" dirty="0"/>
          </a:p>
        </p:txBody>
      </p:sp>
    </p:spTree>
    <p:extLst>
      <p:ext uri="{BB962C8B-B14F-4D97-AF65-F5344CB8AC3E}">
        <p14:creationId xmlns:p14="http://schemas.microsoft.com/office/powerpoint/2010/main" xmlns="" val="1929451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41"/>
            <a:ext cx="10515600" cy="2852737"/>
          </a:xfrm>
        </p:spPr>
        <p:txBody>
          <a:bodyPr anchor="b"/>
          <a:lstStyle>
            <a:lvl1pPr>
              <a:defRPr sz="6000">
                <a:latin typeface="Century Gothic" panose="020B0502020202020204" pitchFamily="34" charset="0"/>
              </a:defRPr>
            </a:lvl1pPr>
          </a:lstStyle>
          <a:p>
            <a:r>
              <a:rPr lang="en-US" dirty="0"/>
              <a:t>Click to edit Master title style</a:t>
            </a:r>
            <a:endParaRPr lang="en-GB" dirty="0"/>
          </a:p>
        </p:txBody>
      </p:sp>
      <p:sp>
        <p:nvSpPr>
          <p:cNvPr id="3" name="Text Placeholder 2"/>
          <p:cNvSpPr>
            <a:spLocks noGrp="1"/>
          </p:cNvSpPr>
          <p:nvPr>
            <p:ph type="body" idx="1"/>
          </p:nvPr>
        </p:nvSpPr>
        <p:spPr>
          <a:xfrm>
            <a:off x="831852" y="4589466"/>
            <a:ext cx="10515600" cy="1500187"/>
          </a:xfrm>
        </p:spPr>
        <p:txBody>
          <a:bodyPr/>
          <a:lstStyle>
            <a:lvl1pPr marL="0" indent="0">
              <a:buNone/>
              <a:defRPr sz="2400">
                <a:solidFill>
                  <a:schemeClr val="tx1">
                    <a:tint val="75000"/>
                  </a:schemeClr>
                </a:solidFill>
              </a:defRPr>
            </a:lvl1pPr>
            <a:lvl2pPr marL="457195" indent="0">
              <a:buNone/>
              <a:defRPr sz="2000">
                <a:solidFill>
                  <a:schemeClr val="tx1">
                    <a:tint val="75000"/>
                  </a:schemeClr>
                </a:solidFill>
              </a:defRPr>
            </a:lvl2pPr>
            <a:lvl3pPr marL="914388" indent="0">
              <a:buNone/>
              <a:defRPr sz="1800">
                <a:solidFill>
                  <a:schemeClr val="tx1">
                    <a:tint val="75000"/>
                  </a:schemeClr>
                </a:solidFill>
              </a:defRPr>
            </a:lvl3pPr>
            <a:lvl4pPr marL="1371583" indent="0">
              <a:buNone/>
              <a:defRPr sz="1600">
                <a:solidFill>
                  <a:schemeClr val="tx1">
                    <a:tint val="75000"/>
                  </a:schemeClr>
                </a:solidFill>
              </a:defRPr>
            </a:lvl4pPr>
            <a:lvl5pPr marL="1828777" indent="0">
              <a:buNone/>
              <a:defRPr sz="1600">
                <a:solidFill>
                  <a:schemeClr val="tx1">
                    <a:tint val="75000"/>
                  </a:schemeClr>
                </a:solidFill>
              </a:defRPr>
            </a:lvl5pPr>
            <a:lvl6pPr marL="2285971" indent="0">
              <a:buNone/>
              <a:defRPr sz="1600">
                <a:solidFill>
                  <a:schemeClr val="tx1">
                    <a:tint val="75000"/>
                  </a:schemeClr>
                </a:solidFill>
              </a:defRPr>
            </a:lvl6pPr>
            <a:lvl7pPr marL="2743165" indent="0">
              <a:buNone/>
              <a:defRPr sz="1600">
                <a:solidFill>
                  <a:schemeClr val="tx1">
                    <a:tint val="75000"/>
                  </a:schemeClr>
                </a:solidFill>
              </a:defRPr>
            </a:lvl7pPr>
            <a:lvl8pPr marL="3200360" indent="0">
              <a:buNone/>
              <a:defRPr sz="1600">
                <a:solidFill>
                  <a:schemeClr val="tx1">
                    <a:tint val="75000"/>
                  </a:schemeClr>
                </a:solidFill>
              </a:defRPr>
            </a:lvl8pPr>
            <a:lvl9pPr marL="3657555"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5E27EA0-B2C9-4367-8B15-423DB7CE9CB9}" type="datetime1">
              <a:rPr lang="en-GB" smtClean="0"/>
              <a:pPr/>
              <a:t>24/11/2016</a:t>
            </a:fld>
            <a:endParaRPr lang="en-GB"/>
          </a:p>
        </p:txBody>
      </p:sp>
      <p:sp>
        <p:nvSpPr>
          <p:cNvPr id="5" name="Footer Placeholder 4"/>
          <p:cNvSpPr>
            <a:spLocks noGrp="1"/>
          </p:cNvSpPr>
          <p:nvPr>
            <p:ph type="ftr" sz="quarter" idx="11"/>
          </p:nvPr>
        </p:nvSpPr>
        <p:spPr/>
        <p:txBody>
          <a:bodyPr/>
          <a:lstStyle/>
          <a:p>
            <a:r>
              <a:rPr lang="en-GB"/>
              <a:t>Technical Committee For Financial Literacy Week 2016</a:t>
            </a:r>
          </a:p>
        </p:txBody>
      </p:sp>
      <p:sp>
        <p:nvSpPr>
          <p:cNvPr id="6" name="Slide Number Placeholder 5"/>
          <p:cNvSpPr>
            <a:spLocks noGrp="1"/>
          </p:cNvSpPr>
          <p:nvPr>
            <p:ph type="sldNum" sz="quarter" idx="12"/>
          </p:nvPr>
        </p:nvSpPr>
        <p:spPr/>
        <p:txBody>
          <a:bodyPr/>
          <a:lstStyle/>
          <a:p>
            <a:fld id="{EC9A84EC-9E08-498E-AE40-9D731889C2C5}" type="slidenum">
              <a:rPr lang="en-GB" smtClean="0"/>
              <a:pPr/>
              <a:t>‹#›</a:t>
            </a:fld>
            <a:endParaRPr lang="en-GB"/>
          </a:p>
        </p:txBody>
      </p:sp>
    </p:spTree>
    <p:extLst>
      <p:ext uri="{BB962C8B-B14F-4D97-AF65-F5344CB8AC3E}">
        <p14:creationId xmlns:p14="http://schemas.microsoft.com/office/powerpoint/2010/main" xmlns="" val="4192730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C0F2AE2-DD19-483A-B6AF-416BB603F181}" type="datetime1">
              <a:rPr lang="en-GB" smtClean="0"/>
              <a:pPr/>
              <a:t>24/11/2016</a:t>
            </a:fld>
            <a:endParaRPr lang="en-GB"/>
          </a:p>
        </p:txBody>
      </p:sp>
      <p:sp>
        <p:nvSpPr>
          <p:cNvPr id="6" name="Footer Placeholder 5"/>
          <p:cNvSpPr>
            <a:spLocks noGrp="1"/>
          </p:cNvSpPr>
          <p:nvPr>
            <p:ph type="ftr" sz="quarter" idx="11"/>
          </p:nvPr>
        </p:nvSpPr>
        <p:spPr/>
        <p:txBody>
          <a:bodyPr/>
          <a:lstStyle/>
          <a:p>
            <a:r>
              <a:rPr lang="en-GB"/>
              <a:t>Technical Committee For Financial Literacy Week 2016</a:t>
            </a:r>
          </a:p>
        </p:txBody>
      </p:sp>
      <p:sp>
        <p:nvSpPr>
          <p:cNvPr id="7" name="Slide Number Placeholder 6"/>
          <p:cNvSpPr>
            <a:spLocks noGrp="1"/>
          </p:cNvSpPr>
          <p:nvPr>
            <p:ph type="sldNum" sz="quarter" idx="12"/>
          </p:nvPr>
        </p:nvSpPr>
        <p:spPr/>
        <p:txBody>
          <a:bodyPr/>
          <a:lstStyle/>
          <a:p>
            <a:fld id="{EC9A84EC-9E08-498E-AE40-9D731889C2C5}" type="slidenum">
              <a:rPr lang="en-GB" smtClean="0"/>
              <a:pPr/>
              <a:t>‹#›</a:t>
            </a:fld>
            <a:endParaRPr lang="en-GB"/>
          </a:p>
        </p:txBody>
      </p:sp>
    </p:spTree>
    <p:extLst>
      <p:ext uri="{BB962C8B-B14F-4D97-AF65-F5344CB8AC3E}">
        <p14:creationId xmlns:p14="http://schemas.microsoft.com/office/powerpoint/2010/main" xmlns="" val="3870053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8"/>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91" y="1681163"/>
            <a:ext cx="5157787" cy="823912"/>
          </a:xfrm>
        </p:spPr>
        <p:txBody>
          <a:bodyPr anchor="b"/>
          <a:lstStyle>
            <a:lvl1pPr marL="0" indent="0">
              <a:buNone/>
              <a:defRPr sz="2400" b="1"/>
            </a:lvl1pPr>
            <a:lvl2pPr marL="457195" indent="0">
              <a:buNone/>
              <a:defRPr sz="2000" b="1"/>
            </a:lvl2pPr>
            <a:lvl3pPr marL="914388" indent="0">
              <a:buNone/>
              <a:defRPr sz="1800" b="1"/>
            </a:lvl3pPr>
            <a:lvl4pPr marL="1371583" indent="0">
              <a:buNone/>
              <a:defRPr sz="1600" b="1"/>
            </a:lvl4pPr>
            <a:lvl5pPr marL="1828777" indent="0">
              <a:buNone/>
              <a:defRPr sz="1600" b="1"/>
            </a:lvl5pPr>
            <a:lvl6pPr marL="2285971" indent="0">
              <a:buNone/>
              <a:defRPr sz="1600" b="1"/>
            </a:lvl6pPr>
            <a:lvl7pPr marL="2743165" indent="0">
              <a:buNone/>
              <a:defRPr sz="1600" b="1"/>
            </a:lvl7pPr>
            <a:lvl8pPr marL="3200360" indent="0">
              <a:buNone/>
              <a:defRPr sz="1600" b="1"/>
            </a:lvl8pPr>
            <a:lvl9pPr marL="3657555" indent="0">
              <a:buNone/>
              <a:defRPr sz="1600" b="1"/>
            </a:lvl9pPr>
          </a:lstStyle>
          <a:p>
            <a:pPr lvl="0"/>
            <a:r>
              <a:rPr lang="en-US"/>
              <a:t>Edit Master text styles</a:t>
            </a:r>
          </a:p>
        </p:txBody>
      </p:sp>
      <p:sp>
        <p:nvSpPr>
          <p:cNvPr id="4" name="Content Placeholder 3"/>
          <p:cNvSpPr>
            <a:spLocks noGrp="1"/>
          </p:cNvSpPr>
          <p:nvPr>
            <p:ph sz="half" idx="2"/>
          </p:nvPr>
        </p:nvSpPr>
        <p:spPr>
          <a:xfrm>
            <a:off x="839791" y="2505076"/>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195" indent="0">
              <a:buNone/>
              <a:defRPr sz="2000" b="1"/>
            </a:lvl2pPr>
            <a:lvl3pPr marL="914388" indent="0">
              <a:buNone/>
              <a:defRPr sz="1800" b="1"/>
            </a:lvl3pPr>
            <a:lvl4pPr marL="1371583" indent="0">
              <a:buNone/>
              <a:defRPr sz="1600" b="1"/>
            </a:lvl4pPr>
            <a:lvl5pPr marL="1828777" indent="0">
              <a:buNone/>
              <a:defRPr sz="1600" b="1"/>
            </a:lvl5pPr>
            <a:lvl6pPr marL="2285971" indent="0">
              <a:buNone/>
              <a:defRPr sz="1600" b="1"/>
            </a:lvl6pPr>
            <a:lvl7pPr marL="2743165" indent="0">
              <a:buNone/>
              <a:defRPr sz="1600" b="1"/>
            </a:lvl7pPr>
            <a:lvl8pPr marL="3200360" indent="0">
              <a:buNone/>
              <a:defRPr sz="1600" b="1"/>
            </a:lvl8pPr>
            <a:lvl9pPr marL="3657555" indent="0">
              <a:buNone/>
              <a:defRPr sz="1600" b="1"/>
            </a:lvl9pPr>
          </a:lstStyle>
          <a:p>
            <a:pPr lvl="0"/>
            <a:r>
              <a:rPr lang="en-US"/>
              <a:t>Edit Master text styles</a:t>
            </a:r>
          </a:p>
        </p:txBody>
      </p:sp>
      <p:sp>
        <p:nvSpPr>
          <p:cNvPr id="6" name="Content Placeholder 5"/>
          <p:cNvSpPr>
            <a:spLocks noGrp="1"/>
          </p:cNvSpPr>
          <p:nvPr>
            <p:ph sz="quarter" idx="4"/>
          </p:nvPr>
        </p:nvSpPr>
        <p:spPr>
          <a:xfrm>
            <a:off x="6172202" y="2505076"/>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D2188D5-79A6-4FCF-BECE-8E37E7C2A10B}" type="datetime1">
              <a:rPr lang="en-GB" smtClean="0"/>
              <a:pPr/>
              <a:t>24/11/2016</a:t>
            </a:fld>
            <a:endParaRPr lang="en-GB"/>
          </a:p>
        </p:txBody>
      </p:sp>
      <p:sp>
        <p:nvSpPr>
          <p:cNvPr id="8" name="Footer Placeholder 7"/>
          <p:cNvSpPr>
            <a:spLocks noGrp="1"/>
          </p:cNvSpPr>
          <p:nvPr>
            <p:ph type="ftr" sz="quarter" idx="11"/>
          </p:nvPr>
        </p:nvSpPr>
        <p:spPr/>
        <p:txBody>
          <a:bodyPr/>
          <a:lstStyle/>
          <a:p>
            <a:r>
              <a:rPr lang="en-GB"/>
              <a:t>Technical Committee For Financial Literacy Week 2016</a:t>
            </a:r>
          </a:p>
        </p:txBody>
      </p:sp>
      <p:sp>
        <p:nvSpPr>
          <p:cNvPr id="9" name="Slide Number Placeholder 8"/>
          <p:cNvSpPr>
            <a:spLocks noGrp="1"/>
          </p:cNvSpPr>
          <p:nvPr>
            <p:ph type="sldNum" sz="quarter" idx="12"/>
          </p:nvPr>
        </p:nvSpPr>
        <p:spPr/>
        <p:txBody>
          <a:bodyPr/>
          <a:lstStyle/>
          <a:p>
            <a:fld id="{EC9A84EC-9E08-498E-AE40-9D731889C2C5}" type="slidenum">
              <a:rPr lang="en-GB" smtClean="0"/>
              <a:pPr/>
              <a:t>‹#›</a:t>
            </a:fld>
            <a:endParaRPr lang="en-GB"/>
          </a:p>
        </p:txBody>
      </p:sp>
    </p:spTree>
    <p:extLst>
      <p:ext uri="{BB962C8B-B14F-4D97-AF65-F5344CB8AC3E}">
        <p14:creationId xmlns:p14="http://schemas.microsoft.com/office/powerpoint/2010/main" xmlns="" val="2629512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2827395-EED5-4EDC-B711-D1C046351223}" type="datetime1">
              <a:rPr lang="en-GB" smtClean="0"/>
              <a:pPr/>
              <a:t>24/11/2016</a:t>
            </a:fld>
            <a:endParaRPr lang="en-GB"/>
          </a:p>
        </p:txBody>
      </p:sp>
      <p:sp>
        <p:nvSpPr>
          <p:cNvPr id="4" name="Footer Placeholder 3"/>
          <p:cNvSpPr>
            <a:spLocks noGrp="1"/>
          </p:cNvSpPr>
          <p:nvPr>
            <p:ph type="ftr" sz="quarter" idx="11"/>
          </p:nvPr>
        </p:nvSpPr>
        <p:spPr/>
        <p:txBody>
          <a:bodyPr/>
          <a:lstStyle/>
          <a:p>
            <a:r>
              <a:rPr lang="en-GB"/>
              <a:t>Technical Committee For Financial Literacy Week 2016</a:t>
            </a:r>
          </a:p>
        </p:txBody>
      </p:sp>
      <p:sp>
        <p:nvSpPr>
          <p:cNvPr id="5" name="Slide Number Placeholder 4"/>
          <p:cNvSpPr>
            <a:spLocks noGrp="1"/>
          </p:cNvSpPr>
          <p:nvPr>
            <p:ph type="sldNum" sz="quarter" idx="12"/>
          </p:nvPr>
        </p:nvSpPr>
        <p:spPr/>
        <p:txBody>
          <a:bodyPr/>
          <a:lstStyle/>
          <a:p>
            <a:fld id="{EC9A84EC-9E08-498E-AE40-9D731889C2C5}" type="slidenum">
              <a:rPr lang="en-GB" smtClean="0"/>
              <a:pPr/>
              <a:t>‹#›</a:t>
            </a:fld>
            <a:endParaRPr lang="en-GB"/>
          </a:p>
        </p:txBody>
      </p:sp>
    </p:spTree>
    <p:extLst>
      <p:ext uri="{BB962C8B-B14F-4D97-AF65-F5344CB8AC3E}">
        <p14:creationId xmlns:p14="http://schemas.microsoft.com/office/powerpoint/2010/main" xmlns="" val="3259536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A81758-B5FD-4C3D-85F4-8C3CA2E2252C}" type="datetime1">
              <a:rPr lang="en-GB" smtClean="0"/>
              <a:pPr/>
              <a:t>24/11/2016</a:t>
            </a:fld>
            <a:endParaRPr lang="en-GB"/>
          </a:p>
        </p:txBody>
      </p:sp>
      <p:sp>
        <p:nvSpPr>
          <p:cNvPr id="3" name="Footer Placeholder 2"/>
          <p:cNvSpPr>
            <a:spLocks noGrp="1"/>
          </p:cNvSpPr>
          <p:nvPr>
            <p:ph type="ftr" sz="quarter" idx="11"/>
          </p:nvPr>
        </p:nvSpPr>
        <p:spPr/>
        <p:txBody>
          <a:bodyPr/>
          <a:lstStyle/>
          <a:p>
            <a:r>
              <a:rPr lang="en-GB"/>
              <a:t>Technical Committee For Financial Literacy Week 2016</a:t>
            </a:r>
          </a:p>
        </p:txBody>
      </p:sp>
      <p:sp>
        <p:nvSpPr>
          <p:cNvPr id="4" name="Slide Number Placeholder 3"/>
          <p:cNvSpPr>
            <a:spLocks noGrp="1"/>
          </p:cNvSpPr>
          <p:nvPr>
            <p:ph type="sldNum" sz="quarter" idx="12"/>
          </p:nvPr>
        </p:nvSpPr>
        <p:spPr/>
        <p:txBody>
          <a:bodyPr/>
          <a:lstStyle/>
          <a:p>
            <a:fld id="{EC9A84EC-9E08-498E-AE40-9D731889C2C5}" type="slidenum">
              <a:rPr lang="en-GB" smtClean="0"/>
              <a:pPr/>
              <a:t>‹#›</a:t>
            </a:fld>
            <a:endParaRPr lang="en-GB"/>
          </a:p>
        </p:txBody>
      </p:sp>
    </p:spTree>
    <p:extLst>
      <p:ext uri="{BB962C8B-B14F-4D97-AF65-F5344CB8AC3E}">
        <p14:creationId xmlns:p14="http://schemas.microsoft.com/office/powerpoint/2010/main" xmlns="" val="2205613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6"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8"/>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90" y="2057400"/>
            <a:ext cx="3932236" cy="3811588"/>
          </a:xfrm>
        </p:spPr>
        <p:txBody>
          <a:bodyPr/>
          <a:lstStyle>
            <a:lvl1pPr marL="0" indent="0">
              <a:buNone/>
              <a:defRPr sz="1600"/>
            </a:lvl1pPr>
            <a:lvl2pPr marL="457195" indent="0">
              <a:buNone/>
              <a:defRPr sz="1400"/>
            </a:lvl2pPr>
            <a:lvl3pPr marL="914388" indent="0">
              <a:buNone/>
              <a:defRPr sz="1200"/>
            </a:lvl3pPr>
            <a:lvl4pPr marL="1371583" indent="0">
              <a:buNone/>
              <a:defRPr sz="1000"/>
            </a:lvl4pPr>
            <a:lvl5pPr marL="1828777" indent="0">
              <a:buNone/>
              <a:defRPr sz="1000"/>
            </a:lvl5pPr>
            <a:lvl6pPr marL="2285971" indent="0">
              <a:buNone/>
              <a:defRPr sz="1000"/>
            </a:lvl6pPr>
            <a:lvl7pPr marL="2743165" indent="0">
              <a:buNone/>
              <a:defRPr sz="1000"/>
            </a:lvl7pPr>
            <a:lvl8pPr marL="3200360" indent="0">
              <a:buNone/>
              <a:defRPr sz="1000"/>
            </a:lvl8pPr>
            <a:lvl9pPr marL="3657555"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D20ED48-56CD-4F3C-B3CC-C5AB4D57BBF2}" type="datetime1">
              <a:rPr lang="en-GB" smtClean="0"/>
              <a:pPr/>
              <a:t>24/11/2016</a:t>
            </a:fld>
            <a:endParaRPr lang="en-GB"/>
          </a:p>
        </p:txBody>
      </p:sp>
      <p:sp>
        <p:nvSpPr>
          <p:cNvPr id="6" name="Footer Placeholder 5"/>
          <p:cNvSpPr>
            <a:spLocks noGrp="1"/>
          </p:cNvSpPr>
          <p:nvPr>
            <p:ph type="ftr" sz="quarter" idx="11"/>
          </p:nvPr>
        </p:nvSpPr>
        <p:spPr/>
        <p:txBody>
          <a:bodyPr/>
          <a:lstStyle/>
          <a:p>
            <a:r>
              <a:rPr lang="en-GB"/>
              <a:t>Technical Committee For Financial Literacy Week 2016</a:t>
            </a:r>
          </a:p>
        </p:txBody>
      </p:sp>
      <p:sp>
        <p:nvSpPr>
          <p:cNvPr id="7" name="Slide Number Placeholder 6"/>
          <p:cNvSpPr>
            <a:spLocks noGrp="1"/>
          </p:cNvSpPr>
          <p:nvPr>
            <p:ph type="sldNum" sz="quarter" idx="12"/>
          </p:nvPr>
        </p:nvSpPr>
        <p:spPr/>
        <p:txBody>
          <a:bodyPr/>
          <a:lstStyle/>
          <a:p>
            <a:fld id="{EC9A84EC-9E08-498E-AE40-9D731889C2C5}" type="slidenum">
              <a:rPr lang="en-GB" smtClean="0"/>
              <a:pPr/>
              <a:t>‹#›</a:t>
            </a:fld>
            <a:endParaRPr lang="en-GB"/>
          </a:p>
        </p:txBody>
      </p:sp>
    </p:spTree>
    <p:extLst>
      <p:ext uri="{BB962C8B-B14F-4D97-AF65-F5344CB8AC3E}">
        <p14:creationId xmlns:p14="http://schemas.microsoft.com/office/powerpoint/2010/main" xmlns="" val="4290552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6"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8"/>
            <a:ext cx="6172201" cy="4873625"/>
          </a:xfrm>
        </p:spPr>
        <p:txBody>
          <a:bodyPr/>
          <a:lstStyle>
            <a:lvl1pPr marL="0" indent="0">
              <a:buNone/>
              <a:defRPr sz="3200"/>
            </a:lvl1pPr>
            <a:lvl2pPr marL="457195" indent="0">
              <a:buNone/>
              <a:defRPr sz="2800"/>
            </a:lvl2pPr>
            <a:lvl3pPr marL="914388" indent="0">
              <a:buNone/>
              <a:defRPr sz="2400"/>
            </a:lvl3pPr>
            <a:lvl4pPr marL="1371583" indent="0">
              <a:buNone/>
              <a:defRPr sz="2000"/>
            </a:lvl4pPr>
            <a:lvl5pPr marL="1828777" indent="0">
              <a:buNone/>
              <a:defRPr sz="2000"/>
            </a:lvl5pPr>
            <a:lvl6pPr marL="2285971" indent="0">
              <a:buNone/>
              <a:defRPr sz="2000"/>
            </a:lvl6pPr>
            <a:lvl7pPr marL="2743165" indent="0">
              <a:buNone/>
              <a:defRPr sz="2000"/>
            </a:lvl7pPr>
            <a:lvl8pPr marL="3200360" indent="0">
              <a:buNone/>
              <a:defRPr sz="2000"/>
            </a:lvl8pPr>
            <a:lvl9pPr marL="3657555" indent="0">
              <a:buNone/>
              <a:defRPr sz="2000"/>
            </a:lvl9pPr>
          </a:lstStyle>
          <a:p>
            <a:endParaRPr lang="en-GB"/>
          </a:p>
        </p:txBody>
      </p:sp>
      <p:sp>
        <p:nvSpPr>
          <p:cNvPr id="4" name="Text Placeholder 3"/>
          <p:cNvSpPr>
            <a:spLocks noGrp="1"/>
          </p:cNvSpPr>
          <p:nvPr>
            <p:ph type="body" sz="half" idx="2"/>
          </p:nvPr>
        </p:nvSpPr>
        <p:spPr>
          <a:xfrm>
            <a:off x="839790" y="2057400"/>
            <a:ext cx="3932236" cy="3811588"/>
          </a:xfrm>
        </p:spPr>
        <p:txBody>
          <a:bodyPr/>
          <a:lstStyle>
            <a:lvl1pPr marL="0" indent="0">
              <a:buNone/>
              <a:defRPr sz="1600"/>
            </a:lvl1pPr>
            <a:lvl2pPr marL="457195" indent="0">
              <a:buNone/>
              <a:defRPr sz="1400"/>
            </a:lvl2pPr>
            <a:lvl3pPr marL="914388" indent="0">
              <a:buNone/>
              <a:defRPr sz="1200"/>
            </a:lvl3pPr>
            <a:lvl4pPr marL="1371583" indent="0">
              <a:buNone/>
              <a:defRPr sz="1000"/>
            </a:lvl4pPr>
            <a:lvl5pPr marL="1828777" indent="0">
              <a:buNone/>
              <a:defRPr sz="1000"/>
            </a:lvl5pPr>
            <a:lvl6pPr marL="2285971" indent="0">
              <a:buNone/>
              <a:defRPr sz="1000"/>
            </a:lvl6pPr>
            <a:lvl7pPr marL="2743165" indent="0">
              <a:buNone/>
              <a:defRPr sz="1000"/>
            </a:lvl7pPr>
            <a:lvl8pPr marL="3200360" indent="0">
              <a:buNone/>
              <a:defRPr sz="1000"/>
            </a:lvl8pPr>
            <a:lvl9pPr marL="3657555"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9B97A2-724E-4B58-B6DD-C4DCC511BCEC}" type="datetime1">
              <a:rPr lang="en-GB" smtClean="0"/>
              <a:pPr/>
              <a:t>24/11/2016</a:t>
            </a:fld>
            <a:endParaRPr lang="en-GB"/>
          </a:p>
        </p:txBody>
      </p:sp>
      <p:sp>
        <p:nvSpPr>
          <p:cNvPr id="6" name="Footer Placeholder 5"/>
          <p:cNvSpPr>
            <a:spLocks noGrp="1"/>
          </p:cNvSpPr>
          <p:nvPr>
            <p:ph type="ftr" sz="quarter" idx="11"/>
          </p:nvPr>
        </p:nvSpPr>
        <p:spPr/>
        <p:txBody>
          <a:bodyPr/>
          <a:lstStyle/>
          <a:p>
            <a:r>
              <a:rPr lang="en-GB"/>
              <a:t>Technical Committee For Financial Literacy Week 2016</a:t>
            </a:r>
          </a:p>
        </p:txBody>
      </p:sp>
      <p:sp>
        <p:nvSpPr>
          <p:cNvPr id="7" name="Slide Number Placeholder 6"/>
          <p:cNvSpPr>
            <a:spLocks noGrp="1"/>
          </p:cNvSpPr>
          <p:nvPr>
            <p:ph type="sldNum" sz="quarter" idx="12"/>
          </p:nvPr>
        </p:nvSpPr>
        <p:spPr/>
        <p:txBody>
          <a:bodyPr/>
          <a:lstStyle/>
          <a:p>
            <a:fld id="{EC9A84EC-9E08-498E-AE40-9D731889C2C5}" type="slidenum">
              <a:rPr lang="en-GB" smtClean="0"/>
              <a:pPr/>
              <a:t>‹#›</a:t>
            </a:fld>
            <a:endParaRPr lang="en-GB"/>
          </a:p>
        </p:txBody>
      </p:sp>
    </p:spTree>
    <p:extLst>
      <p:ext uri="{BB962C8B-B14F-4D97-AF65-F5344CB8AC3E}">
        <p14:creationId xmlns:p14="http://schemas.microsoft.com/office/powerpoint/2010/main" xmlns="" val="4038549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2" y="365128"/>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1" y="635635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242BC0-8BE4-4357-9D12-CF0CB0C90FF7}" type="datetime1">
              <a:rPr lang="en-GB" smtClean="0"/>
              <a:pPr/>
              <a:t>24/11/2016</a:t>
            </a:fld>
            <a:endParaRPr lang="en-GB"/>
          </a:p>
        </p:txBody>
      </p:sp>
      <p:sp>
        <p:nvSpPr>
          <p:cNvPr id="5" name="Footer Placeholder 4"/>
          <p:cNvSpPr>
            <a:spLocks noGrp="1"/>
          </p:cNvSpPr>
          <p:nvPr>
            <p:ph type="ftr" sz="quarter" idx="3"/>
          </p:nvPr>
        </p:nvSpPr>
        <p:spPr>
          <a:xfrm>
            <a:off x="4038602" y="63563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Technical Committee For Financial Literacy Week 2016</a:t>
            </a:r>
          </a:p>
        </p:txBody>
      </p:sp>
      <p:sp>
        <p:nvSpPr>
          <p:cNvPr id="6" name="Slide Number Placeholder 5"/>
          <p:cNvSpPr>
            <a:spLocks noGrp="1"/>
          </p:cNvSpPr>
          <p:nvPr>
            <p:ph type="sldNum" sz="quarter" idx="4"/>
          </p:nvPr>
        </p:nvSpPr>
        <p:spPr>
          <a:xfrm>
            <a:off x="8610601" y="635635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9A84EC-9E08-498E-AE40-9D731889C2C5}" type="slidenum">
              <a:rPr lang="en-GB" smtClean="0"/>
              <a:pPr/>
              <a:t>‹#›</a:t>
            </a:fld>
            <a:endParaRPr lang="en-GB"/>
          </a:p>
        </p:txBody>
      </p:sp>
    </p:spTree>
    <p:extLst>
      <p:ext uri="{BB962C8B-B14F-4D97-AF65-F5344CB8AC3E}">
        <p14:creationId xmlns:p14="http://schemas.microsoft.com/office/powerpoint/2010/main" xmlns="" val="591407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388"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7" indent="-228597" algn="l" defTabSz="914388"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92" indent="-228597" algn="l" defTabSz="914388"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85" indent="-228597" algn="l" defTabSz="914388"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80" indent="-228597" algn="l" defTabSz="91438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75" indent="-228597" algn="l" defTabSz="91438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69" indent="-228597" algn="l" defTabSz="91438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63" indent="-228597" algn="l" defTabSz="91438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57" indent="-228597" algn="l" defTabSz="91438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52" indent="-228597" algn="l" defTabSz="91438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88" rtl="0" eaLnBrk="1" latinLnBrk="0" hangingPunct="1">
        <a:defRPr sz="1800" kern="1200">
          <a:solidFill>
            <a:schemeClr val="tx1"/>
          </a:solidFill>
          <a:latin typeface="+mn-lt"/>
          <a:ea typeface="+mn-ea"/>
          <a:cs typeface="+mn-cs"/>
        </a:defRPr>
      </a:lvl1pPr>
      <a:lvl2pPr marL="457195" algn="l" defTabSz="914388" rtl="0" eaLnBrk="1" latinLnBrk="0" hangingPunct="1">
        <a:defRPr sz="1800" kern="1200">
          <a:solidFill>
            <a:schemeClr val="tx1"/>
          </a:solidFill>
          <a:latin typeface="+mn-lt"/>
          <a:ea typeface="+mn-ea"/>
          <a:cs typeface="+mn-cs"/>
        </a:defRPr>
      </a:lvl2pPr>
      <a:lvl3pPr marL="914388" algn="l" defTabSz="914388" rtl="0" eaLnBrk="1" latinLnBrk="0" hangingPunct="1">
        <a:defRPr sz="1800" kern="1200">
          <a:solidFill>
            <a:schemeClr val="tx1"/>
          </a:solidFill>
          <a:latin typeface="+mn-lt"/>
          <a:ea typeface="+mn-ea"/>
          <a:cs typeface="+mn-cs"/>
        </a:defRPr>
      </a:lvl3pPr>
      <a:lvl4pPr marL="1371583" algn="l" defTabSz="914388" rtl="0" eaLnBrk="1" latinLnBrk="0" hangingPunct="1">
        <a:defRPr sz="1800" kern="1200">
          <a:solidFill>
            <a:schemeClr val="tx1"/>
          </a:solidFill>
          <a:latin typeface="+mn-lt"/>
          <a:ea typeface="+mn-ea"/>
          <a:cs typeface="+mn-cs"/>
        </a:defRPr>
      </a:lvl4pPr>
      <a:lvl5pPr marL="1828777" algn="l" defTabSz="914388" rtl="0" eaLnBrk="1" latinLnBrk="0" hangingPunct="1">
        <a:defRPr sz="1800" kern="1200">
          <a:solidFill>
            <a:schemeClr val="tx1"/>
          </a:solidFill>
          <a:latin typeface="+mn-lt"/>
          <a:ea typeface="+mn-ea"/>
          <a:cs typeface="+mn-cs"/>
        </a:defRPr>
      </a:lvl5pPr>
      <a:lvl6pPr marL="2285971" algn="l" defTabSz="914388" rtl="0" eaLnBrk="1" latinLnBrk="0" hangingPunct="1">
        <a:defRPr sz="1800" kern="1200">
          <a:solidFill>
            <a:schemeClr val="tx1"/>
          </a:solidFill>
          <a:latin typeface="+mn-lt"/>
          <a:ea typeface="+mn-ea"/>
          <a:cs typeface="+mn-cs"/>
        </a:defRPr>
      </a:lvl6pPr>
      <a:lvl7pPr marL="2743165" algn="l" defTabSz="914388" rtl="0" eaLnBrk="1" latinLnBrk="0" hangingPunct="1">
        <a:defRPr sz="1800" kern="1200">
          <a:solidFill>
            <a:schemeClr val="tx1"/>
          </a:solidFill>
          <a:latin typeface="+mn-lt"/>
          <a:ea typeface="+mn-ea"/>
          <a:cs typeface="+mn-cs"/>
        </a:defRPr>
      </a:lvl7pPr>
      <a:lvl8pPr marL="3200360" algn="l" defTabSz="914388" rtl="0" eaLnBrk="1" latinLnBrk="0" hangingPunct="1">
        <a:defRPr sz="1800" kern="1200">
          <a:solidFill>
            <a:schemeClr val="tx1"/>
          </a:solidFill>
          <a:latin typeface="+mn-lt"/>
          <a:ea typeface="+mn-ea"/>
          <a:cs typeface="+mn-cs"/>
        </a:defRPr>
      </a:lvl8pPr>
      <a:lvl9pPr marL="3657555" algn="l" defTabSz="91438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6045" y="2428080"/>
            <a:ext cx="9144000" cy="1343539"/>
          </a:xfrm>
        </p:spPr>
        <p:txBody>
          <a:bodyPr/>
          <a:lstStyle/>
          <a:p>
            <a:pPr algn="l"/>
            <a:r>
              <a:rPr lang="en-US" sz="2800" b="1" dirty="0">
                <a:solidFill>
                  <a:schemeClr val="accent1">
                    <a:lumMod val="75000"/>
                  </a:schemeClr>
                </a:solidFill>
                <a:latin typeface="Century Gothic" panose="020B0502020202020204" pitchFamily="34" charset="0"/>
              </a:rPr>
              <a:t>Technical Committee on Financial Market Literacy Week</a:t>
            </a:r>
            <a:endParaRPr lang="en-GB" dirty="0">
              <a:solidFill>
                <a:schemeClr val="accent1">
                  <a:lumMod val="75000"/>
                </a:schemeClr>
              </a:solidFill>
            </a:endParaRPr>
          </a:p>
        </p:txBody>
      </p:sp>
      <p:sp>
        <p:nvSpPr>
          <p:cNvPr id="3" name="Subtitle 2"/>
          <p:cNvSpPr>
            <a:spLocks noGrp="1"/>
          </p:cNvSpPr>
          <p:nvPr>
            <p:ph type="subTitle" idx="1"/>
          </p:nvPr>
        </p:nvSpPr>
        <p:spPr>
          <a:xfrm>
            <a:off x="1356045" y="3771619"/>
            <a:ext cx="9144000" cy="800383"/>
          </a:xfrm>
        </p:spPr>
        <p:txBody>
          <a:bodyPr/>
          <a:lstStyle/>
          <a:p>
            <a:pPr algn="l"/>
            <a:r>
              <a:rPr lang="en-US" sz="2800" b="1" dirty="0">
                <a:solidFill>
                  <a:schemeClr val="accent1">
                    <a:lumMod val="75000"/>
                  </a:schemeClr>
                </a:solidFill>
                <a:latin typeface="Century Gothic" panose="020B0502020202020204" pitchFamily="34" charset="0"/>
                <a:ea typeface="+mj-ea"/>
                <a:cs typeface="+mj-cs"/>
              </a:rPr>
              <a:t>Activities Update </a:t>
            </a:r>
            <a:endParaRPr lang="en-GB" dirty="0">
              <a:solidFill>
                <a:schemeClr val="accent1">
                  <a:lumMod val="75000"/>
                </a:schemeClr>
              </a:solidFill>
            </a:endParaRPr>
          </a:p>
        </p:txBody>
      </p:sp>
      <p:pic>
        <p:nvPicPr>
          <p:cNvPr id="4" name="Picture 3"/>
          <p:cNvPicPr/>
          <p:nvPr/>
        </p:nvPicPr>
        <p:blipFill>
          <a:blip r:embed="rId2" cstate="print"/>
          <a:srcRect/>
          <a:stretch>
            <a:fillRect/>
          </a:stretch>
        </p:blipFill>
        <p:spPr bwMode="auto">
          <a:xfrm>
            <a:off x="1064133" y="571883"/>
            <a:ext cx="3212447" cy="1594543"/>
          </a:xfrm>
          <a:prstGeom prst="rect">
            <a:avLst/>
          </a:prstGeom>
          <a:noFill/>
          <a:ln w="9525">
            <a:noFill/>
            <a:miter lim="800000"/>
            <a:headEnd/>
            <a:tailEnd/>
          </a:ln>
        </p:spPr>
      </p:pic>
      <p:sp>
        <p:nvSpPr>
          <p:cNvPr id="5" name="TextBox 4"/>
          <p:cNvSpPr txBox="1"/>
          <p:nvPr/>
        </p:nvSpPr>
        <p:spPr>
          <a:xfrm>
            <a:off x="7638757" y="5440936"/>
            <a:ext cx="2861288" cy="523220"/>
          </a:xfrm>
          <a:prstGeom prst="rect">
            <a:avLst/>
          </a:prstGeom>
          <a:noFill/>
        </p:spPr>
        <p:txBody>
          <a:bodyPr wrap="square" rtlCol="0">
            <a:spAutoFit/>
          </a:bodyPr>
          <a:lstStyle/>
          <a:p>
            <a:r>
              <a:rPr lang="en-GB" sz="2800" b="1" dirty="0">
                <a:solidFill>
                  <a:schemeClr val="accent4">
                    <a:lumMod val="75000"/>
                  </a:schemeClr>
                </a:solidFill>
              </a:rPr>
              <a:t>November 2016</a:t>
            </a:r>
          </a:p>
        </p:txBody>
      </p:sp>
    </p:spTree>
    <p:extLst>
      <p:ext uri="{BB962C8B-B14F-4D97-AF65-F5344CB8AC3E}">
        <p14:creationId xmlns:p14="http://schemas.microsoft.com/office/powerpoint/2010/main" xmlns="" val="2750192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117"/>
            <a:ext cx="10515600" cy="1325563"/>
          </a:xfrm>
        </p:spPr>
        <p:txBody>
          <a:bodyPr>
            <a:normAutofit/>
          </a:bodyPr>
          <a:lstStyle/>
          <a:p>
            <a:r>
              <a:rPr lang="en-GB" sz="3600" dirty="0" smtClean="0"/>
              <a:t>Report of Activities </a:t>
            </a:r>
            <a:r>
              <a:rPr lang="en-GB" sz="3600" dirty="0"/>
              <a:t>of the Financial Literacy Week </a:t>
            </a:r>
            <a:r>
              <a:rPr lang="en-GB" sz="3600" dirty="0" smtClean="0"/>
              <a:t>Committee especially FLW 2016 </a:t>
            </a:r>
            <a:endParaRPr lang="en-GB" sz="3600" dirty="0"/>
          </a:p>
        </p:txBody>
      </p:sp>
      <p:sp>
        <p:nvSpPr>
          <p:cNvPr id="3" name="Content Placeholder 2"/>
          <p:cNvSpPr>
            <a:spLocks noGrp="1"/>
          </p:cNvSpPr>
          <p:nvPr>
            <p:ph idx="1"/>
          </p:nvPr>
        </p:nvSpPr>
        <p:spPr>
          <a:xfrm>
            <a:off x="838200" y="1291051"/>
            <a:ext cx="10515600" cy="4434499"/>
          </a:xfrm>
        </p:spPr>
        <p:txBody>
          <a:bodyPr>
            <a:normAutofit/>
          </a:bodyPr>
          <a:lstStyle/>
          <a:p>
            <a:r>
              <a:rPr lang="en-US" sz="1800" dirty="0"/>
              <a:t>The Financial Literacy Week </a:t>
            </a:r>
            <a:r>
              <a:rPr lang="en-US" sz="1800" dirty="0" smtClean="0"/>
              <a:t>Committee has held several physical and telephone meetings. The Committee coopted Volunteers from the Market to strengthen its capacity.</a:t>
            </a:r>
          </a:p>
          <a:p>
            <a:r>
              <a:rPr lang="en-US" sz="1800" dirty="0" smtClean="0"/>
              <a:t>The Committee kick-started its activities by writing letters and also paying courtesy calls to key stakeholders identified.</a:t>
            </a:r>
          </a:p>
          <a:p>
            <a:r>
              <a:rPr lang="en-US" sz="1800" dirty="0" smtClean="0"/>
              <a:t>Thereafter the Committee drew up its plan for a Week long Financial Literacy and Awareness Campaign across Nigeria between 30 October and 4 November 2016. The FLW 2016 was Sponsored financially by the SEC, NSE, </a:t>
            </a:r>
            <a:r>
              <a:rPr lang="en-US" sz="1800" dirty="0" err="1" smtClean="0"/>
              <a:t>StanbicIBTC</a:t>
            </a:r>
            <a:r>
              <a:rPr lang="en-US" sz="1800" dirty="0" smtClean="0"/>
              <a:t>, United Capital &amp; the Association of Corporate Trustees and also enjoyed other support from FLWC member companies and our Host Governors and Communities.  </a:t>
            </a:r>
          </a:p>
          <a:p>
            <a:r>
              <a:rPr lang="en-US" sz="1800" dirty="0" smtClean="0"/>
              <a:t>The Financial </a:t>
            </a:r>
            <a:r>
              <a:rPr lang="en-US" sz="1800" smtClean="0"/>
              <a:t>Literacy Week was </a:t>
            </a:r>
            <a:r>
              <a:rPr lang="en-US" sz="1800" dirty="0"/>
              <a:t>aimed at Secondary and University students with a view to </a:t>
            </a:r>
            <a:r>
              <a:rPr lang="en-US" sz="1800" b="1" dirty="0"/>
              <a:t>"Catching them young"</a:t>
            </a:r>
            <a:r>
              <a:rPr lang="en-US" sz="1800" dirty="0"/>
              <a:t> through regular teaching on financial literacy from the early stages of life. </a:t>
            </a:r>
          </a:p>
        </p:txBody>
      </p:sp>
      <p:sp>
        <p:nvSpPr>
          <p:cNvPr id="4" name="Footer Placeholder 3"/>
          <p:cNvSpPr>
            <a:spLocks noGrp="1"/>
          </p:cNvSpPr>
          <p:nvPr>
            <p:ph type="ftr" sz="quarter" idx="11"/>
          </p:nvPr>
        </p:nvSpPr>
        <p:spPr>
          <a:xfrm>
            <a:off x="838200" y="6045255"/>
            <a:ext cx="9445284" cy="365125"/>
          </a:xfrm>
        </p:spPr>
        <p:txBody>
          <a:bodyPr/>
          <a:lstStyle/>
          <a:p>
            <a:r>
              <a:rPr lang="en-GB" dirty="0"/>
              <a:t>Technical Committee On Financial Literacy Week 2016</a:t>
            </a:r>
          </a:p>
        </p:txBody>
      </p:sp>
      <p:sp>
        <p:nvSpPr>
          <p:cNvPr id="5" name="Slide Number Placeholder 4"/>
          <p:cNvSpPr>
            <a:spLocks noGrp="1"/>
          </p:cNvSpPr>
          <p:nvPr>
            <p:ph type="sldNum" sz="quarter" idx="12"/>
          </p:nvPr>
        </p:nvSpPr>
        <p:spPr>
          <a:xfrm>
            <a:off x="10621108" y="6045255"/>
            <a:ext cx="732692" cy="365125"/>
          </a:xfrm>
        </p:spPr>
        <p:txBody>
          <a:bodyPr/>
          <a:lstStyle/>
          <a:p>
            <a:fld id="{EC9A84EC-9E08-498E-AE40-9D731889C2C5}" type="slidenum">
              <a:rPr lang="en-GB" smtClean="0"/>
              <a:pPr/>
              <a:t>2</a:t>
            </a:fld>
            <a:endParaRPr lang="en-GB"/>
          </a:p>
        </p:txBody>
      </p:sp>
    </p:spTree>
    <p:extLst>
      <p:ext uri="{BB962C8B-B14F-4D97-AF65-F5344CB8AC3E}">
        <p14:creationId xmlns:p14="http://schemas.microsoft.com/office/powerpoint/2010/main" xmlns="" val="1738393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117"/>
            <a:ext cx="10515600" cy="1325563"/>
          </a:xfrm>
        </p:spPr>
        <p:txBody>
          <a:bodyPr>
            <a:normAutofit/>
          </a:bodyPr>
          <a:lstStyle/>
          <a:p>
            <a:r>
              <a:rPr lang="en-GB" sz="3600" dirty="0" smtClean="0"/>
              <a:t>Report of Activities </a:t>
            </a:r>
            <a:r>
              <a:rPr lang="en-GB" sz="3600" dirty="0"/>
              <a:t>of the Financial Literacy Week </a:t>
            </a:r>
            <a:r>
              <a:rPr lang="en-GB" sz="3600" dirty="0" smtClean="0"/>
              <a:t>Committee especially FLW 2016 </a:t>
            </a:r>
            <a:endParaRPr lang="en-GB" sz="3600" dirty="0"/>
          </a:p>
        </p:txBody>
      </p:sp>
      <p:sp>
        <p:nvSpPr>
          <p:cNvPr id="3" name="Content Placeholder 2"/>
          <p:cNvSpPr>
            <a:spLocks noGrp="1"/>
          </p:cNvSpPr>
          <p:nvPr>
            <p:ph idx="1"/>
          </p:nvPr>
        </p:nvSpPr>
        <p:spPr>
          <a:xfrm>
            <a:off x="838200" y="1291051"/>
            <a:ext cx="10515600" cy="4434499"/>
          </a:xfrm>
        </p:spPr>
        <p:txBody>
          <a:bodyPr>
            <a:normAutofit fontScale="92500" lnSpcReduction="10000"/>
          </a:bodyPr>
          <a:lstStyle/>
          <a:p>
            <a:r>
              <a:rPr lang="en-US" sz="1800" dirty="0" smtClean="0"/>
              <a:t>The </a:t>
            </a:r>
            <a:r>
              <a:rPr lang="en-US" sz="1800" dirty="0"/>
              <a:t>Committee liaised with some key</a:t>
            </a:r>
            <a:r>
              <a:rPr lang="en-GB" sz="1800" dirty="0"/>
              <a:t> Financial System regulators/stakeholders like the Nigerian Stock Exchange (NSE), the Central Bank of Nigeria</a:t>
            </a:r>
            <a:r>
              <a:rPr lang="en-US" sz="1800" dirty="0"/>
              <a:t> (CBN) and the Ministry of Education </a:t>
            </a:r>
            <a:r>
              <a:rPr lang="en-GB" sz="1800" dirty="0"/>
              <a:t>to ensure buy-in and effective capital market participation in the annual national Financial Literacy Week.</a:t>
            </a:r>
          </a:p>
          <a:p>
            <a:r>
              <a:rPr lang="en-US" sz="1800" dirty="0"/>
              <a:t>The Literacy Week was designed to coincide with the 2016 CBN World Savings Day that was celebrated globally on 31</a:t>
            </a:r>
            <a:r>
              <a:rPr lang="en-US" sz="1800" baseline="30000" dirty="0"/>
              <a:t>st</a:t>
            </a:r>
            <a:r>
              <a:rPr lang="en-US" sz="1800" dirty="0"/>
              <a:t> October, 2016 </a:t>
            </a:r>
            <a:r>
              <a:rPr lang="en-US" sz="1800" dirty="0" smtClean="0"/>
              <a:t>flagging off </a:t>
            </a:r>
            <a:r>
              <a:rPr lang="en-US" sz="1800" dirty="0"/>
              <a:t>in Kano </a:t>
            </a:r>
            <a:r>
              <a:rPr lang="en-US" sz="1800" dirty="0" smtClean="0"/>
              <a:t>with </a:t>
            </a:r>
            <a:r>
              <a:rPr lang="en-US" sz="1800" dirty="0"/>
              <a:t>a quiz competition between three Secondary </a:t>
            </a:r>
            <a:r>
              <a:rPr lang="en-US" sz="1800" dirty="0" smtClean="0"/>
              <a:t>Schools in Kano, held </a:t>
            </a:r>
            <a:r>
              <a:rPr lang="en-US" sz="1800" dirty="0"/>
              <a:t>at the </a:t>
            </a:r>
            <a:r>
              <a:rPr lang="en-US" sz="1800" dirty="0" err="1"/>
              <a:t>Rumfa</a:t>
            </a:r>
            <a:r>
              <a:rPr lang="en-US" sz="1800" dirty="0"/>
              <a:t> College Kano with other activities around the Day to commemorate the </a:t>
            </a:r>
            <a:r>
              <a:rPr lang="en-US" sz="1800" dirty="0" smtClean="0"/>
              <a:t>2016 World Savings Day and our Capital Market </a:t>
            </a:r>
            <a:r>
              <a:rPr lang="en-US" sz="1800" dirty="0"/>
              <a:t>Financial Literacy </a:t>
            </a:r>
            <a:r>
              <a:rPr lang="en-US" sz="1800" dirty="0" smtClean="0"/>
              <a:t>Week 2016. </a:t>
            </a:r>
          </a:p>
          <a:p>
            <a:r>
              <a:rPr lang="en-US" sz="1800" dirty="0" smtClean="0"/>
              <a:t>Activities </a:t>
            </a:r>
            <a:r>
              <a:rPr lang="en-US" sz="1800" dirty="0"/>
              <a:t>undertaken </a:t>
            </a:r>
            <a:r>
              <a:rPr lang="en-US" sz="1800" dirty="0" smtClean="0"/>
              <a:t>across the three locations – Kano, Port Harcourt and Abeokuta included Secondary School </a:t>
            </a:r>
            <a:r>
              <a:rPr lang="en-US" sz="1800" dirty="0" err="1" smtClean="0"/>
              <a:t>Quizes</a:t>
            </a:r>
            <a:r>
              <a:rPr lang="en-US" sz="1800" dirty="0" smtClean="0"/>
              <a:t> and a University Debate, Financial </a:t>
            </a:r>
            <a:r>
              <a:rPr lang="en-US" sz="1800" dirty="0"/>
              <a:t>Literacy Mentoring by </a:t>
            </a:r>
            <a:r>
              <a:rPr lang="en-US" sz="1800" dirty="0" smtClean="0"/>
              <a:t>the DG, SEC,  Executive Commissioner, Operations SEC, Head Mkt Development SEC as well as the Chairperson and other members of the FLWTC. The Winner at each location won a N350,000.00 Trust fund prize donated by </a:t>
            </a:r>
            <a:r>
              <a:rPr lang="en-US" sz="1800" dirty="0" err="1" smtClean="0"/>
              <a:t>StanbicIBTC</a:t>
            </a:r>
            <a:r>
              <a:rPr lang="en-US" sz="1800" dirty="0" smtClean="0"/>
              <a:t> while the Quiz 1</a:t>
            </a:r>
            <a:r>
              <a:rPr lang="en-US" sz="1800" baseline="30000" dirty="0" smtClean="0"/>
              <a:t>st</a:t>
            </a:r>
            <a:r>
              <a:rPr lang="en-US" sz="1800" dirty="0" smtClean="0"/>
              <a:t> and 2</a:t>
            </a:r>
            <a:r>
              <a:rPr lang="en-US" sz="1800" baseline="30000" dirty="0" smtClean="0"/>
              <a:t>nd</a:t>
            </a:r>
            <a:r>
              <a:rPr lang="en-US" sz="1800" dirty="0" smtClean="0"/>
              <a:t> Runner ups also won cash prizes of N100,000.00 and N50,000 from the FLWC and the University Debate 2</a:t>
            </a:r>
            <a:r>
              <a:rPr lang="en-US" sz="1800" baseline="30000" dirty="0" smtClean="0"/>
              <a:t>nd</a:t>
            </a:r>
            <a:r>
              <a:rPr lang="en-US" sz="1800" dirty="0" smtClean="0"/>
              <a:t> Runner Up won N150,000.00.</a:t>
            </a:r>
            <a:endParaRPr lang="en-GB" sz="1800" dirty="0"/>
          </a:p>
          <a:p>
            <a:endParaRPr lang="en-GB" dirty="0"/>
          </a:p>
        </p:txBody>
      </p:sp>
      <p:sp>
        <p:nvSpPr>
          <p:cNvPr id="4" name="Footer Placeholder 3"/>
          <p:cNvSpPr>
            <a:spLocks noGrp="1"/>
          </p:cNvSpPr>
          <p:nvPr>
            <p:ph type="ftr" sz="quarter" idx="11"/>
          </p:nvPr>
        </p:nvSpPr>
        <p:spPr>
          <a:xfrm>
            <a:off x="838200" y="6045255"/>
            <a:ext cx="9445284" cy="365125"/>
          </a:xfrm>
        </p:spPr>
        <p:txBody>
          <a:bodyPr/>
          <a:lstStyle/>
          <a:p>
            <a:r>
              <a:rPr lang="en-GB" dirty="0"/>
              <a:t>Technical Committee On Financial Literacy Week 2016</a:t>
            </a:r>
          </a:p>
        </p:txBody>
      </p:sp>
      <p:sp>
        <p:nvSpPr>
          <p:cNvPr id="5" name="Slide Number Placeholder 4"/>
          <p:cNvSpPr>
            <a:spLocks noGrp="1"/>
          </p:cNvSpPr>
          <p:nvPr>
            <p:ph type="sldNum" sz="quarter" idx="12"/>
          </p:nvPr>
        </p:nvSpPr>
        <p:spPr>
          <a:xfrm>
            <a:off x="10621108" y="6045255"/>
            <a:ext cx="732692" cy="365125"/>
          </a:xfrm>
        </p:spPr>
        <p:txBody>
          <a:bodyPr/>
          <a:lstStyle/>
          <a:p>
            <a:fld id="{EC9A84EC-9E08-498E-AE40-9D731889C2C5}" type="slidenum">
              <a:rPr lang="en-GB" smtClean="0"/>
              <a:pPr/>
              <a:t>3</a:t>
            </a:fld>
            <a:endParaRPr lang="en-GB"/>
          </a:p>
        </p:txBody>
      </p:sp>
    </p:spTree>
    <p:extLst>
      <p:ext uri="{BB962C8B-B14F-4D97-AF65-F5344CB8AC3E}">
        <p14:creationId xmlns:p14="http://schemas.microsoft.com/office/powerpoint/2010/main" xmlns="" val="296250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42563" cy="1379269"/>
          </a:xfrm>
        </p:spPr>
        <p:txBody>
          <a:bodyPr>
            <a:normAutofit/>
          </a:bodyPr>
          <a:lstStyle/>
          <a:p>
            <a:r>
              <a:rPr lang="en-GB" sz="3600" dirty="0"/>
              <a:t>Activities of the Financial Literacy Week </a:t>
            </a:r>
          </a:p>
        </p:txBody>
      </p:sp>
      <p:sp>
        <p:nvSpPr>
          <p:cNvPr id="3" name="Content Placeholder 2"/>
          <p:cNvSpPr>
            <a:spLocks noGrp="1"/>
          </p:cNvSpPr>
          <p:nvPr>
            <p:ph idx="1"/>
          </p:nvPr>
        </p:nvSpPr>
        <p:spPr>
          <a:xfrm>
            <a:off x="838200" y="1142050"/>
            <a:ext cx="10515600" cy="4456895"/>
          </a:xfrm>
        </p:spPr>
        <p:txBody>
          <a:bodyPr>
            <a:noAutofit/>
          </a:bodyPr>
          <a:lstStyle/>
          <a:p>
            <a:pPr marL="0" indent="0">
              <a:lnSpc>
                <a:spcPct val="100000"/>
              </a:lnSpc>
              <a:buNone/>
            </a:pPr>
            <a:r>
              <a:rPr lang="en-US" sz="1600" b="1" dirty="0"/>
              <a:t>Kano</a:t>
            </a:r>
          </a:p>
          <a:p>
            <a:pPr>
              <a:lnSpc>
                <a:spcPct val="100000"/>
              </a:lnSpc>
            </a:pPr>
            <a:r>
              <a:rPr lang="en-US" sz="1600" dirty="0"/>
              <a:t>The Flagship event kicked off in Kano on October 31, 2016 with a quiz competition between students of </a:t>
            </a:r>
            <a:r>
              <a:rPr lang="en-US" sz="1600" dirty="0" err="1"/>
              <a:t>Rumfa</a:t>
            </a:r>
            <a:r>
              <a:rPr lang="en-US" sz="1600" dirty="0"/>
              <a:t> College Kano, Kano Capital School and Government Girls College, </a:t>
            </a:r>
            <a:r>
              <a:rPr lang="en-US" sz="1600" dirty="0" err="1" smtClean="0"/>
              <a:t>Danbazau</a:t>
            </a:r>
            <a:r>
              <a:rPr lang="en-US" sz="1600" dirty="0" smtClean="0"/>
              <a:t> and </a:t>
            </a:r>
            <a:r>
              <a:rPr lang="en-US" sz="1600" dirty="0"/>
              <a:t>Government Girls College emerged the winner.</a:t>
            </a:r>
            <a:endParaRPr lang="en-GB" sz="1600" dirty="0"/>
          </a:p>
          <a:p>
            <a:pPr>
              <a:lnSpc>
                <a:spcPct val="100000"/>
              </a:lnSpc>
            </a:pPr>
            <a:r>
              <a:rPr lang="en-US" sz="1600" dirty="0"/>
              <a:t>Dignitaries at the occasion included the Hon. Commissioner for Commerce, Industry, Cooperative and Tourism, </a:t>
            </a:r>
            <a:r>
              <a:rPr lang="en-US" sz="1600" dirty="0" err="1"/>
              <a:t>Alhaji</a:t>
            </a:r>
            <a:r>
              <a:rPr lang="en-US" sz="1600" dirty="0"/>
              <a:t> </a:t>
            </a:r>
            <a:r>
              <a:rPr lang="en-US" sz="1600" dirty="0" err="1"/>
              <a:t>Rabiu</a:t>
            </a:r>
            <a:r>
              <a:rPr lang="en-US" sz="1600" dirty="0"/>
              <a:t> Ahmed Bako who represented the Executive Governor of Kano state.</a:t>
            </a:r>
            <a:r>
              <a:rPr lang="en-GB" sz="1600" dirty="0"/>
              <a:t> </a:t>
            </a:r>
            <a:r>
              <a:rPr lang="en-US" sz="1600" dirty="0"/>
              <a:t>Similarly, the Emir of Kano was ably represented by </a:t>
            </a:r>
            <a:r>
              <a:rPr lang="en-US" sz="1600" dirty="0" err="1"/>
              <a:t>Alhaji</a:t>
            </a:r>
            <a:r>
              <a:rPr lang="en-US" sz="1600" dirty="0"/>
              <a:t> Yusuf </a:t>
            </a:r>
            <a:r>
              <a:rPr lang="en-US" sz="1600" dirty="0" err="1"/>
              <a:t>Nabahani</a:t>
            </a:r>
            <a:r>
              <a:rPr lang="en-US" sz="1600" dirty="0"/>
              <a:t> Ibrahim </a:t>
            </a:r>
            <a:r>
              <a:rPr lang="en-US" sz="1600" dirty="0" err="1"/>
              <a:t>Shigari</a:t>
            </a:r>
            <a:r>
              <a:rPr lang="en-US" sz="1600" dirty="0"/>
              <a:t>, </a:t>
            </a:r>
            <a:r>
              <a:rPr lang="en-US" sz="1600" dirty="0" err="1"/>
              <a:t>Madakin</a:t>
            </a:r>
            <a:r>
              <a:rPr lang="en-US" sz="1600" dirty="0"/>
              <a:t> Kano. Capital Market Operators and Recognized Students Associations were also present.  </a:t>
            </a:r>
            <a:endParaRPr lang="en-GB" sz="1600" dirty="0"/>
          </a:p>
          <a:p>
            <a:pPr marL="0" indent="0">
              <a:lnSpc>
                <a:spcPct val="100000"/>
              </a:lnSpc>
              <a:buNone/>
            </a:pPr>
            <a:r>
              <a:rPr lang="en-US" sz="1600" b="1" dirty="0"/>
              <a:t>Port Harcourt</a:t>
            </a:r>
          </a:p>
          <a:p>
            <a:pPr>
              <a:lnSpc>
                <a:spcPct val="100000"/>
              </a:lnSpc>
            </a:pPr>
            <a:r>
              <a:rPr lang="en-US" sz="1600" dirty="0"/>
              <a:t>T</a:t>
            </a:r>
            <a:r>
              <a:rPr lang="en-US" sz="1600" dirty="0" smtClean="0"/>
              <a:t>he FLWTC </a:t>
            </a:r>
            <a:r>
              <a:rPr lang="en-US" sz="1600" dirty="0"/>
              <a:t>Team, led by Rt. Hon. </a:t>
            </a:r>
            <a:r>
              <a:rPr lang="en-US" sz="1600" dirty="0" err="1"/>
              <a:t>Zakawanu</a:t>
            </a:r>
            <a:r>
              <a:rPr lang="en-US" sz="1600" dirty="0"/>
              <a:t> </a:t>
            </a:r>
            <a:r>
              <a:rPr lang="en-US" sz="1600" dirty="0" err="1"/>
              <a:t>Garuba</a:t>
            </a:r>
            <a:r>
              <a:rPr lang="en-US" sz="1600" dirty="0"/>
              <a:t>, Executive Commissioner, </a:t>
            </a:r>
            <a:r>
              <a:rPr lang="en-US" sz="1600" dirty="0" smtClean="0"/>
              <a:t>SEC, paid </a:t>
            </a:r>
            <a:r>
              <a:rPr lang="en-US" sz="1600" dirty="0"/>
              <a:t>a courtesy call on the King of </a:t>
            </a:r>
            <a:r>
              <a:rPr lang="en-US" sz="1600" dirty="0" err="1"/>
              <a:t>Rebisi</a:t>
            </a:r>
            <a:r>
              <a:rPr lang="en-US" sz="1600" dirty="0"/>
              <a:t> Kingdom on November 01, 2016 to declare their mission in the State and activities earmarked for the next day at </a:t>
            </a:r>
            <a:r>
              <a:rPr lang="en-US" sz="1600" dirty="0" err="1"/>
              <a:t>Dietams</a:t>
            </a:r>
            <a:r>
              <a:rPr lang="en-US" sz="1600" dirty="0"/>
              <a:t> International School where three Secondary Schools -  Government Secondary </a:t>
            </a:r>
            <a:r>
              <a:rPr lang="en-US" sz="1600" dirty="0" err="1"/>
              <a:t>Elekahia</a:t>
            </a:r>
            <a:r>
              <a:rPr lang="en-US" sz="1600" dirty="0"/>
              <a:t>, Government Girls Secondary School </a:t>
            </a:r>
            <a:r>
              <a:rPr lang="en-US" sz="1600" dirty="0" err="1"/>
              <a:t>Rumueme</a:t>
            </a:r>
            <a:r>
              <a:rPr lang="en-US" sz="1600" dirty="0"/>
              <a:t> and </a:t>
            </a:r>
            <a:r>
              <a:rPr lang="en-US" sz="1600" dirty="0" err="1"/>
              <a:t>Dietams</a:t>
            </a:r>
            <a:r>
              <a:rPr lang="en-US" sz="1600" dirty="0"/>
              <a:t> International School participated in a quiz competition that saw Government Secondary School </a:t>
            </a:r>
            <a:r>
              <a:rPr lang="en-US" sz="1600" dirty="0" err="1"/>
              <a:t>Elekahia</a:t>
            </a:r>
            <a:r>
              <a:rPr lang="en-US" sz="1600" dirty="0"/>
              <a:t> winning the trophy.</a:t>
            </a:r>
            <a:endParaRPr lang="en-GB" sz="1600" dirty="0"/>
          </a:p>
          <a:p>
            <a:endParaRPr lang="en-GB" sz="1600" dirty="0"/>
          </a:p>
        </p:txBody>
      </p:sp>
      <p:sp>
        <p:nvSpPr>
          <p:cNvPr id="4" name="Footer Placeholder 3"/>
          <p:cNvSpPr>
            <a:spLocks noGrp="1"/>
          </p:cNvSpPr>
          <p:nvPr>
            <p:ph type="ftr" sz="quarter" idx="11"/>
          </p:nvPr>
        </p:nvSpPr>
        <p:spPr>
          <a:xfrm>
            <a:off x="838200" y="5960849"/>
            <a:ext cx="9445284" cy="365125"/>
          </a:xfrm>
        </p:spPr>
        <p:txBody>
          <a:bodyPr/>
          <a:lstStyle/>
          <a:p>
            <a:r>
              <a:rPr lang="en-GB" dirty="0"/>
              <a:t>Technical Committee On Financial Literacy Week 2016</a:t>
            </a:r>
          </a:p>
        </p:txBody>
      </p:sp>
      <p:sp>
        <p:nvSpPr>
          <p:cNvPr id="5" name="Slide Number Placeholder 4"/>
          <p:cNvSpPr>
            <a:spLocks noGrp="1"/>
          </p:cNvSpPr>
          <p:nvPr>
            <p:ph type="sldNum" sz="quarter" idx="12"/>
          </p:nvPr>
        </p:nvSpPr>
        <p:spPr>
          <a:xfrm>
            <a:off x="10621108" y="5960849"/>
            <a:ext cx="732692" cy="365125"/>
          </a:xfrm>
        </p:spPr>
        <p:txBody>
          <a:bodyPr/>
          <a:lstStyle/>
          <a:p>
            <a:fld id="{EC9A84EC-9E08-498E-AE40-9D731889C2C5}" type="slidenum">
              <a:rPr lang="en-GB" smtClean="0"/>
              <a:pPr/>
              <a:t>4</a:t>
            </a:fld>
            <a:endParaRPr lang="en-GB"/>
          </a:p>
        </p:txBody>
      </p:sp>
    </p:spTree>
    <p:extLst>
      <p:ext uri="{BB962C8B-B14F-4D97-AF65-F5344CB8AC3E}">
        <p14:creationId xmlns:p14="http://schemas.microsoft.com/office/powerpoint/2010/main" xmlns="" val="614923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a:bodyPr>
          <a:lstStyle/>
          <a:p>
            <a:r>
              <a:rPr lang="en-GB" sz="3600" dirty="0"/>
              <a:t>Activities of the Financial Literacy Week </a:t>
            </a:r>
          </a:p>
        </p:txBody>
      </p:sp>
      <p:sp>
        <p:nvSpPr>
          <p:cNvPr id="3" name="Content Placeholder 2"/>
          <p:cNvSpPr>
            <a:spLocks noGrp="1"/>
          </p:cNvSpPr>
          <p:nvPr>
            <p:ph idx="1"/>
          </p:nvPr>
        </p:nvSpPr>
        <p:spPr>
          <a:xfrm>
            <a:off x="838200" y="1125418"/>
            <a:ext cx="10515600" cy="4615449"/>
          </a:xfrm>
        </p:spPr>
        <p:txBody>
          <a:bodyPr>
            <a:normAutofit fontScale="70000" lnSpcReduction="20000"/>
          </a:bodyPr>
          <a:lstStyle/>
          <a:p>
            <a:pPr marL="0" indent="0">
              <a:lnSpc>
                <a:spcPct val="120000"/>
              </a:lnSpc>
              <a:buNone/>
            </a:pPr>
            <a:r>
              <a:rPr lang="en-US" sz="2600" b="1" dirty="0"/>
              <a:t>Abeokuta </a:t>
            </a:r>
          </a:p>
          <a:p>
            <a:pPr>
              <a:lnSpc>
                <a:spcPct val="120000"/>
              </a:lnSpc>
            </a:pPr>
            <a:r>
              <a:rPr lang="en-US" sz="2600" dirty="0"/>
              <a:t>The final phase of events to mark the 2016 Financial Literacy Week commenced on November 3, 2016 with courtesy calls, led by the </a:t>
            </a:r>
            <a:r>
              <a:rPr lang="en-US" sz="2600" dirty="0" smtClean="0"/>
              <a:t>DG, SEC, Mal. </a:t>
            </a:r>
            <a:r>
              <a:rPr lang="en-US" sz="2600" dirty="0" err="1" smtClean="0"/>
              <a:t>Mounir</a:t>
            </a:r>
            <a:r>
              <a:rPr lang="en-US" sz="2600" dirty="0" smtClean="0"/>
              <a:t> </a:t>
            </a:r>
            <a:r>
              <a:rPr lang="en-US" sz="2600" dirty="0" err="1" smtClean="0"/>
              <a:t>Gwarzo</a:t>
            </a:r>
            <a:r>
              <a:rPr lang="en-US" sz="2600" dirty="0" smtClean="0"/>
              <a:t> </a:t>
            </a:r>
            <a:r>
              <a:rPr lang="en-US" sz="2600" dirty="0"/>
              <a:t>on Chief Olusegun Obasanjo and Senator </a:t>
            </a:r>
            <a:r>
              <a:rPr lang="en-US" sz="2600" dirty="0" err="1"/>
              <a:t>Ibikunle</a:t>
            </a:r>
            <a:r>
              <a:rPr lang="en-US" sz="2600" dirty="0"/>
              <a:t> </a:t>
            </a:r>
            <a:r>
              <a:rPr lang="en-US" sz="2600" dirty="0" err="1"/>
              <a:t>Amosun</a:t>
            </a:r>
            <a:r>
              <a:rPr lang="en-US" sz="2600" dirty="0"/>
              <a:t>, Executive Governor of Ogun State on November 3, 2016.  The former president advised the regulator of the Nigerian capital Market to ensure confidence, transparency and credibility in the market while, the Governor requested the presence of </a:t>
            </a:r>
            <a:r>
              <a:rPr lang="en-US" sz="2600" dirty="0" err="1" smtClean="0"/>
              <a:t>SECecurities</a:t>
            </a:r>
            <a:r>
              <a:rPr lang="en-US" sz="2600" dirty="0" smtClean="0"/>
              <a:t> </a:t>
            </a:r>
            <a:r>
              <a:rPr lang="en-US" sz="2600" dirty="0"/>
              <a:t>in the State.</a:t>
            </a:r>
            <a:endParaRPr lang="en-GB" sz="2600" dirty="0"/>
          </a:p>
          <a:p>
            <a:pPr>
              <a:lnSpc>
                <a:spcPct val="120000"/>
              </a:lnSpc>
            </a:pPr>
            <a:r>
              <a:rPr lang="en-US" sz="2600" dirty="0"/>
              <a:t>Mrs. </a:t>
            </a:r>
            <a:r>
              <a:rPr lang="en-US" sz="2600" dirty="0" err="1"/>
              <a:t>Modupe</a:t>
            </a:r>
            <a:r>
              <a:rPr lang="en-US" sz="2600" dirty="0"/>
              <a:t> </a:t>
            </a:r>
            <a:r>
              <a:rPr lang="en-US" sz="2600" dirty="0" err="1"/>
              <a:t>Mujota</a:t>
            </a:r>
            <a:r>
              <a:rPr lang="en-US" sz="2600" dirty="0"/>
              <a:t> – </a:t>
            </a:r>
            <a:r>
              <a:rPr lang="en-US" sz="2600" dirty="0" smtClean="0"/>
              <a:t>Hon. Commissioner </a:t>
            </a:r>
            <a:r>
              <a:rPr lang="en-US" sz="2600" dirty="0"/>
              <a:t>For Education, Science And Technology and Mr. </a:t>
            </a:r>
            <a:r>
              <a:rPr lang="en-US" sz="2600" dirty="0" err="1"/>
              <a:t>Adedayo</a:t>
            </a:r>
            <a:r>
              <a:rPr lang="en-US" sz="2600" dirty="0"/>
              <a:t> </a:t>
            </a:r>
            <a:r>
              <a:rPr lang="en-US" sz="2600" dirty="0" err="1"/>
              <a:t>Adeneye</a:t>
            </a:r>
            <a:r>
              <a:rPr lang="en-US" sz="2600" dirty="0"/>
              <a:t> – </a:t>
            </a:r>
            <a:r>
              <a:rPr lang="en-US" sz="2600" dirty="0" smtClean="0"/>
              <a:t>Hon. </a:t>
            </a:r>
            <a:r>
              <a:rPr lang="en-US" sz="2600" dirty="0"/>
              <a:t>Commissioner For Information And Strategy were some of the special dignitaries at the University Debate session between the Federal University of Agriculture, Abeokuta and the </a:t>
            </a:r>
            <a:r>
              <a:rPr lang="en-US" sz="2600" dirty="0" err="1"/>
              <a:t>Olabisi</a:t>
            </a:r>
            <a:r>
              <a:rPr lang="en-US" sz="2600" dirty="0"/>
              <a:t> </a:t>
            </a:r>
            <a:r>
              <a:rPr lang="en-US" sz="2600" dirty="0" err="1"/>
              <a:t>Onabanjo</a:t>
            </a:r>
            <a:r>
              <a:rPr lang="en-US" sz="2600" dirty="0"/>
              <a:t> University on the topic, </a:t>
            </a:r>
            <a:r>
              <a:rPr lang="en-US" sz="2600" b="1" i="1" dirty="0"/>
              <a:t>“Where is better to invest, the capital or money market” </a:t>
            </a:r>
            <a:r>
              <a:rPr lang="en-US" sz="2600" dirty="0"/>
              <a:t>on 4</a:t>
            </a:r>
            <a:r>
              <a:rPr lang="en-US" sz="2600" baseline="30000" dirty="0"/>
              <a:t>th</a:t>
            </a:r>
            <a:r>
              <a:rPr lang="en-US" sz="2600" dirty="0"/>
              <a:t> of November, 2016 at the Olusegun Obasanjo Presidential Library. The students of the Federal University of Agriculture Abeokuta who spoke for the Money market won the Trophy</a:t>
            </a:r>
            <a:r>
              <a:rPr lang="en-US" sz="2600" dirty="0" smtClean="0"/>
              <a:t>.</a:t>
            </a:r>
          </a:p>
          <a:p>
            <a:pPr>
              <a:lnSpc>
                <a:spcPct val="120000"/>
              </a:lnSpc>
            </a:pPr>
            <a:r>
              <a:rPr lang="en-US" sz="2600" dirty="0" smtClean="0"/>
              <a:t>The various events were covered on Channels TV, various newsprint and social media.</a:t>
            </a:r>
            <a:endParaRPr lang="en-GB" sz="2600" dirty="0"/>
          </a:p>
          <a:p>
            <a:endParaRPr lang="en-GB" dirty="0"/>
          </a:p>
        </p:txBody>
      </p:sp>
      <p:sp>
        <p:nvSpPr>
          <p:cNvPr id="4" name="Footer Placeholder 3"/>
          <p:cNvSpPr>
            <a:spLocks noGrp="1"/>
          </p:cNvSpPr>
          <p:nvPr>
            <p:ph type="ftr" sz="quarter" idx="11"/>
          </p:nvPr>
        </p:nvSpPr>
        <p:spPr>
          <a:xfrm>
            <a:off x="838200" y="5991228"/>
            <a:ext cx="9445284" cy="365125"/>
          </a:xfrm>
        </p:spPr>
        <p:txBody>
          <a:bodyPr/>
          <a:lstStyle/>
          <a:p>
            <a:r>
              <a:rPr lang="en-GB" dirty="0"/>
              <a:t>Technical Committee On Financial Literacy Week 2016</a:t>
            </a:r>
          </a:p>
        </p:txBody>
      </p:sp>
      <p:sp>
        <p:nvSpPr>
          <p:cNvPr id="5" name="Slide Number Placeholder 4"/>
          <p:cNvSpPr>
            <a:spLocks noGrp="1"/>
          </p:cNvSpPr>
          <p:nvPr>
            <p:ph type="sldNum" sz="quarter" idx="12"/>
          </p:nvPr>
        </p:nvSpPr>
        <p:spPr>
          <a:xfrm>
            <a:off x="10621108" y="5991227"/>
            <a:ext cx="732692" cy="365125"/>
          </a:xfrm>
        </p:spPr>
        <p:txBody>
          <a:bodyPr/>
          <a:lstStyle/>
          <a:p>
            <a:fld id="{EC9A84EC-9E08-498E-AE40-9D731889C2C5}" type="slidenum">
              <a:rPr lang="en-GB" smtClean="0"/>
              <a:pPr/>
              <a:t>5</a:t>
            </a:fld>
            <a:endParaRPr lang="en-GB"/>
          </a:p>
        </p:txBody>
      </p:sp>
    </p:spTree>
    <p:extLst>
      <p:ext uri="{BB962C8B-B14F-4D97-AF65-F5344CB8AC3E}">
        <p14:creationId xmlns:p14="http://schemas.microsoft.com/office/powerpoint/2010/main" xmlns="" val="1803340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lnSpcReduction="10000"/>
          </a:bodyPr>
          <a:lstStyle/>
          <a:p>
            <a:r>
              <a:rPr lang="en-US" dirty="0" smtClean="0"/>
              <a:t>The events contributed to financial literacy and also awareness of the Capital Market and generated excitement in the chosen regions.</a:t>
            </a:r>
          </a:p>
          <a:p>
            <a:r>
              <a:rPr lang="en-US" dirty="0" smtClean="0"/>
              <a:t>However, we observed that we must have continuous activities to make significant impact.</a:t>
            </a:r>
          </a:p>
          <a:p>
            <a:r>
              <a:rPr lang="en-US" dirty="0" smtClean="0"/>
              <a:t>We should also enhance credibility of the </a:t>
            </a:r>
            <a:r>
              <a:rPr lang="en-US" dirty="0" err="1" smtClean="0"/>
              <a:t>quizes</a:t>
            </a:r>
            <a:r>
              <a:rPr lang="en-US" dirty="0" smtClean="0"/>
              <a:t> by covering all regions in future and giving a broader segment of schools a chance to participate.</a:t>
            </a:r>
          </a:p>
          <a:p>
            <a:r>
              <a:rPr lang="en-US" dirty="0" smtClean="0"/>
              <a:t>We also plan to have year round activities including print and social media write ups and webinars.</a:t>
            </a:r>
            <a:endParaRPr lang="en-US" dirty="0"/>
          </a:p>
        </p:txBody>
      </p:sp>
      <p:sp>
        <p:nvSpPr>
          <p:cNvPr id="4" name="Footer Placeholder 3"/>
          <p:cNvSpPr>
            <a:spLocks noGrp="1"/>
          </p:cNvSpPr>
          <p:nvPr>
            <p:ph type="ftr" sz="quarter" idx="11"/>
          </p:nvPr>
        </p:nvSpPr>
        <p:spPr/>
        <p:txBody>
          <a:bodyPr/>
          <a:lstStyle/>
          <a:p>
            <a:r>
              <a:rPr lang="en-GB" smtClean="0"/>
              <a:t>Technical Committee On Financial Literacy Week 2016</a:t>
            </a:r>
            <a:endParaRPr lang="en-GB" dirty="0"/>
          </a:p>
        </p:txBody>
      </p:sp>
      <p:sp>
        <p:nvSpPr>
          <p:cNvPr id="5" name="Slide Number Placeholder 4"/>
          <p:cNvSpPr>
            <a:spLocks noGrp="1"/>
          </p:cNvSpPr>
          <p:nvPr>
            <p:ph type="sldNum" sz="quarter" idx="12"/>
          </p:nvPr>
        </p:nvSpPr>
        <p:spPr/>
        <p:txBody>
          <a:bodyPr/>
          <a:lstStyle/>
          <a:p>
            <a:fld id="{EC9A84EC-9E08-498E-AE40-9D731889C2C5}" type="slidenum">
              <a:rPr lang="en-GB" smtClean="0"/>
              <a:pPr/>
              <a:t>6</a:t>
            </a:fld>
            <a:endParaRPr lang="en-GB" dirty="0"/>
          </a:p>
        </p:txBody>
      </p:sp>
    </p:spTree>
    <p:extLst>
      <p:ext uri="{BB962C8B-B14F-4D97-AF65-F5344CB8AC3E}">
        <p14:creationId xmlns:p14="http://schemas.microsoft.com/office/powerpoint/2010/main" xmlns="" val="1834739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166</TotalTime>
  <Words>907</Words>
  <Application>Microsoft Macintosh PowerPoint</Application>
  <PresentationFormat>Custom</PresentationFormat>
  <Paragraphs>38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Technical Committee on Financial Market Literacy Week</vt:lpstr>
      <vt:lpstr>Report of Activities of the Financial Literacy Week Committee especially FLW 2016 </vt:lpstr>
      <vt:lpstr>Report of Activities of the Financial Literacy Week Committee especially FLW 2016 </vt:lpstr>
      <vt:lpstr>Activities of the Financial Literacy Week </vt:lpstr>
      <vt:lpstr>Activities of the Financial Literacy Week </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Technical Committee on Financial Market Literacy Week</dc:title>
  <dc:creator>Folakemi Ogundipe</dc:creator>
  <cp:lastModifiedBy>secit</cp:lastModifiedBy>
  <cp:revision>29</cp:revision>
  <dcterms:created xsi:type="dcterms:W3CDTF">2016-08-04T16:03:02Z</dcterms:created>
  <dcterms:modified xsi:type="dcterms:W3CDTF">2016-11-24T10:12:44Z</dcterms:modified>
</cp:coreProperties>
</file>