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8B865-3FC4-479C-8A6F-7BE194B61391}" type="datetimeFigureOut">
              <a:rPr lang="en-US" smtClean="0"/>
              <a:pPr/>
              <a:t>11/22/2016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E029-378B-4D2B-A852-E6BE71A39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8B865-3FC4-479C-8A6F-7BE194B61391}" type="datetimeFigureOut">
              <a:rPr lang="en-US" smtClean="0"/>
              <a:pPr/>
              <a:t>11/22/2016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E029-378B-4D2B-A852-E6BE71A39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8B865-3FC4-479C-8A6F-7BE194B61391}" type="datetimeFigureOut">
              <a:rPr lang="en-US" smtClean="0"/>
              <a:pPr/>
              <a:t>11/22/2016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E029-378B-4D2B-A852-E6BE71A39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8B865-3FC4-479C-8A6F-7BE194B61391}" type="datetimeFigureOut">
              <a:rPr lang="en-US" smtClean="0"/>
              <a:pPr/>
              <a:t>11/22/2016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E029-378B-4D2B-A852-E6BE71A39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8B865-3FC4-479C-8A6F-7BE194B61391}" type="datetimeFigureOut">
              <a:rPr lang="en-US" smtClean="0"/>
              <a:pPr/>
              <a:t>11/22/2016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E029-378B-4D2B-A852-E6BE71A39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8B865-3FC4-479C-8A6F-7BE194B61391}" type="datetimeFigureOut">
              <a:rPr lang="en-US" smtClean="0"/>
              <a:pPr/>
              <a:t>11/22/2016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E029-378B-4D2B-A852-E6BE71A39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8B865-3FC4-479C-8A6F-7BE194B61391}" type="datetimeFigureOut">
              <a:rPr lang="en-US" smtClean="0"/>
              <a:pPr/>
              <a:t>11/22/2016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E029-378B-4D2B-A852-E6BE71A39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8B865-3FC4-479C-8A6F-7BE194B61391}" type="datetimeFigureOut">
              <a:rPr lang="en-US" smtClean="0"/>
              <a:pPr/>
              <a:t>11/22/2016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E029-378B-4D2B-A852-E6BE71A39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8B865-3FC4-479C-8A6F-7BE194B61391}" type="datetimeFigureOut">
              <a:rPr lang="en-US" smtClean="0"/>
              <a:pPr/>
              <a:t>11/22/2016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E029-378B-4D2B-A852-E6BE71A39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8B865-3FC4-479C-8A6F-7BE194B61391}" type="datetimeFigureOut">
              <a:rPr lang="en-US" smtClean="0"/>
              <a:pPr/>
              <a:t>11/22/2016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E029-378B-4D2B-A852-E6BE71A39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8B865-3FC4-479C-8A6F-7BE194B61391}" type="datetimeFigureOut">
              <a:rPr lang="en-US" smtClean="0"/>
              <a:pPr/>
              <a:t>11/22/2016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E029-378B-4D2B-A852-E6BE71A39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8B865-3FC4-479C-8A6F-7BE194B61391}" type="datetimeFigureOut">
              <a:rPr lang="en-US" smtClean="0"/>
              <a:pPr/>
              <a:t>11/22/2016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EE029-378B-4D2B-A852-E6BE71A39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762000"/>
            <a:ext cx="8305800" cy="1527175"/>
          </a:xfrm>
        </p:spPr>
        <p:txBody>
          <a:bodyPr/>
          <a:lstStyle/>
          <a:p>
            <a:r>
              <a:rPr lang="en-US" b="1" cap="small" dirty="0" smtClean="0">
                <a:latin typeface="Times New Roman" pitchFamily="18" charset="0"/>
                <a:cs typeface="Times New Roman" pitchFamily="18" charset="0"/>
              </a:rPr>
              <a:t>Proposed Amendments to the ISA 2007</a:t>
            </a:r>
            <a:endParaRPr lang="en-US" b="1" cap="sm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724400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Presented by:</a:t>
            </a:r>
          </a:p>
          <a:p>
            <a:pPr algn="r"/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Chief Anthony Idigbe SAN</a:t>
            </a:r>
          </a:p>
          <a:p>
            <a:pPr algn="r"/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Chairman, ISA Review Committee</a:t>
            </a:r>
          </a:p>
          <a:p>
            <a:pPr algn="r"/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November,  2016</a:t>
            </a:r>
            <a:endParaRPr lang="en-US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228600"/>
            <a:ext cx="876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52400" y="228600"/>
            <a:ext cx="0" cy="6324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52400" y="6553200"/>
            <a:ext cx="876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839200" y="228600"/>
            <a:ext cx="0" cy="6324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28600" y="228600"/>
            <a:ext cx="0" cy="6324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52400" y="304800"/>
            <a:ext cx="876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915400" y="228600"/>
            <a:ext cx="0" cy="6324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52400" y="6477000"/>
            <a:ext cx="876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2" name="Picture 2" descr="Image result for Investments and SEcurities Ac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2590800"/>
            <a:ext cx="1649984" cy="22098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228600"/>
            <a:ext cx="8305800" cy="3352800"/>
          </a:xfr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>
              <a:buNone/>
            </a:pPr>
            <a:endParaRPr lang="en-US" sz="2400" b="1" u="sng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Key Institutional Amendments</a:t>
            </a:r>
            <a:endParaRPr lang="en-US" sz="2400" b="1" u="sng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Change of Nomenclature and Reporting Line for effectiveness, greater visibility and effectiveness</a:t>
            </a:r>
          </a:p>
          <a:p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Clear delineation of the Objectives, functions and powers of the Commission</a:t>
            </a:r>
          </a:p>
          <a:p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Expansion of the powers of the Commission to Incorporate the recommendations of the  IOSCO </a:t>
            </a:r>
            <a:r>
              <a:rPr lang="en-US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EMMoU</a:t>
            </a:r>
            <a:endParaRPr lang="en-US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Rule making process fast tracked by ending the process with the Commission after consultation with the market</a:t>
            </a:r>
          </a:p>
          <a:p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Introduction of provisions on the management of systemic risk in the Capital Market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52400" y="4114800"/>
            <a:ext cx="8839200" cy="2362200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r">
              <a:buNone/>
            </a:pPr>
            <a:endParaRPr lang="en-US" sz="2400" b="1" u="sng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en-US" sz="24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Key amendments on Dispute Resolution</a:t>
            </a:r>
          </a:p>
          <a:p>
            <a:pPr algn="r">
              <a:buNone/>
            </a:pPr>
            <a:endParaRPr lang="en-US" sz="2400" b="1" u="sng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Council for the Tribunal to be responsible for the appointment, discipline and formulation of policies for members and staff of the Tribunal</a:t>
            </a:r>
          </a:p>
          <a:p>
            <a:pPr algn="r"/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Minimum number of members of the Tribunal set at 8</a:t>
            </a:r>
          </a:p>
          <a:p>
            <a:pPr algn="r"/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Only lawyers may be members of the Tribunal</a:t>
            </a:r>
          </a:p>
          <a:p>
            <a:pPr algn="r"/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Jurisdiction of the IST to be enlarged to include Criminal Jurisdiction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04800" y="533400"/>
            <a:ext cx="8458200" cy="5943600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>
              <a:buNone/>
            </a:pPr>
            <a:endParaRPr lang="en-US" sz="2400" b="1" u="sng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Key Operational Amendments</a:t>
            </a:r>
          </a:p>
          <a:p>
            <a:pPr algn="just">
              <a:buNone/>
            </a:pPr>
            <a:endParaRPr lang="en-US" sz="700" b="1" u="sng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Revised Definition of Securities Exchanges</a:t>
            </a:r>
          </a:p>
          <a:p>
            <a:endParaRPr lang="en-US" sz="13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Amended the definition of securities to include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sukuk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securities issued by government agencies, supranational organization, warehouse receipts, warranties  and such other securities as maybe determined by the commission from time to time</a:t>
            </a:r>
          </a:p>
          <a:p>
            <a:pPr algn="just"/>
            <a:endParaRPr lang="en-US" sz="1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Proposed explicit provisions for Financial Market Infrastructures to include Depositories, Central Counterparty (CCP), Clearing House and Custodian</a:t>
            </a:r>
          </a:p>
          <a:p>
            <a:endParaRPr lang="en-US" sz="1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Proposed explicit provisions  for Self Regulatory Organizations (SROs)</a:t>
            </a:r>
          </a:p>
          <a:p>
            <a:endParaRPr lang="en-US" sz="1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New Provisions on Regulation of Derivatives Market and Trading</a:t>
            </a:r>
          </a:p>
          <a:p>
            <a:endParaRPr lang="en-US" sz="13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Recommended more robust provisions for the regulation of collective investment schemes (CIS) </a:t>
            </a:r>
          </a:p>
          <a:p>
            <a:pPr marL="285750" indent="-285750"/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Expanded the structure for borrowing by Federal, State and Local Government to include general obligation bonds and revenue/project bonds and made specific provisions;</a:t>
            </a:r>
          </a:p>
          <a:p>
            <a:pPr marL="285750" indent="-285750"/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Empowered SEC or any SEC approved agency to provide debt sustainability guidelines</a:t>
            </a:r>
          </a:p>
          <a:p>
            <a:pPr marL="285750" indent="-285750"/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Introduced acceptance of use of third party guarantor for issuance of government bonds</a:t>
            </a:r>
          </a:p>
          <a:p>
            <a:pPr marL="285750" indent="-28575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Reviewed accountability structures for utilization of government borrowing and enforcement of the Act on government bodies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228600"/>
            <a:ext cx="8305800" cy="3124200"/>
          </a:xfr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n-US" sz="24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en-US" sz="24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Mergers and Acquisitions</a:t>
            </a:r>
          </a:p>
          <a:p>
            <a:pPr algn="just">
              <a:buNone/>
            </a:pPr>
            <a:endParaRPr lang="en-US" sz="1000" b="1" u="sng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Clear delineation of Merger Control provisions from securities regulation provisions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Correction and proper alignment of all errors from the 2007 amendment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Creation of new part on Mergers, Takeovers and Corporate Restructuring of Public Companies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Enabling provisions on the creation and administration of a Nigerian Takeover Code introduced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Specific actions in the event of default widened beyond pecuniary sanctions to include suspension from trading among others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52400" y="3810000"/>
            <a:ext cx="8839200" cy="2667000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r">
              <a:buNone/>
            </a:pPr>
            <a:r>
              <a:rPr lang="en-US" sz="24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Federal Competition and Consumer Protection Bill SB. 257</a:t>
            </a:r>
          </a:p>
          <a:p>
            <a:pPr algn="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Proposed amendments around the operating structure of the Commission and Composition of its Board</a:t>
            </a:r>
          </a:p>
          <a:p>
            <a:pPr algn="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Determination of Dominant Position should be subject to empirical analysis so that determination of abuse is objective</a:t>
            </a:r>
          </a:p>
          <a:p>
            <a:pPr algn="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Proposed amendments around the composition, function, and funding of the Tribunal </a:t>
            </a:r>
          </a:p>
          <a:p>
            <a:pPr algn="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Proposed provisions to ensure the Commission cooperates with sectoral regulators under a defined arrangement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magesCA6SSC74.jpg"/>
          <p:cNvPicPr>
            <a:picLocks noChangeAspect="1"/>
          </p:cNvPicPr>
          <p:nvPr/>
        </p:nvPicPr>
        <p:blipFill>
          <a:blip r:embed="rId2" cstate="print">
            <a:lum contrast="20000"/>
          </a:blip>
          <a:stretch>
            <a:fillRect/>
          </a:stretch>
        </p:blipFill>
        <p:spPr>
          <a:xfrm>
            <a:off x="2590800" y="1295400"/>
            <a:ext cx="4038600" cy="3886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451</Words>
  <Application>Microsoft Office PowerPoint</Application>
  <PresentationFormat>On-screen Show (4:3)</PresentationFormat>
  <Paragraphs>54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Proposed Amendments to the ISA 2007</vt:lpstr>
      <vt:lpstr>Slide 2</vt:lpstr>
      <vt:lpstr>Slide 3</vt:lpstr>
      <vt:lpstr>Slide 4</vt:lpstr>
      <vt:lpstr>Slide 5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Amendments to the ISA 2007</dc:title>
  <dc:creator>atadekola</dc:creator>
  <cp:lastModifiedBy>cmcsecretariat</cp:lastModifiedBy>
  <cp:revision>26</cp:revision>
  <dcterms:created xsi:type="dcterms:W3CDTF">2016-11-15T07:50:53Z</dcterms:created>
  <dcterms:modified xsi:type="dcterms:W3CDTF">2016-11-22T08:11:42Z</dcterms:modified>
</cp:coreProperties>
</file>