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059DB8-24E2-477B-B34F-F201E85D3859}" type="doc">
      <dgm:prSet loTypeId="urn:microsoft.com/office/officeart/2005/8/layout/hProcess7#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B6F4132-3B00-4530-B062-63ABDA927C47}">
      <dgm:prSet phldrT="[Text]" custT="1"/>
      <dgm:spPr/>
      <dgm:t>
        <a:bodyPr/>
        <a:lstStyle/>
        <a:p>
          <a:r>
            <a:rPr lang="en-US" sz="3200" b="1" dirty="0" smtClean="0"/>
            <a:t>TC NSS</a:t>
          </a:r>
          <a:endParaRPr lang="en-US" sz="3200" b="1" dirty="0"/>
        </a:p>
      </dgm:t>
    </dgm:pt>
    <dgm:pt modelId="{9BD0ECB2-E8B2-4DF5-B57B-24683816DD68}" type="parTrans" cxnId="{DA69180F-B7A7-48D4-8524-C9B1B94516E3}">
      <dgm:prSet/>
      <dgm:spPr/>
      <dgm:t>
        <a:bodyPr/>
        <a:lstStyle/>
        <a:p>
          <a:endParaRPr lang="en-US"/>
        </a:p>
      </dgm:t>
    </dgm:pt>
    <dgm:pt modelId="{2FEED4AA-3435-41E9-A80D-F1DED46153A1}" type="sibTrans" cxnId="{DA69180F-B7A7-48D4-8524-C9B1B94516E3}">
      <dgm:prSet/>
      <dgm:spPr/>
      <dgm:t>
        <a:bodyPr/>
        <a:lstStyle/>
        <a:p>
          <a:endParaRPr lang="en-US"/>
        </a:p>
      </dgm:t>
    </dgm:pt>
    <dgm:pt modelId="{47939CDB-E73B-4129-9802-33873169A498}">
      <dgm:prSet phldrT="[Text]" custT="1"/>
      <dgm:spPr/>
      <dgm:t>
        <a:bodyPr/>
        <a:lstStyle/>
        <a:p>
          <a:endParaRPr lang="en-US" sz="1400" dirty="0" smtClean="0"/>
        </a:p>
        <a:p>
          <a:r>
            <a:rPr lang="en-US" sz="1400" dirty="0" smtClean="0"/>
            <a:t>- Constituted July 18, 2016</a:t>
          </a:r>
        </a:p>
        <a:p>
          <a:r>
            <a:rPr lang="en-US" sz="1400" dirty="0" smtClean="0"/>
            <a:t>- 7-member Committee</a:t>
          </a:r>
          <a:endParaRPr lang="en-US" sz="1400" dirty="0"/>
        </a:p>
      </dgm:t>
    </dgm:pt>
    <dgm:pt modelId="{3E86351B-A0E7-46EF-87E5-2A181D3BE052}" type="parTrans" cxnId="{7A34F9F5-0421-4378-AC14-236705E1E3F4}">
      <dgm:prSet/>
      <dgm:spPr/>
      <dgm:t>
        <a:bodyPr/>
        <a:lstStyle/>
        <a:p>
          <a:endParaRPr lang="en-US"/>
        </a:p>
      </dgm:t>
    </dgm:pt>
    <dgm:pt modelId="{2DCE7FDB-AB74-49E0-99C8-3D1C9AE17487}" type="sibTrans" cxnId="{7A34F9F5-0421-4378-AC14-236705E1E3F4}">
      <dgm:prSet/>
      <dgm:spPr/>
      <dgm:t>
        <a:bodyPr/>
        <a:lstStyle/>
        <a:p>
          <a:endParaRPr lang="en-US"/>
        </a:p>
      </dgm:t>
    </dgm:pt>
    <dgm:pt modelId="{0C7CD006-3F8C-4A9F-8991-B3D1822E9A60}">
      <dgm:prSet phldrT="[Text]" custT="1"/>
      <dgm:spPr/>
      <dgm:t>
        <a:bodyPr/>
        <a:lstStyle/>
        <a:p>
          <a:r>
            <a:rPr lang="en-US" sz="1400" dirty="0" smtClean="0"/>
            <a:t>- First step towards actualizing recommendations in the Capital Market Master Plan for a national savings strategy</a:t>
          </a:r>
          <a:endParaRPr lang="en-US" sz="1400" dirty="0"/>
        </a:p>
      </dgm:t>
    </dgm:pt>
    <dgm:pt modelId="{383C9C52-6816-4497-BB6C-15924AE04171}" type="parTrans" cxnId="{464E791C-0F53-47B9-B7B8-ADCC188DEA61}">
      <dgm:prSet/>
      <dgm:spPr/>
      <dgm:t>
        <a:bodyPr/>
        <a:lstStyle/>
        <a:p>
          <a:endParaRPr lang="en-US"/>
        </a:p>
      </dgm:t>
    </dgm:pt>
    <dgm:pt modelId="{743948CB-EF5C-4B88-85AB-E99CABCE95B0}" type="sibTrans" cxnId="{464E791C-0F53-47B9-B7B8-ADCC188DEA61}">
      <dgm:prSet/>
      <dgm:spPr/>
      <dgm:t>
        <a:bodyPr/>
        <a:lstStyle/>
        <a:p>
          <a:endParaRPr lang="en-US"/>
        </a:p>
      </dgm:t>
    </dgm:pt>
    <dgm:pt modelId="{53A586B8-A552-40F6-89A3-626A0384EB17}">
      <dgm:prSet phldrT="[Text]" custT="1"/>
      <dgm:spPr/>
      <dgm:t>
        <a:bodyPr/>
        <a:lstStyle/>
        <a:p>
          <a:r>
            <a:rPr lang="en-US" sz="3200" b="1" dirty="0" smtClean="0"/>
            <a:t>POSITION PAPER</a:t>
          </a:r>
          <a:endParaRPr lang="en-US" sz="3200" b="1" dirty="0"/>
        </a:p>
      </dgm:t>
    </dgm:pt>
    <dgm:pt modelId="{A218694A-7BDE-4AD8-8E8F-192775E82322}" type="parTrans" cxnId="{C8CA5552-0C52-42CB-B45E-B8F183C26B17}">
      <dgm:prSet/>
      <dgm:spPr/>
      <dgm:t>
        <a:bodyPr/>
        <a:lstStyle/>
        <a:p>
          <a:endParaRPr lang="en-US"/>
        </a:p>
      </dgm:t>
    </dgm:pt>
    <dgm:pt modelId="{D63C40A4-237D-4EF0-8471-679C2458E38E}" type="sibTrans" cxnId="{C8CA5552-0C52-42CB-B45E-B8F183C26B17}">
      <dgm:prSet/>
      <dgm:spPr/>
      <dgm:t>
        <a:bodyPr/>
        <a:lstStyle/>
        <a:p>
          <a:endParaRPr lang="en-US"/>
        </a:p>
      </dgm:t>
    </dgm:pt>
    <dgm:pt modelId="{184817BE-2165-42C8-A5EA-9476CF171AFC}">
      <dgm:prSet phldrT="[Text]" custT="1"/>
      <dgm:spPr/>
      <dgm:t>
        <a:bodyPr/>
        <a:lstStyle/>
        <a:p>
          <a:r>
            <a:rPr lang="en-US" sz="1400" dirty="0" smtClean="0"/>
            <a:t>- An 86-page,  6-chapter document which reviews historical data and information on the Nigerian savings-investment culture, the Nigerian financial system, population and economy and the savings and investment strategies of select countries;</a:t>
          </a:r>
          <a:endParaRPr lang="en-US" sz="1400" dirty="0"/>
        </a:p>
      </dgm:t>
    </dgm:pt>
    <dgm:pt modelId="{4D6524D4-0D7C-4A7E-8F16-0CA0470D1FFB}" type="parTrans" cxnId="{F5FB4D6C-FD53-44E6-90AA-FF8E58E9AF6E}">
      <dgm:prSet/>
      <dgm:spPr/>
      <dgm:t>
        <a:bodyPr/>
        <a:lstStyle/>
        <a:p>
          <a:endParaRPr lang="en-US"/>
        </a:p>
      </dgm:t>
    </dgm:pt>
    <dgm:pt modelId="{AB7A47AE-BAC8-4899-8800-5370EF0FABD6}" type="sibTrans" cxnId="{F5FB4D6C-FD53-44E6-90AA-FF8E58E9AF6E}">
      <dgm:prSet/>
      <dgm:spPr/>
      <dgm:t>
        <a:bodyPr/>
        <a:lstStyle/>
        <a:p>
          <a:endParaRPr lang="en-US"/>
        </a:p>
      </dgm:t>
    </dgm:pt>
    <dgm:pt modelId="{BBD0F7CF-8A18-4394-B57D-D92CE6D7F7B1}">
      <dgm:prSet phldrT="[Text]" custT="1"/>
      <dgm:spPr/>
      <dgm:t>
        <a:bodyPr/>
        <a:lstStyle/>
        <a:p>
          <a:r>
            <a:rPr lang="en-US" sz="1400" dirty="0" smtClean="0"/>
            <a:t>- Purpose of the Position Paper is to ascertain the need for a National Savings Strategy in Nigeria and make recommendations on the Strategy;</a:t>
          </a:r>
        </a:p>
        <a:p>
          <a:r>
            <a:rPr lang="en-US" sz="1400" b="1" dirty="0" smtClean="0"/>
            <a:t>- Although Nigeria belongs to both commodity rich and emerging economies our national savings rate has been below 20% in the last five years;</a:t>
          </a:r>
        </a:p>
        <a:p>
          <a:r>
            <a:rPr lang="en-US" sz="1400" b="1" dirty="0" smtClean="0"/>
            <a:t>- Of the total adult population of 93.5 million, 36.9 million (39.47%) are financially excluded while 11.2 million (11.98%) constitute the informal sector (do not use financial services or products provided by formal institutions);</a:t>
          </a:r>
        </a:p>
        <a:p>
          <a:r>
            <a:rPr lang="en-US" sz="1400" dirty="0" smtClean="0"/>
            <a:t>- To deepen National savings, India; Malaysia; UK; Rwanda; Ghana and Singapore adopt tax-free savings and traditional savings products for successful savings strategies;</a:t>
          </a:r>
        </a:p>
        <a:p>
          <a:r>
            <a:rPr lang="en-US" sz="1400" dirty="0" smtClean="0"/>
            <a:t>- We do recommend a National Savings Scheme to further aid capital accumulation and allocation to boost economic growth and development; To this end our recommendation is that every Nigerian should be opportune to open and have a National Savings Account;</a:t>
          </a:r>
        </a:p>
        <a:p>
          <a:r>
            <a:rPr lang="en-US" sz="1400" dirty="0" smtClean="0"/>
            <a:t>- Success of the Scheme is predicated on – Legislative-backing; No limitations from other laws and regulation; uniform KYC; tax-free savings; extensive financial literacy; and capacity building for regulators and operators to explain products.</a:t>
          </a:r>
        </a:p>
        <a:p>
          <a:endParaRPr lang="en-US" sz="1200" dirty="0" smtClean="0"/>
        </a:p>
        <a:p>
          <a:endParaRPr lang="en-US" sz="1200" dirty="0"/>
        </a:p>
      </dgm:t>
    </dgm:pt>
    <dgm:pt modelId="{964FF732-7C5C-4685-94DE-A99B4DB544B4}" type="parTrans" cxnId="{6F6196AA-621F-46F4-B7D6-B77B71F5506A}">
      <dgm:prSet/>
      <dgm:spPr/>
      <dgm:t>
        <a:bodyPr/>
        <a:lstStyle/>
        <a:p>
          <a:endParaRPr lang="en-US"/>
        </a:p>
      </dgm:t>
    </dgm:pt>
    <dgm:pt modelId="{CD89C36B-DA88-4D19-B310-A40EC78D8FC6}" type="sibTrans" cxnId="{6F6196AA-621F-46F4-B7D6-B77B71F5506A}">
      <dgm:prSet/>
      <dgm:spPr/>
      <dgm:t>
        <a:bodyPr/>
        <a:lstStyle/>
        <a:p>
          <a:endParaRPr lang="en-US"/>
        </a:p>
      </dgm:t>
    </dgm:pt>
    <dgm:pt modelId="{7CDEDACC-425E-4A9B-8774-9AE410D7E66F}">
      <dgm:prSet phldrT="[Text]" custT="1"/>
      <dgm:spPr/>
      <dgm:t>
        <a:bodyPr/>
        <a:lstStyle/>
        <a:p>
          <a:r>
            <a:rPr lang="en-US" sz="1400" dirty="0" smtClean="0"/>
            <a:t>- Develop a Position Paper through research on the need for a national savings strategy</a:t>
          </a:r>
          <a:endParaRPr lang="en-US" sz="1400" dirty="0"/>
        </a:p>
      </dgm:t>
    </dgm:pt>
    <dgm:pt modelId="{5ADA8825-1157-4A4E-85FA-E8D94A8417B9}" type="parTrans" cxnId="{542DDE3E-A206-418B-B6E2-5DE2D5B1768B}">
      <dgm:prSet/>
      <dgm:spPr/>
      <dgm:t>
        <a:bodyPr/>
        <a:lstStyle/>
        <a:p>
          <a:endParaRPr lang="en-US"/>
        </a:p>
      </dgm:t>
    </dgm:pt>
    <dgm:pt modelId="{7FDC6A66-212B-41EB-8265-9599B4E913A8}" type="sibTrans" cxnId="{542DDE3E-A206-418B-B6E2-5DE2D5B1768B}">
      <dgm:prSet/>
      <dgm:spPr/>
      <dgm:t>
        <a:bodyPr/>
        <a:lstStyle/>
        <a:p>
          <a:endParaRPr lang="en-US"/>
        </a:p>
      </dgm:t>
    </dgm:pt>
    <dgm:pt modelId="{30D778BC-6B37-4236-81AC-3EA89BC69EEB}">
      <dgm:prSet phldrT="[Text]" custT="1"/>
      <dgm:spPr/>
      <dgm:t>
        <a:bodyPr/>
        <a:lstStyle/>
        <a:p>
          <a:r>
            <a:rPr lang="en-US" sz="1400" dirty="0" smtClean="0"/>
            <a:t>- Position paper to be presented to the CMC, Ministry of Finance and Ministry of Budget and National Planning</a:t>
          </a:r>
          <a:endParaRPr lang="en-US" sz="1400" dirty="0"/>
        </a:p>
      </dgm:t>
    </dgm:pt>
    <dgm:pt modelId="{FF925D13-89B9-425A-8B3D-12EB9554D81E}" type="parTrans" cxnId="{D85AFA02-4524-435E-8D5A-C04CE83D3E6F}">
      <dgm:prSet/>
      <dgm:spPr/>
      <dgm:t>
        <a:bodyPr/>
        <a:lstStyle/>
        <a:p>
          <a:endParaRPr lang="en-US"/>
        </a:p>
      </dgm:t>
    </dgm:pt>
    <dgm:pt modelId="{8BEA5AE7-485B-4A08-9C49-41AD938EC1CB}" type="sibTrans" cxnId="{D85AFA02-4524-435E-8D5A-C04CE83D3E6F}">
      <dgm:prSet/>
      <dgm:spPr/>
      <dgm:t>
        <a:bodyPr/>
        <a:lstStyle/>
        <a:p>
          <a:endParaRPr lang="en-US"/>
        </a:p>
      </dgm:t>
    </dgm:pt>
    <dgm:pt modelId="{6514A58B-CEC9-40F3-95E1-01DA1BDA4DB8}">
      <dgm:prSet phldrT="[Text]" custT="1"/>
      <dgm:spPr/>
      <dgm:t>
        <a:bodyPr/>
        <a:lstStyle/>
        <a:p>
          <a:r>
            <a:rPr lang="en-US" sz="1400" dirty="0" smtClean="0"/>
            <a:t>- Position paper will form the springboard for a National Working Group</a:t>
          </a:r>
        </a:p>
        <a:p>
          <a:r>
            <a:rPr lang="en-US" sz="1400" dirty="0" smtClean="0"/>
            <a:t>- NWG to be constituted to drive the implementation of the recommendations of the Position Paper through a National Working Document</a:t>
          </a:r>
        </a:p>
        <a:p>
          <a:r>
            <a:rPr lang="en-US" sz="1400" dirty="0" smtClean="0"/>
            <a:t>- All stakeholders must be involved in the actualizing of the national savings strategy for holistic  application and adoption.</a:t>
          </a:r>
          <a:endParaRPr lang="en-US" sz="1400" dirty="0"/>
        </a:p>
      </dgm:t>
    </dgm:pt>
    <dgm:pt modelId="{10EF403C-57D5-4AF8-8569-B170001F6F68}" type="parTrans" cxnId="{9F17F3CF-3FA9-4858-9AC3-E934896DBA55}">
      <dgm:prSet/>
      <dgm:spPr/>
      <dgm:t>
        <a:bodyPr/>
        <a:lstStyle/>
        <a:p>
          <a:endParaRPr lang="en-US"/>
        </a:p>
      </dgm:t>
    </dgm:pt>
    <dgm:pt modelId="{D994586E-FA8F-402E-B150-8E382B8E874B}" type="sibTrans" cxnId="{9F17F3CF-3FA9-4858-9AC3-E934896DBA55}">
      <dgm:prSet/>
      <dgm:spPr/>
      <dgm:t>
        <a:bodyPr/>
        <a:lstStyle/>
        <a:p>
          <a:endParaRPr lang="en-US"/>
        </a:p>
      </dgm:t>
    </dgm:pt>
    <dgm:pt modelId="{8B312F83-5F88-4CE2-8F4F-7D543325A86D}" type="pres">
      <dgm:prSet presAssocID="{44059DB8-24E2-477B-B34F-F201E85D385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6C42926-A516-4DDB-B1ED-668FC81CC442}" type="pres">
      <dgm:prSet presAssocID="{1B6F4132-3B00-4530-B062-63ABDA927C47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902E66-F283-4EC9-A65F-16B7F1ADD607}" type="pres">
      <dgm:prSet presAssocID="{1B6F4132-3B00-4530-B062-63ABDA927C47}" presName="bgRect" presStyleLbl="node1" presStyleIdx="0" presStyleCnt="2" custScaleX="76675" custScaleY="129244" custLinFactNeighborX="1735" custLinFactNeighborY="6729"/>
      <dgm:spPr/>
      <dgm:t>
        <a:bodyPr/>
        <a:lstStyle/>
        <a:p>
          <a:endParaRPr lang="en-US"/>
        </a:p>
      </dgm:t>
    </dgm:pt>
    <dgm:pt modelId="{137D5A91-01D8-4AAB-93BF-A4B65D3A08C9}" type="pres">
      <dgm:prSet presAssocID="{1B6F4132-3B00-4530-B062-63ABDA927C47}" presName="parentNode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3A05C9-9D59-4FE1-8328-117D3C9BF0E6}" type="pres">
      <dgm:prSet presAssocID="{1B6F4132-3B00-4530-B062-63ABDA927C47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8A9CF8-288A-4C38-BAC7-099EBA56BDFE}" type="pres">
      <dgm:prSet presAssocID="{2FEED4AA-3435-41E9-A80D-F1DED46153A1}" presName="hSp" presStyleCnt="0"/>
      <dgm:spPr/>
      <dgm:t>
        <a:bodyPr/>
        <a:lstStyle/>
        <a:p>
          <a:endParaRPr lang="en-US"/>
        </a:p>
      </dgm:t>
    </dgm:pt>
    <dgm:pt modelId="{21DDD914-CA9B-4F9C-A500-C5DDD68A516F}" type="pres">
      <dgm:prSet presAssocID="{2FEED4AA-3435-41E9-A80D-F1DED46153A1}" presName="vProcSp" presStyleCnt="0"/>
      <dgm:spPr/>
      <dgm:t>
        <a:bodyPr/>
        <a:lstStyle/>
        <a:p>
          <a:endParaRPr lang="en-US"/>
        </a:p>
      </dgm:t>
    </dgm:pt>
    <dgm:pt modelId="{DBB0D9DA-6F62-43F2-9BC3-9DF45EA353A6}" type="pres">
      <dgm:prSet presAssocID="{2FEED4AA-3435-41E9-A80D-F1DED46153A1}" presName="vSp1" presStyleCnt="0"/>
      <dgm:spPr/>
      <dgm:t>
        <a:bodyPr/>
        <a:lstStyle/>
        <a:p>
          <a:endParaRPr lang="en-US"/>
        </a:p>
      </dgm:t>
    </dgm:pt>
    <dgm:pt modelId="{602E5AE5-A628-46DF-812D-67B31CC4995C}" type="pres">
      <dgm:prSet presAssocID="{2FEED4AA-3435-41E9-A80D-F1DED46153A1}" presName="simulatedConn" presStyleLbl="solidFgAcc1" presStyleIdx="0" presStyleCnt="1"/>
      <dgm:spPr/>
      <dgm:t>
        <a:bodyPr/>
        <a:lstStyle/>
        <a:p>
          <a:endParaRPr lang="en-US"/>
        </a:p>
      </dgm:t>
    </dgm:pt>
    <dgm:pt modelId="{7152FDAA-821C-4328-89B6-F3D305ECFF66}" type="pres">
      <dgm:prSet presAssocID="{2FEED4AA-3435-41E9-A80D-F1DED46153A1}" presName="vSp2" presStyleCnt="0"/>
      <dgm:spPr/>
      <dgm:t>
        <a:bodyPr/>
        <a:lstStyle/>
        <a:p>
          <a:endParaRPr lang="en-US"/>
        </a:p>
      </dgm:t>
    </dgm:pt>
    <dgm:pt modelId="{F4821FE9-9B4D-4FD6-B48A-4945F6C47687}" type="pres">
      <dgm:prSet presAssocID="{2FEED4AA-3435-41E9-A80D-F1DED46153A1}" presName="sibTrans" presStyleCnt="0"/>
      <dgm:spPr/>
      <dgm:t>
        <a:bodyPr/>
        <a:lstStyle/>
        <a:p>
          <a:endParaRPr lang="en-US"/>
        </a:p>
      </dgm:t>
    </dgm:pt>
    <dgm:pt modelId="{59C030E2-B679-4A21-9A06-F64FFEFA4FA4}" type="pres">
      <dgm:prSet presAssocID="{53A586B8-A552-40F6-89A3-626A0384EB17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CCFF33-5101-4D6E-B727-AF8ABF250B9B}" type="pres">
      <dgm:prSet presAssocID="{53A586B8-A552-40F6-89A3-626A0384EB17}" presName="bgRect" presStyleLbl="node1" presStyleIdx="1" presStyleCnt="2" custScaleX="122961" custScaleY="126616" custLinFactNeighborX="-134" custLinFactNeighborY="3065"/>
      <dgm:spPr/>
      <dgm:t>
        <a:bodyPr/>
        <a:lstStyle/>
        <a:p>
          <a:endParaRPr lang="en-US"/>
        </a:p>
      </dgm:t>
    </dgm:pt>
    <dgm:pt modelId="{1A4A829B-EBDF-4C3A-ADD8-2FAE303ACE59}" type="pres">
      <dgm:prSet presAssocID="{53A586B8-A552-40F6-89A3-626A0384EB17}" presName="parentNode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CFFC62-BF05-412E-B3B8-C7742FA4CE41}" type="pres">
      <dgm:prSet presAssocID="{53A586B8-A552-40F6-89A3-626A0384EB17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A34F9F5-0421-4378-AC14-236705E1E3F4}" srcId="{1B6F4132-3B00-4530-B062-63ABDA927C47}" destId="{47939CDB-E73B-4129-9802-33873169A498}" srcOrd="0" destOrd="0" parTransId="{3E86351B-A0E7-46EF-87E5-2A181D3BE052}" sibTransId="{2DCE7FDB-AB74-49E0-99C8-3D1C9AE17487}"/>
    <dgm:cxn modelId="{4B480DD2-2BE0-4C5C-84AF-1F107DD59C5D}" type="presOf" srcId="{184817BE-2165-42C8-A5EA-9476CF171AFC}" destId="{36CFFC62-BF05-412E-B3B8-C7742FA4CE41}" srcOrd="0" destOrd="0" presId="urn:microsoft.com/office/officeart/2005/8/layout/hProcess7#1"/>
    <dgm:cxn modelId="{3E55EF8A-2541-4090-A2A0-EA2476410BE7}" type="presOf" srcId="{47939CDB-E73B-4129-9802-33873169A498}" destId="{8E3A05C9-9D59-4FE1-8328-117D3C9BF0E6}" srcOrd="0" destOrd="0" presId="urn:microsoft.com/office/officeart/2005/8/layout/hProcess7#1"/>
    <dgm:cxn modelId="{542DDE3E-A206-418B-B6E2-5DE2D5B1768B}" srcId="{1B6F4132-3B00-4530-B062-63ABDA927C47}" destId="{7CDEDACC-425E-4A9B-8774-9AE410D7E66F}" srcOrd="2" destOrd="0" parTransId="{5ADA8825-1157-4A4E-85FA-E8D94A8417B9}" sibTransId="{7FDC6A66-212B-41EB-8265-9599B4E913A8}"/>
    <dgm:cxn modelId="{F5FB4D6C-FD53-44E6-90AA-FF8E58E9AF6E}" srcId="{53A586B8-A552-40F6-89A3-626A0384EB17}" destId="{184817BE-2165-42C8-A5EA-9476CF171AFC}" srcOrd="0" destOrd="0" parTransId="{4D6524D4-0D7C-4A7E-8F16-0CA0470D1FFB}" sibTransId="{AB7A47AE-BAC8-4899-8800-5370EF0FABD6}"/>
    <dgm:cxn modelId="{A616CDC5-8B8B-4B99-931F-B249F1492A44}" type="presOf" srcId="{1B6F4132-3B00-4530-B062-63ABDA927C47}" destId="{137D5A91-01D8-4AAB-93BF-A4B65D3A08C9}" srcOrd="1" destOrd="0" presId="urn:microsoft.com/office/officeart/2005/8/layout/hProcess7#1"/>
    <dgm:cxn modelId="{ED4C09AC-0F90-44D9-B5FB-6A7C30F9BA00}" type="presOf" srcId="{1B6F4132-3B00-4530-B062-63ABDA927C47}" destId="{4D902E66-F283-4EC9-A65F-16B7F1ADD607}" srcOrd="0" destOrd="0" presId="urn:microsoft.com/office/officeart/2005/8/layout/hProcess7#1"/>
    <dgm:cxn modelId="{DA69180F-B7A7-48D4-8524-C9B1B94516E3}" srcId="{44059DB8-24E2-477B-B34F-F201E85D3859}" destId="{1B6F4132-3B00-4530-B062-63ABDA927C47}" srcOrd="0" destOrd="0" parTransId="{9BD0ECB2-E8B2-4DF5-B57B-24683816DD68}" sibTransId="{2FEED4AA-3435-41E9-A80D-F1DED46153A1}"/>
    <dgm:cxn modelId="{12B6C564-5327-4208-BC3A-F22535B354CE}" type="presOf" srcId="{7CDEDACC-425E-4A9B-8774-9AE410D7E66F}" destId="{8E3A05C9-9D59-4FE1-8328-117D3C9BF0E6}" srcOrd="0" destOrd="2" presId="urn:microsoft.com/office/officeart/2005/8/layout/hProcess7#1"/>
    <dgm:cxn modelId="{9F17F3CF-3FA9-4858-9AC3-E934896DBA55}" srcId="{1B6F4132-3B00-4530-B062-63ABDA927C47}" destId="{6514A58B-CEC9-40F3-95E1-01DA1BDA4DB8}" srcOrd="4" destOrd="0" parTransId="{10EF403C-57D5-4AF8-8569-B170001F6F68}" sibTransId="{D994586E-FA8F-402E-B150-8E382B8E874B}"/>
    <dgm:cxn modelId="{C8CA5552-0C52-42CB-B45E-B8F183C26B17}" srcId="{44059DB8-24E2-477B-B34F-F201E85D3859}" destId="{53A586B8-A552-40F6-89A3-626A0384EB17}" srcOrd="1" destOrd="0" parTransId="{A218694A-7BDE-4AD8-8E8F-192775E82322}" sibTransId="{D63C40A4-237D-4EF0-8471-679C2458E38E}"/>
    <dgm:cxn modelId="{948E6A91-F5A3-4EE8-9E90-1C6CF25732E5}" type="presOf" srcId="{0C7CD006-3F8C-4A9F-8991-B3D1822E9A60}" destId="{8E3A05C9-9D59-4FE1-8328-117D3C9BF0E6}" srcOrd="0" destOrd="1" presId="urn:microsoft.com/office/officeart/2005/8/layout/hProcess7#1"/>
    <dgm:cxn modelId="{BAB694A6-0A6E-4121-A13B-110F6D42D569}" type="presOf" srcId="{44059DB8-24E2-477B-B34F-F201E85D3859}" destId="{8B312F83-5F88-4CE2-8F4F-7D543325A86D}" srcOrd="0" destOrd="0" presId="urn:microsoft.com/office/officeart/2005/8/layout/hProcess7#1"/>
    <dgm:cxn modelId="{6F6196AA-621F-46F4-B7D6-B77B71F5506A}" srcId="{53A586B8-A552-40F6-89A3-626A0384EB17}" destId="{BBD0F7CF-8A18-4394-B57D-D92CE6D7F7B1}" srcOrd="1" destOrd="0" parTransId="{964FF732-7C5C-4685-94DE-A99B4DB544B4}" sibTransId="{CD89C36B-DA88-4D19-B310-A40EC78D8FC6}"/>
    <dgm:cxn modelId="{8D1072C5-8D8B-451D-AA5E-B6843AD97E87}" type="presOf" srcId="{53A586B8-A552-40F6-89A3-626A0384EB17}" destId="{1A4A829B-EBDF-4C3A-ADD8-2FAE303ACE59}" srcOrd="1" destOrd="0" presId="urn:microsoft.com/office/officeart/2005/8/layout/hProcess7#1"/>
    <dgm:cxn modelId="{464E791C-0F53-47B9-B7B8-ADCC188DEA61}" srcId="{1B6F4132-3B00-4530-B062-63ABDA927C47}" destId="{0C7CD006-3F8C-4A9F-8991-B3D1822E9A60}" srcOrd="1" destOrd="0" parTransId="{383C9C52-6816-4497-BB6C-15924AE04171}" sibTransId="{743948CB-EF5C-4B88-85AB-E99CABCE95B0}"/>
    <dgm:cxn modelId="{C4106305-ABE7-457A-9947-88D96920A283}" type="presOf" srcId="{6514A58B-CEC9-40F3-95E1-01DA1BDA4DB8}" destId="{8E3A05C9-9D59-4FE1-8328-117D3C9BF0E6}" srcOrd="0" destOrd="4" presId="urn:microsoft.com/office/officeart/2005/8/layout/hProcess7#1"/>
    <dgm:cxn modelId="{4154FD9F-958C-457D-9677-305F1B867D9D}" type="presOf" srcId="{53A586B8-A552-40F6-89A3-626A0384EB17}" destId="{14CCFF33-5101-4D6E-B727-AF8ABF250B9B}" srcOrd="0" destOrd="0" presId="urn:microsoft.com/office/officeart/2005/8/layout/hProcess7#1"/>
    <dgm:cxn modelId="{D85AFA02-4524-435E-8D5A-C04CE83D3E6F}" srcId="{1B6F4132-3B00-4530-B062-63ABDA927C47}" destId="{30D778BC-6B37-4236-81AC-3EA89BC69EEB}" srcOrd="3" destOrd="0" parTransId="{FF925D13-89B9-425A-8B3D-12EB9554D81E}" sibTransId="{8BEA5AE7-485B-4A08-9C49-41AD938EC1CB}"/>
    <dgm:cxn modelId="{73D3EFA6-F72F-4C7A-AF74-937B95B116CC}" type="presOf" srcId="{30D778BC-6B37-4236-81AC-3EA89BC69EEB}" destId="{8E3A05C9-9D59-4FE1-8328-117D3C9BF0E6}" srcOrd="0" destOrd="3" presId="urn:microsoft.com/office/officeart/2005/8/layout/hProcess7#1"/>
    <dgm:cxn modelId="{6C341172-83D0-45E5-8B43-201EC7C9CF20}" type="presOf" srcId="{BBD0F7CF-8A18-4394-B57D-D92CE6D7F7B1}" destId="{36CFFC62-BF05-412E-B3B8-C7742FA4CE41}" srcOrd="0" destOrd="1" presId="urn:microsoft.com/office/officeart/2005/8/layout/hProcess7#1"/>
    <dgm:cxn modelId="{6CE22B39-5D55-43B3-87EA-9CBA14305FA0}" type="presParOf" srcId="{8B312F83-5F88-4CE2-8F4F-7D543325A86D}" destId="{C6C42926-A516-4DDB-B1ED-668FC81CC442}" srcOrd="0" destOrd="0" presId="urn:microsoft.com/office/officeart/2005/8/layout/hProcess7#1"/>
    <dgm:cxn modelId="{27489FFB-E3AB-4AA5-9113-85D06DAB2AC8}" type="presParOf" srcId="{C6C42926-A516-4DDB-B1ED-668FC81CC442}" destId="{4D902E66-F283-4EC9-A65F-16B7F1ADD607}" srcOrd="0" destOrd="0" presId="urn:microsoft.com/office/officeart/2005/8/layout/hProcess7#1"/>
    <dgm:cxn modelId="{FD0FE51B-FF77-4EF1-8E9B-AECD76DD403B}" type="presParOf" srcId="{C6C42926-A516-4DDB-B1ED-668FC81CC442}" destId="{137D5A91-01D8-4AAB-93BF-A4B65D3A08C9}" srcOrd="1" destOrd="0" presId="urn:microsoft.com/office/officeart/2005/8/layout/hProcess7#1"/>
    <dgm:cxn modelId="{AAB9FBCB-DE94-4379-9425-C8693A958810}" type="presParOf" srcId="{C6C42926-A516-4DDB-B1ED-668FC81CC442}" destId="{8E3A05C9-9D59-4FE1-8328-117D3C9BF0E6}" srcOrd="2" destOrd="0" presId="urn:microsoft.com/office/officeart/2005/8/layout/hProcess7#1"/>
    <dgm:cxn modelId="{8CDD4C0F-CD90-4AD8-A9D9-C2A3D07B84D8}" type="presParOf" srcId="{8B312F83-5F88-4CE2-8F4F-7D543325A86D}" destId="{2A8A9CF8-288A-4C38-BAC7-099EBA56BDFE}" srcOrd="1" destOrd="0" presId="urn:microsoft.com/office/officeart/2005/8/layout/hProcess7#1"/>
    <dgm:cxn modelId="{6167CDC3-948D-4797-B7A9-58F4D8E27C93}" type="presParOf" srcId="{8B312F83-5F88-4CE2-8F4F-7D543325A86D}" destId="{21DDD914-CA9B-4F9C-A500-C5DDD68A516F}" srcOrd="2" destOrd="0" presId="urn:microsoft.com/office/officeart/2005/8/layout/hProcess7#1"/>
    <dgm:cxn modelId="{4ADB7483-02AE-4FC5-8C16-5E42BAE137A5}" type="presParOf" srcId="{21DDD914-CA9B-4F9C-A500-C5DDD68A516F}" destId="{DBB0D9DA-6F62-43F2-9BC3-9DF45EA353A6}" srcOrd="0" destOrd="0" presId="urn:microsoft.com/office/officeart/2005/8/layout/hProcess7#1"/>
    <dgm:cxn modelId="{291359F0-1442-44A6-93AC-471918097285}" type="presParOf" srcId="{21DDD914-CA9B-4F9C-A500-C5DDD68A516F}" destId="{602E5AE5-A628-46DF-812D-67B31CC4995C}" srcOrd="1" destOrd="0" presId="urn:microsoft.com/office/officeart/2005/8/layout/hProcess7#1"/>
    <dgm:cxn modelId="{B7D32135-3C73-44C5-981C-2674D3C256D4}" type="presParOf" srcId="{21DDD914-CA9B-4F9C-A500-C5DDD68A516F}" destId="{7152FDAA-821C-4328-89B6-F3D305ECFF66}" srcOrd="2" destOrd="0" presId="urn:microsoft.com/office/officeart/2005/8/layout/hProcess7#1"/>
    <dgm:cxn modelId="{39904C53-FE2A-43C3-A420-F5FA71EEF003}" type="presParOf" srcId="{8B312F83-5F88-4CE2-8F4F-7D543325A86D}" destId="{F4821FE9-9B4D-4FD6-B48A-4945F6C47687}" srcOrd="3" destOrd="0" presId="urn:microsoft.com/office/officeart/2005/8/layout/hProcess7#1"/>
    <dgm:cxn modelId="{84858D49-7397-4717-8770-ABA00574A46A}" type="presParOf" srcId="{8B312F83-5F88-4CE2-8F4F-7D543325A86D}" destId="{59C030E2-B679-4A21-9A06-F64FFEFA4FA4}" srcOrd="4" destOrd="0" presId="urn:microsoft.com/office/officeart/2005/8/layout/hProcess7#1"/>
    <dgm:cxn modelId="{974B4F0F-5C94-4896-B769-4C162FBAC159}" type="presParOf" srcId="{59C030E2-B679-4A21-9A06-F64FFEFA4FA4}" destId="{14CCFF33-5101-4D6E-B727-AF8ABF250B9B}" srcOrd="0" destOrd="0" presId="urn:microsoft.com/office/officeart/2005/8/layout/hProcess7#1"/>
    <dgm:cxn modelId="{78213145-22D0-4D8F-8B39-0F7A711DF495}" type="presParOf" srcId="{59C030E2-B679-4A21-9A06-F64FFEFA4FA4}" destId="{1A4A829B-EBDF-4C3A-ADD8-2FAE303ACE59}" srcOrd="1" destOrd="0" presId="urn:microsoft.com/office/officeart/2005/8/layout/hProcess7#1"/>
    <dgm:cxn modelId="{46F8BBA6-8294-4594-A49E-08E5F844EE86}" type="presParOf" srcId="{59C030E2-B679-4A21-9A06-F64FFEFA4FA4}" destId="{36CFFC62-BF05-412E-B3B8-C7742FA4CE41}" srcOrd="2" destOrd="0" presId="urn:microsoft.com/office/officeart/2005/8/layout/hProcess7#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D902E66-F283-4EC9-A65F-16B7F1ADD607}">
      <dsp:nvSpPr>
        <dsp:cNvPr id="0" name=""/>
        <dsp:cNvSpPr/>
      </dsp:nvSpPr>
      <dsp:spPr>
        <a:xfrm>
          <a:off x="75663" y="-68006"/>
          <a:ext cx="3307022" cy="6689213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109728" rIns="142240" bIns="0" numCol="1" spcCol="1270" anchor="t" anchorCtr="0">
          <a:noAutofit/>
        </a:bodyPr>
        <a:lstStyle/>
        <a:p>
          <a:pPr lvl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TC NSS</a:t>
          </a:r>
          <a:endParaRPr lang="en-US" sz="3200" b="1" kern="1200" dirty="0"/>
        </a:p>
      </dsp:txBody>
      <dsp:txXfrm rot="16200000">
        <a:off x="-2336211" y="2343868"/>
        <a:ext cx="5485154" cy="661404"/>
      </dsp:txXfrm>
    </dsp:sp>
    <dsp:sp modelId="{8E3A05C9-9D59-4FE1-8328-117D3C9BF0E6}">
      <dsp:nvSpPr>
        <dsp:cNvPr id="0" name=""/>
        <dsp:cNvSpPr/>
      </dsp:nvSpPr>
      <dsp:spPr>
        <a:xfrm>
          <a:off x="810004" y="-68006"/>
          <a:ext cx="2463731" cy="6689213"/>
        </a:xfrm>
        <a:prstGeom prst="rect">
          <a:avLst/>
        </a:prstGeom>
        <a:noFill/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48006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- Constituted July 18, 2016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- 7-member Committee</a:t>
          </a:r>
          <a:endParaRPr lang="en-U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- First step towards actualizing recommendations in the Capital Market Master Plan for a national savings strategy</a:t>
          </a:r>
          <a:endParaRPr lang="en-U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- Develop a Position Paper through research on the need for a national savings strategy</a:t>
          </a:r>
          <a:endParaRPr lang="en-U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- Position paper to be presented to the CMC, Ministry of Finance and Ministry of Budget and National Planning</a:t>
          </a:r>
          <a:endParaRPr lang="en-U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- Position paper will form the springboard for a National Working Group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- NWG to be constituted to drive the implementation of the recommendations of the Position Paper through a National Working Document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- All stakeholders must be involved in the actualizing of the national savings strategy for holistic  application and adoption.</a:t>
          </a:r>
          <a:endParaRPr lang="en-US" sz="1400" kern="1200" dirty="0"/>
        </a:p>
      </dsp:txBody>
      <dsp:txXfrm>
        <a:off x="810004" y="-68006"/>
        <a:ext cx="2463731" cy="6689213"/>
      </dsp:txXfrm>
    </dsp:sp>
    <dsp:sp modelId="{14CCFF33-5101-4D6E-B727-AF8ABF250B9B}">
      <dsp:nvSpPr>
        <dsp:cNvPr id="0" name=""/>
        <dsp:cNvSpPr/>
      </dsp:nvSpPr>
      <dsp:spPr>
        <a:xfrm>
          <a:off x="3453032" y="2"/>
          <a:ext cx="5303355" cy="6553197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109728" rIns="142240" bIns="0" numCol="1" spcCol="1270" anchor="t" anchorCtr="0">
          <a:noAutofit/>
        </a:bodyPr>
        <a:lstStyle/>
        <a:p>
          <a:pPr lvl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/>
            <a:t>POSITION PAPER</a:t>
          </a:r>
          <a:endParaRPr lang="en-US" sz="3200" b="1" kern="1200" dirty="0"/>
        </a:p>
      </dsp:txBody>
      <dsp:txXfrm rot="16200000">
        <a:off x="1296556" y="2156478"/>
        <a:ext cx="5373621" cy="1060671"/>
      </dsp:txXfrm>
    </dsp:sp>
    <dsp:sp modelId="{602E5AE5-A628-46DF-812D-67B31CC4995C}">
      <dsp:nvSpPr>
        <dsp:cNvPr id="0" name=""/>
        <dsp:cNvSpPr/>
      </dsp:nvSpPr>
      <dsp:spPr>
        <a:xfrm rot="5400000">
          <a:off x="3100078" y="4045324"/>
          <a:ext cx="760595" cy="646955"/>
        </a:xfrm>
        <a:prstGeom prst="flowChartExtra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36CFFC62-BF05-412E-B3B8-C7742FA4CE41}">
      <dsp:nvSpPr>
        <dsp:cNvPr id="0" name=""/>
        <dsp:cNvSpPr/>
      </dsp:nvSpPr>
      <dsp:spPr>
        <a:xfrm>
          <a:off x="4441905" y="2"/>
          <a:ext cx="3951000" cy="6553197"/>
        </a:xfrm>
        <a:prstGeom prst="rect">
          <a:avLst/>
        </a:prstGeom>
        <a:noFill/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48006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- An 86-page,  6-chapter document which reviews historical data and information on the Nigerian savings-investment culture, the Nigerian financial system, population and economy and the savings and investment strategies of select countries;</a:t>
          </a:r>
          <a:endParaRPr lang="en-U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- Purpose of the Position Paper is to ascertain the need for a National Savings Strategy in Nigeria and make recommendations on the Strategy;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- Although Nigeria belongs to both commodity rich and emerging economies our national savings rate has been below 20% in the last five years;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- Of the total adult population of 93.5 million, 36.9 million (39.47%) are financially excluded while 11.2 million (11.98%) constitute the informal sector (do not use financial services or products provided by formal institutions);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- To deepen National savings, India; Malaysia; UK; Rwanda; Ghana and Singapore adopt tax-free savings and traditional savings products for successful savings strategies;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- We do recommend a National Savings Scheme to further aid capital accumulation and allocation to boost economic growth and development; To this end our recommendation is that every Nigerian should be opportune to open and have a National Savings </a:t>
          </a:r>
          <a:r>
            <a:rPr lang="en-US" sz="1400" kern="1200" dirty="0" smtClean="0"/>
            <a:t>Account;</a:t>
          </a:r>
          <a:endParaRPr lang="en-US" sz="14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- Success of the Scheme is predicated on – Legislative-backing; No limitations from other laws and regulation; uniform KYC; tax-free savings; extensive financial literacy; and capacity building for regulators and operators to explain products.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/>
        </a:p>
      </dsp:txBody>
      <dsp:txXfrm>
        <a:off x="4441905" y="2"/>
        <a:ext cx="3951000" cy="65531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#1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6BA0-AA55-4252-A34A-0207F48019DC}" type="datetimeFigureOut">
              <a:rPr lang="en-US" smtClean="0"/>
              <a:pPr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630AC-581D-4F21-914B-77FA18AACB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6BA0-AA55-4252-A34A-0207F48019DC}" type="datetimeFigureOut">
              <a:rPr lang="en-US" smtClean="0"/>
              <a:pPr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630AC-581D-4F21-914B-77FA18AACB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6BA0-AA55-4252-A34A-0207F48019DC}" type="datetimeFigureOut">
              <a:rPr lang="en-US" smtClean="0"/>
              <a:pPr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630AC-581D-4F21-914B-77FA18AACB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6BA0-AA55-4252-A34A-0207F48019DC}" type="datetimeFigureOut">
              <a:rPr lang="en-US" smtClean="0"/>
              <a:pPr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630AC-581D-4F21-914B-77FA18AACB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6BA0-AA55-4252-A34A-0207F48019DC}" type="datetimeFigureOut">
              <a:rPr lang="en-US" smtClean="0"/>
              <a:pPr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630AC-581D-4F21-914B-77FA18AACB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6BA0-AA55-4252-A34A-0207F48019DC}" type="datetimeFigureOut">
              <a:rPr lang="en-US" smtClean="0"/>
              <a:pPr/>
              <a:t>11/16/2016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630AC-581D-4F21-914B-77FA18AACB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6BA0-AA55-4252-A34A-0207F48019DC}" type="datetimeFigureOut">
              <a:rPr lang="en-US" smtClean="0"/>
              <a:pPr/>
              <a:t>11/16/2016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630AC-581D-4F21-914B-77FA18AACB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6BA0-AA55-4252-A34A-0207F48019DC}" type="datetimeFigureOut">
              <a:rPr lang="en-US" smtClean="0"/>
              <a:pPr/>
              <a:t>11/16/2016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630AC-581D-4F21-914B-77FA18AACB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6BA0-AA55-4252-A34A-0207F48019DC}" type="datetimeFigureOut">
              <a:rPr lang="en-US" smtClean="0"/>
              <a:pPr/>
              <a:t>11/16/2016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630AC-581D-4F21-914B-77FA18AACB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6BA0-AA55-4252-A34A-0207F48019DC}" type="datetimeFigureOut">
              <a:rPr lang="en-US" smtClean="0"/>
              <a:pPr/>
              <a:t>11/16/2016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630AC-581D-4F21-914B-77FA18AACB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D6BA0-AA55-4252-A34A-0207F48019DC}" type="datetimeFigureOut">
              <a:rPr lang="en-US" smtClean="0"/>
              <a:pPr/>
              <a:t>11/16/2016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630AC-581D-4F21-914B-77FA18AACB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D6BA0-AA55-4252-A34A-0207F48019DC}" type="datetimeFigureOut">
              <a:rPr lang="en-US" smtClean="0"/>
              <a:pPr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630AC-581D-4F21-914B-77FA18AACB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2400" b="1" dirty="0" smtClean="0">
                <a:latin typeface="Century Gothic" pitchFamily="34" charset="0"/>
              </a:rPr>
              <a:t>Technical Committee on National Savings Strategy</a:t>
            </a:r>
            <a:endParaRPr lang="en-GB" sz="2800" b="1" dirty="0">
              <a:latin typeface="Century Gothic" pitchFamily="34" charset="0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Century Gothic" pitchFamily="34" charset="0"/>
              </a:rPr>
              <a:t>Summary Report on Position Paper on a National Savings Strategy</a:t>
            </a:r>
          </a:p>
          <a:p>
            <a:endParaRPr lang="en-US" sz="2800" b="1" dirty="0" smtClean="0">
              <a:latin typeface="Century Gothic" pitchFamily="34" charset="0"/>
            </a:endParaRPr>
          </a:p>
          <a:p>
            <a:r>
              <a:rPr lang="en-US" sz="1500" b="1" dirty="0" smtClean="0">
                <a:latin typeface="Century Gothic" pitchFamily="34" charset="0"/>
              </a:rPr>
              <a:t>Delivered at the 3</a:t>
            </a:r>
            <a:r>
              <a:rPr lang="en-US" sz="1500" b="1" baseline="30000" dirty="0" smtClean="0">
                <a:latin typeface="Century Gothic" pitchFamily="34" charset="0"/>
              </a:rPr>
              <a:t>rd</a:t>
            </a:r>
            <a:r>
              <a:rPr lang="en-US" sz="1500" b="1" dirty="0" smtClean="0">
                <a:latin typeface="Century Gothic" pitchFamily="34" charset="0"/>
              </a:rPr>
              <a:t> CMC Meeting</a:t>
            </a:r>
          </a:p>
          <a:p>
            <a:endParaRPr lang="en-US" dirty="0">
              <a:latin typeface="Century Gothic" pitchFamily="34" charset="0"/>
            </a:endParaRPr>
          </a:p>
        </p:txBody>
      </p:sp>
      <p:pic>
        <p:nvPicPr>
          <p:cNvPr id="2" name="Picture 2" descr="C:\Users\piiwelomen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533400"/>
            <a:ext cx="1295400" cy="11430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6477000" y="6248400"/>
            <a:ext cx="2514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November 24, 2016, </a:t>
            </a:r>
          </a:p>
          <a:p>
            <a:pPr algn="r"/>
            <a:r>
              <a:rPr lang="en-GB" sz="11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Federal Palace Hotel V.I/Lagos</a:t>
            </a:r>
            <a:endParaRPr lang="en-GB" sz="1100" i="1" dirty="0">
              <a:solidFill>
                <a:schemeClr val="tx1">
                  <a:lumMod val="50000"/>
                  <a:lumOff val="50000"/>
                </a:schemeClr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95673958"/>
              </p:ext>
            </p:extLst>
          </p:nvPr>
        </p:nvGraphicFramePr>
        <p:xfrm>
          <a:off x="152400" y="152400"/>
          <a:ext cx="8763000" cy="655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72758007"/>
              </p:ext>
            </p:extLst>
          </p:nvPr>
        </p:nvGraphicFramePr>
        <p:xfrm>
          <a:off x="228600" y="609600"/>
          <a:ext cx="3962400" cy="6209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/>
              </a:tblGrid>
              <a:tr h="29385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PRODUCT FEATURES</a:t>
                      </a:r>
                      <a:endParaRPr lang="en-US" sz="1400" dirty="0"/>
                    </a:p>
                  </a:txBody>
                  <a:tcPr/>
                </a:tc>
              </a:tr>
              <a:tr h="49956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Legislation</a:t>
                      </a:r>
                      <a:r>
                        <a:rPr lang="en-US" sz="1400" baseline="0" dirty="0" smtClean="0"/>
                        <a:t>-backed. Scheme to be regulated by SEC while Accounts to be operated by private sector</a:t>
                      </a:r>
                      <a:endParaRPr lang="en-US" sz="1400" dirty="0"/>
                    </a:p>
                  </a:txBody>
                  <a:tcPr/>
                </a:tc>
              </a:tr>
              <a:tr h="293859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Pre-tax</a:t>
                      </a:r>
                      <a:r>
                        <a:rPr lang="en-US" sz="1400" baseline="0" dirty="0" smtClean="0"/>
                        <a:t> or Post-tax</a:t>
                      </a:r>
                      <a:endParaRPr lang="en-US" sz="1400" dirty="0"/>
                    </a:p>
                  </a:txBody>
                  <a:tcPr/>
                </a:tc>
              </a:tr>
              <a:tr h="339132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Unique</a:t>
                      </a:r>
                      <a:r>
                        <a:rPr lang="en-US" sz="1400" baseline="0" dirty="0" smtClean="0"/>
                        <a:t> ID Number linked to BVN and TIN</a:t>
                      </a:r>
                      <a:endParaRPr lang="en-US" sz="1400" dirty="0"/>
                    </a:p>
                  </a:txBody>
                  <a:tcPr/>
                </a:tc>
              </a:tr>
              <a:tr h="293859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N5 million  annual max. limit</a:t>
                      </a:r>
                      <a:endParaRPr lang="en-US" sz="1400" dirty="0"/>
                    </a:p>
                  </a:txBody>
                  <a:tcPr/>
                </a:tc>
              </a:tr>
              <a:tr h="49956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N50 million lifetime max. savings indexed to inflation (excludes citizens</a:t>
                      </a:r>
                      <a:r>
                        <a:rPr lang="en-US" sz="1400" baseline="0" dirty="0" smtClean="0"/>
                        <a:t> ≥ 50 years old)</a:t>
                      </a:r>
                      <a:endParaRPr lang="en-US" sz="1400" dirty="0"/>
                    </a:p>
                  </a:txBody>
                  <a:tcPr/>
                </a:tc>
              </a:tr>
              <a:tr h="705261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5-year min. tenor. Graduated</a:t>
                      </a:r>
                      <a:r>
                        <a:rPr lang="en-US" sz="1400" baseline="0" dirty="0" smtClean="0"/>
                        <a:t> p</a:t>
                      </a:r>
                      <a:r>
                        <a:rPr lang="en-US" sz="1400" dirty="0" smtClean="0"/>
                        <a:t>enalties for withdrawal before tenor ends. Not applicable to interests or dividends gained during the period</a:t>
                      </a:r>
                      <a:endParaRPr lang="en-US" sz="1400" dirty="0"/>
                    </a:p>
                  </a:txBody>
                  <a:tcPr/>
                </a:tc>
              </a:tr>
              <a:tr h="705261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Account open with service provider or combination of service providers who are regulated by CBN or </a:t>
                      </a:r>
                      <a:r>
                        <a:rPr lang="en-US" sz="1400" b="1" dirty="0" smtClean="0"/>
                        <a:t>SEC</a:t>
                      </a:r>
                      <a:r>
                        <a:rPr lang="en-US" sz="1400" dirty="0" smtClean="0"/>
                        <a:t> or NAICOM</a:t>
                      </a:r>
                      <a:endParaRPr lang="en-US" sz="1400" dirty="0"/>
                    </a:p>
                  </a:txBody>
                  <a:tcPr/>
                </a:tc>
              </a:tr>
              <a:tr h="293859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Meant for Medium to long term savings</a:t>
                      </a:r>
                      <a:endParaRPr lang="en-US" sz="1400" dirty="0"/>
                    </a:p>
                  </a:txBody>
                  <a:tcPr/>
                </a:tc>
              </a:tr>
              <a:tr h="49956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The use of licensed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agents and financial advisers to sell with negotiable fees of 0.25% of contribution</a:t>
                      </a:r>
                      <a:endParaRPr lang="en-US" sz="1400" dirty="0"/>
                    </a:p>
                  </a:txBody>
                  <a:tcPr/>
                </a:tc>
              </a:tr>
              <a:tr h="293859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Exemption</a:t>
                      </a:r>
                      <a:r>
                        <a:rPr lang="en-US" sz="1400" baseline="0" dirty="0" smtClean="0"/>
                        <a:t> from all taxes</a:t>
                      </a:r>
                      <a:endParaRPr lang="en-US" sz="1400" dirty="0"/>
                    </a:p>
                  </a:txBody>
                  <a:tcPr/>
                </a:tc>
              </a:tr>
              <a:tr h="705261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Migration</a:t>
                      </a:r>
                      <a:r>
                        <a:rPr lang="en-US" sz="1400" baseline="0" dirty="0" smtClean="0"/>
                        <a:t> for one account to another. Liquated equity holdings for purpose of migration exempt from CGT</a:t>
                      </a:r>
                      <a:endParaRPr lang="en-US" sz="1400" dirty="0"/>
                    </a:p>
                  </a:txBody>
                  <a:tcPr/>
                </a:tc>
              </a:tr>
              <a:tr h="596907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Custodian to hold assets</a:t>
                      </a:r>
                      <a:r>
                        <a:rPr lang="en-US" sz="1400" baseline="0" dirty="0" smtClean="0"/>
                        <a:t> in accounts operated by non-banking institutions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5800" y="152400"/>
            <a:ext cx="815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NATIONAL SAVINGS SCHEME 	NATIONAL SAVINGS ACCOUNT #</a:t>
            </a:r>
            <a:r>
              <a:rPr lang="en-US" b="1" dirty="0" err="1" smtClean="0"/>
              <a:t>myNSA</a:t>
            </a:r>
            <a:endParaRPr lang="en-US" b="1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886200" y="304800"/>
            <a:ext cx="7620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07896" y="633623"/>
            <a:ext cx="4836104" cy="62243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542</Words>
  <Application>Microsoft Office PowerPoint</Application>
  <PresentationFormat>On-screen Show (4:3)</PresentationFormat>
  <Paragraphs>38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Technical Committee on National Savings Strategy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Technical Committee on National Savings Strategy</dc:title>
  <dc:creator>piiwelomen</dc:creator>
  <cp:lastModifiedBy>cmcsecretariat</cp:lastModifiedBy>
  <cp:revision>55</cp:revision>
  <dcterms:created xsi:type="dcterms:W3CDTF">2016-11-14T08:02:23Z</dcterms:created>
  <dcterms:modified xsi:type="dcterms:W3CDTF">2016-11-16T09:52:34Z</dcterms:modified>
</cp:coreProperties>
</file>