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7"/>
  </p:notesMasterIdLst>
  <p:sldIdLst>
    <p:sldId id="273" r:id="rId3"/>
    <p:sldId id="281" r:id="rId4"/>
    <p:sldId id="263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4A2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585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55AE6-F579-4930-B606-5A9F2B78CCC0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FC5B8-5241-4DEA-90B5-918F8DD846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588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move</a:t>
            </a:r>
            <a:r>
              <a:rPr lang="en-US" baseline="0" dirty="0" smtClean="0"/>
              <a:t> the mandate and strategy above the revised </a:t>
            </a:r>
            <a:r>
              <a:rPr lang="en-US" baseline="0" dirty="0" err="1" smtClean="0"/>
              <a:t>workplan</a:t>
            </a:r>
            <a:r>
              <a:rPr lang="en-US" baseline="0" dirty="0" smtClean="0"/>
              <a:t>. You can use the name of the committee as the slide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C5B8-5241-4DEA-90B5-918F8DD8461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057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D1912-443A-4B9C-81D7-5DABAF8740A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09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D1912-443A-4B9C-81D7-5DABAF8740A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98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8425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615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8859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9226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8126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1915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885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953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9848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9426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313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074BB-EDE4-41E1-AB82-36F7CA355FF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08F71-1EBA-45C9-ACB5-5F0C18814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3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D345-649A-4FD6-8B3E-2808BD86853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0472-4A6C-499C-8169-8F6DEDBA5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4211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98120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TECHNICAL COMMITTEE ON ATTRACTION OF NEW LISTINGS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10000"/>
            <a:ext cx="3657600" cy="4572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76800" y="3810000"/>
            <a:ext cx="3657600" cy="4572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C:\Users\piiwelomen\Desktop\imag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733800"/>
            <a:ext cx="762000" cy="552450"/>
          </a:xfrm>
          <a:prstGeom prst="rect">
            <a:avLst/>
          </a:prstGeom>
          <a:noFill/>
          <a:effectLst>
            <a:outerShdw blurRad="228600" dir="4440000" sx="102000" sy="102000" algn="ctr" rotWithShape="0">
              <a:schemeClr val="tx2">
                <a:lumMod val="40000"/>
                <a:lumOff val="60000"/>
                <a:alpha val="49000"/>
              </a:schemeClr>
            </a:outerShdw>
          </a:effec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447800" y="4800600"/>
            <a:ext cx="6400800" cy="990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PRESENTATION AT CMC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926590" y="5650325"/>
            <a:ext cx="5055296" cy="533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1600" b="1" i="1" baseline="30000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b="1" i="1" dirty="0" smtClean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November 2016</a:t>
            </a:r>
            <a:endParaRPr lang="en-US" sz="1600" b="1" i="1" dirty="0">
              <a:solidFill>
                <a:schemeClr val="tx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89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ight Arrow 54"/>
          <p:cNvSpPr/>
          <p:nvPr/>
        </p:nvSpPr>
        <p:spPr>
          <a:xfrm rot="5400000">
            <a:off x="7584743" y="5461774"/>
            <a:ext cx="340471" cy="16598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ight Arrow 186"/>
          <p:cNvSpPr/>
          <p:nvPr/>
        </p:nvSpPr>
        <p:spPr>
          <a:xfrm rot="16200000" flipV="1">
            <a:off x="1665355" y="5174809"/>
            <a:ext cx="340471" cy="16598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ight Arrow 187"/>
          <p:cNvSpPr/>
          <p:nvPr/>
        </p:nvSpPr>
        <p:spPr>
          <a:xfrm rot="5400000">
            <a:off x="2884555" y="5461774"/>
            <a:ext cx="340471" cy="16598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ight Arrow 188"/>
          <p:cNvSpPr/>
          <p:nvPr/>
        </p:nvSpPr>
        <p:spPr>
          <a:xfrm rot="5400000">
            <a:off x="5094355" y="5461774"/>
            <a:ext cx="340471" cy="16598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ight Arrow 150"/>
          <p:cNvSpPr/>
          <p:nvPr/>
        </p:nvSpPr>
        <p:spPr>
          <a:xfrm rot="16200000" flipV="1">
            <a:off x="6376174" y="5156974"/>
            <a:ext cx="340471" cy="16598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OTLSHAPE_M_040648a26ff84468a24e7480ad91620e_Connector2"/>
          <p:cNvCxnSpPr/>
          <p:nvPr>
            <p:custDataLst>
              <p:tags r:id="rId1"/>
            </p:custDataLst>
          </p:nvPr>
        </p:nvCxnSpPr>
        <p:spPr>
          <a:xfrm>
            <a:off x="3512035" y="6569564"/>
            <a:ext cx="0" cy="66427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M_22ba966897a34657afc169ade639a7fb_Connector1"/>
          <p:cNvCxnSpPr/>
          <p:nvPr>
            <p:custDataLst>
              <p:tags r:id="rId2"/>
            </p:custDataLst>
          </p:nvPr>
        </p:nvCxnSpPr>
        <p:spPr>
          <a:xfrm flipH="1">
            <a:off x="601801" y="4180102"/>
            <a:ext cx="26986" cy="1052388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TLSHAPE_TB_00000000000000000000000000000000_ScaleContainer"/>
          <p:cNvSpPr/>
          <p:nvPr>
            <p:custDataLst>
              <p:tags r:id="rId3"/>
            </p:custDataLst>
          </p:nvPr>
        </p:nvSpPr>
        <p:spPr>
          <a:xfrm>
            <a:off x="277685" y="5232489"/>
            <a:ext cx="8127877" cy="327075"/>
          </a:xfrm>
          <a:prstGeom prst="round2DiagRect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A6B727"/>
              </a:gs>
              <a:gs pos="100000">
                <a:srgbClr val="737F1C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TLSHAPE_TB_00000000000000000000000000000000_TimescaleInterval1"/>
          <p:cNvSpPr txBox="1"/>
          <p:nvPr>
            <p:custDataLst>
              <p:tags r:id="rId4"/>
            </p:custDataLst>
          </p:nvPr>
        </p:nvSpPr>
        <p:spPr>
          <a:xfrm>
            <a:off x="4572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July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cxnSp>
        <p:nvCxnSpPr>
          <p:cNvPr id="79" name="OTLSHAPE_TB_00000000000000000000000000000000_Separator1"/>
          <p:cNvCxnSpPr/>
          <p:nvPr>
            <p:custDataLst>
              <p:tags r:id="rId5"/>
            </p:custDataLst>
          </p:nvPr>
        </p:nvCxnSpPr>
        <p:spPr>
          <a:xfrm>
            <a:off x="12954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TLSHAPE_TB_00000000000000000000000000000000_TimescaleInterval2"/>
          <p:cNvSpPr txBox="1"/>
          <p:nvPr>
            <p:custDataLst>
              <p:tags r:id="rId6"/>
            </p:custDataLst>
          </p:nvPr>
        </p:nvSpPr>
        <p:spPr>
          <a:xfrm>
            <a:off x="16002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August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cxnSp>
        <p:nvCxnSpPr>
          <p:cNvPr id="81" name="OTLSHAPE_TB_00000000000000000000000000000000_Separator2"/>
          <p:cNvCxnSpPr/>
          <p:nvPr>
            <p:custDataLst>
              <p:tags r:id="rId7"/>
            </p:custDataLst>
          </p:nvPr>
        </p:nvCxnSpPr>
        <p:spPr>
          <a:xfrm>
            <a:off x="36576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TLSHAPE_TB_00000000000000000000000000000000_TimescaleInterval3"/>
          <p:cNvSpPr txBox="1"/>
          <p:nvPr>
            <p:custDataLst>
              <p:tags r:id="rId8"/>
            </p:custDataLst>
          </p:nvPr>
        </p:nvSpPr>
        <p:spPr>
          <a:xfrm>
            <a:off x="26670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September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cxnSp>
        <p:nvCxnSpPr>
          <p:cNvPr id="83" name="OTLSHAPE_TB_00000000000000000000000000000000_Separator3"/>
          <p:cNvCxnSpPr/>
          <p:nvPr>
            <p:custDataLst>
              <p:tags r:id="rId9"/>
            </p:custDataLst>
          </p:nvPr>
        </p:nvCxnSpPr>
        <p:spPr>
          <a:xfrm>
            <a:off x="24384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TLSHAPE_TB_00000000000000000000000000000000_TimescaleInterval4"/>
          <p:cNvSpPr txBox="1"/>
          <p:nvPr>
            <p:custDataLst>
              <p:tags r:id="rId10"/>
            </p:custDataLst>
          </p:nvPr>
        </p:nvSpPr>
        <p:spPr>
          <a:xfrm>
            <a:off x="38862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October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cxnSp>
        <p:nvCxnSpPr>
          <p:cNvPr id="85" name="OTLSHAPE_TB_00000000000000000000000000000000_Separator4"/>
          <p:cNvCxnSpPr/>
          <p:nvPr>
            <p:custDataLst>
              <p:tags r:id="rId11"/>
            </p:custDataLst>
          </p:nvPr>
        </p:nvCxnSpPr>
        <p:spPr>
          <a:xfrm>
            <a:off x="47244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TLSHAPE_TB_00000000000000000000000000000000_TimescaleInterval5"/>
          <p:cNvSpPr txBox="1"/>
          <p:nvPr>
            <p:custDataLst>
              <p:tags r:id="rId12"/>
            </p:custDataLst>
          </p:nvPr>
        </p:nvSpPr>
        <p:spPr>
          <a:xfrm>
            <a:off x="49530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November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cxnSp>
        <p:nvCxnSpPr>
          <p:cNvPr id="87" name="OTLSHAPE_TB_00000000000000000000000000000000_Separator5"/>
          <p:cNvCxnSpPr/>
          <p:nvPr>
            <p:custDataLst>
              <p:tags r:id="rId13"/>
            </p:custDataLst>
          </p:nvPr>
        </p:nvCxnSpPr>
        <p:spPr>
          <a:xfrm>
            <a:off x="59436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TLSHAPE_TB_00000000000000000000000000000000_TimescaleInterval6"/>
          <p:cNvSpPr txBox="1"/>
          <p:nvPr>
            <p:custDataLst>
              <p:tags r:id="rId14"/>
            </p:custDataLst>
          </p:nvPr>
        </p:nvSpPr>
        <p:spPr>
          <a:xfrm>
            <a:off x="6172200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December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sp>
        <p:nvSpPr>
          <p:cNvPr id="97" name="OTLSHAPE_M_22ba966897a34657afc169ade639a7fb_Title"/>
          <p:cNvSpPr txBox="1"/>
          <p:nvPr>
            <p:custDataLst>
              <p:tags r:id="rId15"/>
            </p:custDataLst>
          </p:nvPr>
        </p:nvSpPr>
        <p:spPr>
          <a:xfrm>
            <a:off x="837925" y="4099824"/>
            <a:ext cx="2104877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bg2">
                    <a:lumMod val="50000"/>
                  </a:schemeClr>
                </a:solidFill>
              </a:rPr>
              <a:t>Set up Technical Committee</a:t>
            </a:r>
          </a:p>
        </p:txBody>
      </p:sp>
      <p:sp>
        <p:nvSpPr>
          <p:cNvPr id="98" name="OTLSHAPE_M_22ba966897a34657afc169ade639a7fb_Date"/>
          <p:cNvSpPr txBox="1"/>
          <p:nvPr>
            <p:custDataLst>
              <p:tags r:id="rId16"/>
            </p:custDataLst>
          </p:nvPr>
        </p:nvSpPr>
        <p:spPr>
          <a:xfrm>
            <a:off x="837925" y="4273099"/>
            <a:ext cx="796075" cy="1149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July 1, 2016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99" name="OTLSHAPE_M_22ba966897a34657afc169ade639a7fb_Shape"/>
          <p:cNvSpPr/>
          <p:nvPr>
            <p:custDataLst>
              <p:tags r:id="rId17"/>
            </p:custDataLst>
          </p:nvPr>
        </p:nvSpPr>
        <p:spPr>
          <a:xfrm rot="16200000">
            <a:off x="654808" y="4154081"/>
            <a:ext cx="123364" cy="175406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TLSHAPE_M_f37dfb331cf44909bff180704ea51942_Title"/>
          <p:cNvSpPr txBox="1"/>
          <p:nvPr>
            <p:custDataLst>
              <p:tags r:id="rId18"/>
            </p:custDataLst>
          </p:nvPr>
        </p:nvSpPr>
        <p:spPr>
          <a:xfrm>
            <a:off x="1115885" y="4480074"/>
            <a:ext cx="1881912" cy="61555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2" dirty="0" smtClean="0">
                <a:solidFill>
                  <a:srgbClr val="C00000"/>
                </a:solidFill>
              </a:rPr>
              <a:t>August 30, 2016</a:t>
            </a:r>
            <a:endParaRPr lang="en-US" sz="1000" spc="-4" dirty="0" smtClean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Identify </a:t>
            </a:r>
            <a:r>
              <a:rPr lang="en-US" sz="1000" spc="-4" dirty="0">
                <a:solidFill>
                  <a:schemeClr val="accent1">
                    <a:lumMod val="50000"/>
                  </a:schemeClr>
                </a:solidFill>
              </a:rPr>
              <a:t>Industry groups to be </a:t>
            </a: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sensitized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Identify </a:t>
            </a:r>
            <a:r>
              <a:rPr lang="en-US" sz="1000" spc="-4" dirty="0">
                <a:solidFill>
                  <a:schemeClr val="accent1">
                    <a:lumMod val="50000"/>
                  </a:schemeClr>
                </a:solidFill>
              </a:rPr>
              <a:t>MDA's to be </a:t>
            </a: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engaged</a:t>
            </a:r>
            <a:endParaRPr lang="en-US" sz="1000" spc="-4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2" name="OTLSHAPE_M_516c2b687a0e49c6ad1a04234904938f_Title"/>
          <p:cNvSpPr txBox="1"/>
          <p:nvPr>
            <p:custDataLst>
              <p:tags r:id="rId19"/>
            </p:custDataLst>
          </p:nvPr>
        </p:nvSpPr>
        <p:spPr>
          <a:xfrm>
            <a:off x="5410200" y="3515490"/>
            <a:ext cx="2504455" cy="15388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2" dirty="0">
                <a:solidFill>
                  <a:srgbClr val="C00000"/>
                </a:solidFill>
              </a:rPr>
              <a:t>December 1</a:t>
            </a:r>
            <a:r>
              <a:rPr lang="en-US" sz="1000" spc="-22" dirty="0" smtClean="0">
                <a:solidFill>
                  <a:srgbClr val="C00000"/>
                </a:solidFill>
              </a:rPr>
              <a:t>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Engage </a:t>
            </a: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BPE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Engage National Council on Privatization(NCP)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Engage Ministry of Communications and Information 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Technology/NCC</a:t>
            </a:r>
          </a:p>
          <a:p>
            <a:r>
              <a:rPr lang="en-US" sz="1000" spc="-22" dirty="0" smtClean="0">
                <a:solidFill>
                  <a:srgbClr val="C00000"/>
                </a:solidFill>
              </a:rPr>
              <a:t>December 15,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Follow </a:t>
            </a: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up meeting with industry 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High-Value Issuers engagement (e.g. NNPC/ Minister of State for Petroleum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Engage FIRS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en-US" sz="1000" spc="-22" dirty="0" err="1" smtClean="0">
                <a:solidFill>
                  <a:schemeClr val="accent1">
                    <a:lumMod val="50000"/>
                  </a:schemeClr>
                </a:solidFill>
              </a:rPr>
              <a:t>MoF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000" spc="-22" dirty="0">
                <a:solidFill>
                  <a:schemeClr val="accent1">
                    <a:lumMod val="50000"/>
                  </a:schemeClr>
                </a:solidFill>
              </a:rPr>
              <a:t>on granting </a:t>
            </a:r>
            <a:r>
              <a:rPr lang="en-US" sz="1000" spc="-22" dirty="0" smtClean="0">
                <a:solidFill>
                  <a:schemeClr val="accent1">
                    <a:lumMod val="50000"/>
                  </a:schemeClr>
                </a:solidFill>
              </a:rPr>
              <a:t>incentives</a:t>
            </a:r>
          </a:p>
        </p:txBody>
      </p:sp>
      <p:sp>
        <p:nvSpPr>
          <p:cNvPr id="118" name="OTLSHAPE_M_040648a26ff84468a24e7480ad91620e_Title"/>
          <p:cNvSpPr txBox="1"/>
          <p:nvPr>
            <p:custDataLst>
              <p:tags r:id="rId20"/>
            </p:custDataLst>
          </p:nvPr>
        </p:nvSpPr>
        <p:spPr>
          <a:xfrm>
            <a:off x="2590800" y="5695294"/>
            <a:ext cx="17261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2" dirty="0" smtClean="0">
                <a:solidFill>
                  <a:srgbClr val="C00000"/>
                </a:solidFill>
              </a:rPr>
              <a:t>September 30,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pc="-4" dirty="0" smtClean="0">
                <a:solidFill>
                  <a:schemeClr val="dk2"/>
                </a:solidFill>
              </a:rPr>
              <a:t>Prepare </a:t>
            </a:r>
            <a:r>
              <a:rPr lang="en-US" sz="1000" spc="-4" dirty="0">
                <a:solidFill>
                  <a:schemeClr val="dk2"/>
                </a:solidFill>
              </a:rPr>
              <a:t>report on listing incentives.</a:t>
            </a:r>
          </a:p>
        </p:txBody>
      </p:sp>
      <p:sp>
        <p:nvSpPr>
          <p:cNvPr id="124" name="OTLSHAPE_M_2d20d7dcc94f4de2946e4373d494f10b_Title"/>
          <p:cNvSpPr txBox="1"/>
          <p:nvPr>
            <p:custDataLst>
              <p:tags r:id="rId21"/>
            </p:custDataLst>
          </p:nvPr>
        </p:nvSpPr>
        <p:spPr>
          <a:xfrm>
            <a:off x="4648200" y="5697164"/>
            <a:ext cx="2592571" cy="107721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fontAlgn="b"/>
            <a:r>
              <a:rPr lang="en-US" sz="1000" spc="-22" dirty="0" smtClean="0">
                <a:solidFill>
                  <a:srgbClr val="C00000"/>
                </a:solidFill>
              </a:rPr>
              <a:t>November 9,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Engage </a:t>
            </a:r>
            <a:r>
              <a:rPr lang="en-US" sz="1000" spc="-4" dirty="0">
                <a:solidFill>
                  <a:schemeClr val="accent1">
                    <a:lumMod val="50000"/>
                  </a:schemeClr>
                </a:solidFill>
              </a:rPr>
              <a:t>Ministry of </a:t>
            </a: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PW&amp;H/NERC</a:t>
            </a:r>
          </a:p>
          <a:p>
            <a:pPr fontAlgn="b"/>
            <a:r>
              <a:rPr lang="en-US" sz="1000" spc="-22" dirty="0">
                <a:solidFill>
                  <a:srgbClr val="C00000"/>
                </a:solidFill>
              </a:rPr>
              <a:t>November </a:t>
            </a:r>
            <a:r>
              <a:rPr lang="en-US" sz="1000" spc="-22" dirty="0" smtClean="0">
                <a:solidFill>
                  <a:srgbClr val="C00000"/>
                </a:solidFill>
              </a:rPr>
              <a:t>15,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1">
                    <a:lumMod val="50000"/>
                  </a:schemeClr>
                </a:solidFill>
              </a:rPr>
              <a:t>Engagement </a:t>
            </a:r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with SEC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Engagement with </a:t>
            </a:r>
            <a:r>
              <a:rPr lang="en-US" sz="1000" dirty="0" smtClean="0">
                <a:solidFill>
                  <a:schemeClr val="accent1">
                    <a:lumMod val="50000"/>
                  </a:schemeClr>
                </a:solidFill>
              </a:rPr>
              <a:t>SEC and Trade points</a:t>
            </a:r>
          </a:p>
          <a:p>
            <a:pPr fontAlgn="b"/>
            <a:r>
              <a:rPr lang="en-US" sz="1000" spc="-22" dirty="0">
                <a:solidFill>
                  <a:srgbClr val="C00000"/>
                </a:solidFill>
              </a:rPr>
              <a:t>November </a:t>
            </a:r>
            <a:r>
              <a:rPr lang="en-US" sz="1000" spc="-22" dirty="0" smtClean="0">
                <a:solidFill>
                  <a:srgbClr val="C00000"/>
                </a:solidFill>
              </a:rPr>
              <a:t>30, </a:t>
            </a:r>
            <a:r>
              <a:rPr lang="en-US" sz="1000" spc="-22" dirty="0">
                <a:solidFill>
                  <a:srgbClr val="C00000"/>
                </a:solidFill>
              </a:rPr>
              <a:t>2016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Preliminary </a:t>
            </a:r>
            <a:r>
              <a:rPr lang="en-US" sz="1000" spc="-4" dirty="0">
                <a:solidFill>
                  <a:schemeClr val="accent1">
                    <a:lumMod val="50000"/>
                  </a:schemeClr>
                </a:solidFill>
              </a:rPr>
              <a:t>meeting with each industry </a:t>
            </a:r>
            <a:r>
              <a:rPr lang="en-US" sz="1000" spc="-4" dirty="0" smtClean="0">
                <a:solidFill>
                  <a:schemeClr val="accent1">
                    <a:lumMod val="50000"/>
                  </a:schemeClr>
                </a:solidFill>
              </a:rPr>
              <a:t>group</a:t>
            </a:r>
            <a:endParaRPr lang="en-U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1" y="966585"/>
            <a:ext cx="4631173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drive advocacy and other activities towards increasing the number of listed companies on our exchanges.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Broad Terms of Reference are: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Propose strategies to attract listings form target sectors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Undertake relevant advocacy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Undertake any other activity that may be relevant to the achievement of its mandate</a:t>
            </a:r>
          </a:p>
          <a:p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0" y="934482"/>
            <a:ext cx="4452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76200" y="60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Committee Mandate</a:t>
            </a:r>
            <a:endParaRPr lang="en-US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681021" y="934482"/>
            <a:ext cx="4452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71762" y="60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Committee Strategy </a:t>
            </a:r>
            <a:endParaRPr lang="en-US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5942483" y="964860"/>
            <a:ext cx="2287117" cy="2275919"/>
            <a:chOff x="5742814" y="4522191"/>
            <a:chExt cx="2287117" cy="2275919"/>
          </a:xfrm>
        </p:grpSpPr>
        <p:sp>
          <p:nvSpPr>
            <p:cNvPr id="47" name="Freeform 46"/>
            <p:cNvSpPr/>
            <p:nvPr/>
          </p:nvSpPr>
          <p:spPr>
            <a:xfrm>
              <a:off x="5945343" y="4643704"/>
              <a:ext cx="1962912" cy="1962912"/>
            </a:xfrm>
            <a:custGeom>
              <a:avLst/>
              <a:gdLst>
                <a:gd name="connsiteX0" fmla="*/ 981456 w 1962912"/>
                <a:gd name="connsiteY0" fmla="*/ 0 h 1962912"/>
                <a:gd name="connsiteX1" fmla="*/ 1831422 w 1962912"/>
                <a:gd name="connsiteY1" fmla="*/ 490728 h 1962912"/>
                <a:gd name="connsiteX2" fmla="*/ 1831422 w 1962912"/>
                <a:gd name="connsiteY2" fmla="*/ 1472184 h 1962912"/>
                <a:gd name="connsiteX3" fmla="*/ 981456 w 1962912"/>
                <a:gd name="connsiteY3" fmla="*/ 981456 h 1962912"/>
                <a:gd name="connsiteX4" fmla="*/ 981456 w 1962912"/>
                <a:gd name="connsiteY4" fmla="*/ 0 h 1962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2912" h="1962912">
                  <a:moveTo>
                    <a:pt x="981456" y="0"/>
                  </a:moveTo>
                  <a:cubicBezTo>
                    <a:pt x="1332096" y="0"/>
                    <a:pt x="1656102" y="187064"/>
                    <a:pt x="1831422" y="490728"/>
                  </a:cubicBezTo>
                  <a:cubicBezTo>
                    <a:pt x="2006742" y="794392"/>
                    <a:pt x="2006742" y="1168520"/>
                    <a:pt x="1831422" y="1472184"/>
                  </a:cubicBezTo>
                  <a:lnTo>
                    <a:pt x="981456" y="981456"/>
                  </a:lnTo>
                  <a:lnTo>
                    <a:pt x="981456" y="0"/>
                  </a:lnTo>
                  <a:close/>
                </a:path>
              </a:pathLst>
            </a:custGeom>
            <a:solidFill>
              <a:srgbClr val="94A22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7201" tIns="428651" rIns="240071" bIns="97546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0" kern="1200" dirty="0" smtClean="0"/>
                <a:t>Industry Engagement</a:t>
              </a:r>
              <a:endParaRPr lang="en-US" sz="1000" b="0" kern="1200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5904916" y="4713808"/>
              <a:ext cx="1962912" cy="1962912"/>
            </a:xfrm>
            <a:custGeom>
              <a:avLst/>
              <a:gdLst>
                <a:gd name="connsiteX0" fmla="*/ 1831422 w 1962912"/>
                <a:gd name="connsiteY0" fmla="*/ 1472184 h 1962912"/>
                <a:gd name="connsiteX1" fmla="*/ 981456 w 1962912"/>
                <a:gd name="connsiteY1" fmla="*/ 1962912 h 1962912"/>
                <a:gd name="connsiteX2" fmla="*/ 131490 w 1962912"/>
                <a:gd name="connsiteY2" fmla="*/ 1472184 h 1962912"/>
                <a:gd name="connsiteX3" fmla="*/ 981456 w 1962912"/>
                <a:gd name="connsiteY3" fmla="*/ 981456 h 1962912"/>
                <a:gd name="connsiteX4" fmla="*/ 1831422 w 1962912"/>
                <a:gd name="connsiteY4" fmla="*/ 1472184 h 1962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2912" h="1962912">
                  <a:moveTo>
                    <a:pt x="1831422" y="1472184"/>
                  </a:moveTo>
                  <a:cubicBezTo>
                    <a:pt x="1656102" y="1775848"/>
                    <a:pt x="1332097" y="1962912"/>
                    <a:pt x="981456" y="1962912"/>
                  </a:cubicBezTo>
                  <a:cubicBezTo>
                    <a:pt x="630816" y="1962912"/>
                    <a:pt x="306810" y="1775848"/>
                    <a:pt x="131490" y="1472184"/>
                  </a:cubicBezTo>
                  <a:lnTo>
                    <a:pt x="981456" y="981456"/>
                  </a:lnTo>
                  <a:lnTo>
                    <a:pt x="1831422" y="147218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0060" tIns="1286257" rIns="456692" bIns="18795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0" kern="1200" dirty="0" smtClean="0"/>
                <a:t>Regulator Engagement </a:t>
              </a:r>
              <a:endParaRPr lang="en-US" sz="1000" b="0" kern="1200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5864490" y="4643704"/>
              <a:ext cx="1962912" cy="1962912"/>
            </a:xfrm>
            <a:custGeom>
              <a:avLst/>
              <a:gdLst>
                <a:gd name="connsiteX0" fmla="*/ 131490 w 1962912"/>
                <a:gd name="connsiteY0" fmla="*/ 1472184 h 1962912"/>
                <a:gd name="connsiteX1" fmla="*/ 131490 w 1962912"/>
                <a:gd name="connsiteY1" fmla="*/ 490728 h 1962912"/>
                <a:gd name="connsiteX2" fmla="*/ 981456 w 1962912"/>
                <a:gd name="connsiteY2" fmla="*/ 0 h 1962912"/>
                <a:gd name="connsiteX3" fmla="*/ 981456 w 1962912"/>
                <a:gd name="connsiteY3" fmla="*/ 981456 h 1962912"/>
                <a:gd name="connsiteX4" fmla="*/ 131490 w 1962912"/>
                <a:gd name="connsiteY4" fmla="*/ 1472184 h 1962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2912" h="1962912">
                  <a:moveTo>
                    <a:pt x="131490" y="1472184"/>
                  </a:moveTo>
                  <a:cubicBezTo>
                    <a:pt x="-43830" y="1168520"/>
                    <a:pt x="-43830" y="794392"/>
                    <a:pt x="131490" y="490728"/>
                  </a:cubicBezTo>
                  <a:cubicBezTo>
                    <a:pt x="306810" y="187064"/>
                    <a:pt x="630815" y="0"/>
                    <a:pt x="981456" y="0"/>
                  </a:cubicBezTo>
                  <a:lnTo>
                    <a:pt x="981456" y="981456"/>
                  </a:lnTo>
                  <a:lnTo>
                    <a:pt x="131490" y="147218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070" tIns="428651" rIns="1047202" bIns="97546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MDA Engagement</a:t>
              </a:r>
              <a:endParaRPr lang="en-US" sz="1000" kern="1200" dirty="0"/>
            </a:p>
          </p:txBody>
        </p:sp>
        <p:sp>
          <p:nvSpPr>
            <p:cNvPr id="50" name="Circular Arrow 49"/>
            <p:cNvSpPr/>
            <p:nvPr/>
          </p:nvSpPr>
          <p:spPr>
            <a:xfrm>
              <a:off x="5823992" y="4522191"/>
              <a:ext cx="2205939" cy="2205939"/>
            </a:xfrm>
            <a:prstGeom prst="circularArrow">
              <a:avLst>
                <a:gd name="adj1" fmla="val 5085"/>
                <a:gd name="adj2" fmla="val 327528"/>
                <a:gd name="adj3" fmla="val 1472472"/>
                <a:gd name="adj4" fmla="val 16199432"/>
                <a:gd name="adj5" fmla="val 5932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Circular Arrow 50"/>
            <p:cNvSpPr/>
            <p:nvPr/>
          </p:nvSpPr>
          <p:spPr>
            <a:xfrm>
              <a:off x="5783403" y="4592171"/>
              <a:ext cx="2205939" cy="2205939"/>
            </a:xfrm>
            <a:prstGeom prst="circularArrow">
              <a:avLst>
                <a:gd name="adj1" fmla="val 5085"/>
                <a:gd name="adj2" fmla="val 327528"/>
                <a:gd name="adj3" fmla="val 8671970"/>
                <a:gd name="adj4" fmla="val 1800502"/>
                <a:gd name="adj5" fmla="val 5932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Circular Arrow 51"/>
            <p:cNvSpPr/>
            <p:nvPr/>
          </p:nvSpPr>
          <p:spPr>
            <a:xfrm>
              <a:off x="5742814" y="4522191"/>
              <a:ext cx="2205939" cy="2205939"/>
            </a:xfrm>
            <a:prstGeom prst="circularArrow">
              <a:avLst>
                <a:gd name="adj1" fmla="val 5085"/>
                <a:gd name="adj2" fmla="val 327528"/>
                <a:gd name="adj3" fmla="val 15873039"/>
                <a:gd name="adj4" fmla="val 9000000"/>
                <a:gd name="adj5" fmla="val 5932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6" name="TextBox 55"/>
          <p:cNvSpPr txBox="1"/>
          <p:nvPr/>
        </p:nvSpPr>
        <p:spPr>
          <a:xfrm>
            <a:off x="-9100" y="3039775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Revised Timeline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0" y="3401008"/>
            <a:ext cx="4452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0" y="1524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en-US" sz="2000" b="1" cap="small" dirty="0" smtClean="0">
                <a:solidFill>
                  <a:prstClr val="white"/>
                </a:solidFill>
                <a:latin typeface="Verdana" pitchFamily="34" charset="0"/>
              </a:rPr>
              <a:t> committee on attraction of new listings</a:t>
            </a:r>
            <a:endParaRPr lang="en-US" sz="1600" i="1" dirty="0">
              <a:solidFill>
                <a:prstClr val="white"/>
              </a:solidFill>
              <a:latin typeface="Verdana" pitchFamily="34" charset="0"/>
            </a:endParaRPr>
          </a:p>
        </p:txBody>
      </p:sp>
      <p:cxnSp>
        <p:nvCxnSpPr>
          <p:cNvPr id="53" name="OTLSHAPE_TB_00000000000000000000000000000000_Separator5"/>
          <p:cNvCxnSpPr/>
          <p:nvPr>
            <p:custDataLst>
              <p:tags r:id="rId22"/>
            </p:custDataLst>
          </p:nvPr>
        </p:nvCxnSpPr>
        <p:spPr>
          <a:xfrm>
            <a:off x="7086600" y="5279938"/>
            <a:ext cx="0" cy="189791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7315199" y="5305323"/>
            <a:ext cx="323992" cy="1390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 dirty="0" smtClean="0">
                <a:solidFill>
                  <a:schemeClr val="lt1"/>
                </a:solidFill>
              </a:rPr>
              <a:t>January ‘17</a:t>
            </a:r>
            <a:endParaRPr lang="en-US" sz="1400" spc="-20" dirty="0">
              <a:solidFill>
                <a:schemeClr val="lt1"/>
              </a:solidFill>
            </a:endParaRPr>
          </a:p>
        </p:txBody>
      </p:sp>
      <p:sp>
        <p:nvSpPr>
          <p:cNvPr id="58" name="OTLSHAPE_M_2d20d7dcc94f4de2946e4373d494f10b_Title"/>
          <p:cNvSpPr txBox="1"/>
          <p:nvPr>
            <p:custDataLst>
              <p:tags r:id="rId24"/>
            </p:custDataLst>
          </p:nvPr>
        </p:nvSpPr>
        <p:spPr>
          <a:xfrm>
            <a:off x="7258878" y="5695294"/>
            <a:ext cx="1941444" cy="76944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fontAlgn="b"/>
            <a:r>
              <a:rPr lang="en-US" sz="1000" spc="-22" dirty="0" smtClean="0">
                <a:solidFill>
                  <a:srgbClr val="C00000"/>
                </a:solidFill>
              </a:rPr>
              <a:t>January 31, 2017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en-US" sz="1000" spc="-22" dirty="0" smtClean="0">
                <a:solidFill>
                  <a:srgbClr val="002060"/>
                </a:solidFill>
              </a:rPr>
              <a:t>Hold a listing </a:t>
            </a:r>
            <a:r>
              <a:rPr lang="en-US" sz="1000" spc="-22" dirty="0">
                <a:solidFill>
                  <a:srgbClr val="002060"/>
                </a:solidFill>
              </a:rPr>
              <a:t>and issuance conference </a:t>
            </a:r>
            <a:r>
              <a:rPr lang="en-US" sz="1000" spc="-22" dirty="0" smtClean="0">
                <a:solidFill>
                  <a:srgbClr val="002060"/>
                </a:solidFill>
              </a:rPr>
              <a:t>involving all </a:t>
            </a:r>
            <a:r>
              <a:rPr lang="en-US" sz="1000" spc="-22" dirty="0">
                <a:solidFill>
                  <a:srgbClr val="002060"/>
                </a:solidFill>
              </a:rPr>
              <a:t>stakeholders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endParaRPr lang="en-US" sz="1000" spc="-22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0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7737100"/>
              </p:ext>
            </p:extLst>
          </p:nvPr>
        </p:nvGraphicFramePr>
        <p:xfrm>
          <a:off x="228600" y="681101"/>
          <a:ext cx="8763000" cy="608990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18319"/>
                <a:gridCol w="228782"/>
                <a:gridCol w="7315899"/>
              </a:tblGrid>
              <a:tr h="1238306">
                <a:tc>
                  <a:txBody>
                    <a:bodyPr/>
                    <a:lstStyle/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NERC</a:t>
                      </a:r>
                      <a:endParaRPr lang="en-US" sz="1600" b="1" baseline="0" dirty="0" smtClean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Nigerian Electricity Regulatory Commission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ct val="20000"/>
                        </a:spcBef>
                        <a:buFont typeface="Arial" pitchFamily="34" charset="0"/>
                        <a:buChar char="•"/>
                      </a:pPr>
                      <a:endParaRPr lang="en-US" sz="1200" dirty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The regulator is open to ideas that would fund the liquidity shortfall in the industry.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Suggested options</a:t>
                      </a:r>
                      <a:r>
                        <a:rPr lang="en-US" sz="1200" b="0" baseline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 included; sale of govt. 40% shareholding and a bond issuance guaranteed by FGN.</a:t>
                      </a:r>
                      <a:endParaRPr lang="en-US" sz="1200" b="0" dirty="0" smtClean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TC to meet with DISCOs and GENCOs to understand the issues facing the sector from their perspective.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Prepare formal proposal on how the sector can fund its liquidity crisis.</a:t>
                      </a:r>
                      <a:endParaRPr lang="en-US" sz="1200" b="0" dirty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1156649">
                <a:tc>
                  <a:txBody>
                    <a:bodyPr/>
                    <a:lstStyle/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BPP</a:t>
                      </a:r>
                    </a:p>
                    <a:p>
                      <a:pPr algn="l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Bureau of Public Procurement </a:t>
                      </a:r>
                      <a:endParaRPr lang="en-US" sz="1100" b="0" dirty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Proposed strategy was to Incentivize companies to list by giving preference to public listed companies during procurement bids.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Constrained by its ACT which already stipulates requirements for bid qualification.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BPP is open to innovative suggestions from the committee on how to include incentives in its guidelines.</a:t>
                      </a:r>
                    </a:p>
                  </a:txBody>
                  <a:tcPr/>
                </a:tc>
              </a:tr>
              <a:tr h="1423568">
                <a:tc>
                  <a:txBody>
                    <a:bodyPr/>
                    <a:lstStyle/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REDAN</a:t>
                      </a:r>
                    </a:p>
                    <a:p>
                      <a:pPr algn="l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Real Estate Developers Association </a:t>
                      </a:r>
                      <a:endParaRPr lang="en-US" sz="1100" b="0" dirty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Acknowledges that accessing the capital market for long term funds is the only way to solve the housing deficit in the country.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Lack of  information on the capital market and how to convert from private to public.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Lack of information on how to access the market to fund projects. Also lack information on listing requirements and processes.</a:t>
                      </a:r>
                    </a:p>
                  </a:txBody>
                  <a:tcPr/>
                </a:tc>
              </a:tr>
              <a:tr h="1156649">
                <a:tc>
                  <a:txBody>
                    <a:bodyPr/>
                    <a:lstStyle/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400" b="1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IPMAN</a:t>
                      </a:r>
                    </a:p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Independent Petroleum Marketers Association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Association has about 10,000 members who own over 30,000 retail outlets across the country.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Acknowledges the need for members to build sustainable companies.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Lack information on the benefits of listing and listing process.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Fear of dilution of shareholding and losing control of company to outsiders if listed.</a:t>
                      </a:r>
                    </a:p>
                  </a:txBody>
                  <a:tcPr/>
                </a:tc>
              </a:tr>
              <a:tr h="850187">
                <a:tc>
                  <a:txBody>
                    <a:bodyPr/>
                    <a:lstStyle/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NCC </a:t>
                      </a:r>
                    </a:p>
                    <a:p>
                      <a:pPr algn="just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Nigerian Communication Commission </a:t>
                      </a:r>
                      <a:endParaRPr lang="en-US" sz="1100" b="0" dirty="0">
                        <a:solidFill>
                          <a:prstClr val="black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Proposed strategy was to incentivize</a:t>
                      </a:r>
                      <a:r>
                        <a:rPr lang="en-US" sz="1200" baseline="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 companies to list by granting l</a:t>
                      </a:r>
                      <a:r>
                        <a:rPr lang="en-US" sz="120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icensing fee rebate to listed companies and providing in its guidelines listing as a condition for license renewal.</a:t>
                      </a:r>
                    </a:p>
                    <a:p>
                      <a:pPr marL="171450" indent="-171450" algn="just">
                        <a:lnSpc>
                          <a:spcPct val="150000"/>
                        </a:lnSpc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prstClr val="black"/>
                          </a:solidFill>
                          <a:latin typeface="+mn-lt"/>
                          <a:cs typeface="Arial" pitchFamily="34" charset="0"/>
                        </a:rPr>
                        <a:t>Constrained by its ACT which already stipulates requirements for license issuance and renewal.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 w="19050">
            <a:solidFill>
              <a:srgbClr val="A483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1524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Highlights of key comments from preliminary meetings </a:t>
            </a:r>
            <a:endParaRPr lang="en-US" sz="1600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3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 w="19050">
            <a:solidFill>
              <a:srgbClr val="A483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1000" y="825588"/>
            <a:ext cx="8382000" cy="571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algn="just">
              <a:spcBef>
                <a:spcPct val="20000"/>
              </a:spcBef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Meet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with stakeholder committee in the power sector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Prepare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concept notes for regulators and industry groups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Follow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up on preliminary meetings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Sensitize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members of Industry Groups on benefits of listings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Continue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engagements with other regulators and industry groups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Prepare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report on incentives that will encourage  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listing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Hold a listing and issuance conference involving all stakeholders</a:t>
            </a: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2C1C-18FD-46BB-8A79-D9FA6DD736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24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US" sz="1600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2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601</Words>
  <Application>Microsoft Office PowerPoint</Application>
  <PresentationFormat>On-screen Show (4:3)</PresentationFormat>
  <Paragraphs>120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3_Office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COMMITTEE ON ATTRACTION OF NEW LISTINGS</dc:title>
  <dc:creator>eeudoh</dc:creator>
  <cp:lastModifiedBy>secadmin</cp:lastModifiedBy>
  <cp:revision>67</cp:revision>
  <dcterms:created xsi:type="dcterms:W3CDTF">2016-11-17T08:48:56Z</dcterms:created>
  <dcterms:modified xsi:type="dcterms:W3CDTF">2016-11-24T08:46:57Z</dcterms:modified>
</cp:coreProperties>
</file>