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40" r:id="rId1"/>
  </p:sldMasterIdLst>
  <p:notesMasterIdLst>
    <p:notesMasterId r:id="rId11"/>
  </p:notesMasterIdLst>
  <p:handoutMasterIdLst>
    <p:handoutMasterId r:id="rId12"/>
  </p:handoutMasterIdLst>
  <p:sldIdLst>
    <p:sldId id="256" r:id="rId2"/>
    <p:sldId id="273" r:id="rId3"/>
    <p:sldId id="283" r:id="rId4"/>
    <p:sldId id="285" r:id="rId5"/>
    <p:sldId id="286" r:id="rId6"/>
    <p:sldId id="287" r:id="rId7"/>
    <p:sldId id="289" r:id="rId8"/>
    <p:sldId id="290" r:id="rId9"/>
    <p:sldId id="291" r:id="rId10"/>
  </p:sldIdLst>
  <p:sldSz cx="9144000" cy="6858000" type="screen4x3"/>
  <p:notesSz cx="6669088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80808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1656" y="-2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777607" y="0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36EB73-6CA5-4076-83FD-6E38D882CE2C}" type="datetimeFigureOut">
              <a:rPr lang="en-US" smtClean="0"/>
              <a:pPr/>
              <a:t>4/13/2016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777607" y="9430091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8AB588-3229-4795-ABF7-8BC8468DFBB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FBA761-822A-4683-A9DB-8CF19EF9AE21}" type="datetimeFigureOut">
              <a:rPr lang="en-US" smtClean="0"/>
              <a:pPr/>
              <a:t>4/13/2016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44538"/>
            <a:ext cx="4960938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6909" y="4715907"/>
            <a:ext cx="5335270" cy="44677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77607" y="9430091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A053FE-C89B-4117-B475-4E7CF7C65DB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A053FE-C89B-4117-B475-4E7CF7C65DBF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A053FE-C89B-4117-B475-4E7CF7C65DBF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A053FE-C89B-4117-B475-4E7CF7C65DBF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A053FE-C89B-4117-B475-4E7CF7C65DBF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A053FE-C89B-4117-B475-4E7CF7C65DBF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A053FE-C89B-4117-B475-4E7CF7C65DBF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A053FE-C89B-4117-B475-4E7CF7C65DBF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2F603-75DC-4493-9485-4760859750F3}" type="datetime1">
              <a:rPr lang="en-US" smtClean="0"/>
              <a:pPr/>
              <a:t>4/13/2016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BA8D2-EEAC-4283-A25C-91B8D2FFC1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54270-8554-4F96-9B19-9BF273FDEDC8}" type="datetime1">
              <a:rPr lang="en-US" smtClean="0"/>
              <a:pPr/>
              <a:t>4/13/2016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BA8D2-EEAC-4283-A25C-91B8D2FFC1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20631-4AA8-4DD1-BCA0-68D6FE15EAEC}" type="datetime1">
              <a:rPr lang="en-US" smtClean="0"/>
              <a:pPr/>
              <a:t>4/13/2016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BA8D2-EEAC-4283-A25C-91B8D2FFC1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6194E6-2DB0-4E00-AEBF-42BE7B1A06EF}" type="datetime1">
              <a:rPr lang="en-US" smtClean="0"/>
              <a:pPr/>
              <a:t>4/13/2016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BA8D2-EEAC-4283-A25C-91B8D2FFC1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61ABBF-26C2-42F7-8CA6-C8372976A286}" type="datetime1">
              <a:rPr lang="en-US" smtClean="0"/>
              <a:pPr/>
              <a:t>4/13/2016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BA8D2-EEAC-4283-A25C-91B8D2FFC1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A95F6-F008-4B9C-8113-8FEE491A7D10}" type="datetime1">
              <a:rPr lang="en-US" smtClean="0"/>
              <a:pPr/>
              <a:t>4/13/2016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BA8D2-EEAC-4283-A25C-91B8D2FFC1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D7291-3591-46D9-8FFB-049B5F4720D9}" type="datetime1">
              <a:rPr lang="en-US" smtClean="0"/>
              <a:pPr/>
              <a:t>4/13/2016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BA8D2-EEAC-4283-A25C-91B8D2FFC1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ECE16-047A-420B-8818-19261795FB0A}" type="datetime1">
              <a:rPr lang="en-US" smtClean="0"/>
              <a:pPr/>
              <a:t>4/13/2016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BA8D2-EEAC-4283-A25C-91B8D2FFC1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9EFA6-10CF-4EDE-8AED-93DAA4152982}" type="datetime1">
              <a:rPr lang="en-US" smtClean="0"/>
              <a:pPr/>
              <a:t>4/13/2016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BA8D2-EEAC-4283-A25C-91B8D2FFC1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D9E12-8D15-4770-AACE-4E842E6A430E}" type="datetime1">
              <a:rPr lang="en-US" smtClean="0"/>
              <a:pPr/>
              <a:t>4/13/2016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BA8D2-EEAC-4283-A25C-91B8D2FFC1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BD8D1-565D-43C2-BD45-D662618D5B9E}" type="datetime1">
              <a:rPr lang="en-US" smtClean="0"/>
              <a:pPr/>
              <a:t>4/13/2016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940BA8D2-EEAC-4283-A25C-91B8D2FFC13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ECBC6D0-F3A8-4E65-92B5-E50402B67BB2}" type="datetime1">
              <a:rPr lang="en-US" smtClean="0"/>
              <a:pPr/>
              <a:t>4/13/2016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40BA8D2-EEAC-4283-A25C-91B8D2FFC136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762000"/>
            <a:ext cx="7851648" cy="2667000"/>
          </a:xfrm>
        </p:spPr>
        <p:txBody>
          <a:bodyPr>
            <a:noAutofit/>
          </a:bodyPr>
          <a:lstStyle/>
          <a:p>
            <a:pPr algn="ctr"/>
            <a:r>
              <a:rPr lang="en-US" sz="4000" dirty="0" smtClean="0">
                <a:latin typeface="Calisto MT" pitchFamily="18" charset="0"/>
              </a:rPr>
              <a:t>UPDATE ON </a:t>
            </a:r>
            <a:br>
              <a:rPr lang="en-US" sz="4000" dirty="0" smtClean="0">
                <a:latin typeface="Calisto MT" pitchFamily="18" charset="0"/>
              </a:rPr>
            </a:br>
            <a:r>
              <a:rPr lang="en-US" sz="4000" dirty="0" smtClean="0">
                <a:latin typeface="Calisto MT" pitchFamily="18" charset="0"/>
              </a:rPr>
              <a:t/>
            </a:r>
            <a:br>
              <a:rPr lang="en-US" sz="4000" dirty="0" smtClean="0">
                <a:latin typeface="Calisto MT" pitchFamily="18" charset="0"/>
              </a:rPr>
            </a:br>
            <a:r>
              <a:rPr lang="en-US" sz="2600" dirty="0" smtClean="0">
                <a:solidFill>
                  <a:srgbClr val="C00000"/>
                </a:solidFill>
                <a:latin typeface="Calisto MT" pitchFamily="18" charset="0"/>
              </a:rPr>
              <a:t>COMPLAINTS MANAGEMENT FRAMEWORK </a:t>
            </a:r>
            <a:endParaRPr lang="en-US" sz="4000" dirty="0">
              <a:solidFill>
                <a:srgbClr val="7030A0"/>
              </a:solidFill>
              <a:latin typeface="Calisto MT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505200"/>
            <a:ext cx="7854696" cy="2057400"/>
          </a:xfrm>
        </p:spPr>
        <p:txBody>
          <a:bodyPr anchor="b">
            <a:normAutofit fontScale="40000" lnSpcReduction="20000"/>
          </a:bodyPr>
          <a:lstStyle/>
          <a:p>
            <a:pPr algn="ctr"/>
            <a:endParaRPr lang="en-US" sz="3200" dirty="0" smtClean="0"/>
          </a:p>
          <a:p>
            <a:pPr algn="ctr"/>
            <a:endParaRPr lang="en-US" sz="3200" dirty="0" smtClean="0"/>
          </a:p>
          <a:p>
            <a:pPr algn="ctr"/>
            <a:r>
              <a:rPr lang="en-US" sz="3600" dirty="0" smtClean="0"/>
              <a:t>ISYAKU BALA TILDE </a:t>
            </a:r>
          </a:p>
          <a:p>
            <a:pPr algn="ctr"/>
            <a:r>
              <a:rPr lang="en-US" sz="3600" smtClean="0"/>
              <a:t>Director, </a:t>
            </a:r>
            <a:r>
              <a:rPr lang="en-US" sz="3600" dirty="0" smtClean="0"/>
              <a:t>Monitoring Department</a:t>
            </a:r>
          </a:p>
          <a:p>
            <a:pPr algn="ctr"/>
            <a:endParaRPr lang="en-US" sz="3200" dirty="0" smtClean="0"/>
          </a:p>
          <a:p>
            <a:pPr algn="ctr"/>
            <a:r>
              <a:rPr lang="en-US" sz="5800" dirty="0" smtClean="0"/>
              <a:t>Securities &amp; Exchange Commission</a:t>
            </a:r>
          </a:p>
          <a:p>
            <a:pPr algn="ctr"/>
            <a:r>
              <a:rPr lang="en-US" sz="5800" dirty="0" smtClean="0"/>
              <a:t>April 2016</a:t>
            </a:r>
            <a:endParaRPr lang="en-US" sz="58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591312"/>
          </a:xfrm>
        </p:spPr>
        <p:txBody>
          <a:bodyPr>
            <a:noAutofit/>
          </a:bodyPr>
          <a:lstStyle/>
          <a:p>
            <a:pPr marL="342900" indent="-342900"/>
            <a:r>
              <a:rPr lang="en-GB" altLang="en-US" sz="2600" b="1" dirty="0" smtClean="0">
                <a:solidFill>
                  <a:srgbClr val="FF0000"/>
                </a:solidFill>
                <a:latin typeface="Baskerville Old Face" pitchFamily="18" charset="0"/>
              </a:rPr>
              <a:t>COMPLAINTS MANAGEMENT FRAMEWORK (CMF)</a:t>
            </a:r>
            <a:endParaRPr lang="en-GB" altLang="en-US" sz="2600" b="1" dirty="0">
              <a:solidFill>
                <a:srgbClr val="FF0000"/>
              </a:solidFill>
              <a:latin typeface="Baskerville Old Face" pitchFamily="18" charset="0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457200" y="1371600"/>
            <a:ext cx="8077200" cy="1588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BA8D2-EEAC-4283-A25C-91B8D2FFC136}" type="slidenum">
              <a:rPr lang="en-US" sz="2000" smtClean="0"/>
              <a:pPr/>
              <a:t>2</a:t>
            </a:fld>
            <a:endParaRPr lang="en-US" sz="2000" dirty="0"/>
          </a:p>
        </p:txBody>
      </p:sp>
      <p:sp>
        <p:nvSpPr>
          <p:cNvPr id="7" name="Rectangle 6"/>
          <p:cNvSpPr/>
          <p:nvPr/>
        </p:nvSpPr>
        <p:spPr>
          <a:xfrm>
            <a:off x="533400" y="2057400"/>
            <a:ext cx="8077200" cy="1938992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marL="0" lvl="1" algn="just">
              <a:lnSpc>
                <a:spcPct val="150000"/>
              </a:lnSpc>
              <a:spcAft>
                <a:spcPts val="1200"/>
              </a:spcAft>
            </a:pPr>
            <a:r>
              <a:rPr lang="en-GB" altLang="en-US" sz="2000" dirty="0" smtClean="0">
                <a:latin typeface="Baskerville Old Face" pitchFamily="18" charset="0"/>
              </a:rPr>
              <a:t>The CMF is aimed at improving the efficiency of complaint management system &amp; aligning it with international best practice. The CMF would enhance market efficiency, reduce cost of conflict resolution as well as build confidence in the capital market.</a:t>
            </a:r>
          </a:p>
        </p:txBody>
      </p:sp>
      <p:sp>
        <p:nvSpPr>
          <p:cNvPr id="8" name="Rectangle 7"/>
          <p:cNvSpPr/>
          <p:nvPr/>
        </p:nvSpPr>
        <p:spPr>
          <a:xfrm>
            <a:off x="566384" y="1600200"/>
            <a:ext cx="8153400" cy="40011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en-US" sz="20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INTRODUCTION</a:t>
            </a:r>
            <a:endParaRPr lang="en-US" sz="20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57200" y="4191000"/>
            <a:ext cx="80772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68325" lvl="1" indent="-390525" algn="just">
              <a:spcAft>
                <a:spcPts val="1200"/>
              </a:spcAft>
              <a:buFont typeface="Wingdings" pitchFamily="2" charset="2"/>
              <a:buChar char="q"/>
            </a:pPr>
            <a:r>
              <a:rPr lang="en-GB" altLang="en-US" sz="2000" dirty="0" smtClean="0">
                <a:latin typeface="Baskerville Old Face" pitchFamily="18" charset="0"/>
              </a:rPr>
              <a:t>Complains were uncoordinated at the industry level</a:t>
            </a:r>
          </a:p>
          <a:p>
            <a:pPr marL="568325" lvl="1" indent="-390525" algn="just">
              <a:spcAft>
                <a:spcPts val="1200"/>
              </a:spcAft>
              <a:buFont typeface="Wingdings" pitchFamily="2" charset="2"/>
              <a:buChar char="q"/>
            </a:pPr>
            <a:r>
              <a:rPr lang="en-GB" altLang="en-US" sz="2000" dirty="0" smtClean="0">
                <a:latin typeface="Baskerville Old Face" pitchFamily="18" charset="0"/>
              </a:rPr>
              <a:t>Some complains often sent to different agencies at the same time</a:t>
            </a:r>
          </a:p>
          <a:p>
            <a:pPr marL="568325" lvl="1" indent="-390525" algn="just">
              <a:spcAft>
                <a:spcPts val="1200"/>
              </a:spcAft>
              <a:buFont typeface="Wingdings" pitchFamily="2" charset="2"/>
              <a:buChar char="q"/>
            </a:pPr>
            <a:r>
              <a:rPr lang="en-GB" altLang="en-US" sz="2000" dirty="0" smtClean="0">
                <a:latin typeface="Baskerville Old Face" pitchFamily="18" charset="0"/>
              </a:rPr>
              <a:t>SEC handles the bulk of the complaints in the market </a:t>
            </a:r>
          </a:p>
        </p:txBody>
      </p:sp>
      <p:sp>
        <p:nvSpPr>
          <p:cNvPr id="11" name="Rectangle 10"/>
          <p:cNvSpPr/>
          <p:nvPr/>
        </p:nvSpPr>
        <p:spPr>
          <a:xfrm>
            <a:off x="566384" y="3657600"/>
            <a:ext cx="8153400" cy="40011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en-US" sz="20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EXISTING CHALLENGES</a:t>
            </a:r>
            <a:endParaRPr lang="en-US" sz="20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591312"/>
          </a:xfrm>
        </p:spPr>
        <p:txBody>
          <a:bodyPr>
            <a:noAutofit/>
          </a:bodyPr>
          <a:lstStyle/>
          <a:p>
            <a:pPr marL="342900" indent="-342900"/>
            <a:r>
              <a:rPr lang="en-GB" altLang="en-US" sz="2400" b="1" dirty="0" smtClean="0">
                <a:solidFill>
                  <a:srgbClr val="FF0000"/>
                </a:solidFill>
                <a:latin typeface="Baskerville Old Face" pitchFamily="18" charset="0"/>
              </a:rPr>
              <a:t>COMPLAINTS MANAGEMENT FRAMEWORK – cont’d</a:t>
            </a:r>
            <a:endParaRPr lang="en-GB" altLang="en-US" sz="2400" b="1" dirty="0">
              <a:solidFill>
                <a:srgbClr val="FF0000"/>
              </a:solidFill>
              <a:latin typeface="Baskerville Old Face" pitchFamily="18" charset="0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457200" y="1295400"/>
            <a:ext cx="8077200" cy="1588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BA8D2-EEAC-4283-A25C-91B8D2FFC136}" type="slidenum">
              <a:rPr lang="en-US" sz="2000" smtClean="0"/>
              <a:pPr/>
              <a:t>3</a:t>
            </a:fld>
            <a:endParaRPr lang="en-US" sz="2000" dirty="0"/>
          </a:p>
        </p:txBody>
      </p:sp>
      <p:sp>
        <p:nvSpPr>
          <p:cNvPr id="12" name="Rectangle 11"/>
          <p:cNvSpPr/>
          <p:nvPr/>
        </p:nvSpPr>
        <p:spPr>
          <a:xfrm>
            <a:off x="511792" y="1828800"/>
            <a:ext cx="7924800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just"/>
            <a:r>
              <a:rPr lang="en-GB" altLang="en-US" sz="2000" dirty="0" smtClean="0">
                <a:latin typeface="Baskerville Old Face" pitchFamily="18" charset="0"/>
              </a:rPr>
              <a:t>The SEC rules on Complaint Management  was released in February 2015. The rules:</a:t>
            </a:r>
          </a:p>
          <a:p>
            <a:pPr marL="627063" lvl="3" indent="-339725" algn="just">
              <a:buFont typeface="Arial" charset="0"/>
              <a:buChar char="•"/>
            </a:pPr>
            <a:r>
              <a:rPr lang="en-GB" altLang="en-US" sz="2000" dirty="0" smtClean="0">
                <a:latin typeface="Baskerville Old Face" pitchFamily="18" charset="0"/>
              </a:rPr>
              <a:t>Gives more responsibilities to public companies, CMOs, SROs and Trade Groups;</a:t>
            </a:r>
          </a:p>
          <a:p>
            <a:pPr marL="627063" lvl="3" indent="-339725" algn="just">
              <a:buFont typeface="Arial" charset="0"/>
              <a:buChar char="•"/>
            </a:pPr>
            <a:r>
              <a:rPr lang="en-GB" sz="2000" dirty="0" smtClean="0">
                <a:latin typeface="Baskerville Old Face" pitchFamily="18" charset="0"/>
                <a:cs typeface="Arial" pitchFamily="34" charset="0"/>
              </a:rPr>
              <a:t>Mandates SEC, SROs, Recognised capital market trade groups, CMOs and listed companies to establish policies on complaint management;</a:t>
            </a:r>
            <a:endParaRPr lang="en-GB" altLang="en-US" sz="2000" dirty="0" smtClean="0">
              <a:latin typeface="Baskerville Old Face" pitchFamily="18" charset="0"/>
            </a:endParaRPr>
          </a:p>
          <a:p>
            <a:pPr marL="627063" lvl="3" indent="-339725" algn="just">
              <a:buFont typeface="Arial" charset="0"/>
              <a:buChar char="•"/>
            </a:pPr>
            <a:r>
              <a:rPr lang="en-US" altLang="en-US" sz="2000" dirty="0" smtClean="0">
                <a:latin typeface="Baskerville Old Face" pitchFamily="18" charset="0"/>
              </a:rPr>
              <a:t>Requires senior management to endorse the policy and be responsible for its implementation and monitoring;</a:t>
            </a:r>
            <a:endParaRPr lang="en-GB" altLang="en-US" sz="2000" dirty="0" smtClean="0">
              <a:latin typeface="Baskerville Old Face" pitchFamily="18" charset="0"/>
            </a:endParaRPr>
          </a:p>
          <a:p>
            <a:pPr marL="627063" lvl="3" indent="-339725" algn="just">
              <a:buFont typeface="Arial" charset="0"/>
              <a:buChar char="•"/>
            </a:pPr>
            <a:r>
              <a:rPr lang="en-GB" altLang="en-US" sz="2000" dirty="0" smtClean="0">
                <a:latin typeface="Baskerville Old Face" pitchFamily="18" charset="0"/>
              </a:rPr>
              <a:t>Spelt out the process flow and time lines for resolving complaints in the Capital Market;</a:t>
            </a:r>
          </a:p>
          <a:p>
            <a:pPr marL="627063" lvl="3" indent="-339725" algn="just">
              <a:buFont typeface="Arial" charset="0"/>
              <a:buChar char="•"/>
            </a:pPr>
            <a:r>
              <a:rPr lang="en-GB" altLang="en-US" sz="2000" dirty="0" smtClean="0">
                <a:latin typeface="Baskerville Old Face" pitchFamily="18" charset="0"/>
                <a:cs typeface="Arial" pitchFamily="34" charset="0"/>
              </a:rPr>
              <a:t>SEC to concentrate on dealing with major cases of market manipulation, insider trading, accounting frauds and unresolved complaints.  </a:t>
            </a:r>
            <a:endParaRPr lang="en-GB" altLang="en-US" sz="2000" dirty="0">
              <a:latin typeface="Baskerville Old Face" pitchFamily="18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519752" y="1371600"/>
            <a:ext cx="8153400" cy="40011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en-US" sz="20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KEY ISSUES ADDRESSED BY SEC RULES</a:t>
            </a:r>
            <a:endParaRPr lang="en-US" sz="20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591312"/>
          </a:xfrm>
        </p:spPr>
        <p:txBody>
          <a:bodyPr>
            <a:noAutofit/>
          </a:bodyPr>
          <a:lstStyle/>
          <a:p>
            <a:pPr marL="342900" indent="-342900"/>
            <a:r>
              <a:rPr lang="en-GB" altLang="en-US" sz="2400" b="1" dirty="0" smtClean="0">
                <a:solidFill>
                  <a:srgbClr val="FF0000"/>
                </a:solidFill>
                <a:latin typeface="Baskerville Old Face" pitchFamily="18" charset="0"/>
              </a:rPr>
              <a:t>COMPLAINTS MANAGEMENT FRAMEWORK – cont’d</a:t>
            </a:r>
            <a:endParaRPr lang="en-GB" altLang="en-US" sz="2400" b="1" dirty="0">
              <a:solidFill>
                <a:srgbClr val="FF0000"/>
              </a:solidFill>
              <a:latin typeface="Baskerville Old Face" pitchFamily="18" charset="0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457200" y="1371600"/>
            <a:ext cx="8077200" cy="1588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BA8D2-EEAC-4283-A25C-91B8D2FFC136}" type="slidenum">
              <a:rPr lang="en-US" sz="2000" smtClean="0"/>
              <a:pPr/>
              <a:t>4</a:t>
            </a:fld>
            <a:endParaRPr lang="en-US" sz="2000" dirty="0"/>
          </a:p>
        </p:txBody>
      </p:sp>
      <p:sp>
        <p:nvSpPr>
          <p:cNvPr id="12" name="Rectangle 11"/>
          <p:cNvSpPr/>
          <p:nvPr/>
        </p:nvSpPr>
        <p:spPr>
          <a:xfrm>
            <a:off x="511792" y="2667000"/>
            <a:ext cx="7924800" cy="32008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63550" lvl="1" indent="-463550" algn="just">
              <a:spcAft>
                <a:spcPts val="1200"/>
              </a:spcAft>
              <a:buFont typeface="Wingdings" pitchFamily="2" charset="2"/>
              <a:buChar char="q"/>
            </a:pPr>
            <a:r>
              <a:rPr lang="en-US" altLang="en-US" sz="2000" dirty="0" smtClean="0">
                <a:latin typeface="Baskerville Old Face" pitchFamily="18" charset="0"/>
              </a:rPr>
              <a:t>The Commission made consultations with stakeholders (SROs, Trade Groups, CMOs and Public Listed Companies) on the best way to fully implement the framework.   </a:t>
            </a:r>
          </a:p>
          <a:p>
            <a:pPr marL="463550" lvl="1" indent="-463550" algn="just">
              <a:spcAft>
                <a:spcPts val="1200"/>
              </a:spcAft>
              <a:buFont typeface="Wingdings" pitchFamily="2" charset="2"/>
              <a:buChar char="q"/>
            </a:pPr>
            <a:endParaRPr lang="en-US" altLang="en-US" sz="1100" dirty="0" smtClean="0">
              <a:latin typeface="Baskerville Old Face" pitchFamily="18" charset="0"/>
            </a:endParaRPr>
          </a:p>
          <a:p>
            <a:pPr marL="463550" lvl="1" indent="-463550" algn="just">
              <a:spcAft>
                <a:spcPts val="1200"/>
              </a:spcAft>
              <a:buFont typeface="Wingdings" pitchFamily="2" charset="2"/>
              <a:buChar char="q"/>
            </a:pPr>
            <a:r>
              <a:rPr lang="en-US" altLang="en-US" sz="2000" dirty="0" smtClean="0">
                <a:latin typeface="Baskerville Old Face" pitchFamily="18" charset="0"/>
              </a:rPr>
              <a:t>SROs and Trade Groups were directed to sensitize their members and come up with their complaints management policies.</a:t>
            </a:r>
          </a:p>
          <a:p>
            <a:pPr marL="463550" lvl="1" indent="-463550" algn="just">
              <a:spcAft>
                <a:spcPts val="1200"/>
              </a:spcAft>
              <a:buFont typeface="Wingdings" pitchFamily="2" charset="2"/>
              <a:buChar char="q"/>
            </a:pPr>
            <a:endParaRPr lang="en-US" altLang="en-US" sz="1050" dirty="0" smtClean="0">
              <a:latin typeface="Baskerville Old Face" pitchFamily="18" charset="0"/>
            </a:endParaRPr>
          </a:p>
          <a:p>
            <a:pPr marL="463550" lvl="1" indent="-463550" algn="just">
              <a:spcAft>
                <a:spcPts val="1200"/>
              </a:spcAft>
              <a:buFont typeface="Wingdings" pitchFamily="2" charset="2"/>
              <a:buChar char="q"/>
            </a:pPr>
            <a:r>
              <a:rPr lang="en-US" altLang="en-US" sz="2000" dirty="0" smtClean="0">
                <a:latin typeface="Baskerville Old Face" pitchFamily="18" charset="0"/>
              </a:rPr>
              <a:t>CMOs and Public Listed Companies were also directed to come up with their complaints management policies. </a:t>
            </a:r>
            <a:endParaRPr lang="en-US" altLang="en-US" sz="3200" dirty="0" smtClean="0">
              <a:latin typeface="Baskerville Old Face" pitchFamily="18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519752" y="1621808"/>
            <a:ext cx="8153400" cy="40011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en-US" sz="20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WHERE WE ARE</a:t>
            </a:r>
            <a:endParaRPr lang="en-US" sz="20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33400" y="2133601"/>
            <a:ext cx="8153400" cy="369332"/>
          </a:xfrm>
          <a:prstGeom prst="rect">
            <a:avLst/>
          </a:prstGeom>
          <a:solidFill>
            <a:srgbClr val="92D050"/>
          </a:solidFill>
        </p:spPr>
        <p:txBody>
          <a:bodyPr wrap="square">
            <a:spAutoFit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>Implementation 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591312"/>
          </a:xfrm>
        </p:spPr>
        <p:txBody>
          <a:bodyPr>
            <a:noAutofit/>
          </a:bodyPr>
          <a:lstStyle/>
          <a:p>
            <a:pPr marL="342900" indent="-342900"/>
            <a:r>
              <a:rPr lang="en-GB" altLang="en-US" sz="2400" b="1" dirty="0" smtClean="0">
                <a:solidFill>
                  <a:srgbClr val="FF0000"/>
                </a:solidFill>
                <a:latin typeface="Baskerville Old Face" pitchFamily="18" charset="0"/>
              </a:rPr>
              <a:t>COMPLAINT MANAGEMENT FRAMEWORK – cont’d</a:t>
            </a:r>
            <a:endParaRPr lang="en-GB" altLang="en-US" sz="2400" b="1" dirty="0">
              <a:solidFill>
                <a:srgbClr val="FF0000"/>
              </a:solidFill>
              <a:latin typeface="Baskerville Old Face" pitchFamily="18" charset="0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457200" y="1371600"/>
            <a:ext cx="8077200" cy="1588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BA8D2-EEAC-4283-A25C-91B8D2FFC136}" type="slidenum">
              <a:rPr lang="en-US" sz="2000" smtClean="0"/>
              <a:pPr/>
              <a:t>5</a:t>
            </a:fld>
            <a:endParaRPr lang="en-US" sz="2000" dirty="0"/>
          </a:p>
        </p:txBody>
      </p:sp>
      <p:sp>
        <p:nvSpPr>
          <p:cNvPr id="12" name="Rectangle 11"/>
          <p:cNvSpPr/>
          <p:nvPr/>
        </p:nvSpPr>
        <p:spPr>
          <a:xfrm>
            <a:off x="511792" y="2514600"/>
            <a:ext cx="8175008" cy="3600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just">
              <a:spcAft>
                <a:spcPts val="1200"/>
              </a:spcAft>
            </a:pPr>
            <a:r>
              <a:rPr lang="en-US" altLang="en-US" sz="2200" dirty="0" smtClean="0">
                <a:latin typeface="Baskerville Old Face" pitchFamily="18" charset="0"/>
              </a:rPr>
              <a:t>Harmonized framework of the NSE and ASHON is structured as follows:</a:t>
            </a:r>
          </a:p>
          <a:p>
            <a:pPr marL="520700" lvl="1" indent="-520700" algn="just">
              <a:spcAft>
                <a:spcPts val="1200"/>
              </a:spcAft>
              <a:buFont typeface="Wingdings" pitchFamily="2" charset="2"/>
              <a:buChar char="q"/>
            </a:pPr>
            <a:r>
              <a:rPr lang="en-US" altLang="en-US" sz="2200" dirty="0" smtClean="0">
                <a:latin typeface="Baskerville Old Face" pitchFamily="18" charset="0"/>
              </a:rPr>
              <a:t>Complaints by investors against Dealing members to be managed by the NSE;</a:t>
            </a:r>
          </a:p>
          <a:p>
            <a:pPr marL="520700" lvl="1" indent="-520700" algn="just">
              <a:spcAft>
                <a:spcPts val="1200"/>
              </a:spcAft>
              <a:buFont typeface="Wingdings" pitchFamily="2" charset="2"/>
              <a:buChar char="q"/>
            </a:pPr>
            <a:r>
              <a:rPr lang="en-US" altLang="en-US" sz="2200" dirty="0" smtClean="0">
                <a:latin typeface="Baskerville Old Face" pitchFamily="18" charset="0"/>
              </a:rPr>
              <a:t>Complaints between Dealing members to be managed by ASHON;</a:t>
            </a:r>
          </a:p>
          <a:p>
            <a:pPr marL="520700" lvl="1" indent="-520700" algn="just">
              <a:spcAft>
                <a:spcPts val="1200"/>
              </a:spcAft>
              <a:buFont typeface="Wingdings" pitchFamily="2" charset="2"/>
              <a:buChar char="q"/>
            </a:pPr>
            <a:r>
              <a:rPr lang="en-US" altLang="en-US" sz="2200" dirty="0" smtClean="0">
                <a:latin typeface="Baskerville Old Face" pitchFamily="18" charset="0"/>
              </a:rPr>
              <a:t>NSE and ASHON were directed to notify their members that henceforth Broker/Dealers firms related complaints should be resolved between the brokerage firms and concerned investor(s) within the timeframe.</a:t>
            </a:r>
          </a:p>
        </p:txBody>
      </p:sp>
      <p:sp>
        <p:nvSpPr>
          <p:cNvPr id="13" name="Rectangle 12"/>
          <p:cNvSpPr/>
          <p:nvPr/>
        </p:nvSpPr>
        <p:spPr>
          <a:xfrm>
            <a:off x="519752" y="1621808"/>
            <a:ext cx="8153400" cy="40011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en-US" sz="20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WHERE WE ARE</a:t>
            </a:r>
            <a:endParaRPr lang="en-US" sz="20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33400" y="2133601"/>
            <a:ext cx="8153400" cy="323165"/>
          </a:xfrm>
          <a:prstGeom prst="rect">
            <a:avLst/>
          </a:prstGeom>
          <a:solidFill>
            <a:srgbClr val="92D050"/>
          </a:solidFill>
        </p:spPr>
        <p:txBody>
          <a:bodyPr wrap="square">
            <a:spAutoFit/>
          </a:bodyPr>
          <a:lstStyle/>
          <a:p>
            <a:pPr algn="ctr"/>
            <a:r>
              <a:rPr lang="en-US" sz="1500" b="1" dirty="0" smtClean="0">
                <a:solidFill>
                  <a:schemeClr val="bg1"/>
                </a:solidFill>
              </a:rPr>
              <a:t>Nigerian Stock Exchange (NSE)/</a:t>
            </a:r>
            <a:r>
              <a:rPr lang="en-US" sz="1500" dirty="0" smtClean="0">
                <a:solidFill>
                  <a:schemeClr val="bg1"/>
                </a:solidFill>
              </a:rPr>
              <a:t> </a:t>
            </a:r>
            <a:r>
              <a:rPr lang="en-US" sz="1500" b="1" dirty="0" smtClean="0">
                <a:solidFill>
                  <a:schemeClr val="bg1"/>
                </a:solidFill>
              </a:rPr>
              <a:t>Association of </a:t>
            </a:r>
            <a:r>
              <a:rPr lang="en-US" sz="1500" b="1" dirty="0" err="1" smtClean="0">
                <a:solidFill>
                  <a:schemeClr val="bg1"/>
                </a:solidFill>
              </a:rPr>
              <a:t>Stockbroking</a:t>
            </a:r>
            <a:r>
              <a:rPr lang="en-US" sz="1500" b="1" dirty="0" smtClean="0">
                <a:solidFill>
                  <a:schemeClr val="bg1"/>
                </a:solidFill>
              </a:rPr>
              <a:t> Houses of Nigeria (ASHON)</a:t>
            </a:r>
            <a:endParaRPr lang="en-US" sz="15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591312"/>
          </a:xfrm>
        </p:spPr>
        <p:txBody>
          <a:bodyPr>
            <a:noAutofit/>
          </a:bodyPr>
          <a:lstStyle/>
          <a:p>
            <a:pPr marL="342900" indent="-342900"/>
            <a:r>
              <a:rPr lang="en-GB" altLang="en-US" sz="2400" b="1" dirty="0" smtClean="0">
                <a:solidFill>
                  <a:srgbClr val="FF0000"/>
                </a:solidFill>
                <a:latin typeface="Baskerville Old Face" pitchFamily="18" charset="0"/>
              </a:rPr>
              <a:t>COMPLAINT MANAGEMENT FRAMEWORK – cont’d</a:t>
            </a:r>
            <a:endParaRPr lang="en-GB" altLang="en-US" sz="2400" b="1" dirty="0">
              <a:solidFill>
                <a:srgbClr val="FF0000"/>
              </a:solidFill>
              <a:latin typeface="Baskerville Old Face" pitchFamily="18" charset="0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457200" y="1371600"/>
            <a:ext cx="8077200" cy="1588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BA8D2-EEAC-4283-A25C-91B8D2FFC136}" type="slidenum">
              <a:rPr lang="en-US" sz="2000" smtClean="0"/>
              <a:pPr/>
              <a:t>6</a:t>
            </a:fld>
            <a:endParaRPr lang="en-US" sz="2000" dirty="0"/>
          </a:p>
        </p:txBody>
      </p:sp>
      <p:sp>
        <p:nvSpPr>
          <p:cNvPr id="12" name="Rectangle 11"/>
          <p:cNvSpPr/>
          <p:nvPr/>
        </p:nvSpPr>
        <p:spPr>
          <a:xfrm>
            <a:off x="511792" y="2514600"/>
            <a:ext cx="8175008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63550" lvl="1" indent="-463550" algn="just">
              <a:buFont typeface="Wingdings" pitchFamily="2" charset="2"/>
              <a:buChar char="q"/>
            </a:pPr>
            <a:r>
              <a:rPr lang="en-US" altLang="en-US" dirty="0" smtClean="0">
                <a:latin typeface="Baskerville Old Face" pitchFamily="18" charset="0"/>
              </a:rPr>
              <a:t>The NSE requested for exemption on timeframe for resolving:</a:t>
            </a:r>
          </a:p>
          <a:p>
            <a:pPr marL="804863" lvl="1" indent="-285750" algn="just">
              <a:buSzPct val="90000"/>
              <a:buBlip>
                <a:blip r:embed="rId3"/>
              </a:buBlip>
            </a:pPr>
            <a:r>
              <a:rPr lang="en-US" altLang="en-US" dirty="0" smtClean="0">
                <a:latin typeface="Baskerville Old Face" pitchFamily="18" charset="0"/>
              </a:rPr>
              <a:t>Complaints relating to transactions spanning up to 7 years or beyond may require more time to enable firms respond to allegations.</a:t>
            </a:r>
          </a:p>
          <a:p>
            <a:pPr marL="804863" lvl="1" indent="-285750" algn="just">
              <a:buSzPct val="90000"/>
              <a:buBlip>
                <a:blip r:embed="rId3"/>
              </a:buBlip>
            </a:pPr>
            <a:r>
              <a:rPr lang="en-US" altLang="en-US" dirty="0" smtClean="0">
                <a:latin typeface="Baskerville Old Face" pitchFamily="18" charset="0"/>
              </a:rPr>
              <a:t>Complaints that include criminal elements which are referred to the  Exchange, these complaints are not likely to be concluded within 20 working days.</a:t>
            </a:r>
          </a:p>
          <a:p>
            <a:pPr marL="804863" lvl="1" indent="-285750" algn="just">
              <a:buSzPct val="90000"/>
              <a:buBlip>
                <a:blip r:embed="rId3"/>
              </a:buBlip>
            </a:pPr>
            <a:r>
              <a:rPr lang="en-US" altLang="en-US" dirty="0" smtClean="0">
                <a:latin typeface="Baskerville Old Face" pitchFamily="18" charset="0"/>
              </a:rPr>
              <a:t>Appeals against directives/decisions on a complaint may be escalated through the appeal process at the Exchange and is unlikely to be resolved within 20 working days.</a:t>
            </a:r>
          </a:p>
          <a:p>
            <a:pPr marL="804863" lvl="1" indent="-285750" algn="just">
              <a:buSzPct val="90000"/>
              <a:buBlip>
                <a:blip r:embed="rId3"/>
              </a:buBlip>
            </a:pPr>
            <a:endParaRPr lang="en-US" altLang="en-US" sz="1200" dirty="0" smtClean="0">
              <a:latin typeface="Baskerville Old Face" pitchFamily="18" charset="0"/>
            </a:endParaRPr>
          </a:p>
          <a:p>
            <a:pPr marL="463550" lvl="1" indent="-463550" algn="just">
              <a:buFont typeface="Wingdings" pitchFamily="2" charset="2"/>
              <a:buChar char="q"/>
            </a:pPr>
            <a:r>
              <a:rPr lang="en-US" dirty="0" smtClean="0">
                <a:latin typeface="Baskerville Old Face" pitchFamily="18" charset="0"/>
              </a:rPr>
              <a:t>The Exchange also requested for an amendment to the Rule to include a provision requiring that investors notify the Exchange of complaints lodged with any Dealing  Firms to enable the Exchange track such complaints.</a:t>
            </a:r>
            <a:endParaRPr lang="en-US" altLang="en-US" dirty="0" smtClean="0">
              <a:latin typeface="Baskerville Old Face" pitchFamily="18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519752" y="1621808"/>
            <a:ext cx="8153400" cy="40011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en-US" sz="20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WHERE WE ARE</a:t>
            </a:r>
            <a:endParaRPr lang="en-US" sz="20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33400" y="2133601"/>
            <a:ext cx="8153400" cy="323165"/>
          </a:xfrm>
          <a:prstGeom prst="rect">
            <a:avLst/>
          </a:prstGeom>
          <a:solidFill>
            <a:srgbClr val="92D050"/>
          </a:solidFill>
        </p:spPr>
        <p:txBody>
          <a:bodyPr wrap="square">
            <a:spAutoFit/>
          </a:bodyPr>
          <a:lstStyle/>
          <a:p>
            <a:r>
              <a:rPr lang="en-US" sz="1500" b="1" dirty="0" smtClean="0">
                <a:solidFill>
                  <a:schemeClr val="bg1"/>
                </a:solidFill>
              </a:rPr>
              <a:t>Challenges identified by The NSE</a:t>
            </a:r>
            <a:endParaRPr lang="en-US" sz="15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591312"/>
          </a:xfrm>
        </p:spPr>
        <p:txBody>
          <a:bodyPr>
            <a:noAutofit/>
          </a:bodyPr>
          <a:lstStyle/>
          <a:p>
            <a:pPr marL="342900" indent="-342900"/>
            <a:r>
              <a:rPr lang="en-GB" altLang="en-US" sz="2400" b="1" dirty="0" smtClean="0">
                <a:solidFill>
                  <a:srgbClr val="FF0000"/>
                </a:solidFill>
                <a:latin typeface="Baskerville Old Face" pitchFamily="18" charset="0"/>
              </a:rPr>
              <a:t>COMPLIANT MANAGEMENT FRAMEWORK – cont’d</a:t>
            </a:r>
            <a:endParaRPr lang="en-GB" altLang="en-US" sz="2400" b="1" dirty="0">
              <a:solidFill>
                <a:srgbClr val="FF0000"/>
              </a:solidFill>
              <a:latin typeface="Baskerville Old Face" pitchFamily="18" charset="0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457200" y="1371600"/>
            <a:ext cx="8077200" cy="1588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BA8D2-EEAC-4283-A25C-91B8D2FFC136}" type="slidenum">
              <a:rPr lang="en-US" sz="2000" smtClean="0"/>
              <a:pPr/>
              <a:t>7</a:t>
            </a:fld>
            <a:endParaRPr lang="en-US" sz="2000" dirty="0"/>
          </a:p>
        </p:txBody>
      </p:sp>
      <p:sp>
        <p:nvSpPr>
          <p:cNvPr id="13" name="Rectangle 12"/>
          <p:cNvSpPr/>
          <p:nvPr/>
        </p:nvSpPr>
        <p:spPr>
          <a:xfrm>
            <a:off x="457200" y="1502392"/>
            <a:ext cx="8153400" cy="40011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en-US" sz="20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WHERE WE ARE</a:t>
            </a:r>
            <a:endParaRPr lang="en-US" sz="20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57200" y="1969825"/>
            <a:ext cx="8153400" cy="323165"/>
          </a:xfrm>
          <a:prstGeom prst="rect">
            <a:avLst/>
          </a:prstGeom>
          <a:solidFill>
            <a:srgbClr val="92D050"/>
          </a:solidFill>
        </p:spPr>
        <p:txBody>
          <a:bodyPr wrap="square">
            <a:spAutoFit/>
          </a:bodyPr>
          <a:lstStyle/>
          <a:p>
            <a:r>
              <a:rPr lang="en-US" sz="1500" b="1" dirty="0" smtClean="0">
                <a:solidFill>
                  <a:schemeClr val="bg1"/>
                </a:solidFill>
              </a:rPr>
              <a:t>Compliance status of other SROs/Trade Groups</a:t>
            </a:r>
          </a:p>
        </p:txBody>
      </p:sp>
      <p:sp>
        <p:nvSpPr>
          <p:cNvPr id="15" name="Rectangle 14"/>
          <p:cNvSpPr/>
          <p:nvPr/>
        </p:nvSpPr>
        <p:spPr>
          <a:xfrm>
            <a:off x="381000" y="2362200"/>
            <a:ext cx="8175008" cy="39549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just"/>
            <a:r>
              <a:rPr lang="en-US" altLang="en-US" sz="1700" dirty="0" smtClean="0">
                <a:latin typeface="Baskerville Old Face" pitchFamily="18" charset="0"/>
              </a:rPr>
              <a:t>The SEC received, reviewed and communicated observed deficiencies to the following SROs/trade groups, which have presented their complaints management policies;</a:t>
            </a:r>
          </a:p>
          <a:p>
            <a:pPr marL="0" lvl="1" algn="just"/>
            <a:endParaRPr lang="en-US" altLang="en-US" sz="900" dirty="0" smtClean="0">
              <a:latin typeface="Baskerville Old Face" pitchFamily="18" charset="0"/>
            </a:endParaRPr>
          </a:p>
          <a:p>
            <a:pPr marL="341313" lvl="1" indent="-341313" algn="just">
              <a:buFont typeface="Wingdings" pitchFamily="2" charset="2"/>
              <a:buChar char="q"/>
            </a:pPr>
            <a:r>
              <a:rPr lang="en-US" altLang="en-US" sz="1700" dirty="0" smtClean="0">
                <a:latin typeface="Baskerville Old Face" pitchFamily="18" charset="0"/>
              </a:rPr>
              <a:t>FMDQ OTC PLC</a:t>
            </a:r>
          </a:p>
          <a:p>
            <a:pPr marL="341313" lvl="1" indent="-341313" algn="just">
              <a:buFont typeface="Wingdings" pitchFamily="2" charset="2"/>
              <a:buChar char="q"/>
            </a:pPr>
            <a:r>
              <a:rPr lang="en-US" altLang="en-US" sz="1700" dirty="0" smtClean="0">
                <a:latin typeface="Baskerville Old Face" pitchFamily="18" charset="0"/>
              </a:rPr>
              <a:t>Institute of Capital Market Registrars (ICMR)</a:t>
            </a:r>
          </a:p>
          <a:p>
            <a:pPr marL="341313" lvl="1" indent="-341313" algn="just">
              <a:buFont typeface="Wingdings" pitchFamily="2" charset="2"/>
              <a:buChar char="q"/>
            </a:pPr>
            <a:r>
              <a:rPr lang="en-US" altLang="en-US" sz="1700" dirty="0" smtClean="0">
                <a:latin typeface="Baskerville Old Face" pitchFamily="18" charset="0"/>
              </a:rPr>
              <a:t>Association of Issuing Houses of Nigeria (AIHN)</a:t>
            </a:r>
          </a:p>
          <a:p>
            <a:pPr marL="341313" lvl="1" indent="-341313" algn="just">
              <a:buFont typeface="Wingdings" pitchFamily="2" charset="2"/>
              <a:buChar char="q"/>
            </a:pPr>
            <a:r>
              <a:rPr lang="en-US" altLang="en-US" sz="1700" dirty="0" smtClean="0">
                <a:latin typeface="Baskerville Old Face" pitchFamily="18" charset="0"/>
              </a:rPr>
              <a:t>Central Securities Clearing System (CSCS) PLC (being reviewed)</a:t>
            </a:r>
          </a:p>
          <a:p>
            <a:pPr marL="341313" lvl="1" indent="-341313" algn="just"/>
            <a:endParaRPr lang="en-US" altLang="en-US" sz="1050" dirty="0" smtClean="0">
              <a:latin typeface="Baskerville Old Face" pitchFamily="18" charset="0"/>
            </a:endParaRPr>
          </a:p>
          <a:p>
            <a:pPr marL="341313" lvl="1" indent="-341313" algn="just"/>
            <a:r>
              <a:rPr lang="en-US" altLang="en-US" sz="1700" dirty="0" smtClean="0">
                <a:latin typeface="Baskerville Old Face" pitchFamily="18" charset="0"/>
              </a:rPr>
              <a:t>The Commission is expecting action from other SROs/trade groups such as;</a:t>
            </a:r>
          </a:p>
          <a:p>
            <a:pPr marL="341313" lvl="1" indent="-341313" algn="just"/>
            <a:endParaRPr lang="en-US" altLang="en-US" sz="1050" dirty="0" smtClean="0">
              <a:latin typeface="Baskerville Old Face" pitchFamily="18" charset="0"/>
            </a:endParaRPr>
          </a:p>
          <a:p>
            <a:pPr marL="341313" lvl="1" indent="-341313" algn="just">
              <a:buFont typeface="Wingdings" pitchFamily="2" charset="2"/>
              <a:buChar char="q"/>
            </a:pPr>
            <a:r>
              <a:rPr lang="en-US" altLang="en-US" sz="1700" dirty="0" smtClean="0">
                <a:latin typeface="Baskerville Old Face" pitchFamily="18" charset="0"/>
              </a:rPr>
              <a:t>Fund Managers Association of Nigeria (FMAN)</a:t>
            </a:r>
          </a:p>
          <a:p>
            <a:pPr marL="341313" lvl="1" indent="-341313" algn="just">
              <a:buFont typeface="Wingdings" pitchFamily="2" charset="2"/>
              <a:buChar char="q"/>
            </a:pPr>
            <a:r>
              <a:rPr lang="en-US" altLang="en-US" sz="1700" dirty="0" smtClean="0">
                <a:latin typeface="Baskerville Old Face" pitchFamily="18" charset="0"/>
              </a:rPr>
              <a:t>Association of Asset Custodian of Nigeria (AACN)</a:t>
            </a:r>
          </a:p>
          <a:p>
            <a:pPr marL="341313" lvl="1" indent="-341313" algn="just">
              <a:buFont typeface="Wingdings" pitchFamily="2" charset="2"/>
              <a:buChar char="q"/>
            </a:pPr>
            <a:r>
              <a:rPr lang="en-US" altLang="en-US" sz="1700" dirty="0" smtClean="0">
                <a:latin typeface="Baskerville Old Face" pitchFamily="18" charset="0"/>
              </a:rPr>
              <a:t>Association of Corporate Trustees (ACT)</a:t>
            </a:r>
          </a:p>
          <a:p>
            <a:pPr marL="341313" lvl="1" indent="-341313" algn="just">
              <a:buFont typeface="Wingdings" pitchFamily="2" charset="2"/>
              <a:buChar char="q"/>
            </a:pPr>
            <a:r>
              <a:rPr lang="en-US" altLang="en-US" sz="1700" dirty="0" smtClean="0">
                <a:latin typeface="Baskerville Old Face" pitchFamily="18" charset="0"/>
              </a:rPr>
              <a:t>NASD PLC</a:t>
            </a:r>
          </a:p>
          <a:p>
            <a:pPr marL="341313" lvl="1" indent="-341313" algn="just">
              <a:buFont typeface="Wingdings" pitchFamily="2" charset="2"/>
              <a:buChar char="q"/>
            </a:pPr>
            <a:r>
              <a:rPr lang="en-US" altLang="en-US" sz="1700" dirty="0" smtClean="0">
                <a:latin typeface="Baskerville Old Face" pitchFamily="18" charset="0"/>
              </a:rPr>
              <a:t>Nigeria Commodity Exchange (NCX)</a:t>
            </a:r>
          </a:p>
          <a:p>
            <a:pPr marL="341313" lvl="1" indent="-341313" algn="just">
              <a:buFont typeface="Wingdings" pitchFamily="2" charset="2"/>
              <a:buChar char="q"/>
            </a:pPr>
            <a:r>
              <a:rPr lang="en-US" altLang="en-US" sz="1700" dirty="0" smtClean="0">
                <a:latin typeface="Baskerville Old Face" pitchFamily="18" charset="0"/>
              </a:rPr>
              <a:t>Africa Exchange Holdings (AFEX)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591312"/>
          </a:xfrm>
        </p:spPr>
        <p:txBody>
          <a:bodyPr>
            <a:noAutofit/>
          </a:bodyPr>
          <a:lstStyle/>
          <a:p>
            <a:pPr marL="342900" indent="-342900"/>
            <a:r>
              <a:rPr lang="en-GB" altLang="en-US" sz="2400" b="1" dirty="0" smtClean="0">
                <a:solidFill>
                  <a:srgbClr val="FF0000"/>
                </a:solidFill>
                <a:latin typeface="Baskerville Old Face" pitchFamily="18" charset="0"/>
              </a:rPr>
              <a:t>COMPLIANT MANAGEMENT FRAMEWORK – cont’d</a:t>
            </a:r>
            <a:endParaRPr lang="en-GB" altLang="en-US" sz="2400" b="1" dirty="0">
              <a:solidFill>
                <a:srgbClr val="FF0000"/>
              </a:solidFill>
              <a:latin typeface="Baskerville Old Face" pitchFamily="18" charset="0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457200" y="1371600"/>
            <a:ext cx="8077200" cy="1588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BA8D2-EEAC-4283-A25C-91B8D2FFC136}" type="slidenum">
              <a:rPr lang="en-US" sz="2000" smtClean="0"/>
              <a:pPr/>
              <a:t>8</a:t>
            </a:fld>
            <a:endParaRPr lang="en-US" sz="2000" dirty="0"/>
          </a:p>
        </p:txBody>
      </p:sp>
      <p:sp>
        <p:nvSpPr>
          <p:cNvPr id="13" name="Rectangle 12"/>
          <p:cNvSpPr/>
          <p:nvPr/>
        </p:nvSpPr>
        <p:spPr>
          <a:xfrm>
            <a:off x="457200" y="1502392"/>
            <a:ext cx="8153400" cy="40011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en-US" sz="20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WHERE WE ARE</a:t>
            </a:r>
            <a:endParaRPr lang="en-US" sz="20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57200" y="2039035"/>
            <a:ext cx="8153400" cy="323165"/>
          </a:xfrm>
          <a:prstGeom prst="rect">
            <a:avLst/>
          </a:prstGeom>
          <a:solidFill>
            <a:srgbClr val="92D050"/>
          </a:solidFill>
        </p:spPr>
        <p:txBody>
          <a:bodyPr wrap="square">
            <a:spAutoFit/>
          </a:bodyPr>
          <a:lstStyle/>
          <a:p>
            <a:r>
              <a:rPr lang="en-US" sz="1500" b="1" dirty="0" smtClean="0">
                <a:solidFill>
                  <a:schemeClr val="bg1"/>
                </a:solidFill>
              </a:rPr>
              <a:t>Public Listed Companies</a:t>
            </a:r>
          </a:p>
        </p:txBody>
      </p:sp>
      <p:sp>
        <p:nvSpPr>
          <p:cNvPr id="15" name="Rectangle 14"/>
          <p:cNvSpPr/>
          <p:nvPr/>
        </p:nvSpPr>
        <p:spPr>
          <a:xfrm>
            <a:off x="381000" y="3810000"/>
            <a:ext cx="817500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latin typeface="Baskerville Old Face" pitchFamily="18" charset="0"/>
              </a:rPr>
              <a:t>The following capital market consultants were  notified of CMF;</a:t>
            </a:r>
          </a:p>
          <a:p>
            <a:pPr marL="519113" indent="-341313">
              <a:buFont typeface="Wingdings" pitchFamily="2" charset="2"/>
              <a:buChar char="q"/>
            </a:pPr>
            <a:r>
              <a:rPr lang="en-US" dirty="0" smtClean="0">
                <a:latin typeface="Baskerville Old Face" pitchFamily="18" charset="0"/>
              </a:rPr>
              <a:t>Capital Market Solicitors Association </a:t>
            </a:r>
            <a:endParaRPr lang="en-US" sz="1600" dirty="0" smtClean="0">
              <a:latin typeface="Baskerville Old Face" pitchFamily="18" charset="0"/>
            </a:endParaRPr>
          </a:p>
          <a:p>
            <a:pPr marL="519113" indent="-341313">
              <a:buFont typeface="Wingdings" pitchFamily="2" charset="2"/>
              <a:buChar char="q"/>
            </a:pPr>
            <a:r>
              <a:rPr lang="en-US" dirty="0" smtClean="0">
                <a:latin typeface="Baskerville Old Face" pitchFamily="18" charset="0"/>
              </a:rPr>
              <a:t>Reporting Accountants</a:t>
            </a:r>
            <a:endParaRPr lang="en-US" sz="1600" dirty="0" smtClean="0">
              <a:latin typeface="Baskerville Old Face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35592" y="2334904"/>
            <a:ext cx="817500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dirty="0" smtClean="0">
                <a:latin typeface="Baskerville Old Face" pitchFamily="18" charset="0"/>
              </a:rPr>
              <a:t>All  Public Listed Companies were directed to </a:t>
            </a:r>
            <a:r>
              <a:rPr lang="en-US" smtClean="0">
                <a:latin typeface="Baskerville Old Face" pitchFamily="18" charset="0"/>
              </a:rPr>
              <a:t>come up with </a:t>
            </a:r>
            <a:r>
              <a:rPr lang="en-US" dirty="0" smtClean="0">
                <a:latin typeface="Baskerville Old Face" pitchFamily="18" charset="0"/>
              </a:rPr>
              <a:t>their complaints management policies and forward same to the Commission. So far, more than 85%  have complied.</a:t>
            </a:r>
            <a:endParaRPr lang="en-US" sz="1600" dirty="0" smtClean="0">
              <a:latin typeface="Baskerville Old Face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57200" y="3334435"/>
            <a:ext cx="8153400" cy="323165"/>
          </a:xfrm>
          <a:prstGeom prst="rect">
            <a:avLst/>
          </a:prstGeom>
          <a:solidFill>
            <a:srgbClr val="92D050"/>
          </a:solidFill>
        </p:spPr>
        <p:txBody>
          <a:bodyPr wrap="square">
            <a:spAutoFit/>
          </a:bodyPr>
          <a:lstStyle/>
          <a:p>
            <a:r>
              <a:rPr lang="en-US" sz="1500" b="1" dirty="0" smtClean="0">
                <a:solidFill>
                  <a:schemeClr val="bg1"/>
                </a:solidFill>
              </a:rPr>
              <a:t>Capital Market Consultants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BA8D2-EEAC-4283-A25C-91B8D2FFC136}" type="slidenum">
              <a:rPr lang="en-US" sz="1800" smtClean="0"/>
              <a:pPr/>
              <a:t>9</a:t>
            </a:fld>
            <a:endParaRPr lang="en-US" sz="1800" dirty="0"/>
          </a:p>
        </p:txBody>
      </p:sp>
      <p:sp>
        <p:nvSpPr>
          <p:cNvPr id="9" name="TextBox 3"/>
          <p:cNvSpPr txBox="1">
            <a:spLocks noChangeArrowheads="1"/>
          </p:cNvSpPr>
          <p:nvPr/>
        </p:nvSpPr>
        <p:spPr bwMode="auto">
          <a:xfrm>
            <a:off x="990600" y="2714625"/>
            <a:ext cx="61722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6000" b="1" dirty="0">
                <a:solidFill>
                  <a:srgbClr val="C00000"/>
                </a:solidFill>
              </a:rPr>
              <a:t>	</a:t>
            </a:r>
            <a:r>
              <a:rPr lang="en-GB" sz="6000" b="1" dirty="0" smtClean="0">
                <a:solidFill>
                  <a:srgbClr val="C00000"/>
                </a:solidFill>
              </a:rPr>
              <a:t>THANK </a:t>
            </a:r>
            <a:r>
              <a:rPr lang="en-GB" sz="6000" b="1" dirty="0">
                <a:solidFill>
                  <a:srgbClr val="C00000"/>
                </a:solidFill>
              </a:rPr>
              <a:t>YOU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3768</TotalTime>
  <Words>697</Words>
  <Application>Microsoft Office PowerPoint</Application>
  <PresentationFormat>On-screen Show (4:3)</PresentationFormat>
  <Paragraphs>89</Paragraphs>
  <Slides>9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Flow</vt:lpstr>
      <vt:lpstr>UPDATE ON   COMPLAINTS MANAGEMENT FRAMEWORK </vt:lpstr>
      <vt:lpstr>COMPLAINTS MANAGEMENT FRAMEWORK (CMF)</vt:lpstr>
      <vt:lpstr>COMPLAINTS MANAGEMENT FRAMEWORK – cont’d</vt:lpstr>
      <vt:lpstr>COMPLAINTS MANAGEMENT FRAMEWORK – cont’d</vt:lpstr>
      <vt:lpstr>COMPLAINT MANAGEMENT FRAMEWORK – cont’d</vt:lpstr>
      <vt:lpstr>COMPLAINT MANAGEMENT FRAMEWORK – cont’d</vt:lpstr>
      <vt:lpstr>COMPLIANT MANAGEMENT FRAMEWORK – cont’d</vt:lpstr>
      <vt:lpstr>COMPLIANT MANAGEMENT FRAMEWORK – cont’d</vt:lpstr>
      <vt:lpstr>Slide 9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mabdulrazak</dc:creator>
  <cp:lastModifiedBy>dmegbunu</cp:lastModifiedBy>
  <cp:revision>251</cp:revision>
  <dcterms:created xsi:type="dcterms:W3CDTF">2015-06-30T13:13:13Z</dcterms:created>
  <dcterms:modified xsi:type="dcterms:W3CDTF">2016-04-13T07:59:39Z</dcterms:modified>
</cp:coreProperties>
</file>