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40" r:id="rId1"/>
  </p:sldMasterIdLst>
  <p:notesMasterIdLst>
    <p:notesMasterId r:id="rId9"/>
  </p:notesMasterIdLst>
  <p:handoutMasterIdLst>
    <p:handoutMasterId r:id="rId10"/>
  </p:handoutMasterIdLst>
  <p:sldIdLst>
    <p:sldId id="294" r:id="rId2"/>
    <p:sldId id="296" r:id="rId3"/>
    <p:sldId id="291" r:id="rId4"/>
    <p:sldId id="278" r:id="rId5"/>
    <p:sldId id="295" r:id="rId6"/>
    <p:sldId id="292" r:id="rId7"/>
    <p:sldId id="281" r:id="rId8"/>
  </p:sldIdLst>
  <p:sldSz cx="9144000" cy="6858000" type="screen4x3"/>
  <p:notesSz cx="6669088"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0808"/>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44" y="-25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4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777607" y="0"/>
            <a:ext cx="2889938" cy="496411"/>
          </a:xfrm>
          <a:prstGeom prst="rect">
            <a:avLst/>
          </a:prstGeom>
        </p:spPr>
        <p:txBody>
          <a:bodyPr vert="horz" lIns="91440" tIns="45720" rIns="91440" bIns="45720" rtlCol="0"/>
          <a:lstStyle>
            <a:lvl1pPr algn="r">
              <a:defRPr sz="1200"/>
            </a:lvl1pPr>
          </a:lstStyle>
          <a:p>
            <a:fld id="{C436EB73-6CA5-4076-83FD-6E38D882CE2C}" type="datetimeFigureOut">
              <a:rPr lang="en-US" smtClean="0"/>
              <a:pPr/>
              <a:t>4/13/2016</a:t>
            </a:fld>
            <a:endParaRPr lang="en-US"/>
          </a:p>
        </p:txBody>
      </p:sp>
      <p:sp>
        <p:nvSpPr>
          <p:cNvPr id="4" name="Footer Placeholder 3"/>
          <p:cNvSpPr>
            <a:spLocks noGrp="1"/>
          </p:cNvSpPr>
          <p:nvPr>
            <p:ph type="ftr" sz="quarter" idx="2"/>
          </p:nvPr>
        </p:nvSpPr>
        <p:spPr>
          <a:xfrm>
            <a:off x="0" y="9430091"/>
            <a:ext cx="2889938" cy="496411"/>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777607" y="9430091"/>
            <a:ext cx="2889938" cy="496411"/>
          </a:xfrm>
          <a:prstGeom prst="rect">
            <a:avLst/>
          </a:prstGeom>
        </p:spPr>
        <p:txBody>
          <a:bodyPr vert="horz" lIns="91440" tIns="45720" rIns="91440" bIns="45720" rtlCol="0" anchor="b"/>
          <a:lstStyle>
            <a:lvl1pPr algn="r">
              <a:defRPr sz="1200"/>
            </a:lvl1pPr>
          </a:lstStyle>
          <a:p>
            <a:fld id="{FE8AB588-3229-4795-ABF7-8BC8468DFBBF}"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4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777607" y="0"/>
            <a:ext cx="2889938" cy="496411"/>
          </a:xfrm>
          <a:prstGeom prst="rect">
            <a:avLst/>
          </a:prstGeom>
        </p:spPr>
        <p:txBody>
          <a:bodyPr vert="horz" lIns="91440" tIns="45720" rIns="91440" bIns="45720" rtlCol="0"/>
          <a:lstStyle>
            <a:lvl1pPr algn="r">
              <a:defRPr sz="1200"/>
            </a:lvl1pPr>
          </a:lstStyle>
          <a:p>
            <a:fld id="{61FBA761-822A-4683-A9DB-8CF19EF9AE21}" type="datetimeFigureOut">
              <a:rPr lang="en-US" smtClean="0"/>
              <a:pPr/>
              <a:t>4/13/2016</a:t>
            </a:fld>
            <a:endParaRPr lang="en-US"/>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66909" y="4715907"/>
            <a:ext cx="5335270" cy="446770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30091"/>
            <a:ext cx="2889938" cy="49641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777607" y="9430091"/>
            <a:ext cx="2889938" cy="496411"/>
          </a:xfrm>
          <a:prstGeom prst="rect">
            <a:avLst/>
          </a:prstGeom>
        </p:spPr>
        <p:txBody>
          <a:bodyPr vert="horz" lIns="91440" tIns="45720" rIns="91440" bIns="45720" rtlCol="0" anchor="b"/>
          <a:lstStyle>
            <a:lvl1pPr algn="r">
              <a:defRPr sz="1200"/>
            </a:lvl1pPr>
          </a:lstStyle>
          <a:p>
            <a:fld id="{35A053FE-C89B-4117-B475-4E7CF7C65DB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A053FE-C89B-4117-B475-4E7CF7C65DBF}"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A053FE-C89B-4117-B475-4E7CF7C65DBF}"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A053FE-C89B-4117-B475-4E7CF7C65DBF}"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A053FE-C89B-4117-B475-4E7CF7C65DBF}"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A053FE-C89B-4117-B475-4E7CF7C65DBF}"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212F603-75DC-4493-9485-4760859750F3}" type="datetime1">
              <a:rPr lang="en-US" smtClean="0"/>
              <a:pPr/>
              <a:t>4/13/2016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40BA8D2-EEAC-4283-A25C-91B8D2FFC13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954270-8554-4F96-9B19-9BF273FDEDC8}" type="datetime1">
              <a:rPr lang="en-US" smtClean="0"/>
              <a:pPr/>
              <a:t>4/13/2016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0BA8D2-EEAC-4283-A25C-91B8D2FFC13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620631-4AA8-4DD1-BCA0-68D6FE15EAEC}" type="datetime1">
              <a:rPr lang="en-US" smtClean="0"/>
              <a:pPr/>
              <a:t>4/13/2016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0BA8D2-EEAC-4283-A25C-91B8D2FFC13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6194E6-2DB0-4E00-AEBF-42BE7B1A06EF}" type="datetime1">
              <a:rPr lang="en-US" smtClean="0"/>
              <a:pPr/>
              <a:t>4/13/2016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0BA8D2-EEAC-4283-A25C-91B8D2FFC13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661ABBF-26C2-42F7-8CA6-C8372976A286}" type="datetime1">
              <a:rPr lang="en-US" smtClean="0"/>
              <a:pPr/>
              <a:t>4/13/2016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0BA8D2-EEAC-4283-A25C-91B8D2FFC13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57A95F6-F008-4B9C-8113-8FEE491A7D10}" type="datetime1">
              <a:rPr lang="en-US" smtClean="0"/>
              <a:pPr/>
              <a:t>4/13/2016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0BA8D2-EEAC-4283-A25C-91B8D2FFC13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A5D7291-3591-46D9-8FFB-049B5F4720D9}" type="datetime1">
              <a:rPr lang="en-US" smtClean="0"/>
              <a:pPr/>
              <a:t>4/13/2016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0BA8D2-EEAC-4283-A25C-91B8D2FFC13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5CECE16-047A-420B-8818-19261795FB0A}" type="datetime1">
              <a:rPr lang="en-US" smtClean="0"/>
              <a:pPr/>
              <a:t>4/13/2016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0BA8D2-EEAC-4283-A25C-91B8D2FFC13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39EFA6-10CF-4EDE-8AED-93DAA4152982}" type="datetime1">
              <a:rPr lang="en-US" smtClean="0"/>
              <a:pPr/>
              <a:t>4/13/2016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0BA8D2-EEAC-4283-A25C-91B8D2FFC13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CED9E12-8D15-4770-AACE-4E842E6A430E}" type="datetime1">
              <a:rPr lang="en-US" smtClean="0"/>
              <a:pPr/>
              <a:t>4/13/2016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0BA8D2-EEAC-4283-A25C-91B8D2FFC13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06BD8D1-565D-43C2-BD45-D662618D5B9E}" type="datetime1">
              <a:rPr lang="en-US" smtClean="0"/>
              <a:pPr/>
              <a:t>4/13/2016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40BA8D2-EEAC-4283-A25C-91B8D2FFC13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ECBC6D0-F3A8-4E65-92B5-E50402B67BB2}" type="datetime1">
              <a:rPr lang="en-US" smtClean="0"/>
              <a:pPr/>
              <a:t>4/13/2016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40BA8D2-EEAC-4283-A25C-91B8D2FFC136}"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762000"/>
            <a:ext cx="7851648" cy="2667000"/>
          </a:xfrm>
        </p:spPr>
        <p:txBody>
          <a:bodyPr>
            <a:noAutofit/>
          </a:bodyPr>
          <a:lstStyle/>
          <a:p>
            <a:pPr algn="ctr"/>
            <a:r>
              <a:rPr lang="en-US" sz="4000" dirty="0" smtClean="0">
                <a:latin typeface="Calisto MT" pitchFamily="18" charset="0"/>
              </a:rPr>
              <a:t>UPDATE ON </a:t>
            </a:r>
            <a:br>
              <a:rPr lang="en-US" sz="4000" dirty="0" smtClean="0">
                <a:latin typeface="Calisto MT" pitchFamily="18" charset="0"/>
              </a:rPr>
            </a:br>
            <a:r>
              <a:rPr lang="en-US" sz="2600" dirty="0" smtClean="0">
                <a:latin typeface="Calisto MT" pitchFamily="18" charset="0"/>
              </a:rPr>
              <a:t/>
            </a:r>
            <a:br>
              <a:rPr lang="en-US" sz="2600" dirty="0" smtClean="0">
                <a:latin typeface="Calisto MT" pitchFamily="18" charset="0"/>
              </a:rPr>
            </a:br>
            <a:r>
              <a:rPr lang="en-US" sz="2600" dirty="0" smtClean="0">
                <a:solidFill>
                  <a:srgbClr val="7030A0"/>
                </a:solidFill>
                <a:latin typeface="Calisto MT" pitchFamily="18" charset="0"/>
              </a:rPr>
              <a:t>NEW MINIMUM CAPITAL REQUIREMENT</a:t>
            </a:r>
            <a:endParaRPr lang="en-US" sz="4000" dirty="0">
              <a:solidFill>
                <a:srgbClr val="7030A0"/>
              </a:solidFill>
              <a:latin typeface="Calisto MT" pitchFamily="18" charset="0"/>
            </a:endParaRPr>
          </a:p>
        </p:txBody>
      </p:sp>
      <p:sp>
        <p:nvSpPr>
          <p:cNvPr id="3" name="Subtitle 2"/>
          <p:cNvSpPr>
            <a:spLocks noGrp="1"/>
          </p:cNvSpPr>
          <p:nvPr>
            <p:ph type="subTitle" idx="1"/>
          </p:nvPr>
        </p:nvSpPr>
        <p:spPr>
          <a:xfrm>
            <a:off x="533400" y="3505200"/>
            <a:ext cx="7854696" cy="2057400"/>
          </a:xfrm>
        </p:spPr>
        <p:txBody>
          <a:bodyPr anchor="b">
            <a:normAutofit fontScale="40000" lnSpcReduction="20000"/>
          </a:bodyPr>
          <a:lstStyle/>
          <a:p>
            <a:pPr algn="ctr"/>
            <a:endParaRPr lang="en-US" sz="3200" dirty="0" smtClean="0"/>
          </a:p>
          <a:p>
            <a:pPr algn="ctr"/>
            <a:endParaRPr lang="en-US" sz="3200" dirty="0" smtClean="0"/>
          </a:p>
          <a:p>
            <a:pPr algn="ctr"/>
            <a:r>
              <a:rPr lang="en-US" sz="3600" dirty="0" smtClean="0"/>
              <a:t>ISYAKU BALA TILDE </a:t>
            </a:r>
          </a:p>
          <a:p>
            <a:pPr algn="ctr"/>
            <a:r>
              <a:rPr lang="en-US" sz="3600" smtClean="0"/>
              <a:t>Director, </a:t>
            </a:r>
            <a:r>
              <a:rPr lang="en-US" sz="3600" dirty="0" smtClean="0"/>
              <a:t>Monitoring Department</a:t>
            </a:r>
          </a:p>
          <a:p>
            <a:pPr algn="ctr"/>
            <a:endParaRPr lang="en-US" sz="3200" dirty="0" smtClean="0"/>
          </a:p>
          <a:p>
            <a:pPr algn="ctr"/>
            <a:r>
              <a:rPr lang="en-US" sz="5800" dirty="0" smtClean="0"/>
              <a:t>Securities &amp; Exchange Commission</a:t>
            </a:r>
          </a:p>
          <a:p>
            <a:pPr algn="ctr"/>
            <a:r>
              <a:rPr lang="en-US" sz="5800" dirty="0" smtClean="0"/>
              <a:t>April 2016</a:t>
            </a:r>
            <a:endParaRPr lang="en-US" sz="5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685800"/>
          </a:xfrm>
        </p:spPr>
        <p:txBody>
          <a:bodyPr>
            <a:noAutofit/>
          </a:bodyPr>
          <a:lstStyle/>
          <a:p>
            <a:r>
              <a:rPr lang="en-US" sz="2100" b="1" dirty="0" smtClean="0">
                <a:latin typeface="Baskerville Old Face" pitchFamily="18" charset="0"/>
              </a:rPr>
              <a:t>COMPLIANCE WITH NEW MINIMUM CAPITAL REQUIREMENT</a:t>
            </a:r>
            <a:endParaRPr lang="en-US" sz="2100" dirty="0">
              <a:latin typeface="Baskerville Old Face" pitchFamily="18" charset="0"/>
            </a:endParaRPr>
          </a:p>
        </p:txBody>
      </p:sp>
      <p:cxnSp>
        <p:nvCxnSpPr>
          <p:cNvPr id="6" name="Straight Connector 5"/>
          <p:cNvCxnSpPr/>
          <p:nvPr/>
        </p:nvCxnSpPr>
        <p:spPr>
          <a:xfrm>
            <a:off x="457200" y="1370012"/>
            <a:ext cx="8077200" cy="1588"/>
          </a:xfrm>
          <a:prstGeom prst="line">
            <a:avLst/>
          </a:prstGeom>
        </p:spPr>
        <p:style>
          <a:lnRef idx="3">
            <a:schemeClr val="accent2"/>
          </a:lnRef>
          <a:fillRef idx="0">
            <a:schemeClr val="accent2"/>
          </a:fillRef>
          <a:effectRef idx="2">
            <a:schemeClr val="accent2"/>
          </a:effectRef>
          <a:fontRef idx="minor">
            <a:schemeClr val="tx1"/>
          </a:fontRef>
        </p:style>
      </p:cxnSp>
      <p:sp>
        <p:nvSpPr>
          <p:cNvPr id="10" name="Slide Number Placeholder 9"/>
          <p:cNvSpPr>
            <a:spLocks noGrp="1"/>
          </p:cNvSpPr>
          <p:nvPr>
            <p:ph type="sldNum" sz="quarter" idx="12"/>
          </p:nvPr>
        </p:nvSpPr>
        <p:spPr/>
        <p:txBody>
          <a:bodyPr/>
          <a:lstStyle/>
          <a:p>
            <a:fld id="{940BA8D2-EEAC-4283-A25C-91B8D2FFC136}" type="slidenum">
              <a:rPr lang="en-US" sz="2000" smtClean="0"/>
              <a:pPr/>
              <a:t>2</a:t>
            </a:fld>
            <a:endParaRPr lang="en-US" sz="2000" dirty="0"/>
          </a:p>
        </p:txBody>
      </p:sp>
      <p:sp>
        <p:nvSpPr>
          <p:cNvPr id="7" name="Rectangle 6"/>
          <p:cNvSpPr/>
          <p:nvPr/>
        </p:nvSpPr>
        <p:spPr>
          <a:xfrm>
            <a:off x="457200" y="2325959"/>
            <a:ext cx="8077200" cy="1738168"/>
          </a:xfrm>
          <a:prstGeom prst="rect">
            <a:avLst/>
          </a:prstGeom>
          <a:noFill/>
        </p:spPr>
        <p:txBody>
          <a:bodyPr wrap="square">
            <a:spAutoFit/>
          </a:bodyPr>
          <a:lstStyle/>
          <a:p>
            <a:pPr algn="just">
              <a:lnSpc>
                <a:spcPct val="115000"/>
              </a:lnSpc>
            </a:pPr>
            <a:endParaRPr lang="en-US" sz="900" dirty="0" smtClean="0">
              <a:latin typeface="Baskerville Old Face" pitchFamily="18" charset="0"/>
              <a:ea typeface="Calibri"/>
              <a:cs typeface="Times New Roman"/>
            </a:endParaRPr>
          </a:p>
          <a:p>
            <a:pPr algn="just">
              <a:lnSpc>
                <a:spcPct val="115000"/>
              </a:lnSpc>
            </a:pPr>
            <a:r>
              <a:rPr lang="en-US" sz="2800" dirty="0" smtClean="0">
                <a:latin typeface="Baskerville Old Face" pitchFamily="18" charset="0"/>
                <a:ea typeface="Calibri"/>
                <a:cs typeface="Times New Roman"/>
              </a:rPr>
              <a:t>As indicated at various fora prior to the deadline of recapitalization, the Commission conducted capital verification in November/December 2015.  </a:t>
            </a:r>
          </a:p>
        </p:txBody>
      </p:sp>
      <p:sp>
        <p:nvSpPr>
          <p:cNvPr id="9" name="Rectangle 8"/>
          <p:cNvSpPr/>
          <p:nvPr/>
        </p:nvSpPr>
        <p:spPr>
          <a:xfrm>
            <a:off x="457200" y="1686580"/>
            <a:ext cx="8153400" cy="523220"/>
          </a:xfrm>
          <a:prstGeom prst="rect">
            <a:avLst/>
          </a:prstGeom>
          <a:solidFill>
            <a:srgbClr val="92D050"/>
          </a:solidFill>
        </p:spPr>
        <p:txBody>
          <a:bodyPr wrap="square">
            <a:spAutoFit/>
          </a:bodyPr>
          <a:lstStyle/>
          <a:p>
            <a:r>
              <a:rPr lang="en-US" sz="2800" b="1" dirty="0" smtClean="0">
                <a:solidFill>
                  <a:schemeClr val="bg1"/>
                </a:solidFill>
                <a:latin typeface="Baskerville Old Face" pitchFamily="18" charset="0"/>
              </a:rPr>
              <a:t>Introduction</a:t>
            </a:r>
            <a:endParaRPr lang="en-US" sz="2800" dirty="0" smtClean="0">
              <a:solidFill>
                <a:schemeClr val="bg1"/>
              </a:solidFill>
              <a:latin typeface="Baskerville Old Face"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685800"/>
          </a:xfrm>
        </p:spPr>
        <p:txBody>
          <a:bodyPr>
            <a:noAutofit/>
          </a:bodyPr>
          <a:lstStyle/>
          <a:p>
            <a:r>
              <a:rPr lang="en-US" sz="2100" b="1" dirty="0" smtClean="0">
                <a:latin typeface="Baskerville Old Face" pitchFamily="18" charset="0"/>
              </a:rPr>
              <a:t>COMPLIANCE WITH NEW MINIMUM CAPITAL REQUIREMENT</a:t>
            </a:r>
            <a:endParaRPr lang="en-US" sz="2100" dirty="0">
              <a:latin typeface="Baskerville Old Face" pitchFamily="18" charset="0"/>
            </a:endParaRPr>
          </a:p>
        </p:txBody>
      </p:sp>
      <p:cxnSp>
        <p:nvCxnSpPr>
          <p:cNvPr id="6" name="Straight Connector 5"/>
          <p:cNvCxnSpPr/>
          <p:nvPr/>
        </p:nvCxnSpPr>
        <p:spPr>
          <a:xfrm>
            <a:off x="457200" y="1370012"/>
            <a:ext cx="8077200" cy="1588"/>
          </a:xfrm>
          <a:prstGeom prst="line">
            <a:avLst/>
          </a:prstGeom>
        </p:spPr>
        <p:style>
          <a:lnRef idx="3">
            <a:schemeClr val="accent2"/>
          </a:lnRef>
          <a:fillRef idx="0">
            <a:schemeClr val="accent2"/>
          </a:fillRef>
          <a:effectRef idx="2">
            <a:schemeClr val="accent2"/>
          </a:effectRef>
          <a:fontRef idx="minor">
            <a:schemeClr val="tx1"/>
          </a:fontRef>
        </p:style>
      </p:cxnSp>
      <p:sp>
        <p:nvSpPr>
          <p:cNvPr id="10" name="Slide Number Placeholder 9"/>
          <p:cNvSpPr>
            <a:spLocks noGrp="1"/>
          </p:cNvSpPr>
          <p:nvPr>
            <p:ph type="sldNum" sz="quarter" idx="12"/>
          </p:nvPr>
        </p:nvSpPr>
        <p:spPr/>
        <p:txBody>
          <a:bodyPr/>
          <a:lstStyle/>
          <a:p>
            <a:fld id="{940BA8D2-EEAC-4283-A25C-91B8D2FFC136}" type="slidenum">
              <a:rPr lang="en-US" sz="2000" smtClean="0"/>
              <a:pPr/>
              <a:t>3</a:t>
            </a:fld>
            <a:endParaRPr lang="en-US" sz="2000" dirty="0"/>
          </a:p>
        </p:txBody>
      </p:sp>
      <p:sp>
        <p:nvSpPr>
          <p:cNvPr id="7" name="Rectangle 6"/>
          <p:cNvSpPr/>
          <p:nvPr/>
        </p:nvSpPr>
        <p:spPr>
          <a:xfrm>
            <a:off x="457200" y="2133600"/>
            <a:ext cx="8153400" cy="4357347"/>
          </a:xfrm>
          <a:prstGeom prst="rect">
            <a:avLst/>
          </a:prstGeom>
          <a:noFill/>
        </p:spPr>
        <p:txBody>
          <a:bodyPr wrap="square">
            <a:spAutoFit/>
          </a:bodyPr>
          <a:lstStyle/>
          <a:p>
            <a:pPr marL="395288" indent="-395288" algn="just">
              <a:lnSpc>
                <a:spcPct val="115000"/>
              </a:lnSpc>
              <a:buFont typeface="Wingdings" pitchFamily="2" charset="2"/>
              <a:buChar char="q"/>
            </a:pPr>
            <a:r>
              <a:rPr lang="en-US" sz="2300" dirty="0" smtClean="0">
                <a:latin typeface="Baskerville Old Face" pitchFamily="18" charset="0"/>
                <a:ea typeface="Calibri"/>
                <a:cs typeface="Times New Roman"/>
              </a:rPr>
              <a:t>The capital verification exercise was in the first instance conducted by Audit Firms that went to the field to confirm capital injections, the reports of which were later reviewed by a Committee that further reviewed the adequacy of the findings from on-site verifications. </a:t>
            </a:r>
          </a:p>
          <a:p>
            <a:pPr marL="395288" indent="-395288" algn="just">
              <a:lnSpc>
                <a:spcPct val="115000"/>
              </a:lnSpc>
              <a:buFont typeface="Wingdings" pitchFamily="2" charset="2"/>
              <a:buChar char="q"/>
            </a:pPr>
            <a:endParaRPr lang="en-US" sz="1000" dirty="0" smtClean="0">
              <a:latin typeface="Baskerville Old Face" pitchFamily="18" charset="0"/>
              <a:ea typeface="Calibri"/>
              <a:cs typeface="Times New Roman"/>
            </a:endParaRPr>
          </a:p>
          <a:p>
            <a:pPr marL="395288" indent="-395288" algn="just">
              <a:lnSpc>
                <a:spcPct val="115000"/>
              </a:lnSpc>
              <a:buFont typeface="Wingdings" pitchFamily="2" charset="2"/>
              <a:buChar char="q"/>
            </a:pPr>
            <a:r>
              <a:rPr lang="en-US" sz="2300" dirty="0" smtClean="0">
                <a:latin typeface="Baskerville Old Face" pitchFamily="18" charset="0"/>
                <a:ea typeface="Calibri"/>
                <a:cs typeface="Times New Roman"/>
              </a:rPr>
              <a:t>CMOs with issues from the Audit reports were contacted to give further clarifications. The responses from the CMOs were reviewed before the Commission came up with the final list of CMOs that complied with the new minimum capital requirement. </a:t>
            </a:r>
            <a:endParaRPr lang="en-US" sz="2300" dirty="0">
              <a:latin typeface="Baskerville Old Face" pitchFamily="18" charset="0"/>
              <a:ea typeface="Calibri"/>
              <a:cs typeface="Times New Roman"/>
            </a:endParaRPr>
          </a:p>
        </p:txBody>
      </p:sp>
      <p:sp>
        <p:nvSpPr>
          <p:cNvPr id="9" name="Rectangle 8"/>
          <p:cNvSpPr/>
          <p:nvPr/>
        </p:nvSpPr>
        <p:spPr>
          <a:xfrm>
            <a:off x="457200" y="1600200"/>
            <a:ext cx="8153400" cy="461665"/>
          </a:xfrm>
          <a:prstGeom prst="rect">
            <a:avLst/>
          </a:prstGeom>
          <a:solidFill>
            <a:srgbClr val="92D050"/>
          </a:solidFill>
        </p:spPr>
        <p:txBody>
          <a:bodyPr wrap="square">
            <a:spAutoFit/>
          </a:bodyPr>
          <a:lstStyle/>
          <a:p>
            <a:r>
              <a:rPr lang="en-US" sz="2400" b="1" dirty="0" smtClean="0">
                <a:solidFill>
                  <a:schemeClr val="bg1"/>
                </a:solidFill>
                <a:latin typeface="Baskerville Old Face" pitchFamily="18" charset="0"/>
              </a:rPr>
              <a:t>Capital Verification Exercise</a:t>
            </a:r>
            <a:endParaRPr lang="en-US" sz="2400" dirty="0" smtClean="0">
              <a:solidFill>
                <a:schemeClr val="bg1"/>
              </a:solidFill>
              <a:latin typeface="Baskerville Old Face"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85800"/>
          </a:xfrm>
        </p:spPr>
        <p:txBody>
          <a:bodyPr>
            <a:noAutofit/>
          </a:bodyPr>
          <a:lstStyle/>
          <a:p>
            <a:r>
              <a:rPr lang="en-US" sz="2100" b="1" dirty="0" smtClean="0">
                <a:latin typeface="Baskerville Old Face" pitchFamily="18" charset="0"/>
              </a:rPr>
              <a:t>COMPLIANCE WITH NEW MINIMUM CAPITAL REQUIREMENT</a:t>
            </a:r>
            <a:endParaRPr lang="en-US" sz="2100" dirty="0">
              <a:latin typeface="Baskerville Old Face" pitchFamily="18" charset="0"/>
            </a:endParaRPr>
          </a:p>
        </p:txBody>
      </p:sp>
      <p:cxnSp>
        <p:nvCxnSpPr>
          <p:cNvPr id="6" name="Straight Connector 5"/>
          <p:cNvCxnSpPr/>
          <p:nvPr/>
        </p:nvCxnSpPr>
        <p:spPr>
          <a:xfrm>
            <a:off x="457200" y="1219200"/>
            <a:ext cx="8077200" cy="1588"/>
          </a:xfrm>
          <a:prstGeom prst="line">
            <a:avLst/>
          </a:prstGeom>
        </p:spPr>
        <p:style>
          <a:lnRef idx="3">
            <a:schemeClr val="accent2"/>
          </a:lnRef>
          <a:fillRef idx="0">
            <a:schemeClr val="accent2"/>
          </a:fillRef>
          <a:effectRef idx="2">
            <a:schemeClr val="accent2"/>
          </a:effectRef>
          <a:fontRef idx="minor">
            <a:schemeClr val="tx1"/>
          </a:fontRef>
        </p:style>
      </p:cxnSp>
      <p:sp>
        <p:nvSpPr>
          <p:cNvPr id="10" name="Slide Number Placeholder 9"/>
          <p:cNvSpPr>
            <a:spLocks noGrp="1"/>
          </p:cNvSpPr>
          <p:nvPr>
            <p:ph type="sldNum" sz="quarter" idx="12"/>
          </p:nvPr>
        </p:nvSpPr>
        <p:spPr/>
        <p:txBody>
          <a:bodyPr/>
          <a:lstStyle/>
          <a:p>
            <a:fld id="{940BA8D2-EEAC-4283-A25C-91B8D2FFC136}" type="slidenum">
              <a:rPr lang="en-US" sz="2000" smtClean="0"/>
              <a:pPr/>
              <a:t>4</a:t>
            </a:fld>
            <a:endParaRPr lang="en-US" sz="2000" dirty="0"/>
          </a:p>
        </p:txBody>
      </p:sp>
      <p:sp>
        <p:nvSpPr>
          <p:cNvPr id="7" name="Rectangle 6"/>
          <p:cNvSpPr/>
          <p:nvPr/>
        </p:nvSpPr>
        <p:spPr>
          <a:xfrm>
            <a:off x="457200" y="1879937"/>
            <a:ext cx="8153400" cy="1015663"/>
          </a:xfrm>
          <a:prstGeom prst="rect">
            <a:avLst/>
          </a:prstGeom>
          <a:noFill/>
        </p:spPr>
        <p:txBody>
          <a:bodyPr wrap="square">
            <a:spAutoFit/>
          </a:bodyPr>
          <a:lstStyle/>
          <a:p>
            <a:pPr algn="just"/>
            <a:r>
              <a:rPr lang="en-US" sz="2000" dirty="0" smtClean="0"/>
              <a:t>Following capital verification, the level of compliance with new minimum capital </a:t>
            </a:r>
            <a:r>
              <a:rPr lang="en-US" sz="2000" dirty="0" smtClean="0">
                <a:latin typeface="Baskerville Old Face" pitchFamily="18" charset="0"/>
              </a:rPr>
              <a:t>requirement</a:t>
            </a:r>
            <a:r>
              <a:rPr lang="en-US" sz="2000" dirty="0" smtClean="0"/>
              <a:t> stood at 70% as at 4</a:t>
            </a:r>
            <a:r>
              <a:rPr lang="en-US" sz="2000" baseline="30000" dirty="0" smtClean="0"/>
              <a:t>th</a:t>
            </a:r>
            <a:r>
              <a:rPr lang="en-US" sz="2000" dirty="0" smtClean="0"/>
              <a:t> January, 2015.  The breakdown by function is as given below;</a:t>
            </a:r>
            <a:endParaRPr lang="en-US" sz="2000" dirty="0"/>
          </a:p>
        </p:txBody>
      </p:sp>
      <p:graphicFrame>
        <p:nvGraphicFramePr>
          <p:cNvPr id="8" name="Table 7"/>
          <p:cNvGraphicFramePr>
            <a:graphicFrameLocks noGrp="1"/>
          </p:cNvGraphicFramePr>
          <p:nvPr/>
        </p:nvGraphicFramePr>
        <p:xfrm>
          <a:off x="533400" y="3048003"/>
          <a:ext cx="8077199" cy="3047996"/>
        </p:xfrm>
        <a:graphic>
          <a:graphicData uri="http://schemas.openxmlformats.org/drawingml/2006/table">
            <a:tbl>
              <a:tblPr firstRow="1" bandRow="1">
                <a:tableStyleId>{5C22544A-7EE6-4342-B048-85BDC9FD1C3A}</a:tableStyleId>
              </a:tblPr>
              <a:tblGrid>
                <a:gridCol w="2915419"/>
                <a:gridCol w="1262441"/>
                <a:gridCol w="1206938"/>
                <a:gridCol w="1206938"/>
                <a:gridCol w="1485463"/>
              </a:tblGrid>
              <a:tr h="657972">
                <a:tc>
                  <a:txBody>
                    <a:bodyPr/>
                    <a:lstStyle/>
                    <a:p>
                      <a:r>
                        <a:rPr lang="en-US" sz="1600" dirty="0" smtClean="0">
                          <a:latin typeface="Baskerville Old Face" pitchFamily="18" charset="0"/>
                        </a:rPr>
                        <a:t>Function</a:t>
                      </a:r>
                      <a:endParaRPr lang="en-US" sz="1600" dirty="0">
                        <a:latin typeface="Baskerville Old Face" pitchFamily="18" charset="0"/>
                      </a:endParaRPr>
                    </a:p>
                  </a:txBody>
                  <a:tcPr/>
                </a:tc>
                <a:tc>
                  <a:txBody>
                    <a:bodyPr/>
                    <a:lstStyle/>
                    <a:p>
                      <a:pPr algn="ctr"/>
                      <a:r>
                        <a:rPr lang="en-US" sz="1600" dirty="0" smtClean="0">
                          <a:latin typeface="Baskerville Old Face" pitchFamily="18" charset="0"/>
                        </a:rPr>
                        <a:t>Registered CMOs</a:t>
                      </a:r>
                      <a:endParaRPr lang="en-US" sz="1600" dirty="0">
                        <a:latin typeface="Baskerville Old Face" pitchFamily="18" charset="0"/>
                      </a:endParaRPr>
                    </a:p>
                  </a:txBody>
                  <a:tcPr/>
                </a:tc>
                <a:tc>
                  <a:txBody>
                    <a:bodyPr/>
                    <a:lstStyle/>
                    <a:p>
                      <a:pPr algn="ctr"/>
                      <a:r>
                        <a:rPr lang="en-US" sz="1600" dirty="0" smtClean="0">
                          <a:latin typeface="Baskerville Old Face" pitchFamily="18" charset="0"/>
                        </a:rPr>
                        <a:t>Complied</a:t>
                      </a:r>
                      <a:endParaRPr lang="en-US" sz="1600" dirty="0">
                        <a:latin typeface="Baskerville Old Face" pitchFamily="18" charset="0"/>
                      </a:endParaRPr>
                    </a:p>
                  </a:txBody>
                  <a:tcPr/>
                </a:tc>
                <a:tc>
                  <a:txBody>
                    <a:bodyPr/>
                    <a:lstStyle/>
                    <a:p>
                      <a:pPr algn="ctr"/>
                      <a:r>
                        <a:rPr lang="en-US" sz="1600" dirty="0" smtClean="0">
                          <a:latin typeface="Baskerville Old Face" pitchFamily="18" charset="0"/>
                        </a:rPr>
                        <a:t>Yet to Comply</a:t>
                      </a:r>
                      <a:endParaRPr lang="en-US" sz="1600" dirty="0">
                        <a:latin typeface="Baskerville Old Face" pitchFamily="18" charset="0"/>
                      </a:endParaRPr>
                    </a:p>
                  </a:txBody>
                  <a:tcPr/>
                </a:tc>
                <a:tc>
                  <a:txBody>
                    <a:bodyPr/>
                    <a:lstStyle/>
                    <a:p>
                      <a:pPr algn="ctr"/>
                      <a:r>
                        <a:rPr lang="en-US" sz="1600" dirty="0" smtClean="0">
                          <a:latin typeface="Baskerville Old Face" pitchFamily="18" charset="0"/>
                        </a:rPr>
                        <a:t>Level of Compliance %</a:t>
                      </a:r>
                      <a:endParaRPr lang="en-US" sz="1600" dirty="0">
                        <a:latin typeface="Baskerville Old Face" pitchFamily="18" charset="0"/>
                      </a:endParaRPr>
                    </a:p>
                  </a:txBody>
                  <a:tcPr>
                    <a:solidFill>
                      <a:schemeClr val="accent5">
                        <a:lumMod val="60000"/>
                        <a:lumOff val="40000"/>
                      </a:schemeClr>
                    </a:solidFill>
                  </a:tcPr>
                </a:tc>
              </a:tr>
              <a:tr h="298753">
                <a:tc>
                  <a:txBody>
                    <a:bodyPr/>
                    <a:lstStyle/>
                    <a:p>
                      <a:pPr marL="0" marR="0">
                        <a:lnSpc>
                          <a:spcPct val="115000"/>
                        </a:lnSpc>
                        <a:spcBef>
                          <a:spcPts val="0"/>
                        </a:spcBef>
                        <a:spcAft>
                          <a:spcPts val="0"/>
                        </a:spcAft>
                      </a:pPr>
                      <a:r>
                        <a:rPr lang="en-US" sz="1600" dirty="0">
                          <a:latin typeface="Baskerville Old Face" pitchFamily="18" charset="0"/>
                          <a:ea typeface="Times New Roman"/>
                          <a:cs typeface="Times New Roman"/>
                        </a:rPr>
                        <a:t>Broker/Dealer/Sub-brokers</a:t>
                      </a:r>
                      <a:endParaRPr lang="en-US" sz="1600" dirty="0">
                        <a:latin typeface="Baskerville Old Face" pitchFamily="18" charset="0"/>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600" dirty="0">
                          <a:latin typeface="Baskerville Old Face" pitchFamily="18" charset="0"/>
                          <a:ea typeface="Times New Roman"/>
                          <a:cs typeface="Times New Roman"/>
                        </a:rPr>
                        <a:t>224</a:t>
                      </a:r>
                      <a:endParaRPr lang="en-US" sz="1600" dirty="0">
                        <a:latin typeface="Baskerville Old Face" pitchFamily="18" charset="0"/>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smtClean="0">
                          <a:latin typeface="Baskerville Old Face" pitchFamily="18" charset="0"/>
                          <a:ea typeface="Times New Roman"/>
                          <a:cs typeface="Times New Roman"/>
                        </a:rPr>
                        <a:t>148</a:t>
                      </a:r>
                      <a:endParaRPr lang="en-US" sz="1600" dirty="0">
                        <a:latin typeface="Baskerville Old Face" pitchFamily="18" charset="0"/>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smtClean="0">
                          <a:latin typeface="Baskerville Old Face" pitchFamily="18" charset="0"/>
                          <a:ea typeface="Calibri"/>
                          <a:cs typeface="Times New Roman"/>
                        </a:rPr>
                        <a:t>76</a:t>
                      </a:r>
                      <a:endParaRPr lang="en-US" sz="1600" dirty="0">
                        <a:latin typeface="Baskerville Old Face" pitchFamily="18" charset="0"/>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smtClean="0">
                          <a:solidFill>
                            <a:srgbClr val="000000"/>
                          </a:solidFill>
                          <a:latin typeface="Baskerville Old Face" pitchFamily="18" charset="0"/>
                          <a:ea typeface="Times New Roman"/>
                          <a:cs typeface="Calibri"/>
                        </a:rPr>
                        <a:t>66%</a:t>
                      </a:r>
                      <a:endParaRPr lang="en-US" sz="1600" dirty="0">
                        <a:latin typeface="Baskerville Old Face" pitchFamily="18" charset="0"/>
                        <a:ea typeface="Calibri"/>
                        <a:cs typeface="Times New Roman"/>
                      </a:endParaRPr>
                    </a:p>
                  </a:txBody>
                  <a:tcPr marL="68580" marR="68580" marT="0" marB="0" anchor="b">
                    <a:solidFill>
                      <a:schemeClr val="accent5">
                        <a:lumMod val="60000"/>
                        <a:lumOff val="40000"/>
                      </a:schemeClr>
                    </a:solidFill>
                  </a:tcPr>
                </a:tc>
              </a:tr>
              <a:tr h="298753">
                <a:tc>
                  <a:txBody>
                    <a:bodyPr/>
                    <a:lstStyle/>
                    <a:p>
                      <a:pPr marL="0" marR="0">
                        <a:lnSpc>
                          <a:spcPct val="115000"/>
                        </a:lnSpc>
                        <a:spcBef>
                          <a:spcPts val="0"/>
                        </a:spcBef>
                        <a:spcAft>
                          <a:spcPts val="0"/>
                        </a:spcAft>
                      </a:pPr>
                      <a:r>
                        <a:rPr lang="en-US" sz="1600" dirty="0">
                          <a:latin typeface="Baskerville Old Face" pitchFamily="18" charset="0"/>
                          <a:ea typeface="Times New Roman"/>
                          <a:cs typeface="Times New Roman"/>
                        </a:rPr>
                        <a:t>Issuing Houses</a:t>
                      </a:r>
                      <a:endParaRPr lang="en-US" sz="1600" dirty="0">
                        <a:latin typeface="Baskerville Old Face" pitchFamily="18" charset="0"/>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600" dirty="0">
                          <a:latin typeface="Baskerville Old Face" pitchFamily="18" charset="0"/>
                          <a:ea typeface="Times New Roman"/>
                          <a:cs typeface="Times New Roman"/>
                        </a:rPr>
                        <a:t>25</a:t>
                      </a:r>
                      <a:endParaRPr lang="en-US" sz="1600" dirty="0">
                        <a:latin typeface="Baskerville Old Face" pitchFamily="18" charset="0"/>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smtClean="0">
                          <a:latin typeface="Baskerville Old Face" pitchFamily="18" charset="0"/>
                          <a:ea typeface="Times New Roman"/>
                          <a:cs typeface="Times New Roman"/>
                        </a:rPr>
                        <a:t>22</a:t>
                      </a:r>
                      <a:endParaRPr lang="en-US" sz="1600" dirty="0">
                        <a:latin typeface="Baskerville Old Face" pitchFamily="18" charset="0"/>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latin typeface="Baskerville Old Face" pitchFamily="18" charset="0"/>
                          <a:ea typeface="Calibri"/>
                          <a:cs typeface="Times New Roman"/>
                        </a:rPr>
                        <a:t>3</a:t>
                      </a:r>
                    </a:p>
                  </a:txBody>
                  <a:tcPr marL="68580" marR="68580" marT="0" marB="0"/>
                </a:tc>
                <a:tc>
                  <a:txBody>
                    <a:bodyPr/>
                    <a:lstStyle/>
                    <a:p>
                      <a:pPr marL="0" marR="0" algn="ctr">
                        <a:lnSpc>
                          <a:spcPct val="115000"/>
                        </a:lnSpc>
                        <a:spcBef>
                          <a:spcPts val="0"/>
                        </a:spcBef>
                        <a:spcAft>
                          <a:spcPts val="0"/>
                        </a:spcAft>
                      </a:pPr>
                      <a:r>
                        <a:rPr lang="en-US" sz="1600" b="1" dirty="0">
                          <a:solidFill>
                            <a:srgbClr val="000000"/>
                          </a:solidFill>
                          <a:latin typeface="Baskerville Old Face" pitchFamily="18" charset="0"/>
                          <a:ea typeface="Times New Roman"/>
                          <a:cs typeface="Calibri"/>
                        </a:rPr>
                        <a:t>88%</a:t>
                      </a:r>
                      <a:endParaRPr lang="en-US" sz="1600" dirty="0">
                        <a:latin typeface="Baskerville Old Face" pitchFamily="18" charset="0"/>
                        <a:ea typeface="Calibri"/>
                        <a:cs typeface="Times New Roman"/>
                      </a:endParaRPr>
                    </a:p>
                  </a:txBody>
                  <a:tcPr marL="68580" marR="68580" marT="0" marB="0" anchor="b">
                    <a:solidFill>
                      <a:schemeClr val="accent5">
                        <a:lumMod val="60000"/>
                        <a:lumOff val="40000"/>
                      </a:schemeClr>
                    </a:solidFill>
                  </a:tcPr>
                </a:tc>
              </a:tr>
              <a:tr h="298753">
                <a:tc>
                  <a:txBody>
                    <a:bodyPr/>
                    <a:lstStyle/>
                    <a:p>
                      <a:pPr marL="0" marR="0">
                        <a:lnSpc>
                          <a:spcPct val="115000"/>
                        </a:lnSpc>
                        <a:spcBef>
                          <a:spcPts val="0"/>
                        </a:spcBef>
                        <a:spcAft>
                          <a:spcPts val="0"/>
                        </a:spcAft>
                      </a:pPr>
                      <a:r>
                        <a:rPr lang="en-US" sz="1600" dirty="0">
                          <a:latin typeface="Baskerville Old Face" pitchFamily="18" charset="0"/>
                          <a:ea typeface="Times New Roman"/>
                          <a:cs typeface="Times New Roman"/>
                        </a:rPr>
                        <a:t>Rating Agencies</a:t>
                      </a:r>
                      <a:endParaRPr lang="en-US" sz="1600" dirty="0">
                        <a:latin typeface="Baskerville Old Face" pitchFamily="18" charset="0"/>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600" dirty="0">
                          <a:latin typeface="Baskerville Old Face" pitchFamily="18" charset="0"/>
                          <a:ea typeface="Times New Roman"/>
                          <a:cs typeface="Times New Roman"/>
                        </a:rPr>
                        <a:t>5</a:t>
                      </a:r>
                      <a:endParaRPr lang="en-US" sz="1600" dirty="0">
                        <a:latin typeface="Baskerville Old Face" pitchFamily="18" charset="0"/>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latin typeface="Baskerville Old Face" pitchFamily="18" charset="0"/>
                          <a:ea typeface="Times New Roman"/>
                          <a:cs typeface="Times New Roman"/>
                        </a:rPr>
                        <a:t>3</a:t>
                      </a:r>
                      <a:endParaRPr lang="en-US" sz="1600" dirty="0">
                        <a:latin typeface="Baskerville Old Face" pitchFamily="18" charset="0"/>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latin typeface="Baskerville Old Face" pitchFamily="18" charset="0"/>
                          <a:ea typeface="Calibri"/>
                          <a:cs typeface="Times New Roman"/>
                        </a:rPr>
                        <a:t>2</a:t>
                      </a:r>
                    </a:p>
                  </a:txBody>
                  <a:tcPr marL="68580" marR="68580" marT="0" marB="0"/>
                </a:tc>
                <a:tc>
                  <a:txBody>
                    <a:bodyPr/>
                    <a:lstStyle/>
                    <a:p>
                      <a:pPr marL="0" marR="0" algn="ctr">
                        <a:lnSpc>
                          <a:spcPct val="115000"/>
                        </a:lnSpc>
                        <a:spcBef>
                          <a:spcPts val="0"/>
                        </a:spcBef>
                        <a:spcAft>
                          <a:spcPts val="0"/>
                        </a:spcAft>
                      </a:pPr>
                      <a:r>
                        <a:rPr lang="en-US" sz="1600" b="1" dirty="0" smtClean="0">
                          <a:solidFill>
                            <a:srgbClr val="000000"/>
                          </a:solidFill>
                          <a:latin typeface="Baskerville Old Face" pitchFamily="18" charset="0"/>
                          <a:ea typeface="Times New Roman"/>
                          <a:cs typeface="Calibri"/>
                        </a:rPr>
                        <a:t>66%</a:t>
                      </a:r>
                      <a:endParaRPr lang="en-US" sz="1600" dirty="0">
                        <a:latin typeface="Baskerville Old Face" pitchFamily="18" charset="0"/>
                        <a:ea typeface="Calibri"/>
                        <a:cs typeface="Times New Roman"/>
                      </a:endParaRPr>
                    </a:p>
                  </a:txBody>
                  <a:tcPr marL="68580" marR="68580" marT="0" marB="0" anchor="b">
                    <a:solidFill>
                      <a:schemeClr val="accent5">
                        <a:lumMod val="60000"/>
                        <a:lumOff val="40000"/>
                      </a:schemeClr>
                    </a:solidFill>
                  </a:tcPr>
                </a:tc>
              </a:tr>
              <a:tr h="298753">
                <a:tc>
                  <a:txBody>
                    <a:bodyPr/>
                    <a:lstStyle/>
                    <a:p>
                      <a:pPr marL="0" marR="0">
                        <a:lnSpc>
                          <a:spcPct val="115000"/>
                        </a:lnSpc>
                        <a:spcBef>
                          <a:spcPts val="0"/>
                        </a:spcBef>
                        <a:spcAft>
                          <a:spcPts val="0"/>
                        </a:spcAft>
                      </a:pPr>
                      <a:r>
                        <a:rPr lang="en-US" sz="1600">
                          <a:latin typeface="Baskerville Old Face" pitchFamily="18" charset="0"/>
                          <a:ea typeface="Times New Roman"/>
                          <a:cs typeface="Times New Roman"/>
                        </a:rPr>
                        <a:t>Fund/Portfolio Managers</a:t>
                      </a:r>
                      <a:endParaRPr lang="en-US" sz="1600">
                        <a:latin typeface="Baskerville Old Face" pitchFamily="18" charset="0"/>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600" dirty="0">
                          <a:latin typeface="Baskerville Old Face" pitchFamily="18" charset="0"/>
                          <a:ea typeface="Times New Roman"/>
                          <a:cs typeface="Times New Roman"/>
                        </a:rPr>
                        <a:t>69</a:t>
                      </a:r>
                      <a:endParaRPr lang="en-US" sz="1600" dirty="0">
                        <a:latin typeface="Baskerville Old Face" pitchFamily="18" charset="0"/>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smtClean="0">
                          <a:latin typeface="Baskerville Old Face" pitchFamily="18" charset="0"/>
                          <a:ea typeface="Times New Roman"/>
                          <a:cs typeface="Times New Roman"/>
                        </a:rPr>
                        <a:t>38</a:t>
                      </a:r>
                      <a:endParaRPr lang="en-US" sz="1600" dirty="0">
                        <a:latin typeface="Baskerville Old Face" pitchFamily="18" charset="0"/>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smtClean="0">
                          <a:latin typeface="Baskerville Old Face" pitchFamily="18" charset="0"/>
                          <a:ea typeface="Calibri"/>
                          <a:cs typeface="Times New Roman"/>
                        </a:rPr>
                        <a:t>31</a:t>
                      </a:r>
                      <a:endParaRPr lang="en-US" sz="1600" dirty="0">
                        <a:latin typeface="Baskerville Old Face" pitchFamily="18" charset="0"/>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smtClean="0">
                          <a:solidFill>
                            <a:srgbClr val="000000"/>
                          </a:solidFill>
                          <a:latin typeface="Baskerville Old Face" pitchFamily="18" charset="0"/>
                          <a:ea typeface="Times New Roman"/>
                          <a:cs typeface="Calibri"/>
                        </a:rPr>
                        <a:t>55%</a:t>
                      </a:r>
                      <a:endParaRPr lang="en-US" sz="1600" dirty="0">
                        <a:latin typeface="Baskerville Old Face" pitchFamily="18" charset="0"/>
                        <a:ea typeface="Calibri"/>
                        <a:cs typeface="Times New Roman"/>
                      </a:endParaRPr>
                    </a:p>
                  </a:txBody>
                  <a:tcPr marL="68580" marR="68580" marT="0" marB="0" anchor="b">
                    <a:solidFill>
                      <a:schemeClr val="accent5">
                        <a:lumMod val="60000"/>
                        <a:lumOff val="40000"/>
                      </a:schemeClr>
                    </a:solidFill>
                  </a:tcPr>
                </a:tc>
              </a:tr>
              <a:tr h="298753">
                <a:tc>
                  <a:txBody>
                    <a:bodyPr/>
                    <a:lstStyle/>
                    <a:p>
                      <a:pPr marL="0" marR="0">
                        <a:lnSpc>
                          <a:spcPct val="115000"/>
                        </a:lnSpc>
                        <a:spcBef>
                          <a:spcPts val="0"/>
                        </a:spcBef>
                        <a:spcAft>
                          <a:spcPts val="0"/>
                        </a:spcAft>
                      </a:pPr>
                      <a:r>
                        <a:rPr lang="en-US" sz="1600">
                          <a:latin typeface="Baskerville Old Face" pitchFamily="18" charset="0"/>
                          <a:ea typeface="Times New Roman"/>
                          <a:cs typeface="Times New Roman"/>
                        </a:rPr>
                        <a:t>Registrars</a:t>
                      </a:r>
                      <a:endParaRPr lang="en-US" sz="1600">
                        <a:latin typeface="Baskerville Old Face" pitchFamily="18" charset="0"/>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600" dirty="0" smtClean="0">
                          <a:latin typeface="Baskerville Old Face" pitchFamily="18" charset="0"/>
                          <a:ea typeface="Times New Roman"/>
                          <a:cs typeface="Times New Roman"/>
                        </a:rPr>
                        <a:t>21</a:t>
                      </a:r>
                      <a:endParaRPr lang="en-US" sz="1600" dirty="0">
                        <a:latin typeface="Baskerville Old Face" pitchFamily="18" charset="0"/>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latin typeface="Baskerville Old Face" pitchFamily="18" charset="0"/>
                          <a:ea typeface="Times New Roman"/>
                          <a:cs typeface="Times New Roman"/>
                        </a:rPr>
                        <a:t>18</a:t>
                      </a:r>
                      <a:endParaRPr lang="en-US" sz="1600" dirty="0">
                        <a:latin typeface="Baskerville Old Face" pitchFamily="18" charset="0"/>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latin typeface="Baskerville Old Face" pitchFamily="18" charset="0"/>
                          <a:ea typeface="Calibri"/>
                          <a:cs typeface="Times New Roman"/>
                        </a:rPr>
                        <a:t>3</a:t>
                      </a:r>
                    </a:p>
                  </a:txBody>
                  <a:tcPr marL="68580" marR="68580" marT="0" marB="0"/>
                </a:tc>
                <a:tc>
                  <a:txBody>
                    <a:bodyPr/>
                    <a:lstStyle/>
                    <a:p>
                      <a:pPr marL="0" marR="0" algn="ctr">
                        <a:lnSpc>
                          <a:spcPct val="115000"/>
                        </a:lnSpc>
                        <a:spcBef>
                          <a:spcPts val="0"/>
                        </a:spcBef>
                        <a:spcAft>
                          <a:spcPts val="0"/>
                        </a:spcAft>
                      </a:pPr>
                      <a:r>
                        <a:rPr lang="en-US" sz="1600" b="1" dirty="0">
                          <a:solidFill>
                            <a:srgbClr val="000000"/>
                          </a:solidFill>
                          <a:latin typeface="Baskerville Old Face" pitchFamily="18" charset="0"/>
                          <a:ea typeface="Times New Roman"/>
                          <a:cs typeface="Calibri"/>
                        </a:rPr>
                        <a:t>86%</a:t>
                      </a:r>
                      <a:endParaRPr lang="en-US" sz="1600" dirty="0">
                        <a:latin typeface="Baskerville Old Face" pitchFamily="18" charset="0"/>
                        <a:ea typeface="Calibri"/>
                        <a:cs typeface="Times New Roman"/>
                      </a:endParaRPr>
                    </a:p>
                  </a:txBody>
                  <a:tcPr marL="68580" marR="68580" marT="0" marB="0" anchor="b">
                    <a:solidFill>
                      <a:schemeClr val="accent5">
                        <a:lumMod val="60000"/>
                        <a:lumOff val="40000"/>
                      </a:schemeClr>
                    </a:solidFill>
                  </a:tcPr>
                </a:tc>
              </a:tr>
              <a:tr h="298753">
                <a:tc>
                  <a:txBody>
                    <a:bodyPr/>
                    <a:lstStyle/>
                    <a:p>
                      <a:pPr marL="0" marR="0">
                        <a:lnSpc>
                          <a:spcPct val="115000"/>
                        </a:lnSpc>
                        <a:spcBef>
                          <a:spcPts val="0"/>
                        </a:spcBef>
                        <a:spcAft>
                          <a:spcPts val="0"/>
                        </a:spcAft>
                      </a:pPr>
                      <a:r>
                        <a:rPr lang="en-US" sz="1600" dirty="0">
                          <a:latin typeface="Baskerville Old Face" pitchFamily="18" charset="0"/>
                          <a:ea typeface="Times New Roman"/>
                          <a:cs typeface="Times New Roman"/>
                        </a:rPr>
                        <a:t>Trustees</a:t>
                      </a:r>
                      <a:endParaRPr lang="en-US" sz="1600" dirty="0">
                        <a:latin typeface="Baskerville Old Face" pitchFamily="18" charset="0"/>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600">
                          <a:latin typeface="Baskerville Old Face" pitchFamily="18" charset="0"/>
                          <a:ea typeface="Times New Roman"/>
                          <a:cs typeface="Times New Roman"/>
                        </a:rPr>
                        <a:t>15</a:t>
                      </a:r>
                      <a:endParaRPr lang="en-US" sz="1600">
                        <a:latin typeface="Baskerville Old Face" pitchFamily="18" charset="0"/>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smtClean="0">
                          <a:latin typeface="Baskerville Old Face" pitchFamily="18" charset="0"/>
                          <a:ea typeface="Times New Roman"/>
                          <a:cs typeface="Times New Roman"/>
                        </a:rPr>
                        <a:t>11</a:t>
                      </a:r>
                      <a:endParaRPr lang="en-US" sz="1600" dirty="0">
                        <a:latin typeface="Baskerville Old Face" pitchFamily="18" charset="0"/>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latin typeface="Baskerville Old Face" pitchFamily="18" charset="0"/>
                          <a:ea typeface="Calibri"/>
                          <a:cs typeface="Times New Roman"/>
                        </a:rPr>
                        <a:t>4</a:t>
                      </a:r>
                    </a:p>
                  </a:txBody>
                  <a:tcPr marL="68580" marR="68580" marT="0" marB="0"/>
                </a:tc>
                <a:tc>
                  <a:txBody>
                    <a:bodyPr/>
                    <a:lstStyle/>
                    <a:p>
                      <a:pPr marL="0" marR="0" algn="ctr">
                        <a:lnSpc>
                          <a:spcPct val="115000"/>
                        </a:lnSpc>
                        <a:spcBef>
                          <a:spcPts val="0"/>
                        </a:spcBef>
                        <a:spcAft>
                          <a:spcPts val="0"/>
                        </a:spcAft>
                      </a:pPr>
                      <a:r>
                        <a:rPr lang="en-US" sz="1600" b="1" dirty="0" smtClean="0">
                          <a:solidFill>
                            <a:srgbClr val="000000"/>
                          </a:solidFill>
                          <a:latin typeface="Baskerville Old Face" pitchFamily="18" charset="0"/>
                          <a:ea typeface="Times New Roman"/>
                          <a:cs typeface="Calibri"/>
                        </a:rPr>
                        <a:t>73%</a:t>
                      </a:r>
                      <a:endParaRPr lang="en-US" sz="1600" dirty="0">
                        <a:latin typeface="Baskerville Old Face" pitchFamily="18" charset="0"/>
                        <a:ea typeface="Calibri"/>
                        <a:cs typeface="Times New Roman"/>
                      </a:endParaRPr>
                    </a:p>
                  </a:txBody>
                  <a:tcPr marL="68580" marR="68580" marT="0" marB="0" anchor="b">
                    <a:solidFill>
                      <a:schemeClr val="accent5">
                        <a:lumMod val="60000"/>
                        <a:lumOff val="40000"/>
                      </a:schemeClr>
                    </a:solidFill>
                  </a:tcPr>
                </a:tc>
              </a:tr>
              <a:tr h="298753">
                <a:tc>
                  <a:txBody>
                    <a:bodyPr/>
                    <a:lstStyle/>
                    <a:p>
                      <a:pPr marL="0" marR="0">
                        <a:lnSpc>
                          <a:spcPct val="115000"/>
                        </a:lnSpc>
                        <a:spcBef>
                          <a:spcPts val="0"/>
                        </a:spcBef>
                        <a:spcAft>
                          <a:spcPts val="0"/>
                        </a:spcAft>
                      </a:pPr>
                      <a:r>
                        <a:rPr lang="en-US" sz="1600" dirty="0">
                          <a:latin typeface="Baskerville Old Face" pitchFamily="18" charset="0"/>
                          <a:ea typeface="Times New Roman"/>
                          <a:cs typeface="Times New Roman"/>
                        </a:rPr>
                        <a:t>CMOs with Multiple Functions</a:t>
                      </a:r>
                      <a:endParaRPr lang="en-US" sz="1600" dirty="0">
                        <a:latin typeface="Baskerville Old Face" pitchFamily="18" charset="0"/>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latin typeface="Baskerville Old Face" pitchFamily="18" charset="0"/>
                          <a:ea typeface="Times New Roman"/>
                          <a:cs typeface="Times New Roman"/>
                        </a:rPr>
                        <a:t>147</a:t>
                      </a:r>
                      <a:endParaRPr lang="en-US" sz="1600" dirty="0">
                        <a:latin typeface="Baskerville Old Face" pitchFamily="18" charset="0"/>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smtClean="0">
                          <a:latin typeface="Baskerville Old Face" pitchFamily="18" charset="0"/>
                          <a:ea typeface="Times New Roman"/>
                          <a:cs typeface="Times New Roman"/>
                        </a:rPr>
                        <a:t>110</a:t>
                      </a:r>
                      <a:endParaRPr lang="en-US" sz="1600" dirty="0">
                        <a:latin typeface="Baskerville Old Face" pitchFamily="18" charset="0"/>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smtClean="0">
                          <a:latin typeface="Baskerville Old Face" pitchFamily="18" charset="0"/>
                          <a:ea typeface="Times New Roman"/>
                          <a:cs typeface="Times New Roman"/>
                        </a:rPr>
                        <a:t>37</a:t>
                      </a:r>
                      <a:endParaRPr lang="en-US" sz="1600" dirty="0">
                        <a:latin typeface="Baskerville Old Face" pitchFamily="18" charset="0"/>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smtClean="0">
                          <a:solidFill>
                            <a:srgbClr val="000000"/>
                          </a:solidFill>
                          <a:latin typeface="Baskerville Old Face" pitchFamily="18" charset="0"/>
                          <a:ea typeface="Times New Roman"/>
                          <a:cs typeface="Calibri"/>
                        </a:rPr>
                        <a:t>75%</a:t>
                      </a:r>
                      <a:endParaRPr lang="en-US" sz="1600" dirty="0">
                        <a:latin typeface="Baskerville Old Face" pitchFamily="18" charset="0"/>
                        <a:ea typeface="Calibri"/>
                        <a:cs typeface="Times New Roman"/>
                      </a:endParaRPr>
                    </a:p>
                  </a:txBody>
                  <a:tcPr marL="68580" marR="68580" marT="0" marB="0">
                    <a:solidFill>
                      <a:schemeClr val="accent5">
                        <a:lumMod val="60000"/>
                        <a:lumOff val="40000"/>
                      </a:schemeClr>
                    </a:solidFill>
                  </a:tcPr>
                </a:tc>
              </a:tr>
              <a:tr h="298753">
                <a:tc>
                  <a:txBody>
                    <a:bodyPr/>
                    <a:lstStyle/>
                    <a:p>
                      <a:pPr marL="0" marR="0">
                        <a:lnSpc>
                          <a:spcPct val="115000"/>
                        </a:lnSpc>
                        <a:spcBef>
                          <a:spcPts val="0"/>
                        </a:spcBef>
                        <a:spcAft>
                          <a:spcPts val="0"/>
                        </a:spcAft>
                      </a:pPr>
                      <a:r>
                        <a:rPr lang="en-US" sz="1600" b="1" dirty="0">
                          <a:latin typeface="Baskerville Old Face" pitchFamily="18" charset="0"/>
                          <a:ea typeface="Times New Roman"/>
                          <a:cs typeface="Times New Roman"/>
                        </a:rPr>
                        <a:t>Total</a:t>
                      </a:r>
                      <a:endParaRPr lang="en-US" sz="1600" dirty="0">
                        <a:latin typeface="Baskerville Old Face" pitchFamily="18" charset="0"/>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600" b="1" dirty="0" smtClean="0">
                          <a:latin typeface="Baskerville Old Face" pitchFamily="18" charset="0"/>
                          <a:ea typeface="Times New Roman"/>
                          <a:cs typeface="Times New Roman"/>
                        </a:rPr>
                        <a:t>506</a:t>
                      </a:r>
                      <a:endParaRPr lang="en-US" sz="1600" dirty="0">
                        <a:latin typeface="Baskerville Old Face" pitchFamily="18" charset="0"/>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smtClean="0">
                          <a:latin typeface="Baskerville Old Face" pitchFamily="18" charset="0"/>
                          <a:ea typeface="Times New Roman"/>
                          <a:cs typeface="Times New Roman"/>
                        </a:rPr>
                        <a:t>353</a:t>
                      </a:r>
                      <a:endParaRPr lang="en-US" sz="1600" dirty="0">
                        <a:latin typeface="Baskerville Old Face" pitchFamily="18" charset="0"/>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smtClean="0">
                          <a:latin typeface="Baskerville Old Face" pitchFamily="18" charset="0"/>
                          <a:ea typeface="Times New Roman"/>
                          <a:cs typeface="Times New Roman"/>
                        </a:rPr>
                        <a:t>153</a:t>
                      </a:r>
                      <a:endParaRPr lang="en-US" sz="1600" dirty="0">
                        <a:latin typeface="Baskerville Old Face" pitchFamily="18" charset="0"/>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a:solidFill>
                            <a:srgbClr val="000000"/>
                          </a:solidFill>
                          <a:latin typeface="Baskerville Old Face" pitchFamily="18" charset="0"/>
                          <a:ea typeface="Times New Roman"/>
                          <a:cs typeface="Calibri"/>
                        </a:rPr>
                        <a:t>70%</a:t>
                      </a:r>
                      <a:endParaRPr lang="en-US" sz="1600" dirty="0">
                        <a:latin typeface="Baskerville Old Face" pitchFamily="18" charset="0"/>
                        <a:ea typeface="Calibri"/>
                        <a:cs typeface="Times New Roman"/>
                      </a:endParaRPr>
                    </a:p>
                  </a:txBody>
                  <a:tcPr marL="68580" marR="68580" marT="0" marB="0" anchor="b">
                    <a:solidFill>
                      <a:schemeClr val="accent5">
                        <a:lumMod val="60000"/>
                        <a:lumOff val="40000"/>
                      </a:schemeClr>
                    </a:solidFill>
                  </a:tcPr>
                </a:tc>
              </a:tr>
            </a:tbl>
          </a:graphicData>
        </a:graphic>
      </p:graphicFrame>
      <p:sp>
        <p:nvSpPr>
          <p:cNvPr id="11" name="Rectangle 10"/>
          <p:cNvSpPr/>
          <p:nvPr/>
        </p:nvSpPr>
        <p:spPr>
          <a:xfrm>
            <a:off x="457200" y="1352490"/>
            <a:ext cx="8153400" cy="400110"/>
          </a:xfrm>
          <a:prstGeom prst="rect">
            <a:avLst/>
          </a:prstGeom>
          <a:solidFill>
            <a:srgbClr val="92D050"/>
          </a:solidFill>
        </p:spPr>
        <p:txBody>
          <a:bodyPr wrap="square">
            <a:spAutoFit/>
          </a:bodyPr>
          <a:lstStyle/>
          <a:p>
            <a:r>
              <a:rPr lang="en-US" sz="2000" b="1" dirty="0" smtClean="0">
                <a:solidFill>
                  <a:schemeClr val="bg1"/>
                </a:solidFill>
                <a:latin typeface="Baskerville Old Face" pitchFamily="18" charset="0"/>
              </a:rPr>
              <a:t>Level of Compliance</a:t>
            </a:r>
            <a:endParaRPr lang="en-US" sz="2000" dirty="0" smtClean="0">
              <a:solidFill>
                <a:schemeClr val="bg1"/>
              </a:solidFill>
              <a:latin typeface="Baskerville Old Face"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85800"/>
          </a:xfrm>
        </p:spPr>
        <p:txBody>
          <a:bodyPr>
            <a:noAutofit/>
          </a:bodyPr>
          <a:lstStyle/>
          <a:p>
            <a:r>
              <a:rPr lang="en-US" sz="1900" b="1" dirty="0" smtClean="0">
                <a:latin typeface="Baskerville Old Face" pitchFamily="18" charset="0"/>
              </a:rPr>
              <a:t>COMPLIANCE WITH NEW MINIMUM CAPITAL REQUIREMENT – Cont’d</a:t>
            </a:r>
            <a:endParaRPr lang="en-US" sz="1900" dirty="0">
              <a:latin typeface="Baskerville Old Face" pitchFamily="18" charset="0"/>
            </a:endParaRPr>
          </a:p>
        </p:txBody>
      </p:sp>
      <p:cxnSp>
        <p:nvCxnSpPr>
          <p:cNvPr id="6" name="Straight Connector 5"/>
          <p:cNvCxnSpPr/>
          <p:nvPr/>
        </p:nvCxnSpPr>
        <p:spPr>
          <a:xfrm>
            <a:off x="457200" y="1219200"/>
            <a:ext cx="8077200" cy="1588"/>
          </a:xfrm>
          <a:prstGeom prst="line">
            <a:avLst/>
          </a:prstGeom>
        </p:spPr>
        <p:style>
          <a:lnRef idx="3">
            <a:schemeClr val="accent2"/>
          </a:lnRef>
          <a:fillRef idx="0">
            <a:schemeClr val="accent2"/>
          </a:fillRef>
          <a:effectRef idx="2">
            <a:schemeClr val="accent2"/>
          </a:effectRef>
          <a:fontRef idx="minor">
            <a:schemeClr val="tx1"/>
          </a:fontRef>
        </p:style>
      </p:cxnSp>
      <p:sp>
        <p:nvSpPr>
          <p:cNvPr id="10" name="Slide Number Placeholder 9"/>
          <p:cNvSpPr>
            <a:spLocks noGrp="1"/>
          </p:cNvSpPr>
          <p:nvPr>
            <p:ph type="sldNum" sz="quarter" idx="12"/>
          </p:nvPr>
        </p:nvSpPr>
        <p:spPr/>
        <p:txBody>
          <a:bodyPr/>
          <a:lstStyle/>
          <a:p>
            <a:fld id="{940BA8D2-EEAC-4283-A25C-91B8D2FFC136}" type="slidenum">
              <a:rPr lang="en-US" sz="2000" smtClean="0"/>
              <a:pPr/>
              <a:t>5</a:t>
            </a:fld>
            <a:endParaRPr lang="en-US" sz="2000" dirty="0"/>
          </a:p>
        </p:txBody>
      </p:sp>
      <p:sp>
        <p:nvSpPr>
          <p:cNvPr id="9" name="Rectangle 8"/>
          <p:cNvSpPr/>
          <p:nvPr/>
        </p:nvSpPr>
        <p:spPr>
          <a:xfrm>
            <a:off x="533400" y="1876485"/>
            <a:ext cx="8090336" cy="4832092"/>
          </a:xfrm>
          <a:prstGeom prst="rect">
            <a:avLst/>
          </a:prstGeom>
          <a:noFill/>
        </p:spPr>
        <p:txBody>
          <a:bodyPr wrap="square">
            <a:spAutoFit/>
          </a:bodyPr>
          <a:lstStyle/>
          <a:p>
            <a:pPr marL="457200" indent="-457200" algn="just">
              <a:buFont typeface="Wingdings" pitchFamily="2" charset="2"/>
              <a:buChar char="q"/>
            </a:pPr>
            <a:r>
              <a:rPr lang="en-US" sz="2000" dirty="0" smtClean="0"/>
              <a:t>It should be noted that the overall level of compliance before the capital verification exercise was 72% </a:t>
            </a:r>
            <a:r>
              <a:rPr lang="en-US" sz="2000" b="1" dirty="0" smtClean="0"/>
              <a:t>(</a:t>
            </a:r>
            <a:r>
              <a:rPr lang="en-US" sz="2000" dirty="0" smtClean="0"/>
              <a:t>74% for Broker/Dealer</a:t>
            </a:r>
            <a:r>
              <a:rPr lang="en-US" sz="2000" b="1" dirty="0" smtClean="0"/>
              <a:t>).</a:t>
            </a:r>
          </a:p>
          <a:p>
            <a:pPr algn="just">
              <a:buFont typeface="Wingdings" pitchFamily="2" charset="2"/>
              <a:buChar char="q"/>
            </a:pPr>
            <a:endParaRPr lang="en-US" sz="1600" b="1" dirty="0" smtClean="0"/>
          </a:p>
          <a:p>
            <a:pPr marL="457200" indent="-457200" algn="just">
              <a:buFont typeface="Wingdings" pitchFamily="2" charset="2"/>
              <a:buChar char="q"/>
            </a:pPr>
            <a:r>
              <a:rPr lang="en-US" sz="2000" dirty="0" smtClean="0"/>
              <a:t>Following reclassification and reduction in function (s), the Commission approved changes in function as follows;</a:t>
            </a:r>
          </a:p>
          <a:p>
            <a:pPr marL="457200" indent="-457200" algn="just"/>
            <a:r>
              <a:rPr lang="en-US" sz="2000" dirty="0" smtClean="0"/>
              <a:t>	Broker/Dealer  to Broker	 -27</a:t>
            </a:r>
          </a:p>
          <a:p>
            <a:pPr marL="457200" indent="-457200" algn="just"/>
            <a:r>
              <a:rPr lang="en-US" sz="2000" dirty="0" smtClean="0"/>
              <a:t>	Broker/Dealer  to</a:t>
            </a:r>
            <a:r>
              <a:rPr lang="en-US" sz="2000" b="1" dirty="0" smtClean="0"/>
              <a:t> </a:t>
            </a:r>
            <a:r>
              <a:rPr lang="en-US" sz="2000" dirty="0" smtClean="0"/>
              <a:t>Dealer</a:t>
            </a:r>
            <a:r>
              <a:rPr lang="en-US" sz="2000" b="1" dirty="0" smtClean="0"/>
              <a:t>	</a:t>
            </a:r>
            <a:r>
              <a:rPr lang="en-US" sz="2000" dirty="0" smtClean="0"/>
              <a:t>  -1 </a:t>
            </a:r>
          </a:p>
          <a:p>
            <a:pPr marL="457200" indent="-457200" algn="just"/>
            <a:r>
              <a:rPr lang="en-US" sz="2000" dirty="0" smtClean="0"/>
              <a:t>	Broker/Dealer  to Sub-broker	  -8</a:t>
            </a:r>
          </a:p>
          <a:p>
            <a:pPr marL="457200" indent="-457200" algn="just"/>
            <a:r>
              <a:rPr lang="en-US" sz="2000" b="1" dirty="0" smtClean="0"/>
              <a:t>	</a:t>
            </a:r>
            <a:r>
              <a:rPr lang="en-US" sz="2000" dirty="0" smtClean="0"/>
              <a:t>Fund Manager  to Sub-broker  -1	 </a:t>
            </a:r>
          </a:p>
          <a:p>
            <a:pPr marL="457200" indent="-457200" algn="just">
              <a:buFont typeface="Wingdings" pitchFamily="2" charset="2"/>
              <a:buChar char="q"/>
            </a:pPr>
            <a:endParaRPr lang="en-US" sz="1600" dirty="0" smtClean="0"/>
          </a:p>
          <a:p>
            <a:pPr marL="457200" indent="-457200" algn="just">
              <a:buFont typeface="Wingdings" pitchFamily="2" charset="2"/>
              <a:buChar char="q"/>
            </a:pPr>
            <a:r>
              <a:rPr lang="en-US" sz="2000" dirty="0" smtClean="0"/>
              <a:t>The Commission also cleared six (6) other CMOs with claims of compliance  between January to date. A few other  claims are being reviewed.</a:t>
            </a:r>
          </a:p>
          <a:p>
            <a:pPr marL="457200" indent="-457200" algn="just">
              <a:buFont typeface="Wingdings" pitchFamily="2" charset="2"/>
              <a:buChar char="q"/>
            </a:pPr>
            <a:endParaRPr lang="en-US" sz="1600" dirty="0" smtClean="0"/>
          </a:p>
          <a:p>
            <a:pPr marL="457200" indent="-457200" algn="just">
              <a:buFont typeface="Wingdings" pitchFamily="2" charset="2"/>
              <a:buChar char="q"/>
            </a:pPr>
            <a:r>
              <a:rPr lang="en-US" sz="2000" dirty="0" smtClean="0"/>
              <a:t>Up to 20 applications for reduction in function and reclassification are being processed. </a:t>
            </a:r>
          </a:p>
        </p:txBody>
      </p:sp>
      <p:sp>
        <p:nvSpPr>
          <p:cNvPr id="7" name="Rectangle 6"/>
          <p:cNvSpPr/>
          <p:nvPr/>
        </p:nvSpPr>
        <p:spPr>
          <a:xfrm>
            <a:off x="457200" y="1352490"/>
            <a:ext cx="8153400" cy="400110"/>
          </a:xfrm>
          <a:prstGeom prst="rect">
            <a:avLst/>
          </a:prstGeom>
          <a:solidFill>
            <a:srgbClr val="92D050"/>
          </a:solidFill>
        </p:spPr>
        <p:txBody>
          <a:bodyPr wrap="square">
            <a:spAutoFit/>
          </a:bodyPr>
          <a:lstStyle/>
          <a:p>
            <a:r>
              <a:rPr lang="en-US" sz="2000" b="1" dirty="0" smtClean="0">
                <a:solidFill>
                  <a:schemeClr val="bg1"/>
                </a:solidFill>
                <a:latin typeface="Baskerville Old Face" pitchFamily="18" charset="0"/>
              </a:rPr>
              <a:t>Level of Compliance</a:t>
            </a:r>
            <a:endParaRPr lang="en-US" sz="2000" dirty="0" smtClean="0">
              <a:solidFill>
                <a:schemeClr val="bg1"/>
              </a:solidFill>
              <a:latin typeface="Baskerville Old Face"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685800"/>
          </a:xfrm>
        </p:spPr>
        <p:txBody>
          <a:bodyPr>
            <a:noAutofit/>
          </a:bodyPr>
          <a:lstStyle/>
          <a:p>
            <a:r>
              <a:rPr lang="en-US" sz="2100" b="1" dirty="0" smtClean="0">
                <a:latin typeface="Baskerville Old Face" pitchFamily="18" charset="0"/>
              </a:rPr>
              <a:t>COMPLIANCE WITH NEW MINIMUM CAPITAL REQUIREMENT</a:t>
            </a:r>
            <a:endParaRPr lang="en-US" sz="2100" dirty="0">
              <a:latin typeface="Baskerville Old Face" pitchFamily="18" charset="0"/>
            </a:endParaRPr>
          </a:p>
        </p:txBody>
      </p:sp>
      <p:cxnSp>
        <p:nvCxnSpPr>
          <p:cNvPr id="6" name="Straight Connector 5"/>
          <p:cNvCxnSpPr/>
          <p:nvPr/>
        </p:nvCxnSpPr>
        <p:spPr>
          <a:xfrm>
            <a:off x="457200" y="1370012"/>
            <a:ext cx="8077200" cy="1588"/>
          </a:xfrm>
          <a:prstGeom prst="line">
            <a:avLst/>
          </a:prstGeom>
        </p:spPr>
        <p:style>
          <a:lnRef idx="3">
            <a:schemeClr val="accent2"/>
          </a:lnRef>
          <a:fillRef idx="0">
            <a:schemeClr val="accent2"/>
          </a:fillRef>
          <a:effectRef idx="2">
            <a:schemeClr val="accent2"/>
          </a:effectRef>
          <a:fontRef idx="minor">
            <a:schemeClr val="tx1"/>
          </a:fontRef>
        </p:style>
      </p:cxnSp>
      <p:sp>
        <p:nvSpPr>
          <p:cNvPr id="10" name="Slide Number Placeholder 9"/>
          <p:cNvSpPr>
            <a:spLocks noGrp="1"/>
          </p:cNvSpPr>
          <p:nvPr>
            <p:ph type="sldNum" sz="quarter" idx="12"/>
          </p:nvPr>
        </p:nvSpPr>
        <p:spPr/>
        <p:txBody>
          <a:bodyPr/>
          <a:lstStyle/>
          <a:p>
            <a:fld id="{940BA8D2-EEAC-4283-A25C-91B8D2FFC136}" type="slidenum">
              <a:rPr lang="en-US" sz="2000" smtClean="0"/>
              <a:pPr/>
              <a:t>6</a:t>
            </a:fld>
            <a:endParaRPr lang="en-US" sz="2000" dirty="0"/>
          </a:p>
        </p:txBody>
      </p:sp>
      <p:sp>
        <p:nvSpPr>
          <p:cNvPr id="7" name="Rectangle 6"/>
          <p:cNvSpPr/>
          <p:nvPr/>
        </p:nvSpPr>
        <p:spPr>
          <a:xfrm>
            <a:off x="457200" y="2112764"/>
            <a:ext cx="8153400" cy="1938992"/>
          </a:xfrm>
          <a:prstGeom prst="rect">
            <a:avLst/>
          </a:prstGeom>
          <a:noFill/>
        </p:spPr>
        <p:txBody>
          <a:bodyPr wrap="square">
            <a:spAutoFit/>
          </a:bodyPr>
          <a:lstStyle/>
          <a:p>
            <a:pPr marL="346075" indent="-346075" algn="just">
              <a:buFont typeface="Wingdings" pitchFamily="2" charset="2"/>
              <a:buChar char="q"/>
            </a:pPr>
            <a:r>
              <a:rPr lang="en-US" sz="2400" dirty="0" smtClean="0">
                <a:latin typeface="Baskerville Old Face" pitchFamily="18" charset="0"/>
              </a:rPr>
              <a:t>The non-capitalized CMOs remained suspended from operating in the capital market. </a:t>
            </a:r>
          </a:p>
          <a:p>
            <a:pPr marL="346075" indent="-346075" algn="just">
              <a:buFont typeface="Wingdings" pitchFamily="2" charset="2"/>
              <a:buChar char="q"/>
            </a:pPr>
            <a:endParaRPr lang="en-US" sz="2400" dirty="0" smtClean="0">
              <a:latin typeface="Baskerville Old Face" pitchFamily="18" charset="0"/>
            </a:endParaRPr>
          </a:p>
          <a:p>
            <a:pPr marL="346075" indent="-346075" algn="just">
              <a:buFont typeface="Wingdings" pitchFamily="2" charset="2"/>
              <a:buChar char="q"/>
            </a:pPr>
            <a:r>
              <a:rPr lang="en-US" sz="2400" dirty="0" smtClean="0">
                <a:latin typeface="Baskerville Old Face" pitchFamily="18" charset="0"/>
              </a:rPr>
              <a:t>The Commission will commence the process of cancellation of registration after December 31, 2016. </a:t>
            </a:r>
          </a:p>
        </p:txBody>
      </p:sp>
      <p:sp>
        <p:nvSpPr>
          <p:cNvPr id="8" name="Rectangle 7"/>
          <p:cNvSpPr/>
          <p:nvPr/>
        </p:nvSpPr>
        <p:spPr>
          <a:xfrm>
            <a:off x="457200" y="1508234"/>
            <a:ext cx="8153400" cy="400110"/>
          </a:xfrm>
          <a:prstGeom prst="rect">
            <a:avLst/>
          </a:prstGeom>
          <a:solidFill>
            <a:srgbClr val="92D050"/>
          </a:solidFill>
        </p:spPr>
        <p:txBody>
          <a:bodyPr wrap="square">
            <a:spAutoFit/>
          </a:bodyPr>
          <a:lstStyle/>
          <a:p>
            <a:r>
              <a:rPr lang="en-US" sz="2000" b="1" u="sng" dirty="0" smtClean="0">
                <a:solidFill>
                  <a:schemeClr val="bg1"/>
                </a:solidFill>
                <a:latin typeface="Baskerville Old Face" pitchFamily="18" charset="0"/>
              </a:rPr>
              <a:t>Non-Capitalized CMOs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fld id="{940BA8D2-EEAC-4283-A25C-91B8D2FFC136}" type="slidenum">
              <a:rPr lang="en-US" sz="1800" smtClean="0"/>
              <a:pPr/>
              <a:t>7</a:t>
            </a:fld>
            <a:endParaRPr lang="en-US" sz="1800" dirty="0"/>
          </a:p>
        </p:txBody>
      </p:sp>
      <p:sp>
        <p:nvSpPr>
          <p:cNvPr id="9" name="TextBox 3"/>
          <p:cNvSpPr txBox="1">
            <a:spLocks noChangeArrowheads="1"/>
          </p:cNvSpPr>
          <p:nvPr/>
        </p:nvSpPr>
        <p:spPr bwMode="auto">
          <a:xfrm>
            <a:off x="990600" y="2714625"/>
            <a:ext cx="6172200" cy="1015663"/>
          </a:xfrm>
          <a:prstGeom prst="rect">
            <a:avLst/>
          </a:prstGeom>
          <a:noFill/>
          <a:ln w="9525">
            <a:noFill/>
            <a:miter lim="800000"/>
            <a:headEnd/>
            <a:tailEnd/>
          </a:ln>
        </p:spPr>
        <p:txBody>
          <a:bodyPr wrap="square">
            <a:spAutoFit/>
          </a:bodyPr>
          <a:lstStyle/>
          <a:p>
            <a:r>
              <a:rPr lang="en-GB" sz="6000" b="1" dirty="0">
                <a:solidFill>
                  <a:srgbClr val="C00000"/>
                </a:solidFill>
              </a:rPr>
              <a:t>	</a:t>
            </a:r>
            <a:r>
              <a:rPr lang="en-GB" sz="6000" b="1" dirty="0" smtClean="0">
                <a:solidFill>
                  <a:srgbClr val="C00000"/>
                </a:solidFill>
              </a:rPr>
              <a:t>THANK </a:t>
            </a:r>
            <a:r>
              <a:rPr lang="en-GB" sz="6000" b="1" dirty="0">
                <a:solidFill>
                  <a:srgbClr val="C00000"/>
                </a:solidFill>
              </a:rPr>
              <a:t>YOU</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4198</TotalTime>
  <Words>345</Words>
  <Application>Microsoft Office PowerPoint</Application>
  <PresentationFormat>On-screen Show (4:3)</PresentationFormat>
  <Paragraphs>95</Paragraphs>
  <Slides>7</Slides>
  <Notes>5</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UPDATE ON   NEW MINIMUM CAPITAL REQUIREMENT</vt:lpstr>
      <vt:lpstr>COMPLIANCE WITH NEW MINIMUM CAPITAL REQUIREMENT</vt:lpstr>
      <vt:lpstr>COMPLIANCE WITH NEW MINIMUM CAPITAL REQUIREMENT</vt:lpstr>
      <vt:lpstr>COMPLIANCE WITH NEW MINIMUM CAPITAL REQUIREMENT</vt:lpstr>
      <vt:lpstr>COMPLIANCE WITH NEW MINIMUM CAPITAL REQUIREMENT – Cont’d</vt:lpstr>
      <vt:lpstr>COMPLIANCE WITH NEW MINIMUM CAPITAL REQUIREMENT</vt:lpstr>
      <vt:lpstr>Slide 7</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mabdulrazak</dc:creator>
  <cp:lastModifiedBy>dmegbunu</cp:lastModifiedBy>
  <cp:revision>248</cp:revision>
  <dcterms:created xsi:type="dcterms:W3CDTF">2015-06-30T13:13:13Z</dcterms:created>
  <dcterms:modified xsi:type="dcterms:W3CDTF">2016-04-13T14:57:06Z</dcterms:modified>
</cp:coreProperties>
</file>