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Override2.xml" ContentType="application/vnd.openxmlformats-officedocument.themeOverride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  <p:sldMasterId id="2147483651" r:id="rId2"/>
    <p:sldMasterId id="2147483861" r:id="rId3"/>
  </p:sldMasterIdLst>
  <p:notesMasterIdLst>
    <p:notesMasterId r:id="rId12"/>
  </p:notesMasterIdLst>
  <p:handoutMasterIdLst>
    <p:handoutMasterId r:id="rId13"/>
  </p:handoutMasterIdLst>
  <p:sldIdLst>
    <p:sldId id="665" r:id="rId4"/>
    <p:sldId id="701" r:id="rId5"/>
    <p:sldId id="702" r:id="rId6"/>
    <p:sldId id="703" r:id="rId7"/>
    <p:sldId id="704" r:id="rId8"/>
    <p:sldId id="705" r:id="rId9"/>
    <p:sldId id="708" r:id="rId10"/>
    <p:sldId id="707" r:id="rId11"/>
  </p:sldIdLst>
  <p:sldSz cx="9906000" cy="6858000" type="A4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Univers 45 Light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Univers 45 Light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Univers 45 Light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Univers 45 Light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Univers 45 Light"/>
        <a:ea typeface="+mn-ea"/>
        <a:cs typeface="Arial" pitchFamily="34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Univers 45 Light"/>
        <a:ea typeface="+mn-ea"/>
        <a:cs typeface="Arial" pitchFamily="34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Univers 45 Light"/>
        <a:ea typeface="+mn-ea"/>
        <a:cs typeface="Arial" pitchFamily="34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Univers 45 Light"/>
        <a:ea typeface="+mn-ea"/>
        <a:cs typeface="Arial" pitchFamily="34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Univers 45 Light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B21107"/>
    <a:srgbClr val="0C2D83"/>
    <a:srgbClr val="D7DFB4"/>
    <a:srgbClr val="68820B"/>
    <a:srgbClr val="FFCC99"/>
    <a:srgbClr val="C0C0C0"/>
    <a:srgbClr val="384606"/>
    <a:srgbClr val="ACACAC"/>
  </p:clrMru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1" autoAdjust="0"/>
    <p:restoredTop sz="99710" autoAdjust="0"/>
  </p:normalViewPr>
  <p:slideViewPr>
    <p:cSldViewPr>
      <p:cViewPr>
        <p:scale>
          <a:sx n="66" d="100"/>
          <a:sy n="66" d="100"/>
        </p:scale>
        <p:origin x="-1446" y="-252"/>
      </p:cViewPr>
      <p:guideLst>
        <p:guide orient="horz" pos="3456"/>
        <p:guide pos="2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720882-217D-4799-BA6F-F9EBDD84CDEC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DA9B266-D27A-47FE-B73D-FD934F97DF9E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3C25D8B4-345D-40FD-B83C-EEE57C3C4190}" type="parTrans" cxnId="{72EC6FD0-CEE3-4385-8014-F18D367E2A13}">
      <dgm:prSet/>
      <dgm:spPr/>
      <dgm:t>
        <a:bodyPr/>
        <a:lstStyle/>
        <a:p>
          <a:endParaRPr lang="en-US"/>
        </a:p>
      </dgm:t>
    </dgm:pt>
    <dgm:pt modelId="{567A5331-BF39-478E-ACB1-E88CB3195A6C}" type="sibTrans" cxnId="{72EC6FD0-CEE3-4385-8014-F18D367E2A13}">
      <dgm:prSet/>
      <dgm:spPr/>
      <dgm:t>
        <a:bodyPr/>
        <a:lstStyle/>
        <a:p>
          <a:endParaRPr lang="en-US"/>
        </a:p>
      </dgm:t>
    </dgm:pt>
    <dgm:pt modelId="{59230082-AA88-4260-99A8-37887B3EFEAF}">
      <dgm:prSet phldrT="[Text]"/>
      <dgm:spPr/>
      <dgm:t>
        <a:bodyPr/>
        <a:lstStyle/>
        <a:p>
          <a:pPr algn="just"/>
          <a:r>
            <a:rPr lang="en-US" dirty="0" smtClean="0"/>
            <a:t>Liaise with the National Pension Commission (“PENCOM”) on the inclusion of non-interest instruments as allowable instruments for pension fund assets.</a:t>
          </a:r>
          <a:endParaRPr lang="en-US" dirty="0"/>
        </a:p>
      </dgm:t>
    </dgm:pt>
    <dgm:pt modelId="{AFDD6136-FAF4-4330-BBB4-4AD19FA022DB}" type="parTrans" cxnId="{A6333338-E95C-4728-BD8B-C1EA9B1A64E5}">
      <dgm:prSet/>
      <dgm:spPr/>
      <dgm:t>
        <a:bodyPr/>
        <a:lstStyle/>
        <a:p>
          <a:endParaRPr lang="en-US"/>
        </a:p>
      </dgm:t>
    </dgm:pt>
    <dgm:pt modelId="{89E49EE6-3C49-466A-98A9-5A39F1689932}" type="sibTrans" cxnId="{A6333338-E95C-4728-BD8B-C1EA9B1A64E5}">
      <dgm:prSet/>
      <dgm:spPr/>
      <dgm:t>
        <a:bodyPr/>
        <a:lstStyle/>
        <a:p>
          <a:endParaRPr lang="en-US"/>
        </a:p>
      </dgm:t>
    </dgm:pt>
    <dgm:pt modelId="{FC295F59-A00E-4C69-ABBB-20B9CDE50897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4D2660B3-4278-49BE-991D-D46BAB320B27}" type="parTrans" cxnId="{CE6F9B0A-B166-45E0-972B-F94E36F2D569}">
      <dgm:prSet/>
      <dgm:spPr/>
      <dgm:t>
        <a:bodyPr/>
        <a:lstStyle/>
        <a:p>
          <a:endParaRPr lang="en-US"/>
        </a:p>
      </dgm:t>
    </dgm:pt>
    <dgm:pt modelId="{FD44C4E0-B4AF-43CC-9C93-C29E9B26F0D4}" type="sibTrans" cxnId="{CE6F9B0A-B166-45E0-972B-F94E36F2D569}">
      <dgm:prSet/>
      <dgm:spPr/>
      <dgm:t>
        <a:bodyPr/>
        <a:lstStyle/>
        <a:p>
          <a:endParaRPr lang="en-US"/>
        </a:p>
      </dgm:t>
    </dgm:pt>
    <dgm:pt modelId="{D8C9FA9C-F4AA-4414-8BF9-9DBFB1969DE1}">
      <dgm:prSet phldrT="[Text]"/>
      <dgm:spPr/>
      <dgm:t>
        <a:bodyPr/>
        <a:lstStyle/>
        <a:p>
          <a:pPr algn="just"/>
          <a:r>
            <a:rPr lang="en-US" dirty="0" smtClean="0"/>
            <a:t>Work with the Central Bank of Nigeria (CBN) on:</a:t>
          </a:r>
          <a:endParaRPr lang="en-US" dirty="0"/>
        </a:p>
      </dgm:t>
    </dgm:pt>
    <dgm:pt modelId="{B2878125-C6F6-4054-B367-AACDA9F5874E}" type="parTrans" cxnId="{D52A8548-520E-46D3-AB4A-6AD7ACBA18CD}">
      <dgm:prSet/>
      <dgm:spPr/>
      <dgm:t>
        <a:bodyPr/>
        <a:lstStyle/>
        <a:p>
          <a:endParaRPr lang="en-US"/>
        </a:p>
      </dgm:t>
    </dgm:pt>
    <dgm:pt modelId="{9F433BC9-575E-444C-AA8B-1943E0DE0C5C}" type="sibTrans" cxnId="{D52A8548-520E-46D3-AB4A-6AD7ACBA18CD}">
      <dgm:prSet/>
      <dgm:spPr/>
      <dgm:t>
        <a:bodyPr/>
        <a:lstStyle/>
        <a:p>
          <a:endParaRPr lang="en-US"/>
        </a:p>
      </dgm:t>
    </dgm:pt>
    <dgm:pt modelId="{A3E4E92F-0E58-44AD-9E45-3C8A9B620F09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FF15C4C0-0AB7-4A6D-B368-FE92222E61CE}" type="parTrans" cxnId="{8FD84728-6709-4F43-B244-C0F1B6EB3137}">
      <dgm:prSet/>
      <dgm:spPr/>
      <dgm:t>
        <a:bodyPr/>
        <a:lstStyle/>
        <a:p>
          <a:endParaRPr lang="en-US"/>
        </a:p>
      </dgm:t>
    </dgm:pt>
    <dgm:pt modelId="{2EECEECE-15B9-42F8-9758-40E7864F90BB}" type="sibTrans" cxnId="{8FD84728-6709-4F43-B244-C0F1B6EB3137}">
      <dgm:prSet/>
      <dgm:spPr/>
      <dgm:t>
        <a:bodyPr/>
        <a:lstStyle/>
        <a:p>
          <a:endParaRPr lang="en-US"/>
        </a:p>
      </dgm:t>
    </dgm:pt>
    <dgm:pt modelId="{46579FB5-611E-4C5A-BC71-9D0323D4692D}">
      <dgm:prSet phldrT="[Text]"/>
      <dgm:spPr/>
      <dgm:t>
        <a:bodyPr/>
        <a:lstStyle/>
        <a:p>
          <a:r>
            <a:rPr lang="en-US" dirty="0" smtClean="0"/>
            <a:t>Consider other opportunities to actualize the Committee’s objectives.</a:t>
          </a:r>
          <a:endParaRPr lang="en-US" dirty="0"/>
        </a:p>
      </dgm:t>
    </dgm:pt>
    <dgm:pt modelId="{263936C8-BF84-4968-8EB0-B408FD59EB83}" type="parTrans" cxnId="{D141AD27-2D17-41A5-922D-43F5C25CC566}">
      <dgm:prSet/>
      <dgm:spPr/>
      <dgm:t>
        <a:bodyPr/>
        <a:lstStyle/>
        <a:p>
          <a:endParaRPr lang="en-US"/>
        </a:p>
      </dgm:t>
    </dgm:pt>
    <dgm:pt modelId="{F8BE47CE-C2C1-4125-B79D-B447C544D041}" type="sibTrans" cxnId="{D141AD27-2D17-41A5-922D-43F5C25CC566}">
      <dgm:prSet/>
      <dgm:spPr/>
      <dgm:t>
        <a:bodyPr/>
        <a:lstStyle/>
        <a:p>
          <a:endParaRPr lang="en-US"/>
        </a:p>
      </dgm:t>
    </dgm:pt>
    <dgm:pt modelId="{51BAD6CF-0BEC-4B29-9DED-89072104C6AE}">
      <dgm:prSet phldrT="[Text]"/>
      <dgm:spPr/>
      <dgm:t>
        <a:bodyPr/>
        <a:lstStyle/>
        <a:p>
          <a:pPr algn="just"/>
          <a:r>
            <a:rPr lang="en-US" dirty="0" smtClean="0"/>
            <a:t>the conferment of liquid asset status on non-interest capital market products and</a:t>
          </a:r>
          <a:endParaRPr lang="en-US" dirty="0"/>
        </a:p>
      </dgm:t>
    </dgm:pt>
    <dgm:pt modelId="{3E853B7D-3809-4E6E-B053-504B9AAEEA59}" type="parTrans" cxnId="{22C50D10-2924-4244-8701-BD1E11DA8E22}">
      <dgm:prSet/>
      <dgm:spPr/>
    </dgm:pt>
    <dgm:pt modelId="{8AEE733E-7884-49F5-9F3A-F6A40797E882}" type="sibTrans" cxnId="{22C50D10-2924-4244-8701-BD1E11DA8E22}">
      <dgm:prSet/>
      <dgm:spPr/>
    </dgm:pt>
    <dgm:pt modelId="{7942B2E4-C7B3-494C-8F25-209856C6E424}">
      <dgm:prSet phldrT="[Text]"/>
      <dgm:spPr/>
      <dgm:t>
        <a:bodyPr/>
        <a:lstStyle/>
        <a:p>
          <a:pPr algn="just"/>
          <a:r>
            <a:rPr lang="en-US" dirty="0" smtClean="0"/>
            <a:t>the issuance of non-interest T-Bills, Bonds, CPs Bas etc.</a:t>
          </a:r>
          <a:endParaRPr lang="en-US" dirty="0"/>
        </a:p>
      </dgm:t>
    </dgm:pt>
    <dgm:pt modelId="{66AACA9C-77DE-420B-A64D-9A6FA53D4589}" type="parTrans" cxnId="{5A73B27E-3E75-40BA-9C5C-016893EC540A}">
      <dgm:prSet/>
      <dgm:spPr/>
    </dgm:pt>
    <dgm:pt modelId="{4A706997-8BDE-48C7-8D76-2517325EF175}" type="sibTrans" cxnId="{5A73B27E-3E75-40BA-9C5C-016893EC540A}">
      <dgm:prSet/>
      <dgm:spPr/>
    </dgm:pt>
    <dgm:pt modelId="{96580BE0-30B4-41D0-B3A5-58B55B04BF95}" type="pres">
      <dgm:prSet presAssocID="{5E720882-217D-4799-BA6F-F9EBDD84CD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9A9BE0-366A-45B8-B848-BE012FB673FB}" type="pres">
      <dgm:prSet presAssocID="{CDA9B266-D27A-47FE-B73D-FD934F97DF9E}" presName="composite" presStyleCnt="0"/>
      <dgm:spPr/>
    </dgm:pt>
    <dgm:pt modelId="{CDFA9673-B762-477A-B7E6-381756C1CAD2}" type="pres">
      <dgm:prSet presAssocID="{CDA9B266-D27A-47FE-B73D-FD934F97DF9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9F46F9-AB05-40D8-9A3B-0F23B3610EE0}" type="pres">
      <dgm:prSet presAssocID="{CDA9B266-D27A-47FE-B73D-FD934F97DF9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71EFC5-32AB-4EDD-B361-30CD709D85D8}" type="pres">
      <dgm:prSet presAssocID="{567A5331-BF39-478E-ACB1-E88CB3195A6C}" presName="sp" presStyleCnt="0"/>
      <dgm:spPr/>
    </dgm:pt>
    <dgm:pt modelId="{8C76DC9D-4384-46EB-B46E-E0BDB7C8ED82}" type="pres">
      <dgm:prSet presAssocID="{FC295F59-A00E-4C69-ABBB-20B9CDE50897}" presName="composite" presStyleCnt="0"/>
      <dgm:spPr/>
    </dgm:pt>
    <dgm:pt modelId="{B4270640-7D6C-4E4E-B4D7-C5BCB92D5EB5}" type="pres">
      <dgm:prSet presAssocID="{FC295F59-A00E-4C69-ABBB-20B9CDE5089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8F803B-F74B-4EB0-98C5-09BF92A780DA}" type="pres">
      <dgm:prSet presAssocID="{FC295F59-A00E-4C69-ABBB-20B9CDE50897}" presName="descendantText" presStyleLbl="alignAcc1" presStyleIdx="1" presStyleCnt="3" custScaleY="1618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BBBBAF-5E21-4D5C-8D55-01C5B29042A1}" type="pres">
      <dgm:prSet presAssocID="{FD44C4E0-B4AF-43CC-9C93-C29E9B26F0D4}" presName="sp" presStyleCnt="0"/>
      <dgm:spPr/>
    </dgm:pt>
    <dgm:pt modelId="{94D852B5-D9FF-49E7-871B-81449E23F90F}" type="pres">
      <dgm:prSet presAssocID="{A3E4E92F-0E58-44AD-9E45-3C8A9B620F09}" presName="composite" presStyleCnt="0"/>
      <dgm:spPr/>
    </dgm:pt>
    <dgm:pt modelId="{33954CF5-C399-4E6C-836F-4C31CC70FA02}" type="pres">
      <dgm:prSet presAssocID="{A3E4E92F-0E58-44AD-9E45-3C8A9B620F0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450D14-21A9-4916-8605-92B640ADE464}" type="pres">
      <dgm:prSet presAssocID="{A3E4E92F-0E58-44AD-9E45-3C8A9B620F09}" presName="descendantText" presStyleLbl="alignAcc1" presStyleIdx="2" presStyleCnt="3" custScaleY="843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21E03E-7388-435C-A7AC-D12FC39E5F46}" type="presOf" srcId="{51BAD6CF-0BEC-4B29-9DED-89072104C6AE}" destId="{5E8F803B-F74B-4EB0-98C5-09BF92A780DA}" srcOrd="0" destOrd="1" presId="urn:microsoft.com/office/officeart/2005/8/layout/chevron2"/>
    <dgm:cxn modelId="{5A73B27E-3E75-40BA-9C5C-016893EC540A}" srcId="{D8C9FA9C-F4AA-4414-8BF9-9DBFB1969DE1}" destId="{7942B2E4-C7B3-494C-8F25-209856C6E424}" srcOrd="1" destOrd="0" parTransId="{66AACA9C-77DE-420B-A64D-9A6FA53D4589}" sibTransId="{4A706997-8BDE-48C7-8D76-2517325EF175}"/>
    <dgm:cxn modelId="{CE6F9B0A-B166-45E0-972B-F94E36F2D569}" srcId="{5E720882-217D-4799-BA6F-F9EBDD84CDEC}" destId="{FC295F59-A00E-4C69-ABBB-20B9CDE50897}" srcOrd="1" destOrd="0" parTransId="{4D2660B3-4278-49BE-991D-D46BAB320B27}" sibTransId="{FD44C4E0-B4AF-43CC-9C93-C29E9B26F0D4}"/>
    <dgm:cxn modelId="{D141AD27-2D17-41A5-922D-43F5C25CC566}" srcId="{A3E4E92F-0E58-44AD-9E45-3C8A9B620F09}" destId="{46579FB5-611E-4C5A-BC71-9D0323D4692D}" srcOrd="0" destOrd="0" parTransId="{263936C8-BF84-4968-8EB0-B408FD59EB83}" sibTransId="{F8BE47CE-C2C1-4125-B79D-B447C544D041}"/>
    <dgm:cxn modelId="{72EC6FD0-CEE3-4385-8014-F18D367E2A13}" srcId="{5E720882-217D-4799-BA6F-F9EBDD84CDEC}" destId="{CDA9B266-D27A-47FE-B73D-FD934F97DF9E}" srcOrd="0" destOrd="0" parTransId="{3C25D8B4-345D-40FD-B83C-EEE57C3C4190}" sibTransId="{567A5331-BF39-478E-ACB1-E88CB3195A6C}"/>
    <dgm:cxn modelId="{22C50D10-2924-4244-8701-BD1E11DA8E22}" srcId="{D8C9FA9C-F4AA-4414-8BF9-9DBFB1969DE1}" destId="{51BAD6CF-0BEC-4B29-9DED-89072104C6AE}" srcOrd="0" destOrd="0" parTransId="{3E853B7D-3809-4E6E-B053-504B9AAEEA59}" sibTransId="{8AEE733E-7884-49F5-9F3A-F6A40797E882}"/>
    <dgm:cxn modelId="{5D6CBA87-C6AD-4DB7-81FC-4C99A22E57F5}" type="presOf" srcId="{FC295F59-A00E-4C69-ABBB-20B9CDE50897}" destId="{B4270640-7D6C-4E4E-B4D7-C5BCB92D5EB5}" srcOrd="0" destOrd="0" presId="urn:microsoft.com/office/officeart/2005/8/layout/chevron2"/>
    <dgm:cxn modelId="{1086150D-4BA5-4CFD-91B7-320D052433E2}" type="presOf" srcId="{7942B2E4-C7B3-494C-8F25-209856C6E424}" destId="{5E8F803B-F74B-4EB0-98C5-09BF92A780DA}" srcOrd="0" destOrd="2" presId="urn:microsoft.com/office/officeart/2005/8/layout/chevron2"/>
    <dgm:cxn modelId="{1F159A71-131E-4D6A-A0EB-0327E1836AE6}" type="presOf" srcId="{A3E4E92F-0E58-44AD-9E45-3C8A9B620F09}" destId="{33954CF5-C399-4E6C-836F-4C31CC70FA02}" srcOrd="0" destOrd="0" presId="urn:microsoft.com/office/officeart/2005/8/layout/chevron2"/>
    <dgm:cxn modelId="{D952E92F-9F65-4F19-B68E-1AED8E7D67F1}" type="presOf" srcId="{5E720882-217D-4799-BA6F-F9EBDD84CDEC}" destId="{96580BE0-30B4-41D0-B3A5-58B55B04BF95}" srcOrd="0" destOrd="0" presId="urn:microsoft.com/office/officeart/2005/8/layout/chevron2"/>
    <dgm:cxn modelId="{F8632778-5EA7-4A0D-A24E-87B36DD088A1}" type="presOf" srcId="{D8C9FA9C-F4AA-4414-8BF9-9DBFB1969DE1}" destId="{5E8F803B-F74B-4EB0-98C5-09BF92A780DA}" srcOrd="0" destOrd="0" presId="urn:microsoft.com/office/officeart/2005/8/layout/chevron2"/>
    <dgm:cxn modelId="{D52A8548-520E-46D3-AB4A-6AD7ACBA18CD}" srcId="{FC295F59-A00E-4C69-ABBB-20B9CDE50897}" destId="{D8C9FA9C-F4AA-4414-8BF9-9DBFB1969DE1}" srcOrd="0" destOrd="0" parTransId="{B2878125-C6F6-4054-B367-AACDA9F5874E}" sibTransId="{9F433BC9-575E-444C-AA8B-1943E0DE0C5C}"/>
    <dgm:cxn modelId="{5D76E977-ACA9-4A53-A40F-6B06EAAEEA79}" type="presOf" srcId="{CDA9B266-D27A-47FE-B73D-FD934F97DF9E}" destId="{CDFA9673-B762-477A-B7E6-381756C1CAD2}" srcOrd="0" destOrd="0" presId="urn:microsoft.com/office/officeart/2005/8/layout/chevron2"/>
    <dgm:cxn modelId="{E4A9BEDB-A421-41D5-B3AE-88FF4D9A996B}" type="presOf" srcId="{46579FB5-611E-4C5A-BC71-9D0323D4692D}" destId="{9E450D14-21A9-4916-8605-92B640ADE464}" srcOrd="0" destOrd="0" presId="urn:microsoft.com/office/officeart/2005/8/layout/chevron2"/>
    <dgm:cxn modelId="{D8179395-A750-4D60-91B9-EEB800DD18AE}" type="presOf" srcId="{59230082-AA88-4260-99A8-37887B3EFEAF}" destId="{309F46F9-AB05-40D8-9A3B-0F23B3610EE0}" srcOrd="0" destOrd="0" presId="urn:microsoft.com/office/officeart/2005/8/layout/chevron2"/>
    <dgm:cxn modelId="{8FD84728-6709-4F43-B244-C0F1B6EB3137}" srcId="{5E720882-217D-4799-BA6F-F9EBDD84CDEC}" destId="{A3E4E92F-0E58-44AD-9E45-3C8A9B620F09}" srcOrd="2" destOrd="0" parTransId="{FF15C4C0-0AB7-4A6D-B368-FE92222E61CE}" sibTransId="{2EECEECE-15B9-42F8-9758-40E7864F90BB}"/>
    <dgm:cxn modelId="{A6333338-E95C-4728-BD8B-C1EA9B1A64E5}" srcId="{CDA9B266-D27A-47FE-B73D-FD934F97DF9E}" destId="{59230082-AA88-4260-99A8-37887B3EFEAF}" srcOrd="0" destOrd="0" parTransId="{AFDD6136-FAF4-4330-BBB4-4AD19FA022DB}" sibTransId="{89E49EE6-3C49-466A-98A9-5A39F1689932}"/>
    <dgm:cxn modelId="{47890FDE-A251-482B-977F-510FFAEB8E59}" type="presParOf" srcId="{96580BE0-30B4-41D0-B3A5-58B55B04BF95}" destId="{039A9BE0-366A-45B8-B848-BE012FB673FB}" srcOrd="0" destOrd="0" presId="urn:microsoft.com/office/officeart/2005/8/layout/chevron2"/>
    <dgm:cxn modelId="{B520793A-3AE6-4796-A7D5-5F1155CE0EE8}" type="presParOf" srcId="{039A9BE0-366A-45B8-B848-BE012FB673FB}" destId="{CDFA9673-B762-477A-B7E6-381756C1CAD2}" srcOrd="0" destOrd="0" presId="urn:microsoft.com/office/officeart/2005/8/layout/chevron2"/>
    <dgm:cxn modelId="{92E7CC3C-5BA4-408E-A5BE-838787E068B4}" type="presParOf" srcId="{039A9BE0-366A-45B8-B848-BE012FB673FB}" destId="{309F46F9-AB05-40D8-9A3B-0F23B3610EE0}" srcOrd="1" destOrd="0" presId="urn:microsoft.com/office/officeart/2005/8/layout/chevron2"/>
    <dgm:cxn modelId="{D00C5A72-06D8-4188-83CA-8BB9B71E0CAC}" type="presParOf" srcId="{96580BE0-30B4-41D0-B3A5-58B55B04BF95}" destId="{6471EFC5-32AB-4EDD-B361-30CD709D85D8}" srcOrd="1" destOrd="0" presId="urn:microsoft.com/office/officeart/2005/8/layout/chevron2"/>
    <dgm:cxn modelId="{01BC866D-9A8F-4191-9D5D-AF72074A3C38}" type="presParOf" srcId="{96580BE0-30B4-41D0-B3A5-58B55B04BF95}" destId="{8C76DC9D-4384-46EB-B46E-E0BDB7C8ED82}" srcOrd="2" destOrd="0" presId="urn:microsoft.com/office/officeart/2005/8/layout/chevron2"/>
    <dgm:cxn modelId="{0341AF11-B537-4145-8B11-66F819C1C9AB}" type="presParOf" srcId="{8C76DC9D-4384-46EB-B46E-E0BDB7C8ED82}" destId="{B4270640-7D6C-4E4E-B4D7-C5BCB92D5EB5}" srcOrd="0" destOrd="0" presId="urn:microsoft.com/office/officeart/2005/8/layout/chevron2"/>
    <dgm:cxn modelId="{0EA9C1AB-B2AF-49D6-B60A-1714C4A20E72}" type="presParOf" srcId="{8C76DC9D-4384-46EB-B46E-E0BDB7C8ED82}" destId="{5E8F803B-F74B-4EB0-98C5-09BF92A780DA}" srcOrd="1" destOrd="0" presId="urn:microsoft.com/office/officeart/2005/8/layout/chevron2"/>
    <dgm:cxn modelId="{AC7E50C5-3AFA-49F0-B154-0AD0E3CD10C5}" type="presParOf" srcId="{96580BE0-30B4-41D0-B3A5-58B55B04BF95}" destId="{13BBBBAF-5E21-4D5C-8D55-01C5B29042A1}" srcOrd="3" destOrd="0" presId="urn:microsoft.com/office/officeart/2005/8/layout/chevron2"/>
    <dgm:cxn modelId="{7B3DBDD9-2A85-4863-BD28-1CE8CB7CE36B}" type="presParOf" srcId="{96580BE0-30B4-41D0-B3A5-58B55B04BF95}" destId="{94D852B5-D9FF-49E7-871B-81449E23F90F}" srcOrd="4" destOrd="0" presId="urn:microsoft.com/office/officeart/2005/8/layout/chevron2"/>
    <dgm:cxn modelId="{61550D68-AC10-4D17-8047-1F39C02C5181}" type="presParOf" srcId="{94D852B5-D9FF-49E7-871B-81449E23F90F}" destId="{33954CF5-C399-4E6C-836F-4C31CC70FA02}" srcOrd="0" destOrd="0" presId="urn:microsoft.com/office/officeart/2005/8/layout/chevron2"/>
    <dgm:cxn modelId="{9451F8BF-8AC4-41C3-BB4F-6BE82E0EBBA6}" type="presParOf" srcId="{94D852B5-D9FF-49E7-871B-81449E23F90F}" destId="{9E450D14-21A9-4916-8605-92B640ADE46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F49581-FE46-4813-9D03-470443A2A41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F584AD-24C8-4E71-AB34-C481FCABCDC3}">
      <dgm:prSet phldrT="[Text]" custT="1"/>
      <dgm:spPr/>
      <dgm:t>
        <a:bodyPr/>
        <a:lstStyle/>
        <a:p>
          <a:r>
            <a:rPr lang="en-US" sz="3600" dirty="0" smtClean="0"/>
            <a:t>Aim</a:t>
          </a:r>
          <a:endParaRPr lang="en-US" sz="3600" dirty="0"/>
        </a:p>
      </dgm:t>
    </dgm:pt>
    <dgm:pt modelId="{5AF1B034-B601-4CD9-866F-99C235AC5B85}" type="parTrans" cxnId="{CA184924-A376-443C-A8B5-805229AB1A87}">
      <dgm:prSet/>
      <dgm:spPr/>
      <dgm:t>
        <a:bodyPr/>
        <a:lstStyle/>
        <a:p>
          <a:endParaRPr lang="en-US"/>
        </a:p>
      </dgm:t>
    </dgm:pt>
    <dgm:pt modelId="{A870C30C-DCB0-4B82-BE0E-4DB242915096}" type="sibTrans" cxnId="{CA184924-A376-443C-A8B5-805229AB1A87}">
      <dgm:prSet/>
      <dgm:spPr/>
      <dgm:t>
        <a:bodyPr/>
        <a:lstStyle/>
        <a:p>
          <a:endParaRPr lang="en-US"/>
        </a:p>
      </dgm:t>
    </dgm:pt>
    <dgm:pt modelId="{3D56000F-CDD2-4D8E-874E-31E5C6AC294F}">
      <dgm:prSet phldrT="[Text]" custT="1"/>
      <dgm:spPr/>
      <dgm:t>
        <a:bodyPr/>
        <a:lstStyle/>
        <a:p>
          <a:pPr algn="just"/>
          <a:r>
            <a:rPr lang="en-US" sz="1800" dirty="0" smtClean="0"/>
            <a:t>Expansion of the scope of allowable instruments for pension fund assets to include non-interest instruments and funds.</a:t>
          </a:r>
          <a:endParaRPr lang="en-US" sz="1800" dirty="0"/>
        </a:p>
      </dgm:t>
    </dgm:pt>
    <dgm:pt modelId="{22FDD987-BAEF-4AB2-A190-0EC884718D1E}" type="parTrans" cxnId="{3E0A7E2E-75BF-4C26-AAB3-E875A4D289A3}">
      <dgm:prSet/>
      <dgm:spPr/>
      <dgm:t>
        <a:bodyPr/>
        <a:lstStyle/>
        <a:p>
          <a:endParaRPr lang="en-US"/>
        </a:p>
      </dgm:t>
    </dgm:pt>
    <dgm:pt modelId="{42899D98-DB18-420C-951E-F5168408CE13}" type="sibTrans" cxnId="{3E0A7E2E-75BF-4C26-AAB3-E875A4D289A3}">
      <dgm:prSet/>
      <dgm:spPr/>
      <dgm:t>
        <a:bodyPr/>
        <a:lstStyle/>
        <a:p>
          <a:endParaRPr lang="en-US"/>
        </a:p>
      </dgm:t>
    </dgm:pt>
    <dgm:pt modelId="{AED55BA1-8157-4374-BC6A-1CB06E086ECE}">
      <dgm:prSet phldrT="[Text]" custT="1"/>
      <dgm:spPr/>
      <dgm:t>
        <a:bodyPr/>
        <a:lstStyle/>
        <a:p>
          <a:r>
            <a:rPr lang="en-US" sz="3600" dirty="0" smtClean="0"/>
            <a:t>Current Situation</a:t>
          </a:r>
          <a:endParaRPr lang="en-US" sz="3600" dirty="0"/>
        </a:p>
      </dgm:t>
    </dgm:pt>
    <dgm:pt modelId="{F37BD1F9-24F2-471E-A88E-F5C0F7F3D01D}" type="parTrans" cxnId="{A2320A6A-6E53-40CE-A11C-4D13C8D677FE}">
      <dgm:prSet/>
      <dgm:spPr/>
      <dgm:t>
        <a:bodyPr/>
        <a:lstStyle/>
        <a:p>
          <a:endParaRPr lang="en-US"/>
        </a:p>
      </dgm:t>
    </dgm:pt>
    <dgm:pt modelId="{024987D5-5E54-409E-8C68-09237016FEB4}" type="sibTrans" cxnId="{A2320A6A-6E53-40CE-A11C-4D13C8D677FE}">
      <dgm:prSet/>
      <dgm:spPr/>
      <dgm:t>
        <a:bodyPr/>
        <a:lstStyle/>
        <a:p>
          <a:endParaRPr lang="en-US"/>
        </a:p>
      </dgm:t>
    </dgm:pt>
    <dgm:pt modelId="{7CEC12AB-F21D-4DCA-AAC1-264F3E55D773}">
      <dgm:prSet phldrT="[Text]" custT="1"/>
      <dgm:spPr/>
      <dgm:t>
        <a:bodyPr/>
        <a:lstStyle/>
        <a:p>
          <a:pPr algn="just"/>
          <a:r>
            <a:rPr lang="en-US" sz="1800" dirty="0" smtClean="0"/>
            <a:t>This has been reflected in the draft regulation which is expected to be approved by the PENCOM Board when constituted.</a:t>
          </a:r>
          <a:endParaRPr lang="en-US" sz="1800" dirty="0"/>
        </a:p>
      </dgm:t>
    </dgm:pt>
    <dgm:pt modelId="{2D1B8571-5AF6-49FC-A694-7839FF70E92F}" type="parTrans" cxnId="{3A0A5B88-2EF9-4A5E-A2AD-2BFEBCA88ECE}">
      <dgm:prSet/>
      <dgm:spPr/>
      <dgm:t>
        <a:bodyPr/>
        <a:lstStyle/>
        <a:p>
          <a:endParaRPr lang="en-US"/>
        </a:p>
      </dgm:t>
    </dgm:pt>
    <dgm:pt modelId="{68EBBF81-ECB5-4142-A8B0-A4B9FB6D50E3}" type="sibTrans" cxnId="{3A0A5B88-2EF9-4A5E-A2AD-2BFEBCA88ECE}">
      <dgm:prSet/>
      <dgm:spPr/>
      <dgm:t>
        <a:bodyPr/>
        <a:lstStyle/>
        <a:p>
          <a:endParaRPr lang="en-US"/>
        </a:p>
      </dgm:t>
    </dgm:pt>
    <dgm:pt modelId="{3551B8B4-D750-47AD-A9F7-6EC6BEF42A87}">
      <dgm:prSet phldrT="[Text]" custT="1"/>
      <dgm:spPr/>
      <dgm:t>
        <a:bodyPr/>
        <a:lstStyle/>
        <a:p>
          <a:r>
            <a:rPr lang="en-US" sz="3600" dirty="0" smtClean="0"/>
            <a:t>Effect of Guidelines</a:t>
          </a:r>
          <a:endParaRPr lang="en-US" sz="3600" dirty="0"/>
        </a:p>
      </dgm:t>
    </dgm:pt>
    <dgm:pt modelId="{2FBFE146-C383-42DB-BF1D-6AD61FF236A6}" type="parTrans" cxnId="{FB0DB66D-C6FF-4DD3-8CAF-B6237473F0C7}">
      <dgm:prSet/>
      <dgm:spPr/>
      <dgm:t>
        <a:bodyPr/>
        <a:lstStyle/>
        <a:p>
          <a:endParaRPr lang="en-US"/>
        </a:p>
      </dgm:t>
    </dgm:pt>
    <dgm:pt modelId="{2A117281-913F-4748-8DB8-D55F984ADCFF}" type="sibTrans" cxnId="{FB0DB66D-C6FF-4DD3-8CAF-B6237473F0C7}">
      <dgm:prSet/>
      <dgm:spPr/>
      <dgm:t>
        <a:bodyPr/>
        <a:lstStyle/>
        <a:p>
          <a:endParaRPr lang="en-US"/>
        </a:p>
      </dgm:t>
    </dgm:pt>
    <dgm:pt modelId="{B0861BCB-E2C2-4BE0-AD77-329E6413B425}">
      <dgm:prSet phldrT="[Text]" custT="1"/>
      <dgm:spPr/>
      <dgm:t>
        <a:bodyPr/>
        <a:lstStyle/>
        <a:p>
          <a:pPr algn="just"/>
          <a:r>
            <a:rPr lang="en-US" sz="1800" dirty="0" smtClean="0"/>
            <a:t>Upon approval, PFAs will be able to invest pension fund assets in non-interest instruments and funds.</a:t>
          </a:r>
          <a:endParaRPr lang="en-US" sz="1800" dirty="0"/>
        </a:p>
      </dgm:t>
    </dgm:pt>
    <dgm:pt modelId="{9F740439-62B3-4B27-A459-B4EB26C7C8A9}" type="parTrans" cxnId="{4EA74CA9-A1BC-40D0-9F34-19E64FC9CAB4}">
      <dgm:prSet/>
      <dgm:spPr/>
      <dgm:t>
        <a:bodyPr/>
        <a:lstStyle/>
        <a:p>
          <a:endParaRPr lang="en-US"/>
        </a:p>
      </dgm:t>
    </dgm:pt>
    <dgm:pt modelId="{EA084F68-94B1-47A5-B3B4-827372CD308E}" type="sibTrans" cxnId="{4EA74CA9-A1BC-40D0-9F34-19E64FC9CAB4}">
      <dgm:prSet/>
      <dgm:spPr/>
      <dgm:t>
        <a:bodyPr/>
        <a:lstStyle/>
        <a:p>
          <a:endParaRPr lang="en-US"/>
        </a:p>
      </dgm:t>
    </dgm:pt>
    <dgm:pt modelId="{4D36072A-4D5F-4612-8EB0-189A179EB9AF}">
      <dgm:prSet phldrT="[Text]" custT="1"/>
      <dgm:spPr/>
      <dgm:t>
        <a:bodyPr/>
        <a:lstStyle/>
        <a:p>
          <a:pPr algn="l"/>
          <a:endParaRPr lang="en-US" sz="1800" dirty="0"/>
        </a:p>
      </dgm:t>
    </dgm:pt>
    <dgm:pt modelId="{74C0CE60-99C3-47D1-B205-EE86CC566B56}" type="parTrans" cxnId="{5D91F066-B79C-4121-B3DD-A313E3F36738}">
      <dgm:prSet/>
      <dgm:spPr/>
      <dgm:t>
        <a:bodyPr/>
        <a:lstStyle/>
        <a:p>
          <a:endParaRPr lang="en-US"/>
        </a:p>
      </dgm:t>
    </dgm:pt>
    <dgm:pt modelId="{EFFA7640-EB36-4B3F-BA60-AE94BDE231A8}" type="sibTrans" cxnId="{5D91F066-B79C-4121-B3DD-A313E3F36738}">
      <dgm:prSet/>
      <dgm:spPr/>
      <dgm:t>
        <a:bodyPr/>
        <a:lstStyle/>
        <a:p>
          <a:endParaRPr lang="en-US"/>
        </a:p>
      </dgm:t>
    </dgm:pt>
    <dgm:pt modelId="{1B94BC71-1390-4E27-92C4-FFFCAC1FF8EB}">
      <dgm:prSet phldrT="[Text]" custT="1"/>
      <dgm:spPr/>
      <dgm:t>
        <a:bodyPr/>
        <a:lstStyle/>
        <a:p>
          <a:pPr algn="just"/>
          <a:endParaRPr lang="en-US" sz="1800" dirty="0"/>
        </a:p>
      </dgm:t>
    </dgm:pt>
    <dgm:pt modelId="{AC8B4223-269F-473D-BACD-2E7D9D7990F0}" type="parTrans" cxnId="{8203BE95-35D7-40E7-A22E-42EF1F86DFDD}">
      <dgm:prSet/>
      <dgm:spPr/>
    </dgm:pt>
    <dgm:pt modelId="{18AFE72A-9B51-488F-AB6A-889D72DC4057}" type="sibTrans" cxnId="{8203BE95-35D7-40E7-A22E-42EF1F86DFDD}">
      <dgm:prSet/>
      <dgm:spPr/>
    </dgm:pt>
    <dgm:pt modelId="{8540FD76-8DBA-4588-BE68-4ED6C8C85D59}" type="pres">
      <dgm:prSet presAssocID="{EBF49581-FE46-4813-9D03-470443A2A4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D24422-8A70-4B82-B12B-31C582A11165}" type="pres">
      <dgm:prSet presAssocID="{E0F584AD-24C8-4E71-AB34-C481FCABCDC3}" presName="linNode" presStyleCnt="0"/>
      <dgm:spPr/>
    </dgm:pt>
    <dgm:pt modelId="{A5CF195C-CD99-482B-A0FD-FD4027272CCE}" type="pres">
      <dgm:prSet presAssocID="{E0F584AD-24C8-4E71-AB34-C481FCABCDC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0EDF85-9959-4997-A342-8DD977671D2E}" type="pres">
      <dgm:prSet presAssocID="{E0F584AD-24C8-4E71-AB34-C481FCABCDC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DE9C04-4FF2-43D7-8250-CBCA31DE231B}" type="pres">
      <dgm:prSet presAssocID="{A870C30C-DCB0-4B82-BE0E-4DB242915096}" presName="sp" presStyleCnt="0"/>
      <dgm:spPr/>
    </dgm:pt>
    <dgm:pt modelId="{5CB522B3-7A54-48D2-A26D-0EC1631E62F1}" type="pres">
      <dgm:prSet presAssocID="{AED55BA1-8157-4374-BC6A-1CB06E086ECE}" presName="linNode" presStyleCnt="0"/>
      <dgm:spPr/>
    </dgm:pt>
    <dgm:pt modelId="{1C76EC84-6CE1-4342-B02E-E7A04C38376B}" type="pres">
      <dgm:prSet presAssocID="{AED55BA1-8157-4374-BC6A-1CB06E086EC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67617-CA4A-46CA-B94E-87CAD209EF93}" type="pres">
      <dgm:prSet presAssocID="{AED55BA1-8157-4374-BC6A-1CB06E086ECE}" presName="descendantText" presStyleLbl="alignAccFollowNode1" presStyleIdx="1" presStyleCnt="3" custScaleY="1219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A4C881-0F5D-4F5B-BD65-4C9138C0E064}" type="pres">
      <dgm:prSet presAssocID="{024987D5-5E54-409E-8C68-09237016FEB4}" presName="sp" presStyleCnt="0"/>
      <dgm:spPr/>
    </dgm:pt>
    <dgm:pt modelId="{DAE16A69-D2DE-4EC0-954F-7143C9605DD4}" type="pres">
      <dgm:prSet presAssocID="{3551B8B4-D750-47AD-A9F7-6EC6BEF42A87}" presName="linNode" presStyleCnt="0"/>
      <dgm:spPr/>
    </dgm:pt>
    <dgm:pt modelId="{371281A9-76C9-40BD-AD78-155EF03B17E3}" type="pres">
      <dgm:prSet presAssocID="{3551B8B4-D750-47AD-A9F7-6EC6BEF42A8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C52E6C-AB60-4813-868D-989C7D9C3C52}" type="pres">
      <dgm:prSet presAssocID="{3551B8B4-D750-47AD-A9F7-6EC6BEF42A8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03BE95-35D7-40E7-A22E-42EF1F86DFDD}" srcId="{3551B8B4-D750-47AD-A9F7-6EC6BEF42A87}" destId="{1B94BC71-1390-4E27-92C4-FFFCAC1FF8EB}" srcOrd="0" destOrd="0" parTransId="{AC8B4223-269F-473D-BACD-2E7D9D7990F0}" sibTransId="{18AFE72A-9B51-488F-AB6A-889D72DC4057}"/>
    <dgm:cxn modelId="{3E0A7E2E-75BF-4C26-AAB3-E875A4D289A3}" srcId="{E0F584AD-24C8-4E71-AB34-C481FCABCDC3}" destId="{3D56000F-CDD2-4D8E-874E-31E5C6AC294F}" srcOrd="0" destOrd="0" parTransId="{22FDD987-BAEF-4AB2-A190-0EC884718D1E}" sibTransId="{42899D98-DB18-420C-951E-F5168408CE13}"/>
    <dgm:cxn modelId="{4EA74CA9-A1BC-40D0-9F34-19E64FC9CAB4}" srcId="{3551B8B4-D750-47AD-A9F7-6EC6BEF42A87}" destId="{B0861BCB-E2C2-4BE0-AD77-329E6413B425}" srcOrd="1" destOrd="0" parTransId="{9F740439-62B3-4B27-A459-B4EB26C7C8A9}" sibTransId="{EA084F68-94B1-47A5-B3B4-827372CD308E}"/>
    <dgm:cxn modelId="{C82C36A4-4D8B-492F-B9C0-393A48CC949B}" type="presOf" srcId="{3551B8B4-D750-47AD-A9F7-6EC6BEF42A87}" destId="{371281A9-76C9-40BD-AD78-155EF03B17E3}" srcOrd="0" destOrd="0" presId="urn:microsoft.com/office/officeart/2005/8/layout/vList5"/>
    <dgm:cxn modelId="{FB0DB66D-C6FF-4DD3-8CAF-B6237473F0C7}" srcId="{EBF49581-FE46-4813-9D03-470443A2A414}" destId="{3551B8B4-D750-47AD-A9F7-6EC6BEF42A87}" srcOrd="2" destOrd="0" parTransId="{2FBFE146-C383-42DB-BF1D-6AD61FF236A6}" sibTransId="{2A117281-913F-4748-8DB8-D55F984ADCFF}"/>
    <dgm:cxn modelId="{75D7D7F7-37CC-44DF-A26A-3A623A70C898}" type="presOf" srcId="{7CEC12AB-F21D-4DCA-AAC1-264F3E55D773}" destId="{38867617-CA4A-46CA-B94E-87CAD209EF93}" srcOrd="0" destOrd="0" presId="urn:microsoft.com/office/officeart/2005/8/layout/vList5"/>
    <dgm:cxn modelId="{528BFF67-7F8D-45AE-99FB-02C314E383B7}" type="presOf" srcId="{3D56000F-CDD2-4D8E-874E-31E5C6AC294F}" destId="{140EDF85-9959-4997-A342-8DD977671D2E}" srcOrd="0" destOrd="0" presId="urn:microsoft.com/office/officeart/2005/8/layout/vList5"/>
    <dgm:cxn modelId="{357D6F9F-BC56-402C-A2F6-85B4E2D05AFB}" type="presOf" srcId="{E0F584AD-24C8-4E71-AB34-C481FCABCDC3}" destId="{A5CF195C-CD99-482B-A0FD-FD4027272CCE}" srcOrd="0" destOrd="0" presId="urn:microsoft.com/office/officeart/2005/8/layout/vList5"/>
    <dgm:cxn modelId="{CC79A395-9E82-4988-83D7-ADA476AC6522}" type="presOf" srcId="{4D36072A-4D5F-4612-8EB0-189A179EB9AF}" destId="{F6C52E6C-AB60-4813-868D-989C7D9C3C52}" srcOrd="0" destOrd="2" presId="urn:microsoft.com/office/officeart/2005/8/layout/vList5"/>
    <dgm:cxn modelId="{CA184924-A376-443C-A8B5-805229AB1A87}" srcId="{EBF49581-FE46-4813-9D03-470443A2A414}" destId="{E0F584AD-24C8-4E71-AB34-C481FCABCDC3}" srcOrd="0" destOrd="0" parTransId="{5AF1B034-B601-4CD9-866F-99C235AC5B85}" sibTransId="{A870C30C-DCB0-4B82-BE0E-4DB242915096}"/>
    <dgm:cxn modelId="{A2320A6A-6E53-40CE-A11C-4D13C8D677FE}" srcId="{EBF49581-FE46-4813-9D03-470443A2A414}" destId="{AED55BA1-8157-4374-BC6A-1CB06E086ECE}" srcOrd="1" destOrd="0" parTransId="{F37BD1F9-24F2-471E-A88E-F5C0F7F3D01D}" sibTransId="{024987D5-5E54-409E-8C68-09237016FEB4}"/>
    <dgm:cxn modelId="{5D91F066-B79C-4121-B3DD-A313E3F36738}" srcId="{3551B8B4-D750-47AD-A9F7-6EC6BEF42A87}" destId="{4D36072A-4D5F-4612-8EB0-189A179EB9AF}" srcOrd="2" destOrd="0" parTransId="{74C0CE60-99C3-47D1-B205-EE86CC566B56}" sibTransId="{EFFA7640-EB36-4B3F-BA60-AE94BDE231A8}"/>
    <dgm:cxn modelId="{0658C076-132A-44FE-A8E3-AAC8B9357A6D}" type="presOf" srcId="{1B94BC71-1390-4E27-92C4-FFFCAC1FF8EB}" destId="{F6C52E6C-AB60-4813-868D-989C7D9C3C52}" srcOrd="0" destOrd="0" presId="urn:microsoft.com/office/officeart/2005/8/layout/vList5"/>
    <dgm:cxn modelId="{3A0A5B88-2EF9-4A5E-A2AD-2BFEBCA88ECE}" srcId="{AED55BA1-8157-4374-BC6A-1CB06E086ECE}" destId="{7CEC12AB-F21D-4DCA-AAC1-264F3E55D773}" srcOrd="0" destOrd="0" parTransId="{2D1B8571-5AF6-49FC-A694-7839FF70E92F}" sibTransId="{68EBBF81-ECB5-4142-A8B0-A4B9FB6D50E3}"/>
    <dgm:cxn modelId="{98560463-91B0-4702-9692-A35835B5C662}" type="presOf" srcId="{AED55BA1-8157-4374-BC6A-1CB06E086ECE}" destId="{1C76EC84-6CE1-4342-B02E-E7A04C38376B}" srcOrd="0" destOrd="0" presId="urn:microsoft.com/office/officeart/2005/8/layout/vList5"/>
    <dgm:cxn modelId="{995A4365-506E-4950-9D1A-D8F91F27D232}" type="presOf" srcId="{B0861BCB-E2C2-4BE0-AD77-329E6413B425}" destId="{F6C52E6C-AB60-4813-868D-989C7D9C3C52}" srcOrd="0" destOrd="1" presId="urn:microsoft.com/office/officeart/2005/8/layout/vList5"/>
    <dgm:cxn modelId="{D56606D4-0820-4624-85F9-F0882660AF91}" type="presOf" srcId="{EBF49581-FE46-4813-9D03-470443A2A414}" destId="{8540FD76-8DBA-4588-BE68-4ED6C8C85D59}" srcOrd="0" destOrd="0" presId="urn:microsoft.com/office/officeart/2005/8/layout/vList5"/>
    <dgm:cxn modelId="{786EB43E-BF77-4283-9AF9-DF71A9C9CB16}" type="presParOf" srcId="{8540FD76-8DBA-4588-BE68-4ED6C8C85D59}" destId="{9AD24422-8A70-4B82-B12B-31C582A11165}" srcOrd="0" destOrd="0" presId="urn:microsoft.com/office/officeart/2005/8/layout/vList5"/>
    <dgm:cxn modelId="{B50DC9E2-7C27-4A6E-8A50-53936AEFC24A}" type="presParOf" srcId="{9AD24422-8A70-4B82-B12B-31C582A11165}" destId="{A5CF195C-CD99-482B-A0FD-FD4027272CCE}" srcOrd="0" destOrd="0" presId="urn:microsoft.com/office/officeart/2005/8/layout/vList5"/>
    <dgm:cxn modelId="{DEABBFB6-231D-429C-9934-5FE35E731D6F}" type="presParOf" srcId="{9AD24422-8A70-4B82-B12B-31C582A11165}" destId="{140EDF85-9959-4997-A342-8DD977671D2E}" srcOrd="1" destOrd="0" presId="urn:microsoft.com/office/officeart/2005/8/layout/vList5"/>
    <dgm:cxn modelId="{033CE723-5E6A-4A6E-B295-359DC96F78C2}" type="presParOf" srcId="{8540FD76-8DBA-4588-BE68-4ED6C8C85D59}" destId="{DADE9C04-4FF2-43D7-8250-CBCA31DE231B}" srcOrd="1" destOrd="0" presId="urn:microsoft.com/office/officeart/2005/8/layout/vList5"/>
    <dgm:cxn modelId="{C37926EF-0892-4F45-9E38-365376025F9D}" type="presParOf" srcId="{8540FD76-8DBA-4588-BE68-4ED6C8C85D59}" destId="{5CB522B3-7A54-48D2-A26D-0EC1631E62F1}" srcOrd="2" destOrd="0" presId="urn:microsoft.com/office/officeart/2005/8/layout/vList5"/>
    <dgm:cxn modelId="{D06A5A1E-F2D1-4FEF-954E-B962F007A417}" type="presParOf" srcId="{5CB522B3-7A54-48D2-A26D-0EC1631E62F1}" destId="{1C76EC84-6CE1-4342-B02E-E7A04C38376B}" srcOrd="0" destOrd="0" presId="urn:microsoft.com/office/officeart/2005/8/layout/vList5"/>
    <dgm:cxn modelId="{F8230150-9509-4565-9EA7-1A6E91225953}" type="presParOf" srcId="{5CB522B3-7A54-48D2-A26D-0EC1631E62F1}" destId="{38867617-CA4A-46CA-B94E-87CAD209EF93}" srcOrd="1" destOrd="0" presId="urn:microsoft.com/office/officeart/2005/8/layout/vList5"/>
    <dgm:cxn modelId="{1AE8B2B6-8055-473D-989F-B3CD841AE08C}" type="presParOf" srcId="{8540FD76-8DBA-4588-BE68-4ED6C8C85D59}" destId="{A6A4C881-0F5D-4F5B-BD65-4C9138C0E064}" srcOrd="3" destOrd="0" presId="urn:microsoft.com/office/officeart/2005/8/layout/vList5"/>
    <dgm:cxn modelId="{63E25B0B-B7A9-4A1C-A161-1A9CDE8A2DC2}" type="presParOf" srcId="{8540FD76-8DBA-4588-BE68-4ED6C8C85D59}" destId="{DAE16A69-D2DE-4EC0-954F-7143C9605DD4}" srcOrd="4" destOrd="0" presId="urn:microsoft.com/office/officeart/2005/8/layout/vList5"/>
    <dgm:cxn modelId="{769BD7AC-C0F0-4F6C-BE27-048B48566815}" type="presParOf" srcId="{DAE16A69-D2DE-4EC0-954F-7143C9605DD4}" destId="{371281A9-76C9-40BD-AD78-155EF03B17E3}" srcOrd="0" destOrd="0" presId="urn:microsoft.com/office/officeart/2005/8/layout/vList5"/>
    <dgm:cxn modelId="{0921A27C-8622-459C-8B87-AF5FD1060803}" type="presParOf" srcId="{DAE16A69-D2DE-4EC0-954F-7143C9605DD4}" destId="{F6C52E6C-AB60-4813-868D-989C7D9C3C5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F49581-FE46-4813-9D03-470443A2A41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F584AD-24C8-4E71-AB34-C481FCABCDC3}">
      <dgm:prSet phldrT="[Text]" custT="1"/>
      <dgm:spPr/>
      <dgm:t>
        <a:bodyPr/>
        <a:lstStyle/>
        <a:p>
          <a:r>
            <a:rPr lang="en-US" sz="3600" dirty="0" smtClean="0"/>
            <a:t>Aim</a:t>
          </a:r>
          <a:endParaRPr lang="en-US" sz="3600" dirty="0"/>
        </a:p>
      </dgm:t>
    </dgm:pt>
    <dgm:pt modelId="{5AF1B034-B601-4CD9-866F-99C235AC5B85}" type="parTrans" cxnId="{CA184924-A376-443C-A8B5-805229AB1A87}">
      <dgm:prSet/>
      <dgm:spPr/>
      <dgm:t>
        <a:bodyPr/>
        <a:lstStyle/>
        <a:p>
          <a:endParaRPr lang="en-US"/>
        </a:p>
      </dgm:t>
    </dgm:pt>
    <dgm:pt modelId="{A870C30C-DCB0-4B82-BE0E-4DB242915096}" type="sibTrans" cxnId="{CA184924-A376-443C-A8B5-805229AB1A87}">
      <dgm:prSet/>
      <dgm:spPr/>
      <dgm:t>
        <a:bodyPr/>
        <a:lstStyle/>
        <a:p>
          <a:endParaRPr lang="en-US"/>
        </a:p>
      </dgm:t>
    </dgm:pt>
    <dgm:pt modelId="{3D56000F-CDD2-4D8E-874E-31E5C6AC294F}">
      <dgm:prSet phldrT="[Text]" custT="1"/>
      <dgm:spPr/>
      <dgm:t>
        <a:bodyPr/>
        <a:lstStyle/>
        <a:p>
          <a:pPr algn="just"/>
          <a:r>
            <a:rPr lang="en-US" sz="1800" dirty="0" smtClean="0"/>
            <a:t>Provide liquidity management tools for non-interest financial institutions by the issuance of short-term NICM instruments by the CBN.</a:t>
          </a:r>
          <a:endParaRPr lang="en-US" sz="1800" dirty="0"/>
        </a:p>
      </dgm:t>
    </dgm:pt>
    <dgm:pt modelId="{22FDD987-BAEF-4AB2-A190-0EC884718D1E}" type="parTrans" cxnId="{3E0A7E2E-75BF-4C26-AAB3-E875A4D289A3}">
      <dgm:prSet/>
      <dgm:spPr/>
      <dgm:t>
        <a:bodyPr/>
        <a:lstStyle/>
        <a:p>
          <a:endParaRPr lang="en-US"/>
        </a:p>
      </dgm:t>
    </dgm:pt>
    <dgm:pt modelId="{42899D98-DB18-420C-951E-F5168408CE13}" type="sibTrans" cxnId="{3E0A7E2E-75BF-4C26-AAB3-E875A4D289A3}">
      <dgm:prSet/>
      <dgm:spPr/>
      <dgm:t>
        <a:bodyPr/>
        <a:lstStyle/>
        <a:p>
          <a:endParaRPr lang="en-US"/>
        </a:p>
      </dgm:t>
    </dgm:pt>
    <dgm:pt modelId="{AED55BA1-8157-4374-BC6A-1CB06E086ECE}">
      <dgm:prSet phldrT="[Text]" custT="1"/>
      <dgm:spPr/>
      <dgm:t>
        <a:bodyPr/>
        <a:lstStyle/>
        <a:p>
          <a:r>
            <a:rPr lang="en-US" sz="3600" dirty="0" smtClean="0"/>
            <a:t>Current Situation</a:t>
          </a:r>
          <a:endParaRPr lang="en-US" sz="3600" dirty="0"/>
        </a:p>
      </dgm:t>
    </dgm:pt>
    <dgm:pt modelId="{F37BD1F9-24F2-471E-A88E-F5C0F7F3D01D}" type="parTrans" cxnId="{A2320A6A-6E53-40CE-A11C-4D13C8D677FE}">
      <dgm:prSet/>
      <dgm:spPr/>
      <dgm:t>
        <a:bodyPr/>
        <a:lstStyle/>
        <a:p>
          <a:endParaRPr lang="en-US"/>
        </a:p>
      </dgm:t>
    </dgm:pt>
    <dgm:pt modelId="{024987D5-5E54-409E-8C68-09237016FEB4}" type="sibTrans" cxnId="{A2320A6A-6E53-40CE-A11C-4D13C8D677FE}">
      <dgm:prSet/>
      <dgm:spPr/>
      <dgm:t>
        <a:bodyPr/>
        <a:lstStyle/>
        <a:p>
          <a:endParaRPr lang="en-US"/>
        </a:p>
      </dgm:t>
    </dgm:pt>
    <dgm:pt modelId="{3551B8B4-D750-47AD-A9F7-6EC6BEF42A87}">
      <dgm:prSet phldrT="[Text]" custT="1"/>
      <dgm:spPr/>
      <dgm:t>
        <a:bodyPr/>
        <a:lstStyle/>
        <a:p>
          <a:r>
            <a:rPr lang="en-US" sz="3600" dirty="0" smtClean="0"/>
            <a:t>Action/ </a:t>
          </a:r>
          <a:r>
            <a:rPr lang="en-US" sz="3600" dirty="0" smtClean="0">
              <a:solidFill>
                <a:srgbClr val="FF0000"/>
              </a:solidFill>
            </a:rPr>
            <a:t>Next Steps</a:t>
          </a:r>
          <a:endParaRPr lang="en-US" sz="3600" dirty="0">
            <a:solidFill>
              <a:srgbClr val="FF0000"/>
            </a:solidFill>
          </a:endParaRPr>
        </a:p>
      </dgm:t>
    </dgm:pt>
    <dgm:pt modelId="{2FBFE146-C383-42DB-BF1D-6AD61FF236A6}" type="parTrans" cxnId="{FB0DB66D-C6FF-4DD3-8CAF-B6237473F0C7}">
      <dgm:prSet/>
      <dgm:spPr/>
      <dgm:t>
        <a:bodyPr/>
        <a:lstStyle/>
        <a:p>
          <a:endParaRPr lang="en-US"/>
        </a:p>
      </dgm:t>
    </dgm:pt>
    <dgm:pt modelId="{2A117281-913F-4748-8DB8-D55F984ADCFF}" type="sibTrans" cxnId="{FB0DB66D-C6FF-4DD3-8CAF-B6237473F0C7}">
      <dgm:prSet/>
      <dgm:spPr/>
      <dgm:t>
        <a:bodyPr/>
        <a:lstStyle/>
        <a:p>
          <a:endParaRPr lang="en-US"/>
        </a:p>
      </dgm:t>
    </dgm:pt>
    <dgm:pt modelId="{B7D4188A-56D3-4CFF-810F-EF3AB8A9CE46}">
      <dgm:prSet custT="1"/>
      <dgm:spPr/>
      <dgm:t>
        <a:bodyPr/>
        <a:lstStyle/>
        <a:p>
          <a:endParaRPr lang="en-US" sz="1800" dirty="0" smtClean="0"/>
        </a:p>
      </dgm:t>
    </dgm:pt>
    <dgm:pt modelId="{44609265-872F-4B23-BC5C-7D6DF191D1DD}" type="parTrans" cxnId="{2A1B6170-9817-416B-85A9-0B67D85C3C45}">
      <dgm:prSet/>
      <dgm:spPr/>
      <dgm:t>
        <a:bodyPr/>
        <a:lstStyle/>
        <a:p>
          <a:endParaRPr lang="en-US"/>
        </a:p>
      </dgm:t>
    </dgm:pt>
    <dgm:pt modelId="{A2F86E2B-2EF0-420D-8C04-89DDD12896D2}" type="sibTrans" cxnId="{2A1B6170-9817-416B-85A9-0B67D85C3C45}">
      <dgm:prSet/>
      <dgm:spPr/>
      <dgm:t>
        <a:bodyPr/>
        <a:lstStyle/>
        <a:p>
          <a:endParaRPr lang="en-US"/>
        </a:p>
      </dgm:t>
    </dgm:pt>
    <dgm:pt modelId="{BB4E7D23-890A-4A4A-BA3A-3033E4EB1DAD}">
      <dgm:prSet custT="1"/>
      <dgm:spPr/>
      <dgm:t>
        <a:bodyPr/>
        <a:lstStyle/>
        <a:p>
          <a:endParaRPr lang="en-US" sz="1700" dirty="0" smtClean="0"/>
        </a:p>
      </dgm:t>
    </dgm:pt>
    <dgm:pt modelId="{B760B864-AA7A-4205-9272-B71F17451E02}" type="parTrans" cxnId="{FC3D9009-63EE-4E52-85B5-828C818BD881}">
      <dgm:prSet/>
      <dgm:spPr/>
      <dgm:t>
        <a:bodyPr/>
        <a:lstStyle/>
        <a:p>
          <a:endParaRPr lang="en-US"/>
        </a:p>
      </dgm:t>
    </dgm:pt>
    <dgm:pt modelId="{4F00276C-6A28-4498-9BA8-37C169E851C5}" type="sibTrans" cxnId="{FC3D9009-63EE-4E52-85B5-828C818BD881}">
      <dgm:prSet/>
      <dgm:spPr/>
      <dgm:t>
        <a:bodyPr/>
        <a:lstStyle/>
        <a:p>
          <a:endParaRPr lang="en-US"/>
        </a:p>
      </dgm:t>
    </dgm:pt>
    <dgm:pt modelId="{FCCC2933-5884-4B48-AEB3-4B3130887F51}">
      <dgm:prSet phldrT="[Text]" custT="1"/>
      <dgm:spPr/>
      <dgm:t>
        <a:bodyPr/>
        <a:lstStyle/>
        <a:p>
          <a:pPr algn="just"/>
          <a:endParaRPr lang="en-US" sz="2400" dirty="0"/>
        </a:p>
      </dgm:t>
    </dgm:pt>
    <dgm:pt modelId="{E37C1359-FFAA-4953-A4DF-DEB724C9298E}" type="parTrans" cxnId="{50332EB5-DF12-4370-91DB-CFB06C46CA89}">
      <dgm:prSet/>
      <dgm:spPr/>
      <dgm:t>
        <a:bodyPr/>
        <a:lstStyle/>
        <a:p>
          <a:endParaRPr lang="en-US"/>
        </a:p>
      </dgm:t>
    </dgm:pt>
    <dgm:pt modelId="{E12F1247-1BA6-461F-A558-E1AC623C834E}" type="sibTrans" cxnId="{50332EB5-DF12-4370-91DB-CFB06C46CA89}">
      <dgm:prSet/>
      <dgm:spPr/>
      <dgm:t>
        <a:bodyPr/>
        <a:lstStyle/>
        <a:p>
          <a:endParaRPr lang="en-US"/>
        </a:p>
      </dgm:t>
    </dgm:pt>
    <dgm:pt modelId="{07D80E7D-5FA3-4032-B3B5-E51E7F4CCB53}">
      <dgm:prSet phldrT="[Text]" custT="1"/>
      <dgm:spPr/>
      <dgm:t>
        <a:bodyPr/>
        <a:lstStyle/>
        <a:p>
          <a:pPr algn="just"/>
          <a:endParaRPr lang="en-US" sz="1700" dirty="0"/>
        </a:p>
      </dgm:t>
    </dgm:pt>
    <dgm:pt modelId="{C83FA95C-CE2C-43F2-ADB6-96EE98CDE294}" type="parTrans" cxnId="{9608E966-3A39-4CFA-AC15-287EA2A64F2F}">
      <dgm:prSet/>
      <dgm:spPr/>
      <dgm:t>
        <a:bodyPr/>
        <a:lstStyle/>
        <a:p>
          <a:endParaRPr lang="en-US"/>
        </a:p>
      </dgm:t>
    </dgm:pt>
    <dgm:pt modelId="{083E7736-00DE-4400-9539-1EECDD70033F}" type="sibTrans" cxnId="{9608E966-3A39-4CFA-AC15-287EA2A64F2F}">
      <dgm:prSet/>
      <dgm:spPr/>
      <dgm:t>
        <a:bodyPr/>
        <a:lstStyle/>
        <a:p>
          <a:endParaRPr lang="en-US"/>
        </a:p>
      </dgm:t>
    </dgm:pt>
    <dgm:pt modelId="{D12856B9-4124-4646-B4A5-05ED1CF7AF61}">
      <dgm:prSet phldrT="[Text]" custT="1"/>
      <dgm:spPr/>
      <dgm:t>
        <a:bodyPr/>
        <a:lstStyle/>
        <a:p>
          <a:pPr algn="just"/>
          <a:r>
            <a:rPr lang="en-US" sz="1700" dirty="0" smtClean="0"/>
            <a:t>	nil/low returns or	</a:t>
          </a:r>
          <a:endParaRPr lang="en-US" sz="1700" dirty="0"/>
        </a:p>
      </dgm:t>
    </dgm:pt>
    <dgm:pt modelId="{B674195D-2B9E-49E5-AD69-BF1A5582712F}" type="parTrans" cxnId="{04B8D0A7-9301-44A5-930F-367582182F77}">
      <dgm:prSet/>
      <dgm:spPr/>
      <dgm:t>
        <a:bodyPr/>
        <a:lstStyle/>
        <a:p>
          <a:endParaRPr lang="en-US"/>
        </a:p>
      </dgm:t>
    </dgm:pt>
    <dgm:pt modelId="{3BA9179E-34D2-4754-B350-08E8AE7FFBE5}" type="sibTrans" cxnId="{04B8D0A7-9301-44A5-930F-367582182F77}">
      <dgm:prSet/>
      <dgm:spPr/>
      <dgm:t>
        <a:bodyPr/>
        <a:lstStyle/>
        <a:p>
          <a:endParaRPr lang="en-US"/>
        </a:p>
      </dgm:t>
    </dgm:pt>
    <dgm:pt modelId="{B5FEACAF-4ADD-4605-989A-40ED19F972FF}">
      <dgm:prSet phldrT="[Text]" custT="1"/>
      <dgm:spPr/>
      <dgm:t>
        <a:bodyPr/>
        <a:lstStyle/>
        <a:p>
          <a:pPr algn="just"/>
          <a:r>
            <a:rPr lang="en-US" sz="1700" dirty="0" smtClean="0"/>
            <a:t>	non-compliance with the shari'ah 	standards set by the operators’ 	</a:t>
          </a:r>
          <a:r>
            <a:rPr lang="en-US" sz="1700" dirty="0" err="1" smtClean="0"/>
            <a:t>shari'ah</a:t>
          </a:r>
          <a:r>
            <a:rPr lang="en-US" sz="1700" dirty="0" smtClean="0"/>
            <a:t> 	boards	</a:t>
          </a:r>
          <a:endParaRPr lang="en-US" sz="1700" dirty="0"/>
        </a:p>
      </dgm:t>
    </dgm:pt>
    <dgm:pt modelId="{327160F6-C5D9-43CB-9D10-105A9D88F160}" type="parTrans" cxnId="{F864DC9E-F9E5-4748-9BF7-8DA1E6DD64CF}">
      <dgm:prSet/>
      <dgm:spPr/>
      <dgm:t>
        <a:bodyPr/>
        <a:lstStyle/>
        <a:p>
          <a:endParaRPr lang="en-US"/>
        </a:p>
      </dgm:t>
    </dgm:pt>
    <dgm:pt modelId="{41B1A305-89A5-4746-B82A-A01EC98347BF}" type="sibTrans" cxnId="{F864DC9E-F9E5-4748-9BF7-8DA1E6DD64CF}">
      <dgm:prSet/>
      <dgm:spPr/>
      <dgm:t>
        <a:bodyPr/>
        <a:lstStyle/>
        <a:p>
          <a:endParaRPr lang="en-US"/>
        </a:p>
      </dgm:t>
    </dgm:pt>
    <dgm:pt modelId="{91D236E5-0F0E-4A84-94C7-2DEC2D9D259D}">
      <dgm:prSet phldrT="[Text]" custT="1"/>
      <dgm:spPr/>
      <dgm:t>
        <a:bodyPr/>
        <a:lstStyle/>
        <a:p>
          <a:pPr algn="just"/>
          <a:endParaRPr lang="en-US" sz="1700" dirty="0"/>
        </a:p>
      </dgm:t>
    </dgm:pt>
    <dgm:pt modelId="{2A95D2AA-2D96-46E4-BB6B-3490B884022B}" type="parTrans" cxnId="{CD61B748-4BC1-4B57-BD8B-E9012B1D5F4F}">
      <dgm:prSet/>
      <dgm:spPr/>
      <dgm:t>
        <a:bodyPr/>
        <a:lstStyle/>
        <a:p>
          <a:endParaRPr lang="en-US"/>
        </a:p>
      </dgm:t>
    </dgm:pt>
    <dgm:pt modelId="{C8A96EA6-31C0-407D-A683-BFCAAC16F685}" type="sibTrans" cxnId="{CD61B748-4BC1-4B57-BD8B-E9012B1D5F4F}">
      <dgm:prSet/>
      <dgm:spPr/>
      <dgm:t>
        <a:bodyPr/>
        <a:lstStyle/>
        <a:p>
          <a:endParaRPr lang="en-US"/>
        </a:p>
      </dgm:t>
    </dgm:pt>
    <dgm:pt modelId="{D9FBA7B9-F43F-4B93-8A84-3368425D5A93}">
      <dgm:prSet phldrT="[Text]" custT="1"/>
      <dgm:spPr/>
      <dgm:t>
        <a:bodyPr/>
        <a:lstStyle/>
        <a:p>
          <a:pPr algn="just"/>
          <a:endParaRPr lang="en-US" sz="1700" dirty="0"/>
        </a:p>
      </dgm:t>
    </dgm:pt>
    <dgm:pt modelId="{6C38CC31-A36E-4E0D-A281-4DA75A41B897}" type="parTrans" cxnId="{1BCE6704-230C-423A-B8FF-A5B5FE5D3D2F}">
      <dgm:prSet/>
      <dgm:spPr/>
      <dgm:t>
        <a:bodyPr/>
        <a:lstStyle/>
        <a:p>
          <a:endParaRPr lang="en-US"/>
        </a:p>
      </dgm:t>
    </dgm:pt>
    <dgm:pt modelId="{4276F9E4-09E3-4888-A4ED-70E6014B84DA}" type="sibTrans" cxnId="{1BCE6704-230C-423A-B8FF-A5B5FE5D3D2F}">
      <dgm:prSet/>
      <dgm:spPr/>
      <dgm:t>
        <a:bodyPr/>
        <a:lstStyle/>
        <a:p>
          <a:endParaRPr lang="en-US"/>
        </a:p>
      </dgm:t>
    </dgm:pt>
    <dgm:pt modelId="{0BC1E9FC-F128-4EA6-B447-03A3DC747272}">
      <dgm:prSet phldrT="[Text]" custT="1"/>
      <dgm:spPr/>
      <dgm:t>
        <a:bodyPr/>
        <a:lstStyle/>
        <a:p>
          <a:pPr algn="just"/>
          <a:endParaRPr lang="en-US" sz="1700" dirty="0"/>
        </a:p>
      </dgm:t>
    </dgm:pt>
    <dgm:pt modelId="{9886E6A7-E7DE-49D6-BB0F-3E08982F5F9D}" type="parTrans" cxnId="{79068781-C399-4038-A637-B2879EA3229C}">
      <dgm:prSet/>
      <dgm:spPr/>
      <dgm:t>
        <a:bodyPr/>
        <a:lstStyle/>
        <a:p>
          <a:endParaRPr lang="en-US"/>
        </a:p>
      </dgm:t>
    </dgm:pt>
    <dgm:pt modelId="{DCB519E9-8424-47EB-8CD1-AD5FC05E7035}" type="sibTrans" cxnId="{79068781-C399-4038-A637-B2879EA3229C}">
      <dgm:prSet/>
      <dgm:spPr/>
      <dgm:t>
        <a:bodyPr/>
        <a:lstStyle/>
        <a:p>
          <a:endParaRPr lang="en-US"/>
        </a:p>
      </dgm:t>
    </dgm:pt>
    <dgm:pt modelId="{3692F62D-ECDB-472B-AC61-2093EFFFA553}">
      <dgm:prSet phldrT="[Text]" custT="1"/>
      <dgm:spPr/>
      <dgm:t>
        <a:bodyPr/>
        <a:lstStyle/>
        <a:p>
          <a:pPr algn="just"/>
          <a:endParaRPr lang="en-US" sz="1700" dirty="0"/>
        </a:p>
      </dgm:t>
    </dgm:pt>
    <dgm:pt modelId="{E8026570-1D0D-487A-937A-5EA0A3E91D93}" type="parTrans" cxnId="{B8BB3747-9430-452E-AA75-9C31E27B99BA}">
      <dgm:prSet/>
      <dgm:spPr/>
      <dgm:t>
        <a:bodyPr/>
        <a:lstStyle/>
        <a:p>
          <a:endParaRPr lang="en-US"/>
        </a:p>
      </dgm:t>
    </dgm:pt>
    <dgm:pt modelId="{27D67CDD-7647-4508-97F0-20B1100D3378}" type="sibTrans" cxnId="{B8BB3747-9430-452E-AA75-9C31E27B99BA}">
      <dgm:prSet/>
      <dgm:spPr/>
      <dgm:t>
        <a:bodyPr/>
        <a:lstStyle/>
        <a:p>
          <a:endParaRPr lang="en-US"/>
        </a:p>
      </dgm:t>
    </dgm:pt>
    <dgm:pt modelId="{7D8178D6-CEDC-4BBB-A5F1-0B17123226FC}">
      <dgm:prSet phldrT="[Text]" custT="1"/>
      <dgm:spPr/>
      <dgm:t>
        <a:bodyPr/>
        <a:lstStyle/>
        <a:p>
          <a:pPr algn="just"/>
          <a:r>
            <a:rPr lang="en-US" sz="1700" dirty="0" smtClean="0"/>
            <a:t>Available non-interest instruments issued by the CBN suffer from two major defects:</a:t>
          </a:r>
          <a:endParaRPr lang="en-US" sz="1700" dirty="0"/>
        </a:p>
      </dgm:t>
    </dgm:pt>
    <dgm:pt modelId="{DB5D5FE3-867F-470F-B1A4-CF81E6C28851}" type="parTrans" cxnId="{FDD822B9-5BDA-4DF0-BFCA-BB526D142CD4}">
      <dgm:prSet/>
      <dgm:spPr/>
      <dgm:t>
        <a:bodyPr/>
        <a:lstStyle/>
        <a:p>
          <a:endParaRPr lang="en-US"/>
        </a:p>
      </dgm:t>
    </dgm:pt>
    <dgm:pt modelId="{344740D6-1C85-46D7-A015-EB6DB7A329A7}" type="sibTrans" cxnId="{FDD822B9-5BDA-4DF0-BFCA-BB526D142CD4}">
      <dgm:prSet/>
      <dgm:spPr/>
      <dgm:t>
        <a:bodyPr/>
        <a:lstStyle/>
        <a:p>
          <a:endParaRPr lang="en-US"/>
        </a:p>
      </dgm:t>
    </dgm:pt>
    <dgm:pt modelId="{53936ABF-EE97-4C64-A6A9-6C016CB71800}">
      <dgm:prSet phldrT="[Text]" custT="1"/>
      <dgm:spPr/>
      <dgm:t>
        <a:bodyPr/>
        <a:lstStyle/>
        <a:p>
          <a:pPr algn="just"/>
          <a:r>
            <a:rPr lang="en-US" sz="1800" b="1" dirty="0" smtClean="0"/>
            <a:t>The Committee had a working meeting with the CBN during the quarter</a:t>
          </a:r>
          <a:endParaRPr lang="en-US" sz="1800" b="1" dirty="0"/>
        </a:p>
      </dgm:t>
    </dgm:pt>
    <dgm:pt modelId="{FB0298E4-B145-41B5-9F16-B2D7A536A98F}" type="parTrans" cxnId="{19AA606E-D775-4D67-BE86-8D5EAA7C6B59}">
      <dgm:prSet/>
      <dgm:spPr/>
      <dgm:t>
        <a:bodyPr/>
        <a:lstStyle/>
        <a:p>
          <a:endParaRPr lang="en-US"/>
        </a:p>
      </dgm:t>
    </dgm:pt>
    <dgm:pt modelId="{440A9AA8-6123-493B-92FE-DCB57CB4B589}" type="sibTrans" cxnId="{19AA606E-D775-4D67-BE86-8D5EAA7C6B59}">
      <dgm:prSet/>
      <dgm:spPr/>
      <dgm:t>
        <a:bodyPr/>
        <a:lstStyle/>
        <a:p>
          <a:endParaRPr lang="en-US"/>
        </a:p>
      </dgm:t>
    </dgm:pt>
    <dgm:pt modelId="{4D482A61-6A62-4A4E-8C41-FC216C3A043A}">
      <dgm:prSet phldrT="[Text]" custT="1"/>
      <dgm:spPr/>
      <dgm:t>
        <a:bodyPr/>
        <a:lstStyle/>
        <a:p>
          <a:pPr algn="just"/>
          <a:r>
            <a:rPr lang="en-US" sz="1800" b="1" dirty="0" smtClean="0"/>
            <a:t>The CBN promised to liaise with operators to fine tune the existing liquidity  instruments. </a:t>
          </a:r>
          <a:endParaRPr lang="en-US" sz="1800" b="1" dirty="0"/>
        </a:p>
      </dgm:t>
    </dgm:pt>
    <dgm:pt modelId="{79F64BFA-9913-4C91-A20D-5B6B5552B2EF}" type="sibTrans" cxnId="{26374FBE-54E0-41C6-95F7-B65D25475175}">
      <dgm:prSet/>
      <dgm:spPr/>
      <dgm:t>
        <a:bodyPr/>
        <a:lstStyle/>
        <a:p>
          <a:endParaRPr lang="en-US"/>
        </a:p>
      </dgm:t>
    </dgm:pt>
    <dgm:pt modelId="{E3AD01AE-89D0-4AFE-B38A-F50EBD336D2C}" type="parTrans" cxnId="{26374FBE-54E0-41C6-95F7-B65D25475175}">
      <dgm:prSet/>
      <dgm:spPr/>
      <dgm:t>
        <a:bodyPr/>
        <a:lstStyle/>
        <a:p>
          <a:endParaRPr lang="en-US"/>
        </a:p>
      </dgm:t>
    </dgm:pt>
    <dgm:pt modelId="{06A3249F-7272-49FC-85DB-3FDBC117D839}">
      <dgm:prSet phldrT="[Text]" custT="1"/>
      <dgm:spPr/>
      <dgm:t>
        <a:bodyPr/>
        <a:lstStyle/>
        <a:p>
          <a:pPr algn="just"/>
          <a:endParaRPr lang="en-US" sz="1800" b="1" dirty="0"/>
        </a:p>
      </dgm:t>
    </dgm:pt>
    <dgm:pt modelId="{E16A09BC-9310-40F6-9BEF-1D23D9BFA372}" type="parTrans" cxnId="{E305187E-60C8-4BA9-B4D0-244B961FB5CF}">
      <dgm:prSet/>
      <dgm:spPr/>
      <dgm:t>
        <a:bodyPr/>
        <a:lstStyle/>
        <a:p>
          <a:endParaRPr lang="en-US"/>
        </a:p>
      </dgm:t>
    </dgm:pt>
    <dgm:pt modelId="{7B963A72-D586-4EC6-8915-CCFC39340784}" type="sibTrans" cxnId="{E305187E-60C8-4BA9-B4D0-244B961FB5CF}">
      <dgm:prSet/>
      <dgm:spPr/>
      <dgm:t>
        <a:bodyPr/>
        <a:lstStyle/>
        <a:p>
          <a:endParaRPr lang="en-US"/>
        </a:p>
      </dgm:t>
    </dgm:pt>
    <dgm:pt modelId="{8540FD76-8DBA-4588-BE68-4ED6C8C85D59}" type="pres">
      <dgm:prSet presAssocID="{EBF49581-FE46-4813-9D03-470443A2A4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D24422-8A70-4B82-B12B-31C582A11165}" type="pres">
      <dgm:prSet presAssocID="{E0F584AD-24C8-4E71-AB34-C481FCABCDC3}" presName="linNode" presStyleCnt="0"/>
      <dgm:spPr/>
    </dgm:pt>
    <dgm:pt modelId="{A5CF195C-CD99-482B-A0FD-FD4027272CCE}" type="pres">
      <dgm:prSet presAssocID="{E0F584AD-24C8-4E71-AB34-C481FCABCDC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0EDF85-9959-4997-A342-8DD977671D2E}" type="pres">
      <dgm:prSet presAssocID="{E0F584AD-24C8-4E71-AB34-C481FCABCDC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DE9C04-4FF2-43D7-8250-CBCA31DE231B}" type="pres">
      <dgm:prSet presAssocID="{A870C30C-DCB0-4B82-BE0E-4DB242915096}" presName="sp" presStyleCnt="0"/>
      <dgm:spPr/>
    </dgm:pt>
    <dgm:pt modelId="{5CB522B3-7A54-48D2-A26D-0EC1631E62F1}" type="pres">
      <dgm:prSet presAssocID="{AED55BA1-8157-4374-BC6A-1CB06E086ECE}" presName="linNode" presStyleCnt="0"/>
      <dgm:spPr/>
    </dgm:pt>
    <dgm:pt modelId="{1C76EC84-6CE1-4342-B02E-E7A04C38376B}" type="pres">
      <dgm:prSet presAssocID="{AED55BA1-8157-4374-BC6A-1CB06E086EC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67617-CA4A-46CA-B94E-87CAD209EF93}" type="pres">
      <dgm:prSet presAssocID="{AED55BA1-8157-4374-BC6A-1CB06E086ECE}" presName="descendantText" presStyleLbl="alignAccFollowNode1" presStyleIdx="1" presStyleCnt="3" custScaleY="1219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A4C881-0F5D-4F5B-BD65-4C9138C0E064}" type="pres">
      <dgm:prSet presAssocID="{024987D5-5E54-409E-8C68-09237016FEB4}" presName="sp" presStyleCnt="0"/>
      <dgm:spPr/>
    </dgm:pt>
    <dgm:pt modelId="{DAE16A69-D2DE-4EC0-954F-7143C9605DD4}" type="pres">
      <dgm:prSet presAssocID="{3551B8B4-D750-47AD-A9F7-6EC6BEF42A87}" presName="linNode" presStyleCnt="0"/>
      <dgm:spPr/>
    </dgm:pt>
    <dgm:pt modelId="{371281A9-76C9-40BD-AD78-155EF03B17E3}" type="pres">
      <dgm:prSet presAssocID="{3551B8B4-D750-47AD-A9F7-6EC6BEF42A8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C52E6C-AB60-4813-868D-989C7D9C3C52}" type="pres">
      <dgm:prSet presAssocID="{3551B8B4-D750-47AD-A9F7-6EC6BEF42A87}" presName="descendantText" presStyleLbl="alignAccFollowNode1" presStyleIdx="2" presStyleCnt="3" custScaleX="99632" custScaleY="1897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3D9009-63EE-4E52-85B5-828C818BD881}" srcId="{AED55BA1-8157-4374-BC6A-1CB06E086ECE}" destId="{BB4E7D23-890A-4A4A-BA3A-3033E4EB1DAD}" srcOrd="8" destOrd="0" parTransId="{B760B864-AA7A-4205-9272-B71F17451E02}" sibTransId="{4F00276C-6A28-4498-9BA8-37C169E851C5}"/>
    <dgm:cxn modelId="{3E0A7E2E-75BF-4C26-AAB3-E875A4D289A3}" srcId="{E0F584AD-24C8-4E71-AB34-C481FCABCDC3}" destId="{3D56000F-CDD2-4D8E-874E-31E5C6AC294F}" srcOrd="1" destOrd="0" parTransId="{22FDD987-BAEF-4AB2-A190-0EC884718D1E}" sibTransId="{42899D98-DB18-420C-951E-F5168408CE13}"/>
    <dgm:cxn modelId="{701B3B62-C4D0-4E7C-BB5D-2FD2A5026CE5}" type="presOf" srcId="{53936ABF-EE97-4C64-A6A9-6C016CB71800}" destId="{F6C52E6C-AB60-4813-868D-989C7D9C3C52}" srcOrd="0" destOrd="0" presId="urn:microsoft.com/office/officeart/2005/8/layout/vList5"/>
    <dgm:cxn modelId="{FDD822B9-5BDA-4DF0-BFCA-BB526D142CD4}" srcId="{AED55BA1-8157-4374-BC6A-1CB06E086ECE}" destId="{7D8178D6-CEDC-4BBB-A5F1-0B17123226FC}" srcOrd="3" destOrd="0" parTransId="{DB5D5FE3-867F-470F-B1A4-CF81E6C28851}" sibTransId="{344740D6-1C85-46D7-A015-EB6DB7A329A7}"/>
    <dgm:cxn modelId="{04B8D0A7-9301-44A5-930F-367582182F77}" srcId="{AED55BA1-8157-4374-BC6A-1CB06E086ECE}" destId="{D12856B9-4124-4646-B4A5-05ED1CF7AF61}" srcOrd="4" destOrd="0" parTransId="{B674195D-2B9E-49E5-AD69-BF1A5582712F}" sibTransId="{3BA9179E-34D2-4754-B350-08E8AE7FFBE5}"/>
    <dgm:cxn modelId="{19B73B65-101A-4009-A578-75BF28FCCA4A}" type="presOf" srcId="{BB4E7D23-890A-4A4A-BA3A-3033E4EB1DAD}" destId="{38867617-CA4A-46CA-B94E-87CAD209EF93}" srcOrd="0" destOrd="8" presId="urn:microsoft.com/office/officeart/2005/8/layout/vList5"/>
    <dgm:cxn modelId="{A2320A6A-6E53-40CE-A11C-4D13C8D677FE}" srcId="{EBF49581-FE46-4813-9D03-470443A2A414}" destId="{AED55BA1-8157-4374-BC6A-1CB06E086ECE}" srcOrd="1" destOrd="0" parTransId="{F37BD1F9-24F2-471E-A88E-F5C0F7F3D01D}" sibTransId="{024987D5-5E54-409E-8C68-09237016FEB4}"/>
    <dgm:cxn modelId="{F864DC9E-F9E5-4748-9BF7-8DA1E6DD64CF}" srcId="{AED55BA1-8157-4374-BC6A-1CB06E086ECE}" destId="{B5FEACAF-4ADD-4605-989A-40ED19F972FF}" srcOrd="5" destOrd="0" parTransId="{327160F6-C5D9-43CB-9D10-105A9D88F160}" sibTransId="{41B1A305-89A5-4746-B82A-A01EC98347BF}"/>
    <dgm:cxn modelId="{E4584455-3A71-4EB5-AD61-59B9935A4CCF}" type="presOf" srcId="{7D8178D6-CEDC-4BBB-A5F1-0B17123226FC}" destId="{38867617-CA4A-46CA-B94E-87CAD209EF93}" srcOrd="0" destOrd="3" presId="urn:microsoft.com/office/officeart/2005/8/layout/vList5"/>
    <dgm:cxn modelId="{C0C60DDA-9364-43FD-A9B9-F74CB1F4947F}" type="presOf" srcId="{3692F62D-ECDB-472B-AC61-2093EFFFA553}" destId="{38867617-CA4A-46CA-B94E-87CAD209EF93}" srcOrd="0" destOrd="2" presId="urn:microsoft.com/office/officeart/2005/8/layout/vList5"/>
    <dgm:cxn modelId="{24140740-8AD7-46E9-B96A-2C6A99ADE895}" type="presOf" srcId="{AED55BA1-8157-4374-BC6A-1CB06E086ECE}" destId="{1C76EC84-6CE1-4342-B02E-E7A04C38376B}" srcOrd="0" destOrd="0" presId="urn:microsoft.com/office/officeart/2005/8/layout/vList5"/>
    <dgm:cxn modelId="{79068781-C399-4038-A637-B2879EA3229C}" srcId="{AED55BA1-8157-4374-BC6A-1CB06E086ECE}" destId="{0BC1E9FC-F128-4EA6-B447-03A3DC747272}" srcOrd="1" destOrd="0" parTransId="{9886E6A7-E7DE-49D6-BB0F-3E08982F5F9D}" sibTransId="{DCB519E9-8424-47EB-8CD1-AD5FC05E7035}"/>
    <dgm:cxn modelId="{4EC81EEE-F539-4498-8FDB-421BDF664F7E}" type="presOf" srcId="{91D236E5-0F0E-4A84-94C7-2DEC2D9D259D}" destId="{38867617-CA4A-46CA-B94E-87CAD209EF93}" srcOrd="0" destOrd="7" presId="urn:microsoft.com/office/officeart/2005/8/layout/vList5"/>
    <dgm:cxn modelId="{14F86360-8553-4DB8-A9F1-8E45AA664515}" type="presOf" srcId="{4D482A61-6A62-4A4E-8C41-FC216C3A043A}" destId="{F6C52E6C-AB60-4813-868D-989C7D9C3C52}" srcOrd="0" destOrd="2" presId="urn:microsoft.com/office/officeart/2005/8/layout/vList5"/>
    <dgm:cxn modelId="{9B605657-AE61-4B01-8192-8129C53A6E2D}" type="presOf" srcId="{D12856B9-4124-4646-B4A5-05ED1CF7AF61}" destId="{38867617-CA4A-46CA-B94E-87CAD209EF93}" srcOrd="0" destOrd="4" presId="urn:microsoft.com/office/officeart/2005/8/layout/vList5"/>
    <dgm:cxn modelId="{26374FBE-54E0-41C6-95F7-B65D25475175}" srcId="{3551B8B4-D750-47AD-A9F7-6EC6BEF42A87}" destId="{4D482A61-6A62-4A4E-8C41-FC216C3A043A}" srcOrd="2" destOrd="0" parTransId="{E3AD01AE-89D0-4AFE-B38A-F50EBD336D2C}" sibTransId="{79F64BFA-9913-4C91-A20D-5B6B5552B2EF}"/>
    <dgm:cxn modelId="{CD61B748-4BC1-4B57-BD8B-E9012B1D5F4F}" srcId="{AED55BA1-8157-4374-BC6A-1CB06E086ECE}" destId="{91D236E5-0F0E-4A84-94C7-2DEC2D9D259D}" srcOrd="7" destOrd="0" parTransId="{2A95D2AA-2D96-46E4-BB6B-3490B884022B}" sibTransId="{C8A96EA6-31C0-407D-A683-BFCAAC16F685}"/>
    <dgm:cxn modelId="{3FF3966F-3DD2-4F2F-A3DF-6DC126FF7C52}" type="presOf" srcId="{D9FBA7B9-F43F-4B93-8A84-3368425D5A93}" destId="{38867617-CA4A-46CA-B94E-87CAD209EF93}" srcOrd="0" destOrd="6" presId="urn:microsoft.com/office/officeart/2005/8/layout/vList5"/>
    <dgm:cxn modelId="{FB0DB66D-C6FF-4DD3-8CAF-B6237473F0C7}" srcId="{EBF49581-FE46-4813-9D03-470443A2A414}" destId="{3551B8B4-D750-47AD-A9F7-6EC6BEF42A87}" srcOrd="2" destOrd="0" parTransId="{2FBFE146-C383-42DB-BF1D-6AD61FF236A6}" sibTransId="{2A117281-913F-4748-8DB8-D55F984ADCFF}"/>
    <dgm:cxn modelId="{1BCE6704-230C-423A-B8FF-A5B5FE5D3D2F}" srcId="{AED55BA1-8157-4374-BC6A-1CB06E086ECE}" destId="{D9FBA7B9-F43F-4B93-8A84-3368425D5A93}" srcOrd="6" destOrd="0" parTransId="{6C38CC31-A36E-4E0D-A281-4DA75A41B897}" sibTransId="{4276F9E4-09E3-4888-A4ED-70E6014B84DA}"/>
    <dgm:cxn modelId="{BE72D6CF-1C8B-45F9-857B-D9F964BF6454}" type="presOf" srcId="{06A3249F-7272-49FC-85DB-3FDBC117D839}" destId="{F6C52E6C-AB60-4813-868D-989C7D9C3C52}" srcOrd="0" destOrd="1" presId="urn:microsoft.com/office/officeart/2005/8/layout/vList5"/>
    <dgm:cxn modelId="{A3585049-C156-4122-91D7-E429B28F9A92}" type="presOf" srcId="{B7D4188A-56D3-4CFF-810F-EF3AB8A9CE46}" destId="{140EDF85-9959-4997-A342-8DD977671D2E}" srcOrd="0" destOrd="2" presId="urn:microsoft.com/office/officeart/2005/8/layout/vList5"/>
    <dgm:cxn modelId="{9E9C00C3-B00F-4F76-B04C-9DB17EEE9F8D}" type="presOf" srcId="{FCCC2933-5884-4B48-AEB3-4B3130887F51}" destId="{140EDF85-9959-4997-A342-8DD977671D2E}" srcOrd="0" destOrd="0" presId="urn:microsoft.com/office/officeart/2005/8/layout/vList5"/>
    <dgm:cxn modelId="{E9E6EA30-2EDA-4D56-BC64-1EADA10220EF}" type="presOf" srcId="{EBF49581-FE46-4813-9D03-470443A2A414}" destId="{8540FD76-8DBA-4588-BE68-4ED6C8C85D59}" srcOrd="0" destOrd="0" presId="urn:microsoft.com/office/officeart/2005/8/layout/vList5"/>
    <dgm:cxn modelId="{16544990-1B92-467E-8359-562D3769126A}" type="presOf" srcId="{07D80E7D-5FA3-4032-B3B5-E51E7F4CCB53}" destId="{38867617-CA4A-46CA-B94E-87CAD209EF93}" srcOrd="0" destOrd="0" presId="urn:microsoft.com/office/officeart/2005/8/layout/vList5"/>
    <dgm:cxn modelId="{2A1B6170-9817-416B-85A9-0B67D85C3C45}" srcId="{E0F584AD-24C8-4E71-AB34-C481FCABCDC3}" destId="{B7D4188A-56D3-4CFF-810F-EF3AB8A9CE46}" srcOrd="2" destOrd="0" parTransId="{44609265-872F-4B23-BC5C-7D6DF191D1DD}" sibTransId="{A2F86E2B-2EF0-420D-8C04-89DDD12896D2}"/>
    <dgm:cxn modelId="{43DA2C7E-0760-454B-A254-42C6E6830E7D}" type="presOf" srcId="{B5FEACAF-4ADD-4605-989A-40ED19F972FF}" destId="{38867617-CA4A-46CA-B94E-87CAD209EF93}" srcOrd="0" destOrd="5" presId="urn:microsoft.com/office/officeart/2005/8/layout/vList5"/>
    <dgm:cxn modelId="{19AA606E-D775-4D67-BE86-8D5EAA7C6B59}" srcId="{3551B8B4-D750-47AD-A9F7-6EC6BEF42A87}" destId="{53936ABF-EE97-4C64-A6A9-6C016CB71800}" srcOrd="0" destOrd="0" parTransId="{FB0298E4-B145-41B5-9F16-B2D7A536A98F}" sibTransId="{440A9AA8-6123-493B-92FE-DCB57CB4B589}"/>
    <dgm:cxn modelId="{B8BB3747-9430-452E-AA75-9C31E27B99BA}" srcId="{AED55BA1-8157-4374-BC6A-1CB06E086ECE}" destId="{3692F62D-ECDB-472B-AC61-2093EFFFA553}" srcOrd="2" destOrd="0" parTransId="{E8026570-1D0D-487A-937A-5EA0A3E91D93}" sibTransId="{27D67CDD-7647-4508-97F0-20B1100D3378}"/>
    <dgm:cxn modelId="{F099AA94-0A87-4DBF-A1D7-AEFA6ACBAE65}" type="presOf" srcId="{3D56000F-CDD2-4D8E-874E-31E5C6AC294F}" destId="{140EDF85-9959-4997-A342-8DD977671D2E}" srcOrd="0" destOrd="1" presId="urn:microsoft.com/office/officeart/2005/8/layout/vList5"/>
    <dgm:cxn modelId="{E305187E-60C8-4BA9-B4D0-244B961FB5CF}" srcId="{3551B8B4-D750-47AD-A9F7-6EC6BEF42A87}" destId="{06A3249F-7272-49FC-85DB-3FDBC117D839}" srcOrd="1" destOrd="0" parTransId="{E16A09BC-9310-40F6-9BEF-1D23D9BFA372}" sibTransId="{7B963A72-D586-4EC6-8915-CCFC39340784}"/>
    <dgm:cxn modelId="{50332EB5-DF12-4370-91DB-CFB06C46CA89}" srcId="{E0F584AD-24C8-4E71-AB34-C481FCABCDC3}" destId="{FCCC2933-5884-4B48-AEB3-4B3130887F51}" srcOrd="0" destOrd="0" parTransId="{E37C1359-FFAA-4953-A4DF-DEB724C9298E}" sibTransId="{E12F1247-1BA6-461F-A558-E1AC623C834E}"/>
    <dgm:cxn modelId="{CA184924-A376-443C-A8B5-805229AB1A87}" srcId="{EBF49581-FE46-4813-9D03-470443A2A414}" destId="{E0F584AD-24C8-4E71-AB34-C481FCABCDC3}" srcOrd="0" destOrd="0" parTransId="{5AF1B034-B601-4CD9-866F-99C235AC5B85}" sibTransId="{A870C30C-DCB0-4B82-BE0E-4DB242915096}"/>
    <dgm:cxn modelId="{940655D5-D789-46BB-9AA4-DCF3162FE629}" type="presOf" srcId="{E0F584AD-24C8-4E71-AB34-C481FCABCDC3}" destId="{A5CF195C-CD99-482B-A0FD-FD4027272CCE}" srcOrd="0" destOrd="0" presId="urn:microsoft.com/office/officeart/2005/8/layout/vList5"/>
    <dgm:cxn modelId="{C07A53DF-ACB3-46D1-B988-EE96255AAAEC}" type="presOf" srcId="{3551B8B4-D750-47AD-A9F7-6EC6BEF42A87}" destId="{371281A9-76C9-40BD-AD78-155EF03B17E3}" srcOrd="0" destOrd="0" presId="urn:microsoft.com/office/officeart/2005/8/layout/vList5"/>
    <dgm:cxn modelId="{9608E966-3A39-4CFA-AC15-287EA2A64F2F}" srcId="{AED55BA1-8157-4374-BC6A-1CB06E086ECE}" destId="{07D80E7D-5FA3-4032-B3B5-E51E7F4CCB53}" srcOrd="0" destOrd="0" parTransId="{C83FA95C-CE2C-43F2-ADB6-96EE98CDE294}" sibTransId="{083E7736-00DE-4400-9539-1EECDD70033F}"/>
    <dgm:cxn modelId="{577E3756-5BC7-4D5B-B6A3-8C5A917C7AD8}" type="presOf" srcId="{0BC1E9FC-F128-4EA6-B447-03A3DC747272}" destId="{38867617-CA4A-46CA-B94E-87CAD209EF93}" srcOrd="0" destOrd="1" presId="urn:microsoft.com/office/officeart/2005/8/layout/vList5"/>
    <dgm:cxn modelId="{591423F1-FF52-497B-A885-39D54477D224}" type="presParOf" srcId="{8540FD76-8DBA-4588-BE68-4ED6C8C85D59}" destId="{9AD24422-8A70-4B82-B12B-31C582A11165}" srcOrd="0" destOrd="0" presId="urn:microsoft.com/office/officeart/2005/8/layout/vList5"/>
    <dgm:cxn modelId="{8D957BB2-A1AD-4039-99ED-2935CDC4DBEF}" type="presParOf" srcId="{9AD24422-8A70-4B82-B12B-31C582A11165}" destId="{A5CF195C-CD99-482B-A0FD-FD4027272CCE}" srcOrd="0" destOrd="0" presId="urn:microsoft.com/office/officeart/2005/8/layout/vList5"/>
    <dgm:cxn modelId="{2FDB75F9-F45B-421A-9591-EDF4B7767E97}" type="presParOf" srcId="{9AD24422-8A70-4B82-B12B-31C582A11165}" destId="{140EDF85-9959-4997-A342-8DD977671D2E}" srcOrd="1" destOrd="0" presId="urn:microsoft.com/office/officeart/2005/8/layout/vList5"/>
    <dgm:cxn modelId="{62F1C434-E731-4B7C-A3F1-B2CA28D9FB67}" type="presParOf" srcId="{8540FD76-8DBA-4588-BE68-4ED6C8C85D59}" destId="{DADE9C04-4FF2-43D7-8250-CBCA31DE231B}" srcOrd="1" destOrd="0" presId="urn:microsoft.com/office/officeart/2005/8/layout/vList5"/>
    <dgm:cxn modelId="{8F09ABCF-F97A-4D4B-B2A5-F7837B277A69}" type="presParOf" srcId="{8540FD76-8DBA-4588-BE68-4ED6C8C85D59}" destId="{5CB522B3-7A54-48D2-A26D-0EC1631E62F1}" srcOrd="2" destOrd="0" presId="urn:microsoft.com/office/officeart/2005/8/layout/vList5"/>
    <dgm:cxn modelId="{DF8228C0-82EA-4137-90E1-ADE3E5DC31F9}" type="presParOf" srcId="{5CB522B3-7A54-48D2-A26D-0EC1631E62F1}" destId="{1C76EC84-6CE1-4342-B02E-E7A04C38376B}" srcOrd="0" destOrd="0" presId="urn:microsoft.com/office/officeart/2005/8/layout/vList5"/>
    <dgm:cxn modelId="{E1E83E5A-C3FF-4418-8B3F-93A042612008}" type="presParOf" srcId="{5CB522B3-7A54-48D2-A26D-0EC1631E62F1}" destId="{38867617-CA4A-46CA-B94E-87CAD209EF93}" srcOrd="1" destOrd="0" presId="urn:microsoft.com/office/officeart/2005/8/layout/vList5"/>
    <dgm:cxn modelId="{880AC622-FFF1-4E8B-B1F6-92343D717E18}" type="presParOf" srcId="{8540FD76-8DBA-4588-BE68-4ED6C8C85D59}" destId="{A6A4C881-0F5D-4F5B-BD65-4C9138C0E064}" srcOrd="3" destOrd="0" presId="urn:microsoft.com/office/officeart/2005/8/layout/vList5"/>
    <dgm:cxn modelId="{6DDB7AE4-0F4B-47B1-A0B3-FE804F3FF3CD}" type="presParOf" srcId="{8540FD76-8DBA-4588-BE68-4ED6C8C85D59}" destId="{DAE16A69-D2DE-4EC0-954F-7143C9605DD4}" srcOrd="4" destOrd="0" presId="urn:microsoft.com/office/officeart/2005/8/layout/vList5"/>
    <dgm:cxn modelId="{D5D87AD2-0BC6-4F8F-8566-9CF602A297CA}" type="presParOf" srcId="{DAE16A69-D2DE-4EC0-954F-7143C9605DD4}" destId="{371281A9-76C9-40BD-AD78-155EF03B17E3}" srcOrd="0" destOrd="0" presId="urn:microsoft.com/office/officeart/2005/8/layout/vList5"/>
    <dgm:cxn modelId="{97937F81-D238-48CD-88E0-5CE00E87A125}" type="presParOf" srcId="{DAE16A69-D2DE-4EC0-954F-7143C9605DD4}" destId="{F6C52E6C-AB60-4813-868D-989C7D9C3C5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F49581-FE46-4813-9D03-470443A2A41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F584AD-24C8-4E71-AB34-C481FCABCDC3}">
      <dgm:prSet phldrT="[Text]" custT="1"/>
      <dgm:spPr/>
      <dgm:t>
        <a:bodyPr/>
        <a:lstStyle/>
        <a:p>
          <a:r>
            <a:rPr lang="en-US" sz="3200" dirty="0" smtClean="0"/>
            <a:t>Aim</a:t>
          </a:r>
          <a:endParaRPr lang="en-US" sz="3200" dirty="0"/>
        </a:p>
      </dgm:t>
    </dgm:pt>
    <dgm:pt modelId="{5AF1B034-B601-4CD9-866F-99C235AC5B85}" type="parTrans" cxnId="{CA184924-A376-443C-A8B5-805229AB1A87}">
      <dgm:prSet/>
      <dgm:spPr/>
      <dgm:t>
        <a:bodyPr/>
        <a:lstStyle/>
        <a:p>
          <a:endParaRPr lang="en-US"/>
        </a:p>
      </dgm:t>
    </dgm:pt>
    <dgm:pt modelId="{A870C30C-DCB0-4B82-BE0E-4DB242915096}" type="sibTrans" cxnId="{CA184924-A376-443C-A8B5-805229AB1A87}">
      <dgm:prSet/>
      <dgm:spPr/>
      <dgm:t>
        <a:bodyPr/>
        <a:lstStyle/>
        <a:p>
          <a:endParaRPr lang="en-US"/>
        </a:p>
      </dgm:t>
    </dgm:pt>
    <dgm:pt modelId="{3D56000F-CDD2-4D8E-874E-31E5C6AC294F}">
      <dgm:prSet phldrT="[Text]" custT="1"/>
      <dgm:spPr/>
      <dgm:t>
        <a:bodyPr/>
        <a:lstStyle/>
        <a:p>
          <a:pPr algn="just"/>
          <a:r>
            <a:rPr lang="en-US" sz="1800" b="0" dirty="0" smtClean="0"/>
            <a:t> Extension  of  liquid  asset  status to Sukuks</a:t>
          </a:r>
          <a:endParaRPr lang="en-US" sz="1800" b="0" dirty="0"/>
        </a:p>
      </dgm:t>
    </dgm:pt>
    <dgm:pt modelId="{22FDD987-BAEF-4AB2-A190-0EC884718D1E}" type="parTrans" cxnId="{3E0A7E2E-75BF-4C26-AAB3-E875A4D289A3}">
      <dgm:prSet/>
      <dgm:spPr/>
      <dgm:t>
        <a:bodyPr/>
        <a:lstStyle/>
        <a:p>
          <a:endParaRPr lang="en-US"/>
        </a:p>
      </dgm:t>
    </dgm:pt>
    <dgm:pt modelId="{42899D98-DB18-420C-951E-F5168408CE13}" type="sibTrans" cxnId="{3E0A7E2E-75BF-4C26-AAB3-E875A4D289A3}">
      <dgm:prSet/>
      <dgm:spPr/>
      <dgm:t>
        <a:bodyPr/>
        <a:lstStyle/>
        <a:p>
          <a:endParaRPr lang="en-US"/>
        </a:p>
      </dgm:t>
    </dgm:pt>
    <dgm:pt modelId="{AED55BA1-8157-4374-BC6A-1CB06E086ECE}">
      <dgm:prSet phldrT="[Text]" custT="1"/>
      <dgm:spPr/>
      <dgm:t>
        <a:bodyPr/>
        <a:lstStyle/>
        <a:p>
          <a:r>
            <a:rPr lang="en-US" sz="3200" dirty="0" smtClean="0"/>
            <a:t>Current Situation</a:t>
          </a:r>
          <a:endParaRPr lang="en-US" sz="3200" dirty="0"/>
        </a:p>
      </dgm:t>
    </dgm:pt>
    <dgm:pt modelId="{F37BD1F9-24F2-471E-A88E-F5C0F7F3D01D}" type="parTrans" cxnId="{A2320A6A-6E53-40CE-A11C-4D13C8D677FE}">
      <dgm:prSet/>
      <dgm:spPr/>
      <dgm:t>
        <a:bodyPr/>
        <a:lstStyle/>
        <a:p>
          <a:endParaRPr lang="en-US"/>
        </a:p>
      </dgm:t>
    </dgm:pt>
    <dgm:pt modelId="{024987D5-5E54-409E-8C68-09237016FEB4}" type="sibTrans" cxnId="{A2320A6A-6E53-40CE-A11C-4D13C8D677FE}">
      <dgm:prSet/>
      <dgm:spPr/>
      <dgm:t>
        <a:bodyPr/>
        <a:lstStyle/>
        <a:p>
          <a:endParaRPr lang="en-US"/>
        </a:p>
      </dgm:t>
    </dgm:pt>
    <dgm:pt modelId="{7CEC12AB-F21D-4DCA-AAC1-264F3E55D773}">
      <dgm:prSet phldrT="[Text]" custT="1"/>
      <dgm:spPr/>
      <dgm:t>
        <a:bodyPr/>
        <a:lstStyle/>
        <a:p>
          <a:pPr algn="just"/>
          <a:r>
            <a:rPr lang="en-US" sz="1800" dirty="0" smtClean="0"/>
            <a:t>The current CBN guidelines for granting liquid asset status to state government bonds does not expressly refer to Sukuks. </a:t>
          </a:r>
          <a:endParaRPr lang="en-US" sz="1800" dirty="0"/>
        </a:p>
      </dgm:t>
    </dgm:pt>
    <dgm:pt modelId="{2D1B8571-5AF6-49FC-A694-7839FF70E92F}" type="parTrans" cxnId="{3A0A5B88-2EF9-4A5E-A2AD-2BFEBCA88ECE}">
      <dgm:prSet/>
      <dgm:spPr/>
      <dgm:t>
        <a:bodyPr/>
        <a:lstStyle/>
        <a:p>
          <a:endParaRPr lang="en-US"/>
        </a:p>
      </dgm:t>
    </dgm:pt>
    <dgm:pt modelId="{68EBBF81-ECB5-4142-A8B0-A4B9FB6D50E3}" type="sibTrans" cxnId="{3A0A5B88-2EF9-4A5E-A2AD-2BFEBCA88ECE}">
      <dgm:prSet/>
      <dgm:spPr/>
      <dgm:t>
        <a:bodyPr/>
        <a:lstStyle/>
        <a:p>
          <a:endParaRPr lang="en-US"/>
        </a:p>
      </dgm:t>
    </dgm:pt>
    <dgm:pt modelId="{3551B8B4-D750-47AD-A9F7-6EC6BEF42A87}">
      <dgm:prSet phldrT="[Text]" custT="1"/>
      <dgm:spPr/>
      <dgm:t>
        <a:bodyPr/>
        <a:lstStyle/>
        <a:p>
          <a:endParaRPr lang="en-US" sz="3200" dirty="0" smtClean="0"/>
        </a:p>
        <a:p>
          <a:r>
            <a:rPr lang="en-US" sz="2800" dirty="0" smtClean="0"/>
            <a:t>Action/ </a:t>
          </a:r>
          <a:r>
            <a:rPr lang="en-US" sz="2800" dirty="0" smtClean="0">
              <a:solidFill>
                <a:srgbClr val="FF0000"/>
              </a:solidFill>
            </a:rPr>
            <a:t>Next Steps</a:t>
          </a:r>
        </a:p>
        <a:p>
          <a:endParaRPr lang="en-US" sz="3200" dirty="0"/>
        </a:p>
      </dgm:t>
    </dgm:pt>
    <dgm:pt modelId="{2FBFE146-C383-42DB-BF1D-6AD61FF236A6}" type="parTrans" cxnId="{FB0DB66D-C6FF-4DD3-8CAF-B6237473F0C7}">
      <dgm:prSet/>
      <dgm:spPr/>
      <dgm:t>
        <a:bodyPr/>
        <a:lstStyle/>
        <a:p>
          <a:endParaRPr lang="en-US"/>
        </a:p>
      </dgm:t>
    </dgm:pt>
    <dgm:pt modelId="{2A117281-913F-4748-8DB8-D55F984ADCFF}" type="sibTrans" cxnId="{FB0DB66D-C6FF-4DD3-8CAF-B6237473F0C7}">
      <dgm:prSet/>
      <dgm:spPr/>
      <dgm:t>
        <a:bodyPr/>
        <a:lstStyle/>
        <a:p>
          <a:endParaRPr lang="en-US"/>
        </a:p>
      </dgm:t>
    </dgm:pt>
    <dgm:pt modelId="{B0861BCB-E2C2-4BE0-AD77-329E6413B425}">
      <dgm:prSet phldrT="[Text]" custT="1"/>
      <dgm:spPr/>
      <dgm:t>
        <a:bodyPr/>
        <a:lstStyle/>
        <a:p>
          <a:pPr algn="just"/>
          <a:r>
            <a:rPr lang="en-US" sz="1800" b="1" dirty="0" smtClean="0"/>
            <a:t>The Committee had a working meeting with the CBN on its proposal to expand  the conventional guidelines to accommodate </a:t>
          </a:r>
          <a:r>
            <a:rPr lang="en-US" sz="1800" b="1" dirty="0" err="1" smtClean="0"/>
            <a:t>Sukuks</a:t>
          </a:r>
          <a:endParaRPr lang="en-US" sz="1800" b="1" dirty="0"/>
        </a:p>
      </dgm:t>
    </dgm:pt>
    <dgm:pt modelId="{9F740439-62B3-4B27-A459-B4EB26C7C8A9}" type="parTrans" cxnId="{4EA74CA9-A1BC-40D0-9F34-19E64FC9CAB4}">
      <dgm:prSet/>
      <dgm:spPr/>
      <dgm:t>
        <a:bodyPr/>
        <a:lstStyle/>
        <a:p>
          <a:endParaRPr lang="en-US"/>
        </a:p>
      </dgm:t>
    </dgm:pt>
    <dgm:pt modelId="{EA084F68-94B1-47A5-B3B4-827372CD308E}" type="sibTrans" cxnId="{4EA74CA9-A1BC-40D0-9F34-19E64FC9CAB4}">
      <dgm:prSet/>
      <dgm:spPr/>
      <dgm:t>
        <a:bodyPr/>
        <a:lstStyle/>
        <a:p>
          <a:endParaRPr lang="en-US"/>
        </a:p>
      </dgm:t>
    </dgm:pt>
    <dgm:pt modelId="{D196928E-68AD-401C-98CC-75927B728052}">
      <dgm:prSet custT="1"/>
      <dgm:spPr/>
      <dgm:t>
        <a:bodyPr/>
        <a:lstStyle/>
        <a:p>
          <a:endParaRPr lang="en-US" sz="1800" b="0" dirty="0" smtClean="0"/>
        </a:p>
      </dgm:t>
    </dgm:pt>
    <dgm:pt modelId="{C686329E-943D-4DB5-9CE5-CDC61F68458F}" type="parTrans" cxnId="{EB60096A-605B-4D4E-8EAB-3B82AECC80C3}">
      <dgm:prSet/>
      <dgm:spPr/>
      <dgm:t>
        <a:bodyPr/>
        <a:lstStyle/>
        <a:p>
          <a:endParaRPr lang="en-US"/>
        </a:p>
      </dgm:t>
    </dgm:pt>
    <dgm:pt modelId="{E081C33F-6DA5-4328-9BA0-5BDF61C7137C}" type="sibTrans" cxnId="{EB60096A-605B-4D4E-8EAB-3B82AECC80C3}">
      <dgm:prSet/>
      <dgm:spPr/>
      <dgm:t>
        <a:bodyPr/>
        <a:lstStyle/>
        <a:p>
          <a:endParaRPr lang="en-US"/>
        </a:p>
      </dgm:t>
    </dgm:pt>
    <dgm:pt modelId="{19CE01A4-0A8F-401B-859C-5B53B7ACDC98}">
      <dgm:prSet phldrT="[Text]" custT="1"/>
      <dgm:spPr/>
      <dgm:t>
        <a:bodyPr/>
        <a:lstStyle/>
        <a:p>
          <a:pPr algn="just"/>
          <a:r>
            <a:rPr lang="en-US" sz="1800" b="1" dirty="0" smtClean="0">
              <a:solidFill>
                <a:schemeClr val="tx1"/>
              </a:solidFill>
            </a:rPr>
            <a:t>The CBN said the draft guidelines were still undergoing review internally </a:t>
          </a:r>
          <a:endParaRPr lang="en-US" sz="1800" b="1" dirty="0">
            <a:solidFill>
              <a:schemeClr val="tx1"/>
            </a:solidFill>
          </a:endParaRPr>
        </a:p>
      </dgm:t>
    </dgm:pt>
    <dgm:pt modelId="{43870E9E-788A-4EBC-B4E4-6E4DB0DD7C67}" type="parTrans" cxnId="{39AF88E7-E8AB-4ED3-AB09-E1878BB3B977}">
      <dgm:prSet/>
      <dgm:spPr/>
      <dgm:t>
        <a:bodyPr/>
        <a:lstStyle/>
        <a:p>
          <a:endParaRPr lang="en-US"/>
        </a:p>
      </dgm:t>
    </dgm:pt>
    <dgm:pt modelId="{B7B24191-B325-44BB-9782-928DFA286351}" type="sibTrans" cxnId="{39AF88E7-E8AB-4ED3-AB09-E1878BB3B977}">
      <dgm:prSet/>
      <dgm:spPr/>
      <dgm:t>
        <a:bodyPr/>
        <a:lstStyle/>
        <a:p>
          <a:endParaRPr lang="en-US"/>
        </a:p>
      </dgm:t>
    </dgm:pt>
    <dgm:pt modelId="{D4864EEA-5113-429F-AB89-26E0734BB67E}">
      <dgm:prSet phldrT="[Text]" custT="1"/>
      <dgm:spPr/>
      <dgm:t>
        <a:bodyPr/>
        <a:lstStyle/>
        <a:p>
          <a:pPr algn="just"/>
          <a:endParaRPr lang="en-US" sz="1800" b="1" dirty="0"/>
        </a:p>
      </dgm:t>
    </dgm:pt>
    <dgm:pt modelId="{4177A061-A459-4D9D-8C96-EF8BC2965E86}" type="parTrans" cxnId="{2B056BF4-4253-4BF7-AEB8-9795FF43104A}">
      <dgm:prSet/>
      <dgm:spPr/>
    </dgm:pt>
    <dgm:pt modelId="{D0D0239A-AFF8-4766-8775-EB2511FC6FBB}" type="sibTrans" cxnId="{2B056BF4-4253-4BF7-AEB8-9795FF43104A}">
      <dgm:prSet/>
      <dgm:spPr/>
    </dgm:pt>
    <dgm:pt modelId="{8540FD76-8DBA-4588-BE68-4ED6C8C85D59}" type="pres">
      <dgm:prSet presAssocID="{EBF49581-FE46-4813-9D03-470443A2A4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D24422-8A70-4B82-B12B-31C582A11165}" type="pres">
      <dgm:prSet presAssocID="{E0F584AD-24C8-4E71-AB34-C481FCABCDC3}" presName="linNode" presStyleCnt="0"/>
      <dgm:spPr/>
    </dgm:pt>
    <dgm:pt modelId="{A5CF195C-CD99-482B-A0FD-FD4027272CCE}" type="pres">
      <dgm:prSet presAssocID="{E0F584AD-24C8-4E71-AB34-C481FCABCDC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0EDF85-9959-4997-A342-8DD977671D2E}" type="pres">
      <dgm:prSet presAssocID="{E0F584AD-24C8-4E71-AB34-C481FCABCDC3}" presName="descendantText" presStyleLbl="alignAccFollowNode1" presStyleIdx="0" presStyleCnt="3" custLinFactNeighborX="0" custLinFactNeighborY="39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DE9C04-4FF2-43D7-8250-CBCA31DE231B}" type="pres">
      <dgm:prSet presAssocID="{A870C30C-DCB0-4B82-BE0E-4DB242915096}" presName="sp" presStyleCnt="0"/>
      <dgm:spPr/>
    </dgm:pt>
    <dgm:pt modelId="{5CB522B3-7A54-48D2-A26D-0EC1631E62F1}" type="pres">
      <dgm:prSet presAssocID="{AED55BA1-8157-4374-BC6A-1CB06E086ECE}" presName="linNode" presStyleCnt="0"/>
      <dgm:spPr/>
    </dgm:pt>
    <dgm:pt modelId="{1C76EC84-6CE1-4342-B02E-E7A04C38376B}" type="pres">
      <dgm:prSet presAssocID="{AED55BA1-8157-4374-BC6A-1CB06E086EC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67617-CA4A-46CA-B94E-87CAD209EF93}" type="pres">
      <dgm:prSet presAssocID="{AED55BA1-8157-4374-BC6A-1CB06E086EC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A4C881-0F5D-4F5B-BD65-4C9138C0E064}" type="pres">
      <dgm:prSet presAssocID="{024987D5-5E54-409E-8C68-09237016FEB4}" presName="sp" presStyleCnt="0"/>
      <dgm:spPr/>
    </dgm:pt>
    <dgm:pt modelId="{DAE16A69-D2DE-4EC0-954F-7143C9605DD4}" type="pres">
      <dgm:prSet presAssocID="{3551B8B4-D750-47AD-A9F7-6EC6BEF42A87}" presName="linNode" presStyleCnt="0"/>
      <dgm:spPr/>
    </dgm:pt>
    <dgm:pt modelId="{371281A9-76C9-40BD-AD78-155EF03B17E3}" type="pres">
      <dgm:prSet presAssocID="{3551B8B4-D750-47AD-A9F7-6EC6BEF42A8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C52E6C-AB60-4813-868D-989C7D9C3C52}" type="pres">
      <dgm:prSet presAssocID="{3551B8B4-D750-47AD-A9F7-6EC6BEF42A87}" presName="descendantText" presStyleLbl="alignAccFollowNode1" presStyleIdx="2" presStyleCnt="3" custScaleY="1617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92548B-C2A5-40B4-9B47-9C391158ACBE}" type="presOf" srcId="{3D56000F-CDD2-4D8E-874E-31E5C6AC294F}" destId="{140EDF85-9959-4997-A342-8DD977671D2E}" srcOrd="0" destOrd="0" presId="urn:microsoft.com/office/officeart/2005/8/layout/vList5"/>
    <dgm:cxn modelId="{2B056BF4-4253-4BF7-AEB8-9795FF43104A}" srcId="{3551B8B4-D750-47AD-A9F7-6EC6BEF42A87}" destId="{D4864EEA-5113-429F-AB89-26E0734BB67E}" srcOrd="1" destOrd="0" parTransId="{4177A061-A459-4D9D-8C96-EF8BC2965E86}" sibTransId="{D0D0239A-AFF8-4766-8775-EB2511FC6FBB}"/>
    <dgm:cxn modelId="{CA184924-A376-443C-A8B5-805229AB1A87}" srcId="{EBF49581-FE46-4813-9D03-470443A2A414}" destId="{E0F584AD-24C8-4E71-AB34-C481FCABCDC3}" srcOrd="0" destOrd="0" parTransId="{5AF1B034-B601-4CD9-866F-99C235AC5B85}" sibTransId="{A870C30C-DCB0-4B82-BE0E-4DB242915096}"/>
    <dgm:cxn modelId="{03180200-63AB-4F67-96A6-B7ACE693067D}" type="presOf" srcId="{E0F584AD-24C8-4E71-AB34-C481FCABCDC3}" destId="{A5CF195C-CD99-482B-A0FD-FD4027272CCE}" srcOrd="0" destOrd="0" presId="urn:microsoft.com/office/officeart/2005/8/layout/vList5"/>
    <dgm:cxn modelId="{A2320A6A-6E53-40CE-A11C-4D13C8D677FE}" srcId="{EBF49581-FE46-4813-9D03-470443A2A414}" destId="{AED55BA1-8157-4374-BC6A-1CB06E086ECE}" srcOrd="1" destOrd="0" parTransId="{F37BD1F9-24F2-471E-A88E-F5C0F7F3D01D}" sibTransId="{024987D5-5E54-409E-8C68-09237016FEB4}"/>
    <dgm:cxn modelId="{4EA74CA9-A1BC-40D0-9F34-19E64FC9CAB4}" srcId="{3551B8B4-D750-47AD-A9F7-6EC6BEF42A87}" destId="{B0861BCB-E2C2-4BE0-AD77-329E6413B425}" srcOrd="0" destOrd="0" parTransId="{9F740439-62B3-4B27-A459-B4EB26C7C8A9}" sibTransId="{EA084F68-94B1-47A5-B3B4-827372CD308E}"/>
    <dgm:cxn modelId="{3E0A7E2E-75BF-4C26-AAB3-E875A4D289A3}" srcId="{E0F584AD-24C8-4E71-AB34-C481FCABCDC3}" destId="{3D56000F-CDD2-4D8E-874E-31E5C6AC294F}" srcOrd="0" destOrd="0" parTransId="{22FDD987-BAEF-4AB2-A190-0EC884718D1E}" sibTransId="{42899D98-DB18-420C-951E-F5168408CE13}"/>
    <dgm:cxn modelId="{63BFBF8B-DEF0-4274-BE76-A0BDBAF81B02}" type="presOf" srcId="{3551B8B4-D750-47AD-A9F7-6EC6BEF42A87}" destId="{371281A9-76C9-40BD-AD78-155EF03B17E3}" srcOrd="0" destOrd="0" presId="urn:microsoft.com/office/officeart/2005/8/layout/vList5"/>
    <dgm:cxn modelId="{19E124FE-9586-4083-AECE-C5A5A7FD7612}" type="presOf" srcId="{B0861BCB-E2C2-4BE0-AD77-329E6413B425}" destId="{F6C52E6C-AB60-4813-868D-989C7D9C3C52}" srcOrd="0" destOrd="0" presId="urn:microsoft.com/office/officeart/2005/8/layout/vList5"/>
    <dgm:cxn modelId="{8923E337-84FD-47F9-A95D-CB1835B31631}" type="presOf" srcId="{19CE01A4-0A8F-401B-859C-5B53B7ACDC98}" destId="{F6C52E6C-AB60-4813-868D-989C7D9C3C52}" srcOrd="0" destOrd="2" presId="urn:microsoft.com/office/officeart/2005/8/layout/vList5"/>
    <dgm:cxn modelId="{3A0A5B88-2EF9-4A5E-A2AD-2BFEBCA88ECE}" srcId="{AED55BA1-8157-4374-BC6A-1CB06E086ECE}" destId="{7CEC12AB-F21D-4DCA-AAC1-264F3E55D773}" srcOrd="0" destOrd="0" parTransId="{2D1B8571-5AF6-49FC-A694-7839FF70E92F}" sibTransId="{68EBBF81-ECB5-4142-A8B0-A4B9FB6D50E3}"/>
    <dgm:cxn modelId="{EE8EF49E-CB84-46DC-B321-0B2A50D7C3D0}" type="presOf" srcId="{AED55BA1-8157-4374-BC6A-1CB06E086ECE}" destId="{1C76EC84-6CE1-4342-B02E-E7A04C38376B}" srcOrd="0" destOrd="0" presId="urn:microsoft.com/office/officeart/2005/8/layout/vList5"/>
    <dgm:cxn modelId="{E4F5CBBB-7F42-43ED-A561-709847332FBE}" type="presOf" srcId="{7CEC12AB-F21D-4DCA-AAC1-264F3E55D773}" destId="{38867617-CA4A-46CA-B94E-87CAD209EF93}" srcOrd="0" destOrd="0" presId="urn:microsoft.com/office/officeart/2005/8/layout/vList5"/>
    <dgm:cxn modelId="{EB60096A-605B-4D4E-8EAB-3B82AECC80C3}" srcId="{E0F584AD-24C8-4E71-AB34-C481FCABCDC3}" destId="{D196928E-68AD-401C-98CC-75927B728052}" srcOrd="1" destOrd="0" parTransId="{C686329E-943D-4DB5-9CE5-CDC61F68458F}" sibTransId="{E081C33F-6DA5-4328-9BA0-5BDF61C7137C}"/>
    <dgm:cxn modelId="{8C7CE68F-886F-48DA-86D5-DA160EEAE038}" type="presOf" srcId="{EBF49581-FE46-4813-9D03-470443A2A414}" destId="{8540FD76-8DBA-4588-BE68-4ED6C8C85D59}" srcOrd="0" destOrd="0" presId="urn:microsoft.com/office/officeart/2005/8/layout/vList5"/>
    <dgm:cxn modelId="{FB0DB66D-C6FF-4DD3-8CAF-B6237473F0C7}" srcId="{EBF49581-FE46-4813-9D03-470443A2A414}" destId="{3551B8B4-D750-47AD-A9F7-6EC6BEF42A87}" srcOrd="2" destOrd="0" parTransId="{2FBFE146-C383-42DB-BF1D-6AD61FF236A6}" sibTransId="{2A117281-913F-4748-8DB8-D55F984ADCFF}"/>
    <dgm:cxn modelId="{88339809-406F-42E4-99C2-C268B85D29E8}" type="presOf" srcId="{D4864EEA-5113-429F-AB89-26E0734BB67E}" destId="{F6C52E6C-AB60-4813-868D-989C7D9C3C52}" srcOrd="0" destOrd="1" presId="urn:microsoft.com/office/officeart/2005/8/layout/vList5"/>
    <dgm:cxn modelId="{F3147663-A30A-4B0F-AE93-B26AB765BAD9}" type="presOf" srcId="{D196928E-68AD-401C-98CC-75927B728052}" destId="{140EDF85-9959-4997-A342-8DD977671D2E}" srcOrd="0" destOrd="1" presId="urn:microsoft.com/office/officeart/2005/8/layout/vList5"/>
    <dgm:cxn modelId="{39AF88E7-E8AB-4ED3-AB09-E1878BB3B977}" srcId="{3551B8B4-D750-47AD-A9F7-6EC6BEF42A87}" destId="{19CE01A4-0A8F-401B-859C-5B53B7ACDC98}" srcOrd="2" destOrd="0" parTransId="{43870E9E-788A-4EBC-B4E4-6E4DB0DD7C67}" sibTransId="{B7B24191-B325-44BB-9782-928DFA286351}"/>
    <dgm:cxn modelId="{288EAAF3-152A-45C9-A27F-EEA7A4668926}" type="presParOf" srcId="{8540FD76-8DBA-4588-BE68-4ED6C8C85D59}" destId="{9AD24422-8A70-4B82-B12B-31C582A11165}" srcOrd="0" destOrd="0" presId="urn:microsoft.com/office/officeart/2005/8/layout/vList5"/>
    <dgm:cxn modelId="{DB982646-ED00-49D6-9526-3E8E711F72D4}" type="presParOf" srcId="{9AD24422-8A70-4B82-B12B-31C582A11165}" destId="{A5CF195C-CD99-482B-A0FD-FD4027272CCE}" srcOrd="0" destOrd="0" presId="urn:microsoft.com/office/officeart/2005/8/layout/vList5"/>
    <dgm:cxn modelId="{5A2FB4B7-594C-48D1-84A3-395A679DC70A}" type="presParOf" srcId="{9AD24422-8A70-4B82-B12B-31C582A11165}" destId="{140EDF85-9959-4997-A342-8DD977671D2E}" srcOrd="1" destOrd="0" presId="urn:microsoft.com/office/officeart/2005/8/layout/vList5"/>
    <dgm:cxn modelId="{10050A0E-8EF0-4EE6-8D57-EAF5BA92A771}" type="presParOf" srcId="{8540FD76-8DBA-4588-BE68-4ED6C8C85D59}" destId="{DADE9C04-4FF2-43D7-8250-CBCA31DE231B}" srcOrd="1" destOrd="0" presId="urn:microsoft.com/office/officeart/2005/8/layout/vList5"/>
    <dgm:cxn modelId="{8634DE9F-D8C2-4685-B598-C7EC2ADF232E}" type="presParOf" srcId="{8540FD76-8DBA-4588-BE68-4ED6C8C85D59}" destId="{5CB522B3-7A54-48D2-A26D-0EC1631E62F1}" srcOrd="2" destOrd="0" presId="urn:microsoft.com/office/officeart/2005/8/layout/vList5"/>
    <dgm:cxn modelId="{5544A47A-EE68-4681-A878-D75FCDCE9A9C}" type="presParOf" srcId="{5CB522B3-7A54-48D2-A26D-0EC1631E62F1}" destId="{1C76EC84-6CE1-4342-B02E-E7A04C38376B}" srcOrd="0" destOrd="0" presId="urn:microsoft.com/office/officeart/2005/8/layout/vList5"/>
    <dgm:cxn modelId="{39FFA255-DD1B-4BB3-8B5A-8873880BFFB9}" type="presParOf" srcId="{5CB522B3-7A54-48D2-A26D-0EC1631E62F1}" destId="{38867617-CA4A-46CA-B94E-87CAD209EF93}" srcOrd="1" destOrd="0" presId="urn:microsoft.com/office/officeart/2005/8/layout/vList5"/>
    <dgm:cxn modelId="{62ABCA7B-6B81-46DC-8DD8-A2D82F54BDA6}" type="presParOf" srcId="{8540FD76-8DBA-4588-BE68-4ED6C8C85D59}" destId="{A6A4C881-0F5D-4F5B-BD65-4C9138C0E064}" srcOrd="3" destOrd="0" presId="urn:microsoft.com/office/officeart/2005/8/layout/vList5"/>
    <dgm:cxn modelId="{8B686923-D8CB-4B9F-8D43-9A94E7F9641F}" type="presParOf" srcId="{8540FD76-8DBA-4588-BE68-4ED6C8C85D59}" destId="{DAE16A69-D2DE-4EC0-954F-7143C9605DD4}" srcOrd="4" destOrd="0" presId="urn:microsoft.com/office/officeart/2005/8/layout/vList5"/>
    <dgm:cxn modelId="{72978AAD-FDE2-4DD1-9168-8243F63F2A3D}" type="presParOf" srcId="{DAE16A69-D2DE-4EC0-954F-7143C9605DD4}" destId="{371281A9-76C9-40BD-AD78-155EF03B17E3}" srcOrd="0" destOrd="0" presId="urn:microsoft.com/office/officeart/2005/8/layout/vList5"/>
    <dgm:cxn modelId="{758A2F06-4BD3-4074-863F-99BA14594B36}" type="presParOf" srcId="{DAE16A69-D2DE-4EC0-954F-7143C9605DD4}" destId="{F6C52E6C-AB60-4813-868D-989C7D9C3C5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F49581-FE46-4813-9D03-470443A2A41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F584AD-24C8-4E71-AB34-C481FCABCDC3}">
      <dgm:prSet phldrT="[Text]" custT="1"/>
      <dgm:spPr/>
      <dgm:t>
        <a:bodyPr/>
        <a:lstStyle/>
        <a:p>
          <a:r>
            <a:rPr lang="en-US" sz="3600" dirty="0" smtClean="0"/>
            <a:t>Aim</a:t>
          </a:r>
          <a:endParaRPr lang="en-US" sz="3600" dirty="0"/>
        </a:p>
      </dgm:t>
    </dgm:pt>
    <dgm:pt modelId="{5AF1B034-B601-4CD9-866F-99C235AC5B85}" type="parTrans" cxnId="{CA184924-A376-443C-A8B5-805229AB1A87}">
      <dgm:prSet/>
      <dgm:spPr/>
      <dgm:t>
        <a:bodyPr/>
        <a:lstStyle/>
        <a:p>
          <a:endParaRPr lang="en-US"/>
        </a:p>
      </dgm:t>
    </dgm:pt>
    <dgm:pt modelId="{A870C30C-DCB0-4B82-BE0E-4DB242915096}" type="sibTrans" cxnId="{CA184924-A376-443C-A8B5-805229AB1A87}">
      <dgm:prSet/>
      <dgm:spPr/>
      <dgm:t>
        <a:bodyPr/>
        <a:lstStyle/>
        <a:p>
          <a:endParaRPr lang="en-US"/>
        </a:p>
      </dgm:t>
    </dgm:pt>
    <dgm:pt modelId="{3D56000F-CDD2-4D8E-874E-31E5C6AC294F}">
      <dgm:prSet phldrT="[Text]" custT="1"/>
      <dgm:spPr/>
      <dgm:t>
        <a:bodyPr/>
        <a:lstStyle/>
        <a:p>
          <a:pPr algn="just"/>
          <a:endParaRPr lang="en-US" sz="1800" dirty="0"/>
        </a:p>
      </dgm:t>
    </dgm:pt>
    <dgm:pt modelId="{22FDD987-BAEF-4AB2-A190-0EC884718D1E}" type="parTrans" cxnId="{3E0A7E2E-75BF-4C26-AAB3-E875A4D289A3}">
      <dgm:prSet/>
      <dgm:spPr/>
      <dgm:t>
        <a:bodyPr/>
        <a:lstStyle/>
        <a:p>
          <a:endParaRPr lang="en-US"/>
        </a:p>
      </dgm:t>
    </dgm:pt>
    <dgm:pt modelId="{42899D98-DB18-420C-951E-F5168408CE13}" type="sibTrans" cxnId="{3E0A7E2E-75BF-4C26-AAB3-E875A4D289A3}">
      <dgm:prSet/>
      <dgm:spPr/>
      <dgm:t>
        <a:bodyPr/>
        <a:lstStyle/>
        <a:p>
          <a:endParaRPr lang="en-US"/>
        </a:p>
      </dgm:t>
    </dgm:pt>
    <dgm:pt modelId="{AED55BA1-8157-4374-BC6A-1CB06E086ECE}">
      <dgm:prSet phldrT="[Text]" custT="1"/>
      <dgm:spPr/>
      <dgm:t>
        <a:bodyPr/>
        <a:lstStyle/>
        <a:p>
          <a:r>
            <a:rPr lang="en-US" sz="3600" dirty="0" smtClean="0"/>
            <a:t>Current Situation</a:t>
          </a:r>
          <a:endParaRPr lang="en-US" sz="3600" dirty="0"/>
        </a:p>
      </dgm:t>
    </dgm:pt>
    <dgm:pt modelId="{F37BD1F9-24F2-471E-A88E-F5C0F7F3D01D}" type="parTrans" cxnId="{A2320A6A-6E53-40CE-A11C-4D13C8D677FE}">
      <dgm:prSet/>
      <dgm:spPr/>
      <dgm:t>
        <a:bodyPr/>
        <a:lstStyle/>
        <a:p>
          <a:endParaRPr lang="en-US"/>
        </a:p>
      </dgm:t>
    </dgm:pt>
    <dgm:pt modelId="{024987D5-5E54-409E-8C68-09237016FEB4}" type="sibTrans" cxnId="{A2320A6A-6E53-40CE-A11C-4D13C8D677FE}">
      <dgm:prSet/>
      <dgm:spPr/>
      <dgm:t>
        <a:bodyPr/>
        <a:lstStyle/>
        <a:p>
          <a:endParaRPr lang="en-US"/>
        </a:p>
      </dgm:t>
    </dgm:pt>
    <dgm:pt modelId="{7CEC12AB-F21D-4DCA-AAC1-264F3E55D773}">
      <dgm:prSet phldrT="[Text]" custT="1"/>
      <dgm:spPr/>
      <dgm:t>
        <a:bodyPr/>
        <a:lstStyle/>
        <a:p>
          <a:pPr algn="just"/>
          <a:endParaRPr lang="en-US" sz="1800" dirty="0"/>
        </a:p>
      </dgm:t>
    </dgm:pt>
    <dgm:pt modelId="{2D1B8571-5AF6-49FC-A694-7839FF70E92F}" type="parTrans" cxnId="{3A0A5B88-2EF9-4A5E-A2AD-2BFEBCA88ECE}">
      <dgm:prSet/>
      <dgm:spPr/>
      <dgm:t>
        <a:bodyPr/>
        <a:lstStyle/>
        <a:p>
          <a:endParaRPr lang="en-US"/>
        </a:p>
      </dgm:t>
    </dgm:pt>
    <dgm:pt modelId="{68EBBF81-ECB5-4142-A8B0-A4B9FB6D50E3}" type="sibTrans" cxnId="{3A0A5B88-2EF9-4A5E-A2AD-2BFEBCA88ECE}">
      <dgm:prSet/>
      <dgm:spPr/>
      <dgm:t>
        <a:bodyPr/>
        <a:lstStyle/>
        <a:p>
          <a:endParaRPr lang="en-US"/>
        </a:p>
      </dgm:t>
    </dgm:pt>
    <dgm:pt modelId="{3551B8B4-D750-47AD-A9F7-6EC6BEF42A87}">
      <dgm:prSet phldrT="[Text]" custT="1"/>
      <dgm:spPr/>
      <dgm:t>
        <a:bodyPr/>
        <a:lstStyle/>
        <a:p>
          <a:r>
            <a:rPr lang="en-US" sz="3600" dirty="0" smtClean="0"/>
            <a:t>Action/ </a:t>
          </a:r>
          <a:r>
            <a:rPr lang="en-US" sz="3600" dirty="0" smtClean="0">
              <a:solidFill>
                <a:srgbClr val="FF0000"/>
              </a:solidFill>
            </a:rPr>
            <a:t>Next Steps</a:t>
          </a:r>
          <a:endParaRPr lang="en-US" sz="3600" dirty="0">
            <a:solidFill>
              <a:srgbClr val="FF0000"/>
            </a:solidFill>
          </a:endParaRPr>
        </a:p>
      </dgm:t>
    </dgm:pt>
    <dgm:pt modelId="{2FBFE146-C383-42DB-BF1D-6AD61FF236A6}" type="parTrans" cxnId="{FB0DB66D-C6FF-4DD3-8CAF-B6237473F0C7}">
      <dgm:prSet/>
      <dgm:spPr/>
      <dgm:t>
        <a:bodyPr/>
        <a:lstStyle/>
        <a:p>
          <a:endParaRPr lang="en-US"/>
        </a:p>
      </dgm:t>
    </dgm:pt>
    <dgm:pt modelId="{2A117281-913F-4748-8DB8-D55F984ADCFF}" type="sibTrans" cxnId="{FB0DB66D-C6FF-4DD3-8CAF-B6237473F0C7}">
      <dgm:prSet/>
      <dgm:spPr/>
      <dgm:t>
        <a:bodyPr/>
        <a:lstStyle/>
        <a:p>
          <a:endParaRPr lang="en-US"/>
        </a:p>
      </dgm:t>
    </dgm:pt>
    <dgm:pt modelId="{B0861BCB-E2C2-4BE0-AD77-329E6413B425}">
      <dgm:prSet phldrT="[Text]" custT="1"/>
      <dgm:spPr/>
      <dgm:t>
        <a:bodyPr/>
        <a:lstStyle/>
        <a:p>
          <a:pPr algn="just"/>
          <a:r>
            <a:rPr lang="en-US" sz="1800" b="1" dirty="0" smtClean="0">
              <a:solidFill>
                <a:schemeClr val="tx1"/>
              </a:solidFill>
            </a:rPr>
            <a:t>The FMDQ has submitted draft listing guidelines to the SEC for approval</a:t>
          </a:r>
          <a:endParaRPr lang="en-US" sz="1800" b="1" dirty="0">
            <a:solidFill>
              <a:schemeClr val="tx1"/>
            </a:solidFill>
          </a:endParaRPr>
        </a:p>
      </dgm:t>
    </dgm:pt>
    <dgm:pt modelId="{9F740439-62B3-4B27-A459-B4EB26C7C8A9}" type="parTrans" cxnId="{4EA74CA9-A1BC-40D0-9F34-19E64FC9CAB4}">
      <dgm:prSet/>
      <dgm:spPr/>
      <dgm:t>
        <a:bodyPr/>
        <a:lstStyle/>
        <a:p>
          <a:endParaRPr lang="en-US"/>
        </a:p>
      </dgm:t>
    </dgm:pt>
    <dgm:pt modelId="{EA084F68-94B1-47A5-B3B4-827372CD308E}" type="sibTrans" cxnId="{4EA74CA9-A1BC-40D0-9F34-19E64FC9CAB4}">
      <dgm:prSet/>
      <dgm:spPr/>
      <dgm:t>
        <a:bodyPr/>
        <a:lstStyle/>
        <a:p>
          <a:endParaRPr lang="en-US"/>
        </a:p>
      </dgm:t>
    </dgm:pt>
    <dgm:pt modelId="{D196928E-68AD-401C-98CC-75927B728052}">
      <dgm:prSet custT="1"/>
      <dgm:spPr/>
      <dgm:t>
        <a:bodyPr/>
        <a:lstStyle/>
        <a:p>
          <a:pPr algn="l"/>
          <a:endParaRPr lang="en-US" sz="1800" dirty="0" smtClean="0"/>
        </a:p>
      </dgm:t>
    </dgm:pt>
    <dgm:pt modelId="{C686329E-943D-4DB5-9CE5-CDC61F68458F}" type="parTrans" cxnId="{EB60096A-605B-4D4E-8EAB-3B82AECC80C3}">
      <dgm:prSet/>
      <dgm:spPr/>
      <dgm:t>
        <a:bodyPr/>
        <a:lstStyle/>
        <a:p>
          <a:endParaRPr lang="en-US"/>
        </a:p>
      </dgm:t>
    </dgm:pt>
    <dgm:pt modelId="{E081C33F-6DA5-4328-9BA0-5BDF61C7137C}" type="sibTrans" cxnId="{EB60096A-605B-4D4E-8EAB-3B82AECC80C3}">
      <dgm:prSet/>
      <dgm:spPr/>
      <dgm:t>
        <a:bodyPr/>
        <a:lstStyle/>
        <a:p>
          <a:endParaRPr lang="en-US"/>
        </a:p>
      </dgm:t>
    </dgm:pt>
    <dgm:pt modelId="{ED3DB47E-FDE5-4A95-89AA-C0E7941D17B6}">
      <dgm:prSet custT="1"/>
      <dgm:spPr/>
      <dgm:t>
        <a:bodyPr/>
        <a:lstStyle/>
        <a:p>
          <a:pPr algn="l"/>
          <a:endParaRPr lang="en-US" sz="1800" dirty="0" smtClean="0"/>
        </a:p>
      </dgm:t>
    </dgm:pt>
    <dgm:pt modelId="{6F722623-6638-4981-8C71-B7EC04FF8B4F}" type="parTrans" cxnId="{3EEDCA6F-477B-4B9D-9041-FA9E7372CB3C}">
      <dgm:prSet/>
      <dgm:spPr/>
      <dgm:t>
        <a:bodyPr/>
        <a:lstStyle/>
        <a:p>
          <a:endParaRPr lang="en-US"/>
        </a:p>
      </dgm:t>
    </dgm:pt>
    <dgm:pt modelId="{404E7D90-50D0-4F2A-8403-DB59B1412E4F}" type="sibTrans" cxnId="{3EEDCA6F-477B-4B9D-9041-FA9E7372CB3C}">
      <dgm:prSet/>
      <dgm:spPr/>
      <dgm:t>
        <a:bodyPr/>
        <a:lstStyle/>
        <a:p>
          <a:endParaRPr lang="en-US"/>
        </a:p>
      </dgm:t>
    </dgm:pt>
    <dgm:pt modelId="{1E9C8492-914D-4D11-A15B-BA679C33DCE3}">
      <dgm:prSet custT="1"/>
      <dgm:spPr/>
      <dgm:t>
        <a:bodyPr/>
        <a:lstStyle/>
        <a:p>
          <a:pPr algn="just"/>
          <a:r>
            <a:rPr lang="en-US" sz="1800" dirty="0" smtClean="0"/>
            <a:t>Promote secondary market liquidity for NICM instruments</a:t>
          </a:r>
          <a:endParaRPr lang="en-US" sz="1800" dirty="0"/>
        </a:p>
      </dgm:t>
    </dgm:pt>
    <dgm:pt modelId="{E8F87DC2-19E3-4B32-B9AA-793B9CB435D3}" type="parTrans" cxnId="{2E273CE3-AD53-40C0-A9BB-962EB4996AF1}">
      <dgm:prSet/>
      <dgm:spPr/>
      <dgm:t>
        <a:bodyPr/>
        <a:lstStyle/>
        <a:p>
          <a:endParaRPr lang="en-US"/>
        </a:p>
      </dgm:t>
    </dgm:pt>
    <dgm:pt modelId="{4DE87143-6CC7-4779-BAC9-2523A676C1E6}" type="sibTrans" cxnId="{2E273CE3-AD53-40C0-A9BB-962EB4996AF1}">
      <dgm:prSet/>
      <dgm:spPr/>
      <dgm:t>
        <a:bodyPr/>
        <a:lstStyle/>
        <a:p>
          <a:endParaRPr lang="en-US"/>
        </a:p>
      </dgm:t>
    </dgm:pt>
    <dgm:pt modelId="{68F650C6-ADE4-41FF-AC81-9936111CFF52}">
      <dgm:prSet custT="1"/>
      <dgm:spPr/>
      <dgm:t>
        <a:bodyPr/>
        <a:lstStyle/>
        <a:p>
          <a:pPr algn="l"/>
          <a:endParaRPr lang="en-US" sz="1800" dirty="0"/>
        </a:p>
      </dgm:t>
    </dgm:pt>
    <dgm:pt modelId="{D4123787-A6D5-48FA-9A72-EF010ED17BFE}" type="parTrans" cxnId="{66100E28-DECC-4A24-AF85-50308D4F4452}">
      <dgm:prSet/>
      <dgm:spPr/>
      <dgm:t>
        <a:bodyPr/>
        <a:lstStyle/>
        <a:p>
          <a:endParaRPr lang="en-US"/>
        </a:p>
      </dgm:t>
    </dgm:pt>
    <dgm:pt modelId="{1A225B46-346C-49CE-B2EB-86366D8EBE99}" type="sibTrans" cxnId="{66100E28-DECC-4A24-AF85-50308D4F4452}">
      <dgm:prSet/>
      <dgm:spPr/>
      <dgm:t>
        <a:bodyPr/>
        <a:lstStyle/>
        <a:p>
          <a:endParaRPr lang="en-US"/>
        </a:p>
      </dgm:t>
    </dgm:pt>
    <dgm:pt modelId="{B5075705-86A1-4C0C-A9AC-D9CD238B3C4E}">
      <dgm:prSet custT="1"/>
      <dgm:spPr/>
      <dgm:t>
        <a:bodyPr/>
        <a:lstStyle/>
        <a:p>
          <a:pPr algn="just"/>
          <a:r>
            <a:rPr lang="en-US" sz="1800" dirty="0" smtClean="0"/>
            <a:t>NICM instruments are only tradable on the Nigerian Stock Exchange</a:t>
          </a:r>
          <a:endParaRPr lang="en-US" sz="1800" dirty="0"/>
        </a:p>
      </dgm:t>
    </dgm:pt>
    <dgm:pt modelId="{2D1348B4-099F-4F72-8C99-86DDD150078D}" type="parTrans" cxnId="{003EB89C-B205-4F9D-8BC9-A2E78296FF7A}">
      <dgm:prSet/>
      <dgm:spPr/>
      <dgm:t>
        <a:bodyPr/>
        <a:lstStyle/>
        <a:p>
          <a:endParaRPr lang="en-US"/>
        </a:p>
      </dgm:t>
    </dgm:pt>
    <dgm:pt modelId="{121A5883-9888-4778-8BE7-CA6ECDED9BC5}" type="sibTrans" cxnId="{003EB89C-B205-4F9D-8BC9-A2E78296FF7A}">
      <dgm:prSet/>
      <dgm:spPr/>
      <dgm:t>
        <a:bodyPr/>
        <a:lstStyle/>
        <a:p>
          <a:endParaRPr lang="en-US"/>
        </a:p>
      </dgm:t>
    </dgm:pt>
    <dgm:pt modelId="{CAE327CF-C7E0-42C5-B6EC-81160D3C461A}">
      <dgm:prSet custT="1"/>
      <dgm:spPr/>
      <dgm:t>
        <a:bodyPr/>
        <a:lstStyle/>
        <a:p>
          <a:pPr algn="l"/>
          <a:endParaRPr lang="en-US" sz="1800" dirty="0"/>
        </a:p>
      </dgm:t>
    </dgm:pt>
    <dgm:pt modelId="{595C8DA0-9486-4F21-B3D9-1BBC3577E430}" type="parTrans" cxnId="{31DE3883-3E2C-4618-BC05-3E6250F4946E}">
      <dgm:prSet/>
      <dgm:spPr/>
      <dgm:t>
        <a:bodyPr/>
        <a:lstStyle/>
        <a:p>
          <a:endParaRPr lang="en-US"/>
        </a:p>
      </dgm:t>
    </dgm:pt>
    <dgm:pt modelId="{D9D7F2C0-E4BA-4581-8D4E-749AC9BD6DF2}" type="sibTrans" cxnId="{31DE3883-3E2C-4618-BC05-3E6250F4946E}">
      <dgm:prSet/>
      <dgm:spPr/>
      <dgm:t>
        <a:bodyPr/>
        <a:lstStyle/>
        <a:p>
          <a:endParaRPr lang="en-US"/>
        </a:p>
      </dgm:t>
    </dgm:pt>
    <dgm:pt modelId="{F5729593-8EA0-4FE7-B86E-47AAC6966323}">
      <dgm:prSet custT="1"/>
      <dgm:spPr/>
      <dgm:t>
        <a:bodyPr/>
        <a:lstStyle/>
        <a:p>
          <a:pPr algn="l"/>
          <a:endParaRPr lang="en-US" sz="1800" dirty="0" smtClean="0"/>
        </a:p>
      </dgm:t>
    </dgm:pt>
    <dgm:pt modelId="{DD5B1A74-2539-469C-ABB4-44EE47BBA3A0}" type="parTrans" cxnId="{AD0C5A52-6EC2-41A5-B21C-E2B7D025418D}">
      <dgm:prSet/>
      <dgm:spPr/>
      <dgm:t>
        <a:bodyPr/>
        <a:lstStyle/>
        <a:p>
          <a:endParaRPr lang="en-US"/>
        </a:p>
      </dgm:t>
    </dgm:pt>
    <dgm:pt modelId="{35DB1EB9-9942-4751-9FC8-D39C125D488B}" type="sibTrans" cxnId="{AD0C5A52-6EC2-41A5-B21C-E2B7D025418D}">
      <dgm:prSet/>
      <dgm:spPr/>
      <dgm:t>
        <a:bodyPr/>
        <a:lstStyle/>
        <a:p>
          <a:endParaRPr lang="en-US"/>
        </a:p>
      </dgm:t>
    </dgm:pt>
    <dgm:pt modelId="{8540FD76-8DBA-4588-BE68-4ED6C8C85D59}" type="pres">
      <dgm:prSet presAssocID="{EBF49581-FE46-4813-9D03-470443A2A4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D24422-8A70-4B82-B12B-31C582A11165}" type="pres">
      <dgm:prSet presAssocID="{E0F584AD-24C8-4E71-AB34-C481FCABCDC3}" presName="linNode" presStyleCnt="0"/>
      <dgm:spPr/>
    </dgm:pt>
    <dgm:pt modelId="{A5CF195C-CD99-482B-A0FD-FD4027272CCE}" type="pres">
      <dgm:prSet presAssocID="{E0F584AD-24C8-4E71-AB34-C481FCABCDC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0EDF85-9959-4997-A342-8DD977671D2E}" type="pres">
      <dgm:prSet presAssocID="{E0F584AD-24C8-4E71-AB34-C481FCABCDC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DE9C04-4FF2-43D7-8250-CBCA31DE231B}" type="pres">
      <dgm:prSet presAssocID="{A870C30C-DCB0-4B82-BE0E-4DB242915096}" presName="sp" presStyleCnt="0"/>
      <dgm:spPr/>
    </dgm:pt>
    <dgm:pt modelId="{5CB522B3-7A54-48D2-A26D-0EC1631E62F1}" type="pres">
      <dgm:prSet presAssocID="{AED55BA1-8157-4374-BC6A-1CB06E086ECE}" presName="linNode" presStyleCnt="0"/>
      <dgm:spPr/>
    </dgm:pt>
    <dgm:pt modelId="{1C76EC84-6CE1-4342-B02E-E7A04C38376B}" type="pres">
      <dgm:prSet presAssocID="{AED55BA1-8157-4374-BC6A-1CB06E086EC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67617-CA4A-46CA-B94E-87CAD209EF93}" type="pres">
      <dgm:prSet presAssocID="{AED55BA1-8157-4374-BC6A-1CB06E086EC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A4C881-0F5D-4F5B-BD65-4C9138C0E064}" type="pres">
      <dgm:prSet presAssocID="{024987D5-5E54-409E-8C68-09237016FEB4}" presName="sp" presStyleCnt="0"/>
      <dgm:spPr/>
    </dgm:pt>
    <dgm:pt modelId="{DAE16A69-D2DE-4EC0-954F-7143C9605DD4}" type="pres">
      <dgm:prSet presAssocID="{3551B8B4-D750-47AD-A9F7-6EC6BEF42A87}" presName="linNode" presStyleCnt="0"/>
      <dgm:spPr/>
    </dgm:pt>
    <dgm:pt modelId="{371281A9-76C9-40BD-AD78-155EF03B17E3}" type="pres">
      <dgm:prSet presAssocID="{3551B8B4-D750-47AD-A9F7-6EC6BEF42A8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C52E6C-AB60-4813-868D-989C7D9C3C52}" type="pres">
      <dgm:prSet presAssocID="{3551B8B4-D750-47AD-A9F7-6EC6BEF42A87}" presName="descendantText" presStyleLbl="alignAccFollowNode1" presStyleIdx="2" presStyleCnt="3" custScaleX="96925" custLinFactNeighborX="4871" custLinFactNeighborY="18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1CEBB6-3D01-4EA5-A68C-BC2097A5CE1C}" type="presOf" srcId="{ED3DB47E-FDE5-4A95-89AA-C0E7941D17B6}" destId="{38867617-CA4A-46CA-B94E-87CAD209EF93}" srcOrd="0" destOrd="4" presId="urn:microsoft.com/office/officeart/2005/8/layout/vList5"/>
    <dgm:cxn modelId="{60423D1C-6534-4D23-87E0-67F8772DBC4B}" type="presOf" srcId="{68F650C6-ADE4-41FF-AC81-9936111CFF52}" destId="{140EDF85-9959-4997-A342-8DD977671D2E}" srcOrd="0" destOrd="2" presId="urn:microsoft.com/office/officeart/2005/8/layout/vList5"/>
    <dgm:cxn modelId="{CA184924-A376-443C-A8B5-805229AB1A87}" srcId="{EBF49581-FE46-4813-9D03-470443A2A414}" destId="{E0F584AD-24C8-4E71-AB34-C481FCABCDC3}" srcOrd="0" destOrd="0" parTransId="{5AF1B034-B601-4CD9-866F-99C235AC5B85}" sibTransId="{A870C30C-DCB0-4B82-BE0E-4DB242915096}"/>
    <dgm:cxn modelId="{80B97CC0-A571-4754-81C1-9FE1449EA86D}" type="presOf" srcId="{F5729593-8EA0-4FE7-B86E-47AAC6966323}" destId="{38867617-CA4A-46CA-B94E-87CAD209EF93}" srcOrd="0" destOrd="2" presId="urn:microsoft.com/office/officeart/2005/8/layout/vList5"/>
    <dgm:cxn modelId="{8B0EAF7D-2D78-4F5D-AB27-F0D4DE9E599A}" type="presOf" srcId="{AED55BA1-8157-4374-BC6A-1CB06E086ECE}" destId="{1C76EC84-6CE1-4342-B02E-E7A04C38376B}" srcOrd="0" destOrd="0" presId="urn:microsoft.com/office/officeart/2005/8/layout/vList5"/>
    <dgm:cxn modelId="{6D845AEB-09FB-40DD-AAAC-BF81AA2E9888}" type="presOf" srcId="{1E9C8492-914D-4D11-A15B-BA679C33DCE3}" destId="{140EDF85-9959-4997-A342-8DD977671D2E}" srcOrd="0" destOrd="1" presId="urn:microsoft.com/office/officeart/2005/8/layout/vList5"/>
    <dgm:cxn modelId="{A2320A6A-6E53-40CE-A11C-4D13C8D677FE}" srcId="{EBF49581-FE46-4813-9D03-470443A2A414}" destId="{AED55BA1-8157-4374-BC6A-1CB06E086ECE}" srcOrd="1" destOrd="0" parTransId="{F37BD1F9-24F2-471E-A88E-F5C0F7F3D01D}" sibTransId="{024987D5-5E54-409E-8C68-09237016FEB4}"/>
    <dgm:cxn modelId="{66100E28-DECC-4A24-AF85-50308D4F4452}" srcId="{E0F584AD-24C8-4E71-AB34-C481FCABCDC3}" destId="{68F650C6-ADE4-41FF-AC81-9936111CFF52}" srcOrd="2" destOrd="0" parTransId="{D4123787-A6D5-48FA-9A72-EF010ED17BFE}" sibTransId="{1A225B46-346C-49CE-B2EB-86366D8EBE99}"/>
    <dgm:cxn modelId="{3EEDCA6F-477B-4B9D-9041-FA9E7372CB3C}" srcId="{AED55BA1-8157-4374-BC6A-1CB06E086ECE}" destId="{ED3DB47E-FDE5-4A95-89AA-C0E7941D17B6}" srcOrd="4" destOrd="0" parTransId="{6F722623-6638-4981-8C71-B7EC04FF8B4F}" sibTransId="{404E7D90-50D0-4F2A-8403-DB59B1412E4F}"/>
    <dgm:cxn modelId="{2E273CE3-AD53-40C0-A9BB-962EB4996AF1}" srcId="{E0F584AD-24C8-4E71-AB34-C481FCABCDC3}" destId="{1E9C8492-914D-4D11-A15B-BA679C33DCE3}" srcOrd="1" destOrd="0" parTransId="{E8F87DC2-19E3-4B32-B9AA-793B9CB435D3}" sibTransId="{4DE87143-6CC7-4779-BAC9-2523A676C1E6}"/>
    <dgm:cxn modelId="{293F5CAD-5F32-4E4E-A894-C88C4EE9BE59}" type="presOf" srcId="{7CEC12AB-F21D-4DCA-AAC1-264F3E55D773}" destId="{38867617-CA4A-46CA-B94E-87CAD209EF93}" srcOrd="0" destOrd="0" presId="urn:microsoft.com/office/officeart/2005/8/layout/vList5"/>
    <dgm:cxn modelId="{56DA0EBF-633C-4C13-BBBA-54C81CEEDDE9}" type="presOf" srcId="{3551B8B4-D750-47AD-A9F7-6EC6BEF42A87}" destId="{371281A9-76C9-40BD-AD78-155EF03B17E3}" srcOrd="0" destOrd="0" presId="urn:microsoft.com/office/officeart/2005/8/layout/vList5"/>
    <dgm:cxn modelId="{4EA74CA9-A1BC-40D0-9F34-19E64FC9CAB4}" srcId="{3551B8B4-D750-47AD-A9F7-6EC6BEF42A87}" destId="{B0861BCB-E2C2-4BE0-AD77-329E6413B425}" srcOrd="0" destOrd="0" parTransId="{9F740439-62B3-4B27-A459-B4EB26C7C8A9}" sibTransId="{EA084F68-94B1-47A5-B3B4-827372CD308E}"/>
    <dgm:cxn modelId="{3E0A7E2E-75BF-4C26-AAB3-E875A4D289A3}" srcId="{E0F584AD-24C8-4E71-AB34-C481FCABCDC3}" destId="{3D56000F-CDD2-4D8E-874E-31E5C6AC294F}" srcOrd="0" destOrd="0" parTransId="{22FDD987-BAEF-4AB2-A190-0EC884718D1E}" sibTransId="{42899D98-DB18-420C-951E-F5168408CE13}"/>
    <dgm:cxn modelId="{31DE3883-3E2C-4618-BC05-3E6250F4946E}" srcId="{AED55BA1-8157-4374-BC6A-1CB06E086ECE}" destId="{CAE327CF-C7E0-42C5-B6EC-81160D3C461A}" srcOrd="3" destOrd="0" parTransId="{595C8DA0-9486-4F21-B3D9-1BBC3577E430}" sibTransId="{D9D7F2C0-E4BA-4581-8D4E-749AC9BD6DF2}"/>
    <dgm:cxn modelId="{53926F4E-DCD3-44CF-A1FB-B35548567C44}" type="presOf" srcId="{D196928E-68AD-401C-98CC-75927B728052}" destId="{140EDF85-9959-4997-A342-8DD977671D2E}" srcOrd="0" destOrd="3" presId="urn:microsoft.com/office/officeart/2005/8/layout/vList5"/>
    <dgm:cxn modelId="{3A0A5B88-2EF9-4A5E-A2AD-2BFEBCA88ECE}" srcId="{AED55BA1-8157-4374-BC6A-1CB06E086ECE}" destId="{7CEC12AB-F21D-4DCA-AAC1-264F3E55D773}" srcOrd="0" destOrd="0" parTransId="{2D1B8571-5AF6-49FC-A694-7839FF70E92F}" sibTransId="{68EBBF81-ECB5-4142-A8B0-A4B9FB6D50E3}"/>
    <dgm:cxn modelId="{0C46B1A3-6720-416F-9C3C-FAAE7CD54734}" type="presOf" srcId="{B0861BCB-E2C2-4BE0-AD77-329E6413B425}" destId="{F6C52E6C-AB60-4813-868D-989C7D9C3C52}" srcOrd="0" destOrd="0" presId="urn:microsoft.com/office/officeart/2005/8/layout/vList5"/>
    <dgm:cxn modelId="{EB60096A-605B-4D4E-8EAB-3B82AECC80C3}" srcId="{E0F584AD-24C8-4E71-AB34-C481FCABCDC3}" destId="{D196928E-68AD-401C-98CC-75927B728052}" srcOrd="3" destOrd="0" parTransId="{C686329E-943D-4DB5-9CE5-CDC61F68458F}" sibTransId="{E081C33F-6DA5-4328-9BA0-5BDF61C7137C}"/>
    <dgm:cxn modelId="{093396AC-33C8-4216-BA4A-46D04B802E3B}" type="presOf" srcId="{EBF49581-FE46-4813-9D03-470443A2A414}" destId="{8540FD76-8DBA-4588-BE68-4ED6C8C85D59}" srcOrd="0" destOrd="0" presId="urn:microsoft.com/office/officeart/2005/8/layout/vList5"/>
    <dgm:cxn modelId="{8D9A56F9-5F06-4278-ABB9-E665AB579242}" type="presOf" srcId="{E0F584AD-24C8-4E71-AB34-C481FCABCDC3}" destId="{A5CF195C-CD99-482B-A0FD-FD4027272CCE}" srcOrd="0" destOrd="0" presId="urn:microsoft.com/office/officeart/2005/8/layout/vList5"/>
    <dgm:cxn modelId="{FB0DB66D-C6FF-4DD3-8CAF-B6237473F0C7}" srcId="{EBF49581-FE46-4813-9D03-470443A2A414}" destId="{3551B8B4-D750-47AD-A9F7-6EC6BEF42A87}" srcOrd="2" destOrd="0" parTransId="{2FBFE146-C383-42DB-BF1D-6AD61FF236A6}" sibTransId="{2A117281-913F-4748-8DB8-D55F984ADCFF}"/>
    <dgm:cxn modelId="{AD0C5A52-6EC2-41A5-B21C-E2B7D025418D}" srcId="{AED55BA1-8157-4374-BC6A-1CB06E086ECE}" destId="{F5729593-8EA0-4FE7-B86E-47AAC6966323}" srcOrd="2" destOrd="0" parTransId="{DD5B1A74-2539-469C-ABB4-44EE47BBA3A0}" sibTransId="{35DB1EB9-9942-4751-9FC8-D39C125D488B}"/>
    <dgm:cxn modelId="{1A91FBEB-39C6-43E6-9796-28F718899709}" type="presOf" srcId="{3D56000F-CDD2-4D8E-874E-31E5C6AC294F}" destId="{140EDF85-9959-4997-A342-8DD977671D2E}" srcOrd="0" destOrd="0" presId="urn:microsoft.com/office/officeart/2005/8/layout/vList5"/>
    <dgm:cxn modelId="{64246C45-9736-45D9-81CF-754F4A853C4D}" type="presOf" srcId="{CAE327CF-C7E0-42C5-B6EC-81160D3C461A}" destId="{38867617-CA4A-46CA-B94E-87CAD209EF93}" srcOrd="0" destOrd="3" presId="urn:microsoft.com/office/officeart/2005/8/layout/vList5"/>
    <dgm:cxn modelId="{073048B9-779E-43DC-A171-51A38A9A8788}" type="presOf" srcId="{B5075705-86A1-4C0C-A9AC-D9CD238B3C4E}" destId="{38867617-CA4A-46CA-B94E-87CAD209EF93}" srcOrd="0" destOrd="1" presId="urn:microsoft.com/office/officeart/2005/8/layout/vList5"/>
    <dgm:cxn modelId="{003EB89C-B205-4F9D-8BC9-A2E78296FF7A}" srcId="{AED55BA1-8157-4374-BC6A-1CB06E086ECE}" destId="{B5075705-86A1-4C0C-A9AC-D9CD238B3C4E}" srcOrd="1" destOrd="0" parTransId="{2D1348B4-099F-4F72-8C99-86DDD150078D}" sibTransId="{121A5883-9888-4778-8BE7-CA6ECDED9BC5}"/>
    <dgm:cxn modelId="{93175C76-F54D-4D43-99A8-2EDBF07FDF5F}" type="presParOf" srcId="{8540FD76-8DBA-4588-BE68-4ED6C8C85D59}" destId="{9AD24422-8A70-4B82-B12B-31C582A11165}" srcOrd="0" destOrd="0" presId="urn:microsoft.com/office/officeart/2005/8/layout/vList5"/>
    <dgm:cxn modelId="{0A690023-F22D-462E-8B02-A0688E509969}" type="presParOf" srcId="{9AD24422-8A70-4B82-B12B-31C582A11165}" destId="{A5CF195C-CD99-482B-A0FD-FD4027272CCE}" srcOrd="0" destOrd="0" presId="urn:microsoft.com/office/officeart/2005/8/layout/vList5"/>
    <dgm:cxn modelId="{08587D17-7ADE-4F03-B65B-9893AD6C95E0}" type="presParOf" srcId="{9AD24422-8A70-4B82-B12B-31C582A11165}" destId="{140EDF85-9959-4997-A342-8DD977671D2E}" srcOrd="1" destOrd="0" presId="urn:microsoft.com/office/officeart/2005/8/layout/vList5"/>
    <dgm:cxn modelId="{4DCD9EE9-519A-4CA5-BC8C-2CECF9AE5915}" type="presParOf" srcId="{8540FD76-8DBA-4588-BE68-4ED6C8C85D59}" destId="{DADE9C04-4FF2-43D7-8250-CBCA31DE231B}" srcOrd="1" destOrd="0" presId="urn:microsoft.com/office/officeart/2005/8/layout/vList5"/>
    <dgm:cxn modelId="{5E72BACF-7442-4121-B3CB-0AB124C8EFE1}" type="presParOf" srcId="{8540FD76-8DBA-4588-BE68-4ED6C8C85D59}" destId="{5CB522B3-7A54-48D2-A26D-0EC1631E62F1}" srcOrd="2" destOrd="0" presId="urn:microsoft.com/office/officeart/2005/8/layout/vList5"/>
    <dgm:cxn modelId="{92FA5B68-1B77-4316-957A-CE034FE0FE51}" type="presParOf" srcId="{5CB522B3-7A54-48D2-A26D-0EC1631E62F1}" destId="{1C76EC84-6CE1-4342-B02E-E7A04C38376B}" srcOrd="0" destOrd="0" presId="urn:microsoft.com/office/officeart/2005/8/layout/vList5"/>
    <dgm:cxn modelId="{CF948AEA-D25E-40DC-8EF7-3FC055782952}" type="presParOf" srcId="{5CB522B3-7A54-48D2-A26D-0EC1631E62F1}" destId="{38867617-CA4A-46CA-B94E-87CAD209EF93}" srcOrd="1" destOrd="0" presId="urn:microsoft.com/office/officeart/2005/8/layout/vList5"/>
    <dgm:cxn modelId="{80305F76-3124-4E9B-ADD8-13063808ADBF}" type="presParOf" srcId="{8540FD76-8DBA-4588-BE68-4ED6C8C85D59}" destId="{A6A4C881-0F5D-4F5B-BD65-4C9138C0E064}" srcOrd="3" destOrd="0" presId="urn:microsoft.com/office/officeart/2005/8/layout/vList5"/>
    <dgm:cxn modelId="{4B46B038-9A0C-4A83-BC71-BE4E01A5DFF4}" type="presParOf" srcId="{8540FD76-8DBA-4588-BE68-4ED6C8C85D59}" destId="{DAE16A69-D2DE-4EC0-954F-7143C9605DD4}" srcOrd="4" destOrd="0" presId="urn:microsoft.com/office/officeart/2005/8/layout/vList5"/>
    <dgm:cxn modelId="{D34942E1-FDF6-4161-B852-36BAEBE24A13}" type="presParOf" srcId="{DAE16A69-D2DE-4EC0-954F-7143C9605DD4}" destId="{371281A9-76C9-40BD-AD78-155EF03B17E3}" srcOrd="0" destOrd="0" presId="urn:microsoft.com/office/officeart/2005/8/layout/vList5"/>
    <dgm:cxn modelId="{DDCAFF80-1960-4154-A438-AFA9D4ACD829}" type="presParOf" srcId="{DAE16A69-D2DE-4EC0-954F-7143C9605DD4}" destId="{F6C52E6C-AB60-4813-868D-989C7D9C3C5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F49581-FE46-4813-9D03-470443A2A41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F584AD-24C8-4E71-AB34-C481FCABCDC3}">
      <dgm:prSet phldrT="[Text]" custT="1"/>
      <dgm:spPr/>
      <dgm:t>
        <a:bodyPr/>
        <a:lstStyle/>
        <a:p>
          <a:r>
            <a:rPr lang="en-US" sz="3200" dirty="0" smtClean="0"/>
            <a:t>Target</a:t>
          </a:r>
          <a:endParaRPr lang="en-US" sz="3200" dirty="0"/>
        </a:p>
      </dgm:t>
    </dgm:pt>
    <dgm:pt modelId="{5AF1B034-B601-4CD9-866F-99C235AC5B85}" type="parTrans" cxnId="{CA184924-A376-443C-A8B5-805229AB1A87}">
      <dgm:prSet/>
      <dgm:spPr/>
      <dgm:t>
        <a:bodyPr/>
        <a:lstStyle/>
        <a:p>
          <a:endParaRPr lang="en-US"/>
        </a:p>
      </dgm:t>
    </dgm:pt>
    <dgm:pt modelId="{A870C30C-DCB0-4B82-BE0E-4DB242915096}" type="sibTrans" cxnId="{CA184924-A376-443C-A8B5-805229AB1A87}">
      <dgm:prSet/>
      <dgm:spPr/>
      <dgm:t>
        <a:bodyPr/>
        <a:lstStyle/>
        <a:p>
          <a:endParaRPr lang="en-US"/>
        </a:p>
      </dgm:t>
    </dgm:pt>
    <dgm:pt modelId="{3D56000F-CDD2-4D8E-874E-31E5C6AC294F}">
      <dgm:prSet phldrT="[Text]" custT="1"/>
      <dgm:spPr/>
      <dgm:t>
        <a:bodyPr/>
        <a:lstStyle/>
        <a:p>
          <a:pPr algn="just"/>
          <a:r>
            <a:rPr lang="en-US" sz="1800" dirty="0" smtClean="0"/>
            <a:t>Sensitize </a:t>
          </a:r>
          <a:r>
            <a:rPr lang="en-US" sz="1800" b="0" dirty="0" smtClean="0">
              <a:solidFill>
                <a:schemeClr val="tx1"/>
              </a:solidFill>
            </a:rPr>
            <a:t>key corporate organizations and state governments across the geo-political zones</a:t>
          </a:r>
          <a:endParaRPr lang="en-US" sz="1800" dirty="0"/>
        </a:p>
      </dgm:t>
    </dgm:pt>
    <dgm:pt modelId="{22FDD987-BAEF-4AB2-A190-0EC884718D1E}" type="parTrans" cxnId="{3E0A7E2E-75BF-4C26-AAB3-E875A4D289A3}">
      <dgm:prSet/>
      <dgm:spPr/>
      <dgm:t>
        <a:bodyPr/>
        <a:lstStyle/>
        <a:p>
          <a:endParaRPr lang="en-US"/>
        </a:p>
      </dgm:t>
    </dgm:pt>
    <dgm:pt modelId="{42899D98-DB18-420C-951E-F5168408CE13}" type="sibTrans" cxnId="{3E0A7E2E-75BF-4C26-AAB3-E875A4D289A3}">
      <dgm:prSet/>
      <dgm:spPr/>
      <dgm:t>
        <a:bodyPr/>
        <a:lstStyle/>
        <a:p>
          <a:endParaRPr lang="en-US"/>
        </a:p>
      </dgm:t>
    </dgm:pt>
    <dgm:pt modelId="{AED55BA1-8157-4374-BC6A-1CB06E086ECE}">
      <dgm:prSet phldrT="[Text]" custT="1"/>
      <dgm:spPr/>
      <dgm:t>
        <a:bodyPr/>
        <a:lstStyle/>
        <a:p>
          <a:r>
            <a:rPr lang="en-US" sz="3200" dirty="0" smtClean="0"/>
            <a:t>Action</a:t>
          </a:r>
          <a:endParaRPr lang="en-US" sz="3200" dirty="0"/>
        </a:p>
      </dgm:t>
    </dgm:pt>
    <dgm:pt modelId="{F37BD1F9-24F2-471E-A88E-F5C0F7F3D01D}" type="parTrans" cxnId="{A2320A6A-6E53-40CE-A11C-4D13C8D677FE}">
      <dgm:prSet/>
      <dgm:spPr/>
      <dgm:t>
        <a:bodyPr/>
        <a:lstStyle/>
        <a:p>
          <a:endParaRPr lang="en-US"/>
        </a:p>
      </dgm:t>
    </dgm:pt>
    <dgm:pt modelId="{024987D5-5E54-409E-8C68-09237016FEB4}" type="sibTrans" cxnId="{A2320A6A-6E53-40CE-A11C-4D13C8D677FE}">
      <dgm:prSet/>
      <dgm:spPr/>
      <dgm:t>
        <a:bodyPr/>
        <a:lstStyle/>
        <a:p>
          <a:endParaRPr lang="en-US"/>
        </a:p>
      </dgm:t>
    </dgm:pt>
    <dgm:pt modelId="{7CEC12AB-F21D-4DCA-AAC1-264F3E55D773}">
      <dgm:prSet phldrT="[Text]" custT="1"/>
      <dgm:spPr/>
      <dgm:t>
        <a:bodyPr/>
        <a:lstStyle/>
        <a:p>
          <a:pPr algn="just"/>
          <a:r>
            <a:rPr lang="en-US" sz="1800" dirty="0" smtClean="0"/>
            <a:t>The Commission &amp; </a:t>
          </a:r>
          <a:r>
            <a:rPr lang="en-US" sz="1800" dirty="0" err="1" smtClean="0"/>
            <a:t>Sokoto</a:t>
          </a:r>
          <a:r>
            <a:rPr lang="en-US" sz="1800" dirty="0" smtClean="0"/>
            <a:t> State Government held a high-level roundtable to </a:t>
          </a:r>
          <a:r>
            <a:rPr lang="en-US" sz="1800" dirty="0" err="1" smtClean="0"/>
            <a:t>sensitise</a:t>
          </a:r>
          <a:r>
            <a:rPr lang="en-US" sz="1800" dirty="0" smtClean="0"/>
            <a:t> key stakeholders on tapping into the NICM</a:t>
          </a:r>
          <a:endParaRPr lang="en-US" sz="1800" dirty="0"/>
        </a:p>
      </dgm:t>
    </dgm:pt>
    <dgm:pt modelId="{2D1B8571-5AF6-49FC-A694-7839FF70E92F}" type="parTrans" cxnId="{3A0A5B88-2EF9-4A5E-A2AD-2BFEBCA88ECE}">
      <dgm:prSet/>
      <dgm:spPr/>
      <dgm:t>
        <a:bodyPr/>
        <a:lstStyle/>
        <a:p>
          <a:endParaRPr lang="en-US"/>
        </a:p>
      </dgm:t>
    </dgm:pt>
    <dgm:pt modelId="{68EBBF81-ECB5-4142-A8B0-A4B9FB6D50E3}" type="sibTrans" cxnId="{3A0A5B88-2EF9-4A5E-A2AD-2BFEBCA88ECE}">
      <dgm:prSet/>
      <dgm:spPr/>
      <dgm:t>
        <a:bodyPr/>
        <a:lstStyle/>
        <a:p>
          <a:endParaRPr lang="en-US"/>
        </a:p>
      </dgm:t>
    </dgm:pt>
    <dgm:pt modelId="{3551B8B4-D750-47AD-A9F7-6EC6BEF42A87}">
      <dgm:prSet phldrT="[Text]" custT="1"/>
      <dgm:spPr/>
      <dgm:t>
        <a:bodyPr/>
        <a:lstStyle/>
        <a:p>
          <a:endParaRPr lang="en-US" sz="3200" dirty="0" smtClean="0"/>
        </a:p>
        <a:p>
          <a:r>
            <a:rPr lang="en-US" sz="2800" dirty="0" smtClean="0"/>
            <a:t>Next Step</a:t>
          </a:r>
        </a:p>
        <a:p>
          <a:endParaRPr lang="en-US" sz="3200" dirty="0"/>
        </a:p>
      </dgm:t>
    </dgm:pt>
    <dgm:pt modelId="{2FBFE146-C383-42DB-BF1D-6AD61FF236A6}" type="parTrans" cxnId="{FB0DB66D-C6FF-4DD3-8CAF-B6237473F0C7}">
      <dgm:prSet/>
      <dgm:spPr/>
      <dgm:t>
        <a:bodyPr/>
        <a:lstStyle/>
        <a:p>
          <a:endParaRPr lang="en-US"/>
        </a:p>
      </dgm:t>
    </dgm:pt>
    <dgm:pt modelId="{2A117281-913F-4748-8DB8-D55F984ADCFF}" type="sibTrans" cxnId="{FB0DB66D-C6FF-4DD3-8CAF-B6237473F0C7}">
      <dgm:prSet/>
      <dgm:spPr/>
      <dgm:t>
        <a:bodyPr/>
        <a:lstStyle/>
        <a:p>
          <a:endParaRPr lang="en-US"/>
        </a:p>
      </dgm:t>
    </dgm:pt>
    <dgm:pt modelId="{B0861BCB-E2C2-4BE0-AD77-329E6413B425}">
      <dgm:prSet phldrT="[Text]" custT="1"/>
      <dgm:spPr/>
      <dgm:t>
        <a:bodyPr/>
        <a:lstStyle/>
        <a:p>
          <a:pPr algn="just"/>
          <a:r>
            <a:rPr lang="en-US" sz="2000" dirty="0" smtClean="0"/>
            <a:t>Hold another roundtable in the South-West geo political zone</a:t>
          </a:r>
          <a:endParaRPr lang="en-US" sz="2000" dirty="0"/>
        </a:p>
      </dgm:t>
    </dgm:pt>
    <dgm:pt modelId="{9F740439-62B3-4B27-A459-B4EB26C7C8A9}" type="parTrans" cxnId="{4EA74CA9-A1BC-40D0-9F34-19E64FC9CAB4}">
      <dgm:prSet/>
      <dgm:spPr/>
      <dgm:t>
        <a:bodyPr/>
        <a:lstStyle/>
        <a:p>
          <a:endParaRPr lang="en-US"/>
        </a:p>
      </dgm:t>
    </dgm:pt>
    <dgm:pt modelId="{EA084F68-94B1-47A5-B3B4-827372CD308E}" type="sibTrans" cxnId="{4EA74CA9-A1BC-40D0-9F34-19E64FC9CAB4}">
      <dgm:prSet/>
      <dgm:spPr/>
      <dgm:t>
        <a:bodyPr/>
        <a:lstStyle/>
        <a:p>
          <a:endParaRPr lang="en-US"/>
        </a:p>
      </dgm:t>
    </dgm:pt>
    <dgm:pt modelId="{D196928E-68AD-401C-98CC-75927B728052}">
      <dgm:prSet custT="1"/>
      <dgm:spPr/>
      <dgm:t>
        <a:bodyPr/>
        <a:lstStyle/>
        <a:p>
          <a:endParaRPr lang="en-US" sz="1800" dirty="0" smtClean="0"/>
        </a:p>
      </dgm:t>
    </dgm:pt>
    <dgm:pt modelId="{C686329E-943D-4DB5-9CE5-CDC61F68458F}" type="parTrans" cxnId="{EB60096A-605B-4D4E-8EAB-3B82AECC80C3}">
      <dgm:prSet/>
      <dgm:spPr/>
      <dgm:t>
        <a:bodyPr/>
        <a:lstStyle/>
        <a:p>
          <a:endParaRPr lang="en-US"/>
        </a:p>
      </dgm:t>
    </dgm:pt>
    <dgm:pt modelId="{E081C33F-6DA5-4328-9BA0-5BDF61C7137C}" type="sibTrans" cxnId="{EB60096A-605B-4D4E-8EAB-3B82AECC80C3}">
      <dgm:prSet/>
      <dgm:spPr/>
      <dgm:t>
        <a:bodyPr/>
        <a:lstStyle/>
        <a:p>
          <a:endParaRPr lang="en-US"/>
        </a:p>
      </dgm:t>
    </dgm:pt>
    <dgm:pt modelId="{8B394DA1-9212-4315-887A-A0C56AAA6302}">
      <dgm:prSet phldrT="[Text]" custT="1"/>
      <dgm:spPr/>
      <dgm:t>
        <a:bodyPr/>
        <a:lstStyle/>
        <a:p>
          <a:pPr algn="just"/>
          <a:r>
            <a:rPr lang="en-US" sz="1800" dirty="0" smtClean="0"/>
            <a:t>The SEC is working with the DMO to build capacity on NICM</a:t>
          </a:r>
          <a:endParaRPr lang="en-US" sz="1800" dirty="0"/>
        </a:p>
      </dgm:t>
    </dgm:pt>
    <dgm:pt modelId="{4392AC8C-F98D-4D2E-8E0F-B402E4BB36C7}" type="parTrans" cxnId="{6FD21789-8C24-42F3-A8FA-F8AB510699CE}">
      <dgm:prSet/>
      <dgm:spPr/>
    </dgm:pt>
    <dgm:pt modelId="{47CF38BB-E01C-4107-AAD1-0C92BF968D4A}" type="sibTrans" cxnId="{6FD21789-8C24-42F3-A8FA-F8AB510699CE}">
      <dgm:prSet/>
      <dgm:spPr/>
    </dgm:pt>
    <dgm:pt modelId="{C0C71082-DB46-4FA5-B22D-C7BAD9986E88}">
      <dgm:prSet phldrT="[Text]" custT="1"/>
      <dgm:spPr/>
      <dgm:t>
        <a:bodyPr/>
        <a:lstStyle/>
        <a:p>
          <a:pPr algn="just"/>
          <a:r>
            <a:rPr lang="en-US" sz="2000" dirty="0" smtClean="0"/>
            <a:t>Continue the engagement with the DMO towards a sovereign issuance</a:t>
          </a:r>
          <a:endParaRPr lang="en-US" sz="2000" dirty="0"/>
        </a:p>
      </dgm:t>
    </dgm:pt>
    <dgm:pt modelId="{25899AD6-D029-41BB-B483-7B1843568195}" type="parTrans" cxnId="{025F2761-FF88-4031-8748-DBF5253F8F4E}">
      <dgm:prSet/>
      <dgm:spPr/>
    </dgm:pt>
    <dgm:pt modelId="{816A5102-1F97-4E06-A50F-0C7ABF709D78}" type="sibTrans" cxnId="{025F2761-FF88-4031-8748-DBF5253F8F4E}">
      <dgm:prSet/>
      <dgm:spPr/>
    </dgm:pt>
    <dgm:pt modelId="{76CCC9EB-8CEE-4202-B742-B10074B69C26}">
      <dgm:prSet phldrT="[Text]" custT="1"/>
      <dgm:spPr/>
      <dgm:t>
        <a:bodyPr/>
        <a:lstStyle/>
        <a:p>
          <a:pPr algn="just"/>
          <a:endParaRPr lang="en-US" sz="1800" dirty="0"/>
        </a:p>
      </dgm:t>
    </dgm:pt>
    <dgm:pt modelId="{A6795DA6-F578-42EC-B3A6-DFD0753B474F}" type="parTrans" cxnId="{2191DD45-2641-4329-8B4A-B24A8CF821F1}">
      <dgm:prSet/>
      <dgm:spPr/>
    </dgm:pt>
    <dgm:pt modelId="{1B84CF4F-EE6E-48CD-9301-47401A90A235}" type="sibTrans" cxnId="{2191DD45-2641-4329-8B4A-B24A8CF821F1}">
      <dgm:prSet/>
      <dgm:spPr/>
    </dgm:pt>
    <dgm:pt modelId="{8331B351-54D8-409E-B318-023D76C42AF0}">
      <dgm:prSet phldrT="[Text]" custT="1"/>
      <dgm:spPr/>
      <dgm:t>
        <a:bodyPr/>
        <a:lstStyle/>
        <a:p>
          <a:pPr algn="just"/>
          <a:endParaRPr lang="en-US" sz="2000" dirty="0"/>
        </a:p>
      </dgm:t>
    </dgm:pt>
    <dgm:pt modelId="{EA4079B2-2281-405C-B3EA-ADDBC5C1AC97}" type="parTrans" cxnId="{640C0124-E685-40F7-B407-DE8B063911E9}">
      <dgm:prSet/>
      <dgm:spPr/>
    </dgm:pt>
    <dgm:pt modelId="{6A340E0E-4211-4087-ACC2-C49A47A63249}" type="sibTrans" cxnId="{640C0124-E685-40F7-B407-DE8B063911E9}">
      <dgm:prSet/>
      <dgm:spPr/>
    </dgm:pt>
    <dgm:pt modelId="{8540FD76-8DBA-4588-BE68-4ED6C8C85D59}" type="pres">
      <dgm:prSet presAssocID="{EBF49581-FE46-4813-9D03-470443A2A4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D24422-8A70-4B82-B12B-31C582A11165}" type="pres">
      <dgm:prSet presAssocID="{E0F584AD-24C8-4E71-AB34-C481FCABCDC3}" presName="linNode" presStyleCnt="0"/>
      <dgm:spPr/>
      <dgm:t>
        <a:bodyPr/>
        <a:lstStyle/>
        <a:p>
          <a:endParaRPr lang="en-US"/>
        </a:p>
      </dgm:t>
    </dgm:pt>
    <dgm:pt modelId="{A5CF195C-CD99-482B-A0FD-FD4027272CCE}" type="pres">
      <dgm:prSet presAssocID="{E0F584AD-24C8-4E71-AB34-C481FCABCDC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0EDF85-9959-4997-A342-8DD977671D2E}" type="pres">
      <dgm:prSet presAssocID="{E0F584AD-24C8-4E71-AB34-C481FCABCDC3}" presName="descendantText" presStyleLbl="alignAccFollowNode1" presStyleIdx="0" presStyleCnt="3" custLinFactNeighborX="0" custLinFactNeighborY="39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DE9C04-4FF2-43D7-8250-CBCA31DE231B}" type="pres">
      <dgm:prSet presAssocID="{A870C30C-DCB0-4B82-BE0E-4DB242915096}" presName="sp" presStyleCnt="0"/>
      <dgm:spPr/>
      <dgm:t>
        <a:bodyPr/>
        <a:lstStyle/>
        <a:p>
          <a:endParaRPr lang="en-US"/>
        </a:p>
      </dgm:t>
    </dgm:pt>
    <dgm:pt modelId="{5CB522B3-7A54-48D2-A26D-0EC1631E62F1}" type="pres">
      <dgm:prSet presAssocID="{AED55BA1-8157-4374-BC6A-1CB06E086ECE}" presName="linNode" presStyleCnt="0"/>
      <dgm:spPr/>
      <dgm:t>
        <a:bodyPr/>
        <a:lstStyle/>
        <a:p>
          <a:endParaRPr lang="en-US"/>
        </a:p>
      </dgm:t>
    </dgm:pt>
    <dgm:pt modelId="{1C76EC84-6CE1-4342-B02E-E7A04C38376B}" type="pres">
      <dgm:prSet presAssocID="{AED55BA1-8157-4374-BC6A-1CB06E086EC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67617-CA4A-46CA-B94E-87CAD209EF93}" type="pres">
      <dgm:prSet presAssocID="{AED55BA1-8157-4374-BC6A-1CB06E086ECE}" presName="descendantText" presStyleLbl="alignAccFollowNode1" presStyleIdx="1" presStyleCnt="3" custScaleY="1258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A4C881-0F5D-4F5B-BD65-4C9138C0E064}" type="pres">
      <dgm:prSet presAssocID="{024987D5-5E54-409E-8C68-09237016FEB4}" presName="sp" presStyleCnt="0"/>
      <dgm:spPr/>
      <dgm:t>
        <a:bodyPr/>
        <a:lstStyle/>
        <a:p>
          <a:endParaRPr lang="en-US"/>
        </a:p>
      </dgm:t>
    </dgm:pt>
    <dgm:pt modelId="{DAE16A69-D2DE-4EC0-954F-7143C9605DD4}" type="pres">
      <dgm:prSet presAssocID="{3551B8B4-D750-47AD-A9F7-6EC6BEF42A87}" presName="linNode" presStyleCnt="0"/>
      <dgm:spPr/>
      <dgm:t>
        <a:bodyPr/>
        <a:lstStyle/>
        <a:p>
          <a:endParaRPr lang="en-US"/>
        </a:p>
      </dgm:t>
    </dgm:pt>
    <dgm:pt modelId="{371281A9-76C9-40BD-AD78-155EF03B17E3}" type="pres">
      <dgm:prSet presAssocID="{3551B8B4-D750-47AD-A9F7-6EC6BEF42A8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C52E6C-AB60-4813-868D-989C7D9C3C52}" type="pres">
      <dgm:prSet presAssocID="{3551B8B4-D750-47AD-A9F7-6EC6BEF42A87}" presName="descendantText" presStyleLbl="alignAccFollowNode1" presStyleIdx="2" presStyleCnt="3" custScaleY="1117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2F5920-4AAE-4CF1-902E-F7B8AF8590F1}" type="presOf" srcId="{AED55BA1-8157-4374-BC6A-1CB06E086ECE}" destId="{1C76EC84-6CE1-4342-B02E-E7A04C38376B}" srcOrd="0" destOrd="0" presId="urn:microsoft.com/office/officeart/2005/8/layout/vList5"/>
    <dgm:cxn modelId="{CA184924-A376-443C-A8B5-805229AB1A87}" srcId="{EBF49581-FE46-4813-9D03-470443A2A414}" destId="{E0F584AD-24C8-4E71-AB34-C481FCABCDC3}" srcOrd="0" destOrd="0" parTransId="{5AF1B034-B601-4CD9-866F-99C235AC5B85}" sibTransId="{A870C30C-DCB0-4B82-BE0E-4DB242915096}"/>
    <dgm:cxn modelId="{B07D80DA-A7F5-4846-8A1D-77FDB52617F8}" type="presOf" srcId="{EBF49581-FE46-4813-9D03-470443A2A414}" destId="{8540FD76-8DBA-4588-BE68-4ED6C8C85D59}" srcOrd="0" destOrd="0" presId="urn:microsoft.com/office/officeart/2005/8/layout/vList5"/>
    <dgm:cxn modelId="{4E61B177-3A73-4373-8FD1-ADBD4FE8A376}" type="presOf" srcId="{E0F584AD-24C8-4E71-AB34-C481FCABCDC3}" destId="{A5CF195C-CD99-482B-A0FD-FD4027272CCE}" srcOrd="0" destOrd="0" presId="urn:microsoft.com/office/officeart/2005/8/layout/vList5"/>
    <dgm:cxn modelId="{2191DD45-2641-4329-8B4A-B24A8CF821F1}" srcId="{AED55BA1-8157-4374-BC6A-1CB06E086ECE}" destId="{76CCC9EB-8CEE-4202-B742-B10074B69C26}" srcOrd="1" destOrd="0" parTransId="{A6795DA6-F578-42EC-B3A6-DFD0753B474F}" sibTransId="{1B84CF4F-EE6E-48CD-9301-47401A90A235}"/>
    <dgm:cxn modelId="{EAB86112-508D-4927-8ED4-0F57086F29C8}" type="presOf" srcId="{B0861BCB-E2C2-4BE0-AD77-329E6413B425}" destId="{F6C52E6C-AB60-4813-868D-989C7D9C3C52}" srcOrd="0" destOrd="0" presId="urn:microsoft.com/office/officeart/2005/8/layout/vList5"/>
    <dgm:cxn modelId="{A2320A6A-6E53-40CE-A11C-4D13C8D677FE}" srcId="{EBF49581-FE46-4813-9D03-470443A2A414}" destId="{AED55BA1-8157-4374-BC6A-1CB06E086ECE}" srcOrd="1" destOrd="0" parTransId="{F37BD1F9-24F2-471E-A88E-F5C0F7F3D01D}" sibTransId="{024987D5-5E54-409E-8C68-09237016FEB4}"/>
    <dgm:cxn modelId="{B6EFF754-7D67-4EFE-B0AB-698A91A28F89}" type="presOf" srcId="{7CEC12AB-F21D-4DCA-AAC1-264F3E55D773}" destId="{38867617-CA4A-46CA-B94E-87CAD209EF93}" srcOrd="0" destOrd="0" presId="urn:microsoft.com/office/officeart/2005/8/layout/vList5"/>
    <dgm:cxn modelId="{025F2761-FF88-4031-8748-DBF5253F8F4E}" srcId="{3551B8B4-D750-47AD-A9F7-6EC6BEF42A87}" destId="{C0C71082-DB46-4FA5-B22D-C7BAD9986E88}" srcOrd="2" destOrd="0" parTransId="{25899AD6-D029-41BB-B483-7B1843568195}" sibTransId="{816A5102-1F97-4E06-A50F-0C7ABF709D78}"/>
    <dgm:cxn modelId="{4EA74CA9-A1BC-40D0-9F34-19E64FC9CAB4}" srcId="{3551B8B4-D750-47AD-A9F7-6EC6BEF42A87}" destId="{B0861BCB-E2C2-4BE0-AD77-329E6413B425}" srcOrd="0" destOrd="0" parTransId="{9F740439-62B3-4B27-A459-B4EB26C7C8A9}" sibTransId="{EA084F68-94B1-47A5-B3B4-827372CD308E}"/>
    <dgm:cxn modelId="{640C0124-E685-40F7-B407-DE8B063911E9}" srcId="{3551B8B4-D750-47AD-A9F7-6EC6BEF42A87}" destId="{8331B351-54D8-409E-B318-023D76C42AF0}" srcOrd="1" destOrd="0" parTransId="{EA4079B2-2281-405C-B3EA-ADDBC5C1AC97}" sibTransId="{6A340E0E-4211-4087-ACC2-C49A47A63249}"/>
    <dgm:cxn modelId="{3E0A7E2E-75BF-4C26-AAB3-E875A4D289A3}" srcId="{E0F584AD-24C8-4E71-AB34-C481FCABCDC3}" destId="{3D56000F-CDD2-4D8E-874E-31E5C6AC294F}" srcOrd="0" destOrd="0" parTransId="{22FDD987-BAEF-4AB2-A190-0EC884718D1E}" sibTransId="{42899D98-DB18-420C-951E-F5168408CE13}"/>
    <dgm:cxn modelId="{CF41CEA0-921A-4532-A9D7-DD3986E50143}" type="presOf" srcId="{3551B8B4-D750-47AD-A9F7-6EC6BEF42A87}" destId="{371281A9-76C9-40BD-AD78-155EF03B17E3}" srcOrd="0" destOrd="0" presId="urn:microsoft.com/office/officeart/2005/8/layout/vList5"/>
    <dgm:cxn modelId="{6FD21789-8C24-42F3-A8FA-F8AB510699CE}" srcId="{AED55BA1-8157-4374-BC6A-1CB06E086ECE}" destId="{8B394DA1-9212-4315-887A-A0C56AAA6302}" srcOrd="2" destOrd="0" parTransId="{4392AC8C-F98D-4D2E-8E0F-B402E4BB36C7}" sibTransId="{47CF38BB-E01C-4107-AAD1-0C92BF968D4A}"/>
    <dgm:cxn modelId="{3449C8B3-C073-4713-A202-76469538813E}" type="presOf" srcId="{C0C71082-DB46-4FA5-B22D-C7BAD9986E88}" destId="{F6C52E6C-AB60-4813-868D-989C7D9C3C52}" srcOrd="0" destOrd="2" presId="urn:microsoft.com/office/officeart/2005/8/layout/vList5"/>
    <dgm:cxn modelId="{3A0A5B88-2EF9-4A5E-A2AD-2BFEBCA88ECE}" srcId="{AED55BA1-8157-4374-BC6A-1CB06E086ECE}" destId="{7CEC12AB-F21D-4DCA-AAC1-264F3E55D773}" srcOrd="0" destOrd="0" parTransId="{2D1B8571-5AF6-49FC-A694-7839FF70E92F}" sibTransId="{68EBBF81-ECB5-4142-A8B0-A4B9FB6D50E3}"/>
    <dgm:cxn modelId="{D081D0A5-DF0D-45CE-AFF0-54B2719D1160}" type="presOf" srcId="{76CCC9EB-8CEE-4202-B742-B10074B69C26}" destId="{38867617-CA4A-46CA-B94E-87CAD209EF93}" srcOrd="0" destOrd="1" presId="urn:microsoft.com/office/officeart/2005/8/layout/vList5"/>
    <dgm:cxn modelId="{EB60096A-605B-4D4E-8EAB-3B82AECC80C3}" srcId="{E0F584AD-24C8-4E71-AB34-C481FCABCDC3}" destId="{D196928E-68AD-401C-98CC-75927B728052}" srcOrd="1" destOrd="0" parTransId="{C686329E-943D-4DB5-9CE5-CDC61F68458F}" sibTransId="{E081C33F-6DA5-4328-9BA0-5BDF61C7137C}"/>
    <dgm:cxn modelId="{FB0DB66D-C6FF-4DD3-8CAF-B6237473F0C7}" srcId="{EBF49581-FE46-4813-9D03-470443A2A414}" destId="{3551B8B4-D750-47AD-A9F7-6EC6BEF42A87}" srcOrd="2" destOrd="0" parTransId="{2FBFE146-C383-42DB-BF1D-6AD61FF236A6}" sibTransId="{2A117281-913F-4748-8DB8-D55F984ADCFF}"/>
    <dgm:cxn modelId="{5EA1B652-EFD5-43FB-8307-4FFB579A80DB}" type="presOf" srcId="{8331B351-54D8-409E-B318-023D76C42AF0}" destId="{F6C52E6C-AB60-4813-868D-989C7D9C3C52}" srcOrd="0" destOrd="1" presId="urn:microsoft.com/office/officeart/2005/8/layout/vList5"/>
    <dgm:cxn modelId="{FC2ACA9B-AA3C-46C3-B0AF-B6D5F35AE2B4}" type="presOf" srcId="{D196928E-68AD-401C-98CC-75927B728052}" destId="{140EDF85-9959-4997-A342-8DD977671D2E}" srcOrd="0" destOrd="1" presId="urn:microsoft.com/office/officeart/2005/8/layout/vList5"/>
    <dgm:cxn modelId="{E9B1DE03-CFC5-438C-AF96-DEA2C758A3F3}" type="presOf" srcId="{8B394DA1-9212-4315-887A-A0C56AAA6302}" destId="{38867617-CA4A-46CA-B94E-87CAD209EF93}" srcOrd="0" destOrd="2" presId="urn:microsoft.com/office/officeart/2005/8/layout/vList5"/>
    <dgm:cxn modelId="{6EFF5653-87EB-4424-9EDD-5D068E7C40A9}" type="presOf" srcId="{3D56000F-CDD2-4D8E-874E-31E5C6AC294F}" destId="{140EDF85-9959-4997-A342-8DD977671D2E}" srcOrd="0" destOrd="0" presId="urn:microsoft.com/office/officeart/2005/8/layout/vList5"/>
    <dgm:cxn modelId="{75865A50-2872-41CA-8327-C0F0564B3050}" type="presParOf" srcId="{8540FD76-8DBA-4588-BE68-4ED6C8C85D59}" destId="{9AD24422-8A70-4B82-B12B-31C582A11165}" srcOrd="0" destOrd="0" presId="urn:microsoft.com/office/officeart/2005/8/layout/vList5"/>
    <dgm:cxn modelId="{4EE677CA-E4D2-4ADB-8A6B-C00E33F19E60}" type="presParOf" srcId="{9AD24422-8A70-4B82-B12B-31C582A11165}" destId="{A5CF195C-CD99-482B-A0FD-FD4027272CCE}" srcOrd="0" destOrd="0" presId="urn:microsoft.com/office/officeart/2005/8/layout/vList5"/>
    <dgm:cxn modelId="{3AD034C7-63BB-4A82-853E-12BBB563FA59}" type="presParOf" srcId="{9AD24422-8A70-4B82-B12B-31C582A11165}" destId="{140EDF85-9959-4997-A342-8DD977671D2E}" srcOrd="1" destOrd="0" presId="urn:microsoft.com/office/officeart/2005/8/layout/vList5"/>
    <dgm:cxn modelId="{F07E5A29-DC66-4FA7-9FC8-D3394951831A}" type="presParOf" srcId="{8540FD76-8DBA-4588-BE68-4ED6C8C85D59}" destId="{DADE9C04-4FF2-43D7-8250-CBCA31DE231B}" srcOrd="1" destOrd="0" presId="urn:microsoft.com/office/officeart/2005/8/layout/vList5"/>
    <dgm:cxn modelId="{48915E91-7BC7-4396-A66C-BDCC65657BBE}" type="presParOf" srcId="{8540FD76-8DBA-4588-BE68-4ED6C8C85D59}" destId="{5CB522B3-7A54-48D2-A26D-0EC1631E62F1}" srcOrd="2" destOrd="0" presId="urn:microsoft.com/office/officeart/2005/8/layout/vList5"/>
    <dgm:cxn modelId="{CB3BBF16-E4D2-415A-965B-3CADA78D32DA}" type="presParOf" srcId="{5CB522B3-7A54-48D2-A26D-0EC1631E62F1}" destId="{1C76EC84-6CE1-4342-B02E-E7A04C38376B}" srcOrd="0" destOrd="0" presId="urn:microsoft.com/office/officeart/2005/8/layout/vList5"/>
    <dgm:cxn modelId="{3EDB2D05-FCE4-4DED-B5DC-BFFDBFBFF251}" type="presParOf" srcId="{5CB522B3-7A54-48D2-A26D-0EC1631E62F1}" destId="{38867617-CA4A-46CA-B94E-87CAD209EF93}" srcOrd="1" destOrd="0" presId="urn:microsoft.com/office/officeart/2005/8/layout/vList5"/>
    <dgm:cxn modelId="{F7CD7294-BCAC-4DC0-B4F2-5AF00E6C93CE}" type="presParOf" srcId="{8540FD76-8DBA-4588-BE68-4ED6C8C85D59}" destId="{A6A4C881-0F5D-4F5B-BD65-4C9138C0E064}" srcOrd="3" destOrd="0" presId="urn:microsoft.com/office/officeart/2005/8/layout/vList5"/>
    <dgm:cxn modelId="{D94C2E59-631F-4000-8770-F945B926502D}" type="presParOf" srcId="{8540FD76-8DBA-4588-BE68-4ED6C8C85D59}" destId="{DAE16A69-D2DE-4EC0-954F-7143C9605DD4}" srcOrd="4" destOrd="0" presId="urn:microsoft.com/office/officeart/2005/8/layout/vList5"/>
    <dgm:cxn modelId="{39AD3F75-4E24-4BFD-9ACA-D08F1BECC3D2}" type="presParOf" srcId="{DAE16A69-D2DE-4EC0-954F-7143C9605DD4}" destId="{371281A9-76C9-40BD-AD78-155EF03B17E3}" srcOrd="0" destOrd="0" presId="urn:microsoft.com/office/officeart/2005/8/layout/vList5"/>
    <dgm:cxn modelId="{066B2DD1-ABAF-4AB9-9FED-284CCCD61419}" type="presParOf" srcId="{DAE16A69-D2DE-4EC0-954F-7143C9605DD4}" destId="{F6C52E6C-AB60-4813-868D-989C7D9C3C5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FA9673-B762-477A-B7E6-381756C1CAD2}">
      <dsp:nvSpPr>
        <dsp:cNvPr id="0" name=""/>
        <dsp:cNvSpPr/>
      </dsp:nvSpPr>
      <dsp:spPr>
        <a:xfrm rot="5400000">
          <a:off x="-251951" y="257267"/>
          <a:ext cx="1679674" cy="1175771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1</a:t>
          </a:r>
          <a:endParaRPr lang="en-US" sz="3400" kern="1200" dirty="0"/>
        </a:p>
      </dsp:txBody>
      <dsp:txXfrm rot="5400000">
        <a:off x="-251951" y="257267"/>
        <a:ext cx="1679674" cy="1175771"/>
      </dsp:txXfrm>
    </dsp:sp>
    <dsp:sp modelId="{309F46F9-AB05-40D8-9A3B-0F23B3610EE0}">
      <dsp:nvSpPr>
        <dsp:cNvPr id="0" name=""/>
        <dsp:cNvSpPr/>
      </dsp:nvSpPr>
      <dsp:spPr>
        <a:xfrm rot="5400000">
          <a:off x="4309191" y="-3128103"/>
          <a:ext cx="1091788" cy="735862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Liaise with the National Pension Commission (“PENCOM”) on the inclusion of non-interest instruments as allowable instruments for pension fund assets.</a:t>
          </a:r>
          <a:endParaRPr lang="en-US" sz="2000" kern="1200" dirty="0"/>
        </a:p>
      </dsp:txBody>
      <dsp:txXfrm rot="5400000">
        <a:off x="4309191" y="-3128103"/>
        <a:ext cx="1091788" cy="7358628"/>
      </dsp:txXfrm>
    </dsp:sp>
    <dsp:sp modelId="{B4270640-7D6C-4E4E-B4D7-C5BCB92D5EB5}">
      <dsp:nvSpPr>
        <dsp:cNvPr id="0" name=""/>
        <dsp:cNvSpPr/>
      </dsp:nvSpPr>
      <dsp:spPr>
        <a:xfrm rot="5400000">
          <a:off x="-251951" y="2095395"/>
          <a:ext cx="1679674" cy="1175771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2</a:t>
          </a:r>
          <a:endParaRPr lang="en-US" sz="3400" kern="1200" dirty="0"/>
        </a:p>
      </dsp:txBody>
      <dsp:txXfrm rot="5400000">
        <a:off x="-251951" y="2095395"/>
        <a:ext cx="1679674" cy="1175771"/>
      </dsp:txXfrm>
    </dsp:sp>
    <dsp:sp modelId="{5E8F803B-F74B-4EB0-98C5-09BF92A780DA}">
      <dsp:nvSpPr>
        <dsp:cNvPr id="0" name=""/>
        <dsp:cNvSpPr/>
      </dsp:nvSpPr>
      <dsp:spPr>
        <a:xfrm rot="5400000">
          <a:off x="3971829" y="-1289975"/>
          <a:ext cx="1766513" cy="735862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Work with the Central Bank of Nigeria (CBN) on:</a:t>
          </a:r>
          <a:endParaRPr lang="en-US" sz="2000" kern="1200" dirty="0"/>
        </a:p>
        <a:p>
          <a:pPr marL="457200" lvl="2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the conferment of liquid asset status on non-interest capital market products and</a:t>
          </a:r>
          <a:endParaRPr lang="en-US" sz="2000" kern="1200" dirty="0"/>
        </a:p>
        <a:p>
          <a:pPr marL="457200" lvl="2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the issuance of non-interest T-Bills, Bonds, CPs Bas etc.</a:t>
          </a:r>
          <a:endParaRPr lang="en-US" sz="2000" kern="1200" dirty="0"/>
        </a:p>
      </dsp:txBody>
      <dsp:txXfrm rot="5400000">
        <a:off x="3971829" y="-1289975"/>
        <a:ext cx="1766513" cy="7358628"/>
      </dsp:txXfrm>
    </dsp:sp>
    <dsp:sp modelId="{33954CF5-C399-4E6C-836F-4C31CC70FA02}">
      <dsp:nvSpPr>
        <dsp:cNvPr id="0" name=""/>
        <dsp:cNvSpPr/>
      </dsp:nvSpPr>
      <dsp:spPr>
        <a:xfrm rot="5400000">
          <a:off x="-251951" y="3596160"/>
          <a:ext cx="1679674" cy="1175771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3</a:t>
          </a:r>
          <a:endParaRPr lang="en-US" sz="3400" kern="1200" dirty="0"/>
        </a:p>
      </dsp:txBody>
      <dsp:txXfrm rot="5400000">
        <a:off x="-251951" y="3596160"/>
        <a:ext cx="1679674" cy="1175771"/>
      </dsp:txXfrm>
    </dsp:sp>
    <dsp:sp modelId="{9E450D14-21A9-4916-8605-92B640ADE464}">
      <dsp:nvSpPr>
        <dsp:cNvPr id="0" name=""/>
        <dsp:cNvSpPr/>
      </dsp:nvSpPr>
      <dsp:spPr>
        <a:xfrm rot="5400000">
          <a:off x="4394564" y="210789"/>
          <a:ext cx="921043" cy="735862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Consider other opportunities to actualize the Committee’s objectives.</a:t>
          </a:r>
          <a:endParaRPr lang="en-US" sz="2000" kern="1200" dirty="0"/>
        </a:p>
      </dsp:txBody>
      <dsp:txXfrm rot="5400000">
        <a:off x="4394564" y="210789"/>
        <a:ext cx="921043" cy="735862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0EDF85-9959-4997-A342-8DD977671D2E}">
      <dsp:nvSpPr>
        <dsp:cNvPr id="0" name=""/>
        <dsp:cNvSpPr/>
      </dsp:nvSpPr>
      <dsp:spPr>
        <a:xfrm rot="5400000">
          <a:off x="5339155" y="-1966333"/>
          <a:ext cx="1394817" cy="56814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Expansion of the scope of allowable instruments for pension fund assets to include non-interest instruments and funds.</a:t>
          </a:r>
          <a:endParaRPr lang="en-US" sz="1800" kern="1200" dirty="0"/>
        </a:p>
      </dsp:txBody>
      <dsp:txXfrm rot="5400000">
        <a:off x="5339155" y="-1966333"/>
        <a:ext cx="1394817" cy="5681472"/>
      </dsp:txXfrm>
    </dsp:sp>
    <dsp:sp modelId="{A5CF195C-CD99-482B-A0FD-FD4027272CCE}">
      <dsp:nvSpPr>
        <dsp:cNvPr id="0" name=""/>
        <dsp:cNvSpPr/>
      </dsp:nvSpPr>
      <dsp:spPr>
        <a:xfrm>
          <a:off x="0" y="2641"/>
          <a:ext cx="3195828" cy="17435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Aim</a:t>
          </a:r>
          <a:endParaRPr lang="en-US" sz="3600" kern="1200" dirty="0"/>
        </a:p>
      </dsp:txBody>
      <dsp:txXfrm>
        <a:off x="0" y="2641"/>
        <a:ext cx="3195828" cy="1743521"/>
      </dsp:txXfrm>
    </dsp:sp>
    <dsp:sp modelId="{38867617-CA4A-46CA-B94E-87CAD209EF93}">
      <dsp:nvSpPr>
        <dsp:cNvPr id="0" name=""/>
        <dsp:cNvSpPr/>
      </dsp:nvSpPr>
      <dsp:spPr>
        <a:xfrm rot="5400000">
          <a:off x="5186388" y="-135636"/>
          <a:ext cx="1700351" cy="56814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This has been reflected in the draft regulation which is expected to be approved by the PENCOM Board when constituted.</a:t>
          </a:r>
          <a:endParaRPr lang="en-US" sz="1800" kern="1200" dirty="0"/>
        </a:p>
      </dsp:txBody>
      <dsp:txXfrm rot="5400000">
        <a:off x="5186388" y="-135636"/>
        <a:ext cx="1700351" cy="5681472"/>
      </dsp:txXfrm>
    </dsp:sp>
    <dsp:sp modelId="{1C76EC84-6CE1-4342-B02E-E7A04C38376B}">
      <dsp:nvSpPr>
        <dsp:cNvPr id="0" name=""/>
        <dsp:cNvSpPr/>
      </dsp:nvSpPr>
      <dsp:spPr>
        <a:xfrm>
          <a:off x="0" y="1833339"/>
          <a:ext cx="3195828" cy="17435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Current Situation</a:t>
          </a:r>
          <a:endParaRPr lang="en-US" sz="3600" kern="1200" dirty="0"/>
        </a:p>
      </dsp:txBody>
      <dsp:txXfrm>
        <a:off x="0" y="1833339"/>
        <a:ext cx="3195828" cy="1743521"/>
      </dsp:txXfrm>
    </dsp:sp>
    <dsp:sp modelId="{F6C52E6C-AB60-4813-868D-989C7D9C3C52}">
      <dsp:nvSpPr>
        <dsp:cNvPr id="0" name=""/>
        <dsp:cNvSpPr/>
      </dsp:nvSpPr>
      <dsp:spPr>
        <a:xfrm rot="5400000">
          <a:off x="5339155" y="1695061"/>
          <a:ext cx="1394817" cy="56814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Upon approval, PFAs will be able to invest pension fund assets in non-interest instruments and funds.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</dsp:txBody>
      <dsp:txXfrm rot="5400000">
        <a:off x="5339155" y="1695061"/>
        <a:ext cx="1394817" cy="5681472"/>
      </dsp:txXfrm>
    </dsp:sp>
    <dsp:sp modelId="{371281A9-76C9-40BD-AD78-155EF03B17E3}">
      <dsp:nvSpPr>
        <dsp:cNvPr id="0" name=""/>
        <dsp:cNvSpPr/>
      </dsp:nvSpPr>
      <dsp:spPr>
        <a:xfrm>
          <a:off x="0" y="3664036"/>
          <a:ext cx="3195828" cy="17435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Effect of Guidelines</a:t>
          </a:r>
          <a:endParaRPr lang="en-US" sz="3600" kern="1200" dirty="0"/>
        </a:p>
      </dsp:txBody>
      <dsp:txXfrm>
        <a:off x="0" y="3664036"/>
        <a:ext cx="3195828" cy="174352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0EDF85-9959-4997-A342-8DD977671D2E}">
      <dsp:nvSpPr>
        <dsp:cNvPr id="0" name=""/>
        <dsp:cNvSpPr/>
      </dsp:nvSpPr>
      <dsp:spPr>
        <a:xfrm rot="5400000">
          <a:off x="5446906" y="-2103253"/>
          <a:ext cx="1179314" cy="56814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Provide liquidity management tools for non-interest financial institutions by the issuance of short-term NICM instruments by the CBN.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 smtClean="0"/>
        </a:p>
      </dsp:txBody>
      <dsp:txXfrm rot="5400000">
        <a:off x="5446906" y="-2103253"/>
        <a:ext cx="1179314" cy="5681472"/>
      </dsp:txXfrm>
    </dsp:sp>
    <dsp:sp modelId="{A5CF195C-CD99-482B-A0FD-FD4027272CCE}">
      <dsp:nvSpPr>
        <dsp:cNvPr id="0" name=""/>
        <dsp:cNvSpPr/>
      </dsp:nvSpPr>
      <dsp:spPr>
        <a:xfrm>
          <a:off x="0" y="411"/>
          <a:ext cx="3195828" cy="14741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Aim</a:t>
          </a:r>
          <a:endParaRPr lang="en-US" sz="3600" kern="1200" dirty="0"/>
        </a:p>
      </dsp:txBody>
      <dsp:txXfrm>
        <a:off x="0" y="411"/>
        <a:ext cx="3195828" cy="1474142"/>
      </dsp:txXfrm>
    </dsp:sp>
    <dsp:sp modelId="{38867617-CA4A-46CA-B94E-87CAD209EF93}">
      <dsp:nvSpPr>
        <dsp:cNvPr id="0" name=""/>
        <dsp:cNvSpPr/>
      </dsp:nvSpPr>
      <dsp:spPr>
        <a:xfrm rot="5400000">
          <a:off x="5317742" y="-555403"/>
          <a:ext cx="1437642" cy="56814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Available non-interest instruments issued by the CBN suffer from two major defects:</a:t>
          </a:r>
          <a:endParaRPr lang="en-US" sz="170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	nil/low returns or	</a:t>
          </a:r>
          <a:endParaRPr lang="en-US" sz="170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	non-compliance with the shari'ah 	standards set by the operators’ 	</a:t>
          </a:r>
          <a:r>
            <a:rPr lang="en-US" sz="1700" kern="1200" dirty="0" err="1" smtClean="0"/>
            <a:t>shari'ah</a:t>
          </a:r>
          <a:r>
            <a:rPr lang="en-US" sz="1700" kern="1200" dirty="0" smtClean="0"/>
            <a:t> 	boards	</a:t>
          </a:r>
          <a:endParaRPr lang="en-US" sz="170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 smtClean="0"/>
        </a:p>
      </dsp:txBody>
      <dsp:txXfrm rot="5400000">
        <a:off x="5317742" y="-555403"/>
        <a:ext cx="1437642" cy="5681472"/>
      </dsp:txXfrm>
    </dsp:sp>
    <dsp:sp modelId="{1C76EC84-6CE1-4342-B02E-E7A04C38376B}">
      <dsp:nvSpPr>
        <dsp:cNvPr id="0" name=""/>
        <dsp:cNvSpPr/>
      </dsp:nvSpPr>
      <dsp:spPr>
        <a:xfrm>
          <a:off x="0" y="1548261"/>
          <a:ext cx="3195828" cy="14741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Current Situation</a:t>
          </a:r>
          <a:endParaRPr lang="en-US" sz="3600" kern="1200" dirty="0"/>
        </a:p>
      </dsp:txBody>
      <dsp:txXfrm>
        <a:off x="0" y="1548261"/>
        <a:ext cx="3195828" cy="1474142"/>
      </dsp:txXfrm>
    </dsp:sp>
    <dsp:sp modelId="{F6C52E6C-AB60-4813-868D-989C7D9C3C52}">
      <dsp:nvSpPr>
        <dsp:cNvPr id="0" name=""/>
        <dsp:cNvSpPr/>
      </dsp:nvSpPr>
      <dsp:spPr>
        <a:xfrm rot="5400000">
          <a:off x="4901486" y="1387331"/>
          <a:ext cx="2237477" cy="56550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The Committee had a working meeting with the CBN during the quarter</a:t>
          </a:r>
          <a:endParaRPr lang="en-US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The CBN promised to liaise with operators to fine tune the existing liquidity  instruments. </a:t>
          </a:r>
          <a:endParaRPr lang="en-US" sz="1800" b="1" kern="1200" dirty="0"/>
        </a:p>
      </dsp:txBody>
      <dsp:txXfrm rot="5400000">
        <a:off x="4901486" y="1387331"/>
        <a:ext cx="2237477" cy="5655036"/>
      </dsp:txXfrm>
    </dsp:sp>
    <dsp:sp modelId="{371281A9-76C9-40BD-AD78-155EF03B17E3}">
      <dsp:nvSpPr>
        <dsp:cNvPr id="0" name=""/>
        <dsp:cNvSpPr/>
      </dsp:nvSpPr>
      <dsp:spPr>
        <a:xfrm>
          <a:off x="0" y="3477778"/>
          <a:ext cx="3192707" cy="14741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Action/ </a:t>
          </a:r>
          <a:r>
            <a:rPr lang="en-US" sz="3600" kern="1200" dirty="0" smtClean="0">
              <a:solidFill>
                <a:srgbClr val="FF0000"/>
              </a:solidFill>
            </a:rPr>
            <a:t>Next Steps</a:t>
          </a:r>
          <a:endParaRPr lang="en-US" sz="3600" kern="1200" dirty="0">
            <a:solidFill>
              <a:srgbClr val="FF0000"/>
            </a:solidFill>
          </a:endParaRPr>
        </a:p>
      </dsp:txBody>
      <dsp:txXfrm>
        <a:off x="0" y="3477778"/>
        <a:ext cx="3192707" cy="147414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0EDF85-9959-4997-A342-8DD977671D2E}">
      <dsp:nvSpPr>
        <dsp:cNvPr id="0" name=""/>
        <dsp:cNvSpPr/>
      </dsp:nvSpPr>
      <dsp:spPr>
        <a:xfrm rot="5400000">
          <a:off x="5321662" y="-1955643"/>
          <a:ext cx="1274355" cy="56083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/>
            <a:t> Extension  of  liquid  asset  status to Sukuks</a:t>
          </a:r>
          <a:endParaRPr lang="en-US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b="0" kern="1200" dirty="0" smtClean="0"/>
        </a:p>
      </dsp:txBody>
      <dsp:txXfrm rot="5400000">
        <a:off x="5321662" y="-1955643"/>
        <a:ext cx="1274355" cy="5608320"/>
      </dsp:txXfrm>
    </dsp:sp>
    <dsp:sp modelId="{A5CF195C-CD99-482B-A0FD-FD4027272CCE}">
      <dsp:nvSpPr>
        <dsp:cNvPr id="0" name=""/>
        <dsp:cNvSpPr/>
      </dsp:nvSpPr>
      <dsp:spPr>
        <a:xfrm>
          <a:off x="0" y="1911"/>
          <a:ext cx="3154680" cy="15929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Aim</a:t>
          </a:r>
          <a:endParaRPr lang="en-US" sz="3200" kern="1200" dirty="0"/>
        </a:p>
      </dsp:txBody>
      <dsp:txXfrm>
        <a:off x="0" y="1911"/>
        <a:ext cx="3154680" cy="1592944"/>
      </dsp:txXfrm>
    </dsp:sp>
    <dsp:sp modelId="{38867617-CA4A-46CA-B94E-87CAD209EF93}">
      <dsp:nvSpPr>
        <dsp:cNvPr id="0" name=""/>
        <dsp:cNvSpPr/>
      </dsp:nvSpPr>
      <dsp:spPr>
        <a:xfrm rot="5400000">
          <a:off x="5321662" y="-333184"/>
          <a:ext cx="1274355" cy="56083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The current CBN guidelines for granting liquid asset status to state government bonds does not expressly refer to Sukuks. </a:t>
          </a:r>
          <a:endParaRPr lang="en-US" sz="1800" kern="1200" dirty="0"/>
        </a:p>
      </dsp:txBody>
      <dsp:txXfrm rot="5400000">
        <a:off x="5321662" y="-333184"/>
        <a:ext cx="1274355" cy="5608320"/>
      </dsp:txXfrm>
    </dsp:sp>
    <dsp:sp modelId="{1C76EC84-6CE1-4342-B02E-E7A04C38376B}">
      <dsp:nvSpPr>
        <dsp:cNvPr id="0" name=""/>
        <dsp:cNvSpPr/>
      </dsp:nvSpPr>
      <dsp:spPr>
        <a:xfrm>
          <a:off x="0" y="1674503"/>
          <a:ext cx="3154680" cy="15929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Current Situation</a:t>
          </a:r>
          <a:endParaRPr lang="en-US" sz="3200" kern="1200" dirty="0"/>
        </a:p>
      </dsp:txBody>
      <dsp:txXfrm>
        <a:off x="0" y="1674503"/>
        <a:ext cx="3154680" cy="1592944"/>
      </dsp:txXfrm>
    </dsp:sp>
    <dsp:sp modelId="{F6C52E6C-AB60-4813-868D-989C7D9C3C52}">
      <dsp:nvSpPr>
        <dsp:cNvPr id="0" name=""/>
        <dsp:cNvSpPr/>
      </dsp:nvSpPr>
      <dsp:spPr>
        <a:xfrm rot="5400000">
          <a:off x="4922423" y="1576270"/>
          <a:ext cx="2061193" cy="560284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The Committee had a working meeting with the CBN on its proposal to expand  the conventional guidelines to accommodate </a:t>
          </a:r>
          <a:r>
            <a:rPr lang="en-US" sz="1800" b="1" kern="1200" dirty="0" err="1" smtClean="0"/>
            <a:t>Sukuks</a:t>
          </a:r>
          <a:endParaRPr lang="en-US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b="1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chemeClr val="tx1"/>
              </a:solidFill>
            </a:rPr>
            <a:t>The CBN said the draft guidelines were still undergoing review internally </a:t>
          </a:r>
          <a:endParaRPr lang="en-US" sz="1800" b="1" kern="1200" dirty="0">
            <a:solidFill>
              <a:schemeClr val="tx1"/>
            </a:solidFill>
          </a:endParaRPr>
        </a:p>
      </dsp:txBody>
      <dsp:txXfrm rot="5400000">
        <a:off x="4922423" y="1576270"/>
        <a:ext cx="2061193" cy="5602843"/>
      </dsp:txXfrm>
    </dsp:sp>
    <dsp:sp modelId="{371281A9-76C9-40BD-AD78-155EF03B17E3}">
      <dsp:nvSpPr>
        <dsp:cNvPr id="0" name=""/>
        <dsp:cNvSpPr/>
      </dsp:nvSpPr>
      <dsp:spPr>
        <a:xfrm>
          <a:off x="0" y="3581219"/>
          <a:ext cx="3151599" cy="15929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Action/ </a:t>
          </a:r>
          <a:r>
            <a:rPr lang="en-US" sz="2800" kern="1200" dirty="0" smtClean="0">
              <a:solidFill>
                <a:srgbClr val="FF0000"/>
              </a:solidFill>
            </a:rPr>
            <a:t>Next Steps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>
        <a:off x="0" y="3581219"/>
        <a:ext cx="3151599" cy="159294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0EDF85-9959-4997-A342-8DD977671D2E}">
      <dsp:nvSpPr>
        <dsp:cNvPr id="0" name=""/>
        <dsp:cNvSpPr/>
      </dsp:nvSpPr>
      <dsp:spPr>
        <a:xfrm rot="5400000">
          <a:off x="5068308" y="-1846569"/>
          <a:ext cx="1375171" cy="54173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Promote secondary market liquidity for NICM instruments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 smtClean="0"/>
        </a:p>
      </dsp:txBody>
      <dsp:txXfrm rot="5400000">
        <a:off x="5068308" y="-1846569"/>
        <a:ext cx="1375171" cy="5417312"/>
      </dsp:txXfrm>
    </dsp:sp>
    <dsp:sp modelId="{A5CF195C-CD99-482B-A0FD-FD4027272CCE}">
      <dsp:nvSpPr>
        <dsp:cNvPr id="0" name=""/>
        <dsp:cNvSpPr/>
      </dsp:nvSpPr>
      <dsp:spPr>
        <a:xfrm>
          <a:off x="0" y="2604"/>
          <a:ext cx="3047238" cy="17189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Aim</a:t>
          </a:r>
          <a:endParaRPr lang="en-US" sz="3600" kern="1200" dirty="0"/>
        </a:p>
      </dsp:txBody>
      <dsp:txXfrm>
        <a:off x="0" y="2604"/>
        <a:ext cx="3047238" cy="1718964"/>
      </dsp:txXfrm>
    </dsp:sp>
    <dsp:sp modelId="{38867617-CA4A-46CA-B94E-87CAD209EF93}">
      <dsp:nvSpPr>
        <dsp:cNvPr id="0" name=""/>
        <dsp:cNvSpPr/>
      </dsp:nvSpPr>
      <dsp:spPr>
        <a:xfrm rot="5400000">
          <a:off x="5068308" y="-41656"/>
          <a:ext cx="1375171" cy="54173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NICM instruments are only tradable on the Nigerian Stock Exchange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 smtClean="0"/>
        </a:p>
      </dsp:txBody>
      <dsp:txXfrm rot="5400000">
        <a:off x="5068308" y="-41656"/>
        <a:ext cx="1375171" cy="5417312"/>
      </dsp:txXfrm>
    </dsp:sp>
    <dsp:sp modelId="{1C76EC84-6CE1-4342-B02E-E7A04C38376B}">
      <dsp:nvSpPr>
        <dsp:cNvPr id="0" name=""/>
        <dsp:cNvSpPr/>
      </dsp:nvSpPr>
      <dsp:spPr>
        <a:xfrm>
          <a:off x="0" y="1807517"/>
          <a:ext cx="3047238" cy="17189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Current Situation</a:t>
          </a:r>
          <a:endParaRPr lang="en-US" sz="3600" kern="1200" dirty="0"/>
        </a:p>
      </dsp:txBody>
      <dsp:txXfrm>
        <a:off x="0" y="1807517"/>
        <a:ext cx="3047238" cy="1718964"/>
      </dsp:txXfrm>
    </dsp:sp>
    <dsp:sp modelId="{F6C52E6C-AB60-4813-868D-989C7D9C3C52}">
      <dsp:nvSpPr>
        <dsp:cNvPr id="0" name=""/>
        <dsp:cNvSpPr/>
      </dsp:nvSpPr>
      <dsp:spPr>
        <a:xfrm rot="5400000">
          <a:off x="5133447" y="1872222"/>
          <a:ext cx="1375171" cy="52507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chemeClr val="tx1"/>
              </a:solidFill>
            </a:rPr>
            <a:t>The FMDQ has submitted draft listing guidelines to the SEC for approval</a:t>
          </a:r>
          <a:endParaRPr lang="en-US" sz="1800" b="1" kern="1200" dirty="0">
            <a:solidFill>
              <a:schemeClr val="tx1"/>
            </a:solidFill>
          </a:endParaRPr>
        </a:p>
      </dsp:txBody>
      <dsp:txXfrm rot="5400000">
        <a:off x="5133447" y="1872222"/>
        <a:ext cx="1375171" cy="5250729"/>
      </dsp:txXfrm>
    </dsp:sp>
    <dsp:sp modelId="{371281A9-76C9-40BD-AD78-155EF03B17E3}">
      <dsp:nvSpPr>
        <dsp:cNvPr id="0" name=""/>
        <dsp:cNvSpPr/>
      </dsp:nvSpPr>
      <dsp:spPr>
        <a:xfrm>
          <a:off x="0" y="3612430"/>
          <a:ext cx="3047238" cy="17189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Action/ </a:t>
          </a:r>
          <a:r>
            <a:rPr lang="en-US" sz="3600" kern="1200" dirty="0" smtClean="0">
              <a:solidFill>
                <a:srgbClr val="FF0000"/>
              </a:solidFill>
            </a:rPr>
            <a:t>Next Steps</a:t>
          </a:r>
          <a:endParaRPr lang="en-US" sz="3600" kern="1200" dirty="0">
            <a:solidFill>
              <a:srgbClr val="FF0000"/>
            </a:solidFill>
          </a:endParaRPr>
        </a:p>
      </dsp:txBody>
      <dsp:txXfrm>
        <a:off x="0" y="3612430"/>
        <a:ext cx="3047238" cy="171896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0EDF85-9959-4997-A342-8DD977671D2E}">
      <dsp:nvSpPr>
        <dsp:cNvPr id="0" name=""/>
        <dsp:cNvSpPr/>
      </dsp:nvSpPr>
      <dsp:spPr>
        <a:xfrm rot="5400000">
          <a:off x="5262488" y="-1878051"/>
          <a:ext cx="1392703" cy="56083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Sensitize </a:t>
          </a:r>
          <a:r>
            <a:rPr lang="en-US" sz="1800" b="0" kern="1200" dirty="0" smtClean="0">
              <a:solidFill>
                <a:schemeClr val="tx1"/>
              </a:solidFill>
            </a:rPr>
            <a:t>key corporate organizations and state governments across the geo-political zones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 smtClean="0"/>
        </a:p>
      </dsp:txBody>
      <dsp:txXfrm rot="5400000">
        <a:off x="5262488" y="-1878051"/>
        <a:ext cx="1392703" cy="5608320"/>
      </dsp:txXfrm>
    </dsp:sp>
    <dsp:sp modelId="{A5CF195C-CD99-482B-A0FD-FD4027272CCE}">
      <dsp:nvSpPr>
        <dsp:cNvPr id="0" name=""/>
        <dsp:cNvSpPr/>
      </dsp:nvSpPr>
      <dsp:spPr>
        <a:xfrm>
          <a:off x="0" y="880"/>
          <a:ext cx="3154680" cy="1740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Target</a:t>
          </a:r>
          <a:endParaRPr lang="en-US" sz="3200" kern="1200" dirty="0"/>
        </a:p>
      </dsp:txBody>
      <dsp:txXfrm>
        <a:off x="0" y="880"/>
        <a:ext cx="3154680" cy="1740879"/>
      </dsp:txXfrm>
    </dsp:sp>
    <dsp:sp modelId="{38867617-CA4A-46CA-B94E-87CAD209EF93}">
      <dsp:nvSpPr>
        <dsp:cNvPr id="0" name=""/>
        <dsp:cNvSpPr/>
      </dsp:nvSpPr>
      <dsp:spPr>
        <a:xfrm rot="5400000">
          <a:off x="5076724" y="-96321"/>
          <a:ext cx="1752592" cy="560284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The Commission &amp; </a:t>
          </a:r>
          <a:r>
            <a:rPr lang="en-US" sz="1800" kern="1200" dirty="0" err="1" smtClean="0"/>
            <a:t>Sokoto</a:t>
          </a:r>
          <a:r>
            <a:rPr lang="en-US" sz="1800" kern="1200" dirty="0" smtClean="0"/>
            <a:t> State Government held a high-level roundtable to </a:t>
          </a:r>
          <a:r>
            <a:rPr lang="en-US" sz="1800" kern="1200" dirty="0" err="1" smtClean="0"/>
            <a:t>sensitise</a:t>
          </a:r>
          <a:r>
            <a:rPr lang="en-US" sz="1800" kern="1200" dirty="0" smtClean="0"/>
            <a:t> key stakeholders on tapping into the NICM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The SEC is working with the DMO to build capacity on NICM</a:t>
          </a:r>
          <a:endParaRPr lang="en-US" sz="1800" kern="1200" dirty="0"/>
        </a:p>
      </dsp:txBody>
      <dsp:txXfrm rot="5400000">
        <a:off x="5076724" y="-96321"/>
        <a:ext cx="1752592" cy="5602843"/>
      </dsp:txXfrm>
    </dsp:sp>
    <dsp:sp modelId="{1C76EC84-6CE1-4342-B02E-E7A04C38376B}">
      <dsp:nvSpPr>
        <dsp:cNvPr id="0" name=""/>
        <dsp:cNvSpPr/>
      </dsp:nvSpPr>
      <dsp:spPr>
        <a:xfrm>
          <a:off x="0" y="1834660"/>
          <a:ext cx="3151599" cy="1740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Action</a:t>
          </a:r>
          <a:endParaRPr lang="en-US" sz="3200" kern="1200" dirty="0"/>
        </a:p>
      </dsp:txBody>
      <dsp:txXfrm>
        <a:off x="0" y="1834660"/>
        <a:ext cx="3151599" cy="1740879"/>
      </dsp:txXfrm>
    </dsp:sp>
    <dsp:sp modelId="{F6C52E6C-AB60-4813-868D-989C7D9C3C52}">
      <dsp:nvSpPr>
        <dsp:cNvPr id="0" name=""/>
        <dsp:cNvSpPr/>
      </dsp:nvSpPr>
      <dsp:spPr>
        <a:xfrm rot="5400000">
          <a:off x="5180917" y="1734720"/>
          <a:ext cx="1555845" cy="56083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Hold another roundtable in the South-West geo political zone</a:t>
          </a: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Continue the engagement with the DMO towards a sovereign issuance</a:t>
          </a:r>
          <a:endParaRPr lang="en-US" sz="2000" kern="1200" dirty="0"/>
        </a:p>
      </dsp:txBody>
      <dsp:txXfrm rot="5400000">
        <a:off x="5180917" y="1734720"/>
        <a:ext cx="1555845" cy="5608320"/>
      </dsp:txXfrm>
    </dsp:sp>
    <dsp:sp modelId="{371281A9-76C9-40BD-AD78-155EF03B17E3}">
      <dsp:nvSpPr>
        <dsp:cNvPr id="0" name=""/>
        <dsp:cNvSpPr/>
      </dsp:nvSpPr>
      <dsp:spPr>
        <a:xfrm>
          <a:off x="0" y="3668440"/>
          <a:ext cx="3154680" cy="1740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Next Step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>
        <a:off x="0" y="3668440"/>
        <a:ext cx="3154680" cy="1740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0F775FE-1D94-4F50-8C01-CF2A74A35AC5}" type="datetimeFigureOut">
              <a:rPr lang="en-GB"/>
              <a:pPr>
                <a:defRPr/>
              </a:pPr>
              <a:t>13/04/2016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9C2E75F-8A8B-49B9-9B1D-1C21D61642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5" tIns="45853" rIns="91705" bIns="45853" numCol="1" anchor="t" anchorCtr="0" compatLnSpc="1">
            <a:prstTxWarp prst="textNoShape">
              <a:avLst/>
            </a:prstTxWarp>
          </a:bodyPr>
          <a:lstStyle>
            <a:lvl1pPr defTabSz="91749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5" tIns="45853" rIns="91705" bIns="45853" numCol="1" anchor="t" anchorCtr="0" compatLnSpc="1">
            <a:prstTxWarp prst="textNoShape">
              <a:avLst/>
            </a:prstTxWarp>
          </a:bodyPr>
          <a:lstStyle>
            <a:lvl1pPr algn="r" defTabSz="91749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686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625" y="4716463"/>
            <a:ext cx="543242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5" tIns="45853" rIns="91705" bIns="458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5" tIns="45853" rIns="91705" bIns="45853" numCol="1" anchor="b" anchorCtr="0" compatLnSpc="1">
            <a:prstTxWarp prst="textNoShape">
              <a:avLst/>
            </a:prstTxWarp>
          </a:bodyPr>
          <a:lstStyle>
            <a:lvl1pPr defTabSz="91749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5" tIns="45853" rIns="91705" bIns="45853" numCol="1" anchor="b" anchorCtr="0" compatLnSpc="1">
            <a:prstTxWarp prst="textNoShape">
              <a:avLst/>
            </a:prstTxWarp>
          </a:bodyPr>
          <a:lstStyle>
            <a:lvl1pPr algn="r" defTabSz="91749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BC83BBBD-BA44-4F7D-A8BE-4428D4179A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C37D00-FAA5-4226-96BC-6E450AEEB8C9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A9CC14-231D-424C-801C-9FD32FC04A59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2AEA75-F79C-4589-BB82-738E8AF71DE5}" type="slidenum">
              <a:rPr lang="en-US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801FCD-1E3B-4BFF-9552-C1B1E9C28ED4}" type="slidenum">
              <a:rPr lang="en-US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623502-2ECB-487E-BAB1-F051BDC68017}" type="slidenum">
              <a:rPr lang="en-US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EAAAB4-FC7F-463D-9B84-7C867D50F474}" type="slidenum">
              <a:rPr lang="en-US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EAFE8C-AF70-4CD8-8BE4-A8478BAC31BA}" type="slidenum">
              <a:rPr lang="en-US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A81567-805A-4AFA-A016-7B6DD8C8C9F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E4689-F25D-44A4-9383-1F33AE4CAA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9348" y="4"/>
            <a:ext cx="2446337" cy="6308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2" y="4"/>
            <a:ext cx="7189788" cy="6308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B40CA-130F-4221-9CC1-DA5A728473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60" y="0"/>
            <a:ext cx="8424863" cy="508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782763" y="692150"/>
            <a:ext cx="8062912" cy="56165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CC6F4-FC0E-40AC-8D52-646CB6C463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 hidden="1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71463" y="908050"/>
            <a:ext cx="9791700" cy="5616575"/>
            <a:chOff x="35" y="436"/>
            <a:chExt cx="6168" cy="3538"/>
          </a:xfrm>
        </p:grpSpPr>
        <p:sp>
          <p:nvSpPr>
            <p:cNvPr id="5" name="Rectangle 4" hidden="1"/>
            <p:cNvSpPr>
              <a:spLocks noChangeArrowheads="1"/>
            </p:cNvSpPr>
            <p:nvPr userDrawn="1"/>
          </p:nvSpPr>
          <p:spPr bwMode="ltGray">
            <a:xfrm>
              <a:off x="35" y="436"/>
              <a:ext cx="6168" cy="3538"/>
            </a:xfrm>
            <a:prstGeom prst="rect">
              <a:avLst/>
            </a:prstGeom>
            <a:noFill/>
            <a:ln w="6350">
              <a:solidFill>
                <a:schemeClr val="bg2"/>
              </a:solidFill>
              <a:miter lim="800000"/>
              <a:headEnd/>
              <a:tailEnd/>
            </a:ln>
            <a:extLst/>
          </p:spPr>
          <p:txBody>
            <a:bodyPr wrap="none" lIns="0" tIns="0" rIns="0" bIns="0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6" name="Line 12" hidden="1"/>
            <p:cNvSpPr>
              <a:spLocks noChangeShapeType="1"/>
            </p:cNvSpPr>
            <p:nvPr userDrawn="1"/>
          </p:nvSpPr>
          <p:spPr bwMode="ltGray">
            <a:xfrm>
              <a:off x="1123" y="436"/>
              <a:ext cx="0" cy="3538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Line 13" hidden="1"/>
            <p:cNvSpPr>
              <a:spLocks noChangeShapeType="1"/>
            </p:cNvSpPr>
            <p:nvPr userDrawn="1"/>
          </p:nvSpPr>
          <p:spPr bwMode="ltGray">
            <a:xfrm>
              <a:off x="1033" y="436"/>
              <a:ext cx="0" cy="3538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Line 14" hidden="1"/>
            <p:cNvSpPr>
              <a:spLocks noChangeShapeType="1"/>
            </p:cNvSpPr>
            <p:nvPr userDrawn="1"/>
          </p:nvSpPr>
          <p:spPr bwMode="ltGray">
            <a:xfrm>
              <a:off x="1894" y="436"/>
              <a:ext cx="0" cy="3538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Line 15" hidden="1"/>
            <p:cNvSpPr>
              <a:spLocks noChangeShapeType="1"/>
            </p:cNvSpPr>
            <p:nvPr userDrawn="1"/>
          </p:nvSpPr>
          <p:spPr bwMode="ltGray">
            <a:xfrm>
              <a:off x="1987" y="436"/>
              <a:ext cx="0" cy="3538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Line 16" hidden="1"/>
            <p:cNvSpPr>
              <a:spLocks noChangeShapeType="1"/>
            </p:cNvSpPr>
            <p:nvPr userDrawn="1"/>
          </p:nvSpPr>
          <p:spPr bwMode="ltGray">
            <a:xfrm>
              <a:off x="2757" y="436"/>
              <a:ext cx="0" cy="3538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Line 17" hidden="1"/>
            <p:cNvSpPr>
              <a:spLocks noChangeShapeType="1"/>
            </p:cNvSpPr>
            <p:nvPr userDrawn="1"/>
          </p:nvSpPr>
          <p:spPr bwMode="ltGray">
            <a:xfrm>
              <a:off x="2848" y="436"/>
              <a:ext cx="0" cy="3538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Line 18" hidden="1"/>
            <p:cNvSpPr>
              <a:spLocks noChangeShapeType="1"/>
            </p:cNvSpPr>
            <p:nvPr userDrawn="1"/>
          </p:nvSpPr>
          <p:spPr bwMode="ltGray">
            <a:xfrm>
              <a:off x="3619" y="436"/>
              <a:ext cx="0" cy="3538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Line 19" hidden="1"/>
            <p:cNvSpPr>
              <a:spLocks noChangeShapeType="1"/>
            </p:cNvSpPr>
            <p:nvPr userDrawn="1"/>
          </p:nvSpPr>
          <p:spPr bwMode="ltGray">
            <a:xfrm>
              <a:off x="3709" y="436"/>
              <a:ext cx="0" cy="3538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Line 20" hidden="1"/>
            <p:cNvSpPr>
              <a:spLocks noChangeShapeType="1"/>
            </p:cNvSpPr>
            <p:nvPr userDrawn="1"/>
          </p:nvSpPr>
          <p:spPr bwMode="ltGray">
            <a:xfrm>
              <a:off x="4480" y="436"/>
              <a:ext cx="0" cy="3538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Line 21" hidden="1"/>
            <p:cNvSpPr>
              <a:spLocks noChangeShapeType="1"/>
            </p:cNvSpPr>
            <p:nvPr userDrawn="1"/>
          </p:nvSpPr>
          <p:spPr bwMode="ltGray">
            <a:xfrm>
              <a:off x="4571" y="436"/>
              <a:ext cx="0" cy="3538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Line 22" hidden="1"/>
            <p:cNvSpPr>
              <a:spLocks noChangeShapeType="1"/>
            </p:cNvSpPr>
            <p:nvPr userDrawn="1"/>
          </p:nvSpPr>
          <p:spPr bwMode="ltGray">
            <a:xfrm>
              <a:off x="5342" y="436"/>
              <a:ext cx="0" cy="3538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23" hidden="1"/>
            <p:cNvSpPr>
              <a:spLocks noChangeShapeType="1"/>
            </p:cNvSpPr>
            <p:nvPr userDrawn="1"/>
          </p:nvSpPr>
          <p:spPr bwMode="ltGray">
            <a:xfrm>
              <a:off x="5432" y="436"/>
              <a:ext cx="0" cy="3538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24" hidden="1"/>
            <p:cNvSpPr>
              <a:spLocks noChangeShapeType="1"/>
            </p:cNvSpPr>
            <p:nvPr userDrawn="1"/>
          </p:nvSpPr>
          <p:spPr bwMode="ltGray">
            <a:xfrm>
              <a:off x="35" y="1297"/>
              <a:ext cx="6167" cy="0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25" hidden="1"/>
            <p:cNvSpPr>
              <a:spLocks noChangeShapeType="1"/>
            </p:cNvSpPr>
            <p:nvPr userDrawn="1"/>
          </p:nvSpPr>
          <p:spPr bwMode="ltGray">
            <a:xfrm>
              <a:off x="35" y="2160"/>
              <a:ext cx="6167" cy="0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26" hidden="1"/>
            <p:cNvSpPr>
              <a:spLocks noChangeShapeType="1"/>
            </p:cNvSpPr>
            <p:nvPr userDrawn="1"/>
          </p:nvSpPr>
          <p:spPr bwMode="ltGray">
            <a:xfrm>
              <a:off x="36" y="2251"/>
              <a:ext cx="6167" cy="0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27" hidden="1"/>
            <p:cNvSpPr>
              <a:spLocks noChangeShapeType="1"/>
            </p:cNvSpPr>
            <p:nvPr userDrawn="1"/>
          </p:nvSpPr>
          <p:spPr bwMode="ltGray">
            <a:xfrm>
              <a:off x="35" y="3111"/>
              <a:ext cx="6167" cy="0"/>
            </a:xfrm>
            <a:prstGeom prst="line">
              <a:avLst/>
            </a:prstGeom>
            <a:noFill/>
            <a:ln w="6350">
              <a:solidFill>
                <a:schemeClr val="bg2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2" name="Line 38"/>
          <p:cNvSpPr>
            <a:spLocks noChangeShapeType="1"/>
          </p:cNvSpPr>
          <p:nvPr/>
        </p:nvSpPr>
        <p:spPr bwMode="auto">
          <a:xfrm>
            <a:off x="49213" y="520700"/>
            <a:ext cx="9793287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3" name="Picture 4" descr="C:\Users\TWale-Temowo\Desktop\SEC Loan Staff\References\Client\Gold wilth Blue Back SEC Log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29475" y="0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75" name="Rectangle 47"/>
          <p:cNvSpPr>
            <a:spLocks noGrp="1" noChangeArrowheads="1"/>
          </p:cNvSpPr>
          <p:nvPr>
            <p:ph type="ctrTitle" sz="quarter"/>
          </p:nvPr>
        </p:nvSpPr>
        <p:spPr>
          <a:xfrm>
            <a:off x="742952" y="1955806"/>
            <a:ext cx="8420100" cy="1470025"/>
          </a:xfrm>
        </p:spPr>
        <p:txBody>
          <a:bodyPr lIns="91440" tIns="45720" rIns="91440" bIns="45720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76" name="Rectangle 4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6" y="3552825"/>
            <a:ext cx="6934201" cy="1752600"/>
          </a:xfrm>
        </p:spPr>
        <p:txBody>
          <a:bodyPr lIns="91440" tIns="45720" rIns="91440" bIns="45720"/>
          <a:lstStyle>
            <a:lvl1pPr algn="ctr">
              <a:defRPr sz="1600" b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4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710738" y="6602413"/>
            <a:ext cx="144462" cy="1444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69BED-D992-4B47-894A-3F85376E27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7A99A-EA1F-4E62-9E69-2DFAC4EFFF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2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E4909-C534-48E3-B6A9-C3FB2A3B46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82763" y="692150"/>
            <a:ext cx="3954462" cy="561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9625" y="692150"/>
            <a:ext cx="3956050" cy="561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2B9D5-9018-437A-84CD-D6252193BA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7" y="274638"/>
            <a:ext cx="8915401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79F07-4590-4A93-8676-00C7819403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5B3DF-6E41-4E93-A5F5-3C85647B28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04446-826D-47E6-BC36-7969428ABC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4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4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4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CB304-2F3C-4022-A958-1C45A3FCEE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18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6F54C-4743-42DF-BDB0-161CC732C3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5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8EBE8-537A-4471-A242-1426444461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A9162-A2D7-4FB1-B0D6-84A3309CF6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9350" y="4"/>
            <a:ext cx="2446337" cy="6308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4" y="4"/>
            <a:ext cx="7189788" cy="6308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544F7-C951-41BA-81F2-BF3169F239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tIns="0" rIns="21457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21457"/>
          <a:lstStyle>
            <a:lvl1pPr marL="0" marR="53643" indent="0" algn="r">
              <a:buNone/>
              <a:defRPr>
                <a:solidFill>
                  <a:schemeClr val="tx1"/>
                </a:solidFill>
              </a:defRPr>
            </a:lvl1pPr>
            <a:lvl2pPr marL="536433" indent="0" algn="ctr">
              <a:buNone/>
            </a:lvl2pPr>
            <a:lvl3pPr marL="1072866" indent="0" algn="ctr">
              <a:buNone/>
            </a:lvl3pPr>
            <a:lvl4pPr marL="1609298" indent="0" algn="ctr">
              <a:buNone/>
            </a:lvl4pPr>
            <a:lvl5pPr marL="2145731" indent="0" algn="ctr">
              <a:buNone/>
            </a:lvl5pPr>
            <a:lvl6pPr marL="2682164" indent="0" algn="ctr">
              <a:buNone/>
            </a:lvl6pPr>
            <a:lvl7pPr marL="3218597" indent="0" algn="ctr">
              <a:buNone/>
            </a:lvl7pPr>
            <a:lvl8pPr marL="3755029" indent="0" algn="ctr">
              <a:buNone/>
            </a:lvl8pPr>
            <a:lvl9pPr marL="4291462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fld id="{EA9BAB13-7885-4B25-9936-F8EF942DEB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fld id="{930776FF-62FD-4E50-B5A7-845D46AC84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53643" rIns="53643"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fld id="{7538977E-51F5-490F-9C1B-1A2FE6E133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fld id="{0CB329B8-67AC-48AF-974A-35E9AD0558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53643" tIns="0" rIns="53643" bIns="0" anchor="ctr">
            <a:noAutofit/>
          </a:bodyPr>
          <a:lstStyle>
            <a:lvl1pPr marL="0" indent="0">
              <a:buNone/>
              <a:defRPr sz="2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2112" y="1859757"/>
            <a:ext cx="4378590" cy="654843"/>
          </a:xfrm>
        </p:spPr>
        <p:txBody>
          <a:bodyPr lIns="53643" tIns="0" rIns="53643" bIns="0" anchor="ctr"/>
          <a:lstStyle>
            <a:lvl1pPr marL="0" indent="0">
              <a:buNone/>
              <a:defRPr sz="2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6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514600"/>
            <a:ext cx="4378590" cy="3845720"/>
          </a:xfrm>
        </p:spPr>
        <p:txBody>
          <a:bodyPr tIns="0"/>
          <a:lstStyle>
            <a:lvl1pPr>
              <a:defRPr sz="26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fld id="{463B94AA-EA99-451A-BE99-07A09B103A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9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fld id="{1585BEEB-2424-42DA-A846-168B98635D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fld id="{817A71FE-FC03-4AED-AD3F-D1D11B100F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82763" y="692150"/>
            <a:ext cx="3954462" cy="561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9625" y="692150"/>
            <a:ext cx="3956050" cy="561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AE1FD-E509-4207-81B9-252077B0B8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1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31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21457" rIns="21457"/>
          <a:lstStyle>
            <a:lvl1pPr marL="0" indent="0" algn="l">
              <a:buNone/>
              <a:defRPr sz="1600"/>
            </a:lvl1pPr>
            <a:lvl2pPr indent="0" algn="l">
              <a:buNone/>
              <a:defRPr sz="1400"/>
            </a:lvl2pPr>
            <a:lvl3pPr indent="0" algn="l">
              <a:buNone/>
              <a:defRPr sz="1200"/>
            </a:lvl3pPr>
            <a:lvl4pPr indent="0" algn="l">
              <a:buNone/>
              <a:defRPr sz="1100"/>
            </a:lvl4pPr>
            <a:lvl5pPr indent="0" algn="l">
              <a:buNone/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3300"/>
            </a:lvl1pPr>
            <a:lvl2pPr>
              <a:defRPr sz="3100"/>
            </a:lvl2pPr>
            <a:lvl3pPr>
              <a:defRPr sz="2800"/>
            </a:lvl3pPr>
            <a:lvl4pPr>
              <a:defRPr sz="2300"/>
            </a:lvl4pPr>
            <a:lvl5pPr>
              <a:defRPr sz="2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fld id="{46F3EE33-EB8C-483C-842F-1F8B5C9E1C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429000" y="1108075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anchor="ctr"/>
          <a:lstStyle/>
          <a:p>
            <a:pPr algn="ctr" defTabSz="107286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00" dirty="0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670925" y="5359400"/>
            <a:ext cx="1682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anchor="ctr"/>
          <a:lstStyle/>
          <a:p>
            <a:pPr algn="ctr" defTabSz="107286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00" dirty="0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1113" y="5816600"/>
            <a:ext cx="9928226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7287" tIns="53643" rIns="107287" bIns="53643"/>
          <a:lstStyle/>
          <a:p>
            <a:pPr defTabSz="107286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00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746625" y="6219825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7287" tIns="53643" rIns="107287" bIns="53643"/>
          <a:lstStyle/>
          <a:p>
            <a:pPr defTabSz="107286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00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176996"/>
            <a:ext cx="2397252" cy="1582621"/>
          </a:xfrm>
        </p:spPr>
        <p:txBody>
          <a:bodyPr lIns="53643" rIns="53643" bIns="53643"/>
          <a:lstStyle>
            <a:lvl1pPr algn="l">
              <a:buNone/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75101" rIns="53643"/>
          <a:lstStyle>
            <a:lvl1pPr marL="0" indent="0" algn="l">
              <a:spcBef>
                <a:spcPts val="293"/>
              </a:spcBef>
              <a:buFontTx/>
              <a:buNone/>
              <a:defRPr sz="15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8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50300" y="6356350"/>
            <a:ext cx="660400" cy="365125"/>
          </a:xfrm>
        </p:spPr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fld id="{388344A8-D0A3-4DF5-AD5D-C3E85138A9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fld id="{F0E04F2D-0E9E-4084-B456-4100F9CB55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914401"/>
            <a:ext cx="222885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14401"/>
            <a:ext cx="652145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4617B">
                    <a:shade val="90000"/>
                  </a:srgbClr>
                </a:solidFill>
                <a:latin typeface="Univers 45 Light" pitchFamily="2" charset="0"/>
              </a:defRPr>
            </a:lvl1pPr>
          </a:lstStyle>
          <a:p>
            <a:pPr>
              <a:defRPr/>
            </a:pPr>
            <a:fld id="{089614F0-1A85-4A5B-8EE8-9BCDE9F8D7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5" y="274638"/>
            <a:ext cx="8915401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3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3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279BD-7D61-45D4-A5CC-9F19323665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E3CD6-239B-44DC-AFE9-C939C44358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2D584-BCF1-49CA-BDC4-BDDDE1E337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4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84B8E-D803-4BCC-93ED-E3689981C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5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524F3-F57D-456D-8BAF-4859307D18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AB2F6-BD33-43D0-B667-8F963A13BC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9"/>
          <p:cNvGrpSpPr>
            <a:grpSpLocks/>
          </p:cNvGrpSpPr>
          <p:nvPr/>
        </p:nvGrpSpPr>
        <p:grpSpPr bwMode="auto">
          <a:xfrm>
            <a:off x="1590675" y="6324600"/>
            <a:ext cx="8267700" cy="9525"/>
            <a:chOff x="895" y="4059"/>
            <a:chExt cx="4808" cy="6"/>
          </a:xfrm>
        </p:grpSpPr>
        <p:sp>
          <p:nvSpPr>
            <p:cNvPr id="1032" name="Rectangle 30"/>
            <p:cNvSpPr>
              <a:spLocks noChangeArrowheads="1"/>
            </p:cNvSpPr>
            <p:nvPr userDrawn="1"/>
          </p:nvSpPr>
          <p:spPr bwMode="gray">
            <a:xfrm>
              <a:off x="3112" y="4059"/>
              <a:ext cx="2591" cy="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3" name="Rectangle 31"/>
            <p:cNvSpPr>
              <a:spLocks noChangeArrowheads="1"/>
            </p:cNvSpPr>
            <p:nvPr userDrawn="1"/>
          </p:nvSpPr>
          <p:spPr bwMode="gray">
            <a:xfrm>
              <a:off x="895" y="4059"/>
              <a:ext cx="2361" cy="6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1pPr>
              <a:lvl2pPr marL="742950" indent="-285750" eaLnBrk="0" hangingPunct="0"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2pPr>
              <a:lvl3pPr marL="1143000" indent="-228600" eaLnBrk="0" hangingPunct="0"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3pPr>
              <a:lvl4pPr marL="1600200" indent="-228600" eaLnBrk="0" hangingPunct="0"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4pPr>
              <a:lvl5pPr marL="2057400" indent="-228600" eaLnBrk="0" hangingPunct="0"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Univers 45 Light" pitchFamily="2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" y="0"/>
            <a:ext cx="8424863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9600" rIns="39600" bIns="396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82763" y="692150"/>
            <a:ext cx="8062912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Line 7"/>
          <p:cNvSpPr>
            <a:spLocks noChangeShapeType="1"/>
          </p:cNvSpPr>
          <p:nvPr/>
        </p:nvSpPr>
        <p:spPr bwMode="auto">
          <a:xfrm>
            <a:off x="55563" y="609600"/>
            <a:ext cx="9793287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705975" y="6602413"/>
            <a:ext cx="144463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  <a:latin typeface="Univers 45 Light" pitchFamily="2" charset="0"/>
                <a:cs typeface="+mn-cs"/>
              </a:defRPr>
            </a:lvl1pPr>
          </a:lstStyle>
          <a:p>
            <a:pPr>
              <a:defRPr/>
            </a:pPr>
            <a:fld id="{4200E98E-353C-42B3-AB40-1C7782E835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4" descr="C:\Users\TWale-Temowo\Desktop\SEC Loan Staff\References\Client\Gold wilth Blue Back SEC Logo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29475" y="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215" r:id="rId1"/>
    <p:sldLayoutId id="2147487216" r:id="rId2"/>
    <p:sldLayoutId id="2147487217" r:id="rId3"/>
    <p:sldLayoutId id="2147487218" r:id="rId4"/>
    <p:sldLayoutId id="2147487219" r:id="rId5"/>
    <p:sldLayoutId id="2147487220" r:id="rId6"/>
    <p:sldLayoutId id="2147487221" r:id="rId7"/>
    <p:sldLayoutId id="2147487222" r:id="rId8"/>
    <p:sldLayoutId id="2147487223" r:id="rId9"/>
    <p:sldLayoutId id="2147487224" r:id="rId10"/>
    <p:sldLayoutId id="2147487225" r:id="rId11"/>
  </p:sldLayoutIdLst>
  <p:transition spd="slow">
    <p:push dir="u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Univers 45 Light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Univers 45 Light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Univers 45 Light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Univers 45 Light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Univers 45 Light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Univers 45 Light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Univers 45 Light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Univers 45 Light" pitchFamily="2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har char="•"/>
        <a:defRPr sz="900" b="1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79388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85000"/>
        <a:buFont typeface="Wingdings" pitchFamily="2" charset="2"/>
        <a:buChar char="l"/>
        <a:defRPr sz="900">
          <a:solidFill>
            <a:schemeClr val="tx1"/>
          </a:solidFill>
          <a:latin typeface="+mn-lt"/>
        </a:defRPr>
      </a:lvl2pPr>
      <a:lvl3pPr marL="357188" indent="-174625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-"/>
        <a:defRPr sz="900">
          <a:solidFill>
            <a:schemeClr val="tx1"/>
          </a:solidFill>
          <a:latin typeface="+mn-lt"/>
        </a:defRPr>
      </a:lvl3pPr>
      <a:lvl4pPr marL="541338" indent="-182563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85000"/>
        <a:buFont typeface="Wingdings" pitchFamily="2" charset="2"/>
        <a:buChar char="l"/>
        <a:defRPr sz="900">
          <a:solidFill>
            <a:schemeClr val="tx1"/>
          </a:solidFill>
          <a:latin typeface="+mn-lt"/>
        </a:defRPr>
      </a:lvl4pPr>
      <a:lvl5pPr marL="719138" indent="-176213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-"/>
        <a:defRPr sz="900">
          <a:solidFill>
            <a:schemeClr val="tx1"/>
          </a:solidFill>
          <a:latin typeface="+mn-lt"/>
        </a:defRPr>
      </a:lvl5pPr>
      <a:lvl6pPr marL="1176338" indent="-176213" algn="l" rtl="0" fontAlgn="base">
        <a:spcBef>
          <a:spcPct val="40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-"/>
        <a:defRPr sz="900">
          <a:solidFill>
            <a:schemeClr val="tx1"/>
          </a:solidFill>
          <a:latin typeface="+mn-lt"/>
        </a:defRPr>
      </a:lvl6pPr>
      <a:lvl7pPr marL="1633538" indent="-176213" algn="l" rtl="0" fontAlgn="base">
        <a:spcBef>
          <a:spcPct val="40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-"/>
        <a:defRPr sz="900">
          <a:solidFill>
            <a:schemeClr val="tx1"/>
          </a:solidFill>
          <a:latin typeface="+mn-lt"/>
        </a:defRPr>
      </a:lvl7pPr>
      <a:lvl8pPr marL="2090738" indent="-176213" algn="l" rtl="0" fontAlgn="base">
        <a:spcBef>
          <a:spcPct val="40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-"/>
        <a:defRPr sz="900">
          <a:solidFill>
            <a:schemeClr val="tx1"/>
          </a:solidFill>
          <a:latin typeface="+mn-lt"/>
        </a:defRPr>
      </a:lvl8pPr>
      <a:lvl9pPr marL="2547938" indent="-176213" algn="l" rtl="0" fontAlgn="base">
        <a:spcBef>
          <a:spcPct val="40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-"/>
        <a:defRPr sz="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57150" y="0"/>
            <a:ext cx="8424863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9600" rIns="39600" bIns="396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82763" y="692150"/>
            <a:ext cx="8062912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2" name="Line 26"/>
          <p:cNvSpPr>
            <a:spLocks noChangeShapeType="1"/>
          </p:cNvSpPr>
          <p:nvPr/>
        </p:nvSpPr>
        <p:spPr bwMode="auto">
          <a:xfrm>
            <a:off x="55563" y="517525"/>
            <a:ext cx="9793287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713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705975" y="6602413"/>
            <a:ext cx="144463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  <a:latin typeface="Univers 45 Light" pitchFamily="2" charset="0"/>
                <a:cs typeface="+mn-cs"/>
              </a:defRPr>
            </a:lvl1pPr>
          </a:lstStyle>
          <a:p>
            <a:pPr>
              <a:defRPr/>
            </a:pPr>
            <a:fld id="{F572D80A-8C2D-48EA-951D-F50900D5CA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4" name="Picture 4" descr="C:\Users\TWale-Temowo\Desktop\SEC Loan Staff\References\Client\Gold wilth Blue Back SEC Logo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29475" y="0"/>
            <a:ext cx="259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236" r:id="rId1"/>
    <p:sldLayoutId id="2147487226" r:id="rId2"/>
    <p:sldLayoutId id="2147487227" r:id="rId3"/>
    <p:sldLayoutId id="2147487228" r:id="rId4"/>
    <p:sldLayoutId id="2147487229" r:id="rId5"/>
    <p:sldLayoutId id="2147487230" r:id="rId6"/>
    <p:sldLayoutId id="2147487231" r:id="rId7"/>
    <p:sldLayoutId id="2147487232" r:id="rId8"/>
    <p:sldLayoutId id="2147487233" r:id="rId9"/>
    <p:sldLayoutId id="2147487234" r:id="rId10"/>
    <p:sldLayoutId id="2147487235" r:id="rId11"/>
  </p:sldLayoutIdLst>
  <p:transition spd="slow">
    <p:push dir="u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Univers 45 Light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Univers 45 Light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Univers 45 Light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Univers 45 Light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Univers 45 Light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Univers 45 Light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Univers 45 Light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Univers 45 Light" pitchFamily="2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har char="•"/>
        <a:defRPr sz="900" b="1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79388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85000"/>
        <a:buFont typeface="Wingdings" pitchFamily="2" charset="2"/>
        <a:buChar char="l"/>
        <a:defRPr sz="900">
          <a:solidFill>
            <a:schemeClr val="tx1"/>
          </a:solidFill>
          <a:latin typeface="+mn-lt"/>
        </a:defRPr>
      </a:lvl2pPr>
      <a:lvl3pPr marL="357188" indent="-174625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-"/>
        <a:defRPr sz="900">
          <a:solidFill>
            <a:schemeClr val="tx1"/>
          </a:solidFill>
          <a:latin typeface="+mn-lt"/>
        </a:defRPr>
      </a:lvl3pPr>
      <a:lvl4pPr marL="541338" indent="-182563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85000"/>
        <a:buFont typeface="Wingdings" pitchFamily="2" charset="2"/>
        <a:buChar char="l"/>
        <a:defRPr sz="900">
          <a:solidFill>
            <a:schemeClr val="tx1"/>
          </a:solidFill>
          <a:latin typeface="+mn-lt"/>
        </a:defRPr>
      </a:lvl4pPr>
      <a:lvl5pPr marL="719138" indent="-176213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-"/>
        <a:defRPr sz="900">
          <a:solidFill>
            <a:schemeClr val="tx1"/>
          </a:solidFill>
          <a:latin typeface="+mn-lt"/>
        </a:defRPr>
      </a:lvl5pPr>
      <a:lvl6pPr marL="1176338" indent="-176213" algn="l" rtl="0" fontAlgn="base">
        <a:spcBef>
          <a:spcPct val="40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-"/>
        <a:defRPr sz="900">
          <a:solidFill>
            <a:schemeClr val="tx1"/>
          </a:solidFill>
          <a:latin typeface="+mn-lt"/>
        </a:defRPr>
      </a:lvl6pPr>
      <a:lvl7pPr marL="1633538" indent="-176213" algn="l" rtl="0" fontAlgn="base">
        <a:spcBef>
          <a:spcPct val="40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-"/>
        <a:defRPr sz="900">
          <a:solidFill>
            <a:schemeClr val="tx1"/>
          </a:solidFill>
          <a:latin typeface="+mn-lt"/>
        </a:defRPr>
      </a:lvl7pPr>
      <a:lvl8pPr marL="2090738" indent="-176213" algn="l" rtl="0" fontAlgn="base">
        <a:spcBef>
          <a:spcPct val="40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-"/>
        <a:defRPr sz="900">
          <a:solidFill>
            <a:schemeClr val="tx1"/>
          </a:solidFill>
          <a:latin typeface="+mn-lt"/>
        </a:defRPr>
      </a:lvl8pPr>
      <a:lvl9pPr marL="2547938" indent="-176213" algn="l" rtl="0" fontAlgn="base">
        <a:spcBef>
          <a:spcPct val="40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-"/>
        <a:defRPr sz="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1C6F7"/>
            </a:gs>
            <a:gs pos="30000">
              <a:srgbClr val="0F6FC6"/>
            </a:gs>
            <a:gs pos="100000">
              <a:srgbClr val="0F6FC6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8"/>
          <p:cNvSpPr>
            <a:spLocks noGrp="1"/>
          </p:cNvSpPr>
          <p:nvPr>
            <p:ph type="title"/>
          </p:nvPr>
        </p:nvSpPr>
        <p:spPr bwMode="auto">
          <a:xfrm>
            <a:off x="495300" y="70485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53643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95300" y="1935163"/>
            <a:ext cx="89154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45C75"/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889250" y="6356350"/>
            <a:ext cx="36322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45C75"/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585200" y="6356350"/>
            <a:ext cx="8255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45C75"/>
                </a:solidFill>
                <a:latin typeface="Constantia" pitchFamily="18" charset="0"/>
                <a:cs typeface="Arial" charset="0"/>
              </a:defRPr>
            </a:lvl1pPr>
          </a:lstStyle>
          <a:p>
            <a:pPr>
              <a:defRPr/>
            </a:pPr>
            <a:fld id="{4F1E09F2-BE5D-48FA-A879-13CFA614E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9" name="Group 1"/>
          <p:cNvGrpSpPr>
            <a:grpSpLocks/>
          </p:cNvGrpSpPr>
          <p:nvPr/>
        </p:nvGrpSpPr>
        <p:grpSpPr bwMode="auto">
          <a:xfrm>
            <a:off x="-20638" y="203200"/>
            <a:ext cx="9945688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07286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100" dirty="0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072866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100" dirty="0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37" r:id="rId1"/>
    <p:sldLayoutId id="2147487238" r:id="rId2"/>
    <p:sldLayoutId id="2147487239" r:id="rId3"/>
    <p:sldLayoutId id="2147487240" r:id="rId4"/>
    <p:sldLayoutId id="2147487241" r:id="rId5"/>
    <p:sldLayoutId id="2147487242" r:id="rId6"/>
    <p:sldLayoutId id="2147487243" r:id="rId7"/>
    <p:sldLayoutId id="2147487244" r:id="rId8"/>
    <p:sldLayoutId id="2147487245" r:id="rId9"/>
    <p:sldLayoutId id="2147487246" r:id="rId10"/>
    <p:sldLayoutId id="2147487247" r:id="rId11"/>
  </p:sldLayoutIdLst>
  <p:transition spd="slow">
    <p:push dir="u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Calibri" pitchFamily="34" charset="0"/>
        </a:defRPr>
      </a:lvl9pPr>
    </p:titleStyle>
    <p:bodyStyle>
      <a:lvl1pPr marL="320675" indent="-320675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50888" indent="-2889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2889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393825" indent="-24606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16088" indent="-246063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038444" indent="-246759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253018" indent="-21457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4877" indent="-214573" algn="l" rtl="0" eaLnBrk="1" latinLnBrk="0" hangingPunct="1">
        <a:spcBef>
          <a:spcPct val="20000"/>
        </a:spcBef>
        <a:buClr>
          <a:schemeClr val="tx2"/>
        </a:buClr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2896737" indent="-21457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228600" y="457200"/>
            <a:ext cx="7180263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275" tIns="53637" rIns="107275" bIns="53637">
            <a:spAutoFit/>
          </a:bodyPr>
          <a:lstStyle/>
          <a:p>
            <a:pPr defTabSz="1071563"/>
            <a:r>
              <a:rPr lang="en-US" altLang="en-US" sz="4000" b="1">
                <a:solidFill>
                  <a:srgbClr val="FFFFFF"/>
                </a:solidFill>
                <a:latin typeface="Arial" pitchFamily="34" charset="0"/>
              </a:rPr>
              <a:t>Securities and Exchange Commission, Nigeria (SEC)</a:t>
            </a:r>
          </a:p>
        </p:txBody>
      </p:sp>
      <p:pic>
        <p:nvPicPr>
          <p:cNvPr id="16387" name="Picture 4" descr="SEC-LOGO_BASIC-SMALL-SEE-THROUGH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2590800"/>
            <a:ext cx="21685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296863" y="2432050"/>
            <a:ext cx="6789737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275" tIns="53637" rIns="107275" bIns="53637">
            <a:spAutoFit/>
          </a:bodyPr>
          <a:lstStyle/>
          <a:p>
            <a:pPr defTabSz="1071563"/>
            <a:r>
              <a:rPr lang="en-US" altLang="en-US" sz="2000" b="1"/>
              <a:t>REPORT OF THE IMPLEMENTATION SUB - COMMITTEE ON THE 10 - YEAR NON-INTEREST CAPITAL MARKET MASTER PLAN</a:t>
            </a:r>
            <a:endParaRPr lang="en-US" altLang="en-US" sz="2000"/>
          </a:p>
          <a:p>
            <a:pPr defTabSz="1071563"/>
            <a:endParaRPr lang="en-US" altLang="en-US" sz="20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89" name="TextBox 3"/>
          <p:cNvSpPr txBox="1">
            <a:spLocks noChangeArrowheads="1"/>
          </p:cNvSpPr>
          <p:nvPr/>
        </p:nvSpPr>
        <p:spPr bwMode="auto">
          <a:xfrm>
            <a:off x="381000" y="4572000"/>
            <a:ext cx="64008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275" tIns="53637" rIns="107275" bIns="53637">
            <a:spAutoFit/>
          </a:bodyPr>
          <a:lstStyle/>
          <a:p>
            <a:pPr defTabSz="1071563"/>
            <a:r>
              <a:rPr lang="en-US" altLang="en-US" sz="1800" b="1">
                <a:solidFill>
                  <a:srgbClr val="FFFF00"/>
                </a:solidFill>
                <a:latin typeface="Arial" pitchFamily="34" charset="0"/>
              </a:rPr>
              <a:t>April 2016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>
          <a:xfrm>
            <a:off x="152400" y="76200"/>
            <a:ext cx="8329613" cy="431800"/>
          </a:xfrm>
        </p:spPr>
        <p:txBody>
          <a:bodyPr/>
          <a:lstStyle/>
          <a:p>
            <a:r>
              <a:rPr lang="en-US" altLang="en-US" sz="3600" smtClean="0"/>
              <a:t/>
            </a:r>
            <a:br>
              <a:rPr lang="en-US" altLang="en-US" sz="3600" smtClean="0"/>
            </a:br>
            <a:r>
              <a:rPr lang="en-US" altLang="en-US" sz="3600" smtClean="0"/>
              <a:t> </a:t>
            </a:r>
            <a:br>
              <a:rPr lang="en-US" altLang="en-US" sz="3600" smtClean="0"/>
            </a:br>
            <a:r>
              <a:rPr lang="en-US" altLang="en-US" sz="3600" smtClean="0"/>
              <a:t/>
            </a:r>
            <a:br>
              <a:rPr lang="en-US" altLang="en-US" sz="3600" smtClean="0"/>
            </a:br>
            <a:r>
              <a:rPr lang="en-US" altLang="en-US" sz="3600" smtClean="0"/>
              <a:t/>
            </a:r>
            <a:br>
              <a:rPr lang="en-US" altLang="en-US" sz="3600" smtClean="0"/>
            </a:br>
            <a:r>
              <a:rPr lang="en-US" altLang="en-US" sz="3600" smtClean="0"/>
              <a:t/>
            </a:r>
            <a:br>
              <a:rPr lang="en-US" altLang="en-US" sz="3600" smtClean="0"/>
            </a:br>
            <a:r>
              <a:rPr lang="en-US" altLang="en-US" sz="3600" smtClean="0"/>
              <a:t/>
            </a:r>
            <a:br>
              <a:rPr lang="en-US" altLang="en-US" sz="3600" smtClean="0"/>
            </a:br>
            <a:r>
              <a:rPr lang="en-US" altLang="en-US" sz="3600" smtClean="0"/>
              <a:t/>
            </a:r>
            <a:br>
              <a:rPr lang="en-US" altLang="en-US" sz="3600" smtClean="0"/>
            </a:br>
            <a:r>
              <a:rPr lang="en-US" altLang="en-US" sz="3600" smtClean="0"/>
              <a:t/>
            </a:r>
            <a:br>
              <a:rPr lang="en-US" altLang="en-US" sz="3600" smtClean="0"/>
            </a:br>
            <a:r>
              <a:rPr lang="en-US" altLang="en-US" sz="3600" smtClean="0">
                <a:latin typeface="Century Gothic" pitchFamily="34" charset="0"/>
              </a:rPr>
              <a:t>TERMS OF REFERENCE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2125" y="928688"/>
            <a:ext cx="8915400" cy="5791200"/>
          </a:xfrm>
        </p:spPr>
        <p:txBody>
          <a:bodyPr/>
          <a:lstStyle/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0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000" dirty="0" smtClean="0">
              <a:solidFill>
                <a:schemeClr val="tx1"/>
              </a:solidFill>
              <a:latin typeface="Century Gothic" pitchFamily="34" charset="0"/>
              <a:ea typeface="Calibri"/>
              <a:cs typeface="Times New Roman"/>
            </a:endParaRPr>
          </a:p>
          <a:p>
            <a:pPr>
              <a:buFontTx/>
              <a:buNone/>
              <a:defRPr/>
            </a:pPr>
            <a:endParaRPr lang="en-US" sz="20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7412" name="Slide Number Placeholder 4"/>
          <p:cNvSpPr txBox="1">
            <a:spLocks/>
          </p:cNvSpPr>
          <p:nvPr/>
        </p:nvSpPr>
        <p:spPr bwMode="auto">
          <a:xfrm>
            <a:off x="8585200" y="6356350"/>
            <a:ext cx="8255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fld id="{EA163EA7-C457-4109-A8B0-EA4D9ADFED8D}" type="slidenum">
              <a:rPr lang="en-US" altLang="en-US">
                <a:solidFill>
                  <a:srgbClr val="045C75"/>
                </a:solidFill>
                <a:latin typeface="Arial" pitchFamily="34" charset="0"/>
              </a:rPr>
              <a:pPr algn="r"/>
              <a:t>1</a:t>
            </a:fld>
            <a:endParaRPr lang="en-US" altLang="en-US">
              <a:solidFill>
                <a:srgbClr val="045C75"/>
              </a:solidFill>
              <a:latin typeface="Arial" pitchFamily="34" charset="0"/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762000" y="9144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8424863" cy="6096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altLang="en-US" sz="36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PROGRESS REPORT- PENCOM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762000"/>
            <a:ext cx="8839200" cy="53340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5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500" dirty="0" smtClean="0">
              <a:solidFill>
                <a:schemeClr val="tx1"/>
              </a:solidFill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5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buFontTx/>
              <a:buNone/>
              <a:defRPr/>
            </a:pP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18436" name="Slide Number Placeholder 4"/>
          <p:cNvSpPr txBox="1">
            <a:spLocks/>
          </p:cNvSpPr>
          <p:nvPr/>
        </p:nvSpPr>
        <p:spPr bwMode="auto">
          <a:xfrm>
            <a:off x="8585200" y="6356350"/>
            <a:ext cx="8255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fld id="{B24E9969-D4A0-49E4-9FE6-59D8275B3326}" type="slidenum">
              <a:rPr lang="en-US" altLang="en-US">
                <a:solidFill>
                  <a:srgbClr val="045C75"/>
                </a:solidFill>
                <a:latin typeface="Arial" pitchFamily="34" charset="0"/>
              </a:rPr>
              <a:pPr algn="r"/>
              <a:t>2</a:t>
            </a:fld>
            <a:endParaRPr lang="en-US" altLang="en-US">
              <a:solidFill>
                <a:srgbClr val="045C75"/>
              </a:solidFill>
              <a:latin typeface="Arial" pitchFamily="34" charset="0"/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533400" y="685800"/>
          <a:ext cx="88773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8424863" cy="6096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altLang="en-US" sz="36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PROGRESS REPORT - CBN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762000"/>
            <a:ext cx="8839200" cy="53340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5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500" dirty="0" smtClean="0">
              <a:solidFill>
                <a:schemeClr val="tx1"/>
              </a:solidFill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5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buFontTx/>
              <a:buNone/>
              <a:defRPr/>
            </a:pP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19460" name="Slide Number Placeholder 4"/>
          <p:cNvSpPr txBox="1">
            <a:spLocks/>
          </p:cNvSpPr>
          <p:nvPr/>
        </p:nvSpPr>
        <p:spPr bwMode="auto">
          <a:xfrm>
            <a:off x="8585200" y="6356350"/>
            <a:ext cx="8255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fld id="{63B2DF0E-C79D-42EB-9CA4-20303A8EBB9D}" type="slidenum">
              <a:rPr lang="en-US" altLang="en-US">
                <a:solidFill>
                  <a:srgbClr val="045C75"/>
                </a:solidFill>
                <a:latin typeface="Arial" pitchFamily="34" charset="0"/>
              </a:rPr>
              <a:pPr algn="r"/>
              <a:t>3</a:t>
            </a:fld>
            <a:endParaRPr lang="en-US" altLang="en-US">
              <a:solidFill>
                <a:srgbClr val="045C75"/>
              </a:solidFill>
              <a:latin typeface="Arial" pitchFamily="34" charset="0"/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533400" y="762000"/>
          <a:ext cx="88773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8424863" cy="6096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altLang="en-US" sz="36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PROGRESS REPORT - CBN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762000"/>
            <a:ext cx="8839200" cy="53340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5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500" dirty="0" smtClean="0">
              <a:solidFill>
                <a:schemeClr val="tx1"/>
              </a:solidFill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5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buFontTx/>
              <a:buNone/>
              <a:defRPr/>
            </a:pP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20484" name="Slide Number Placeholder 4"/>
          <p:cNvSpPr txBox="1">
            <a:spLocks/>
          </p:cNvSpPr>
          <p:nvPr/>
        </p:nvSpPr>
        <p:spPr bwMode="auto">
          <a:xfrm>
            <a:off x="8585200" y="6356350"/>
            <a:ext cx="8255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fld id="{6CEB3C5F-4319-48B8-BA50-6258D1FCD3E2}" type="slidenum">
              <a:rPr lang="en-US" altLang="en-US">
                <a:solidFill>
                  <a:srgbClr val="045C75"/>
                </a:solidFill>
                <a:latin typeface="Arial" pitchFamily="34" charset="0"/>
              </a:rPr>
              <a:pPr algn="r"/>
              <a:t>4</a:t>
            </a:fld>
            <a:endParaRPr lang="en-US" altLang="en-US">
              <a:solidFill>
                <a:srgbClr val="045C75"/>
              </a:solidFill>
              <a:latin typeface="Arial" pitchFamily="34" charset="0"/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629557" y="762000"/>
          <a:ext cx="8763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8424863" cy="6096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altLang="en-US" sz="20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en-US" altLang="en-US" sz="20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lang="en-US" altLang="en-US" sz="20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en-US" altLang="en-US" sz="20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lang="en-US" altLang="en-US" sz="20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en-US" altLang="en-US" sz="20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lang="en-US" altLang="en-US" sz="20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en-US" altLang="en-US" sz="20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lang="en-US" altLang="en-US" sz="36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lang="en-US" altLang="en-US" sz="36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lang="en-US" altLang="en-US" sz="36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en-US" altLang="en-US" sz="36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lang="en-US" altLang="en-US" sz="36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en-US" altLang="en-US" sz="36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lang="en-US" altLang="en-US" sz="36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en-US" altLang="en-US" sz="36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lang="en-US" altLang="en-US" sz="36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en-US" altLang="en-US" sz="36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lang="en-US" altLang="en-US" sz="20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PROGRESS REPORT -SECONDARY MARKET LIQUIDITY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762000"/>
            <a:ext cx="8839200" cy="53340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5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500" dirty="0" smtClean="0">
              <a:solidFill>
                <a:schemeClr val="tx1"/>
              </a:solidFill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5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buFontTx/>
              <a:buNone/>
              <a:defRPr/>
            </a:pP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21508" name="Slide Number Placeholder 4"/>
          <p:cNvSpPr txBox="1">
            <a:spLocks/>
          </p:cNvSpPr>
          <p:nvPr/>
        </p:nvSpPr>
        <p:spPr bwMode="auto">
          <a:xfrm>
            <a:off x="8585200" y="6356350"/>
            <a:ext cx="8255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fld id="{3A56D66C-5682-4AC2-B8EF-93EEDEA2E12C}" type="slidenum">
              <a:rPr lang="en-US" altLang="en-US">
                <a:solidFill>
                  <a:srgbClr val="045C75"/>
                </a:solidFill>
                <a:latin typeface="Arial" pitchFamily="34" charset="0"/>
              </a:rPr>
              <a:pPr algn="r"/>
              <a:t>5</a:t>
            </a:fld>
            <a:endParaRPr lang="en-US" altLang="en-US">
              <a:solidFill>
                <a:srgbClr val="045C75"/>
              </a:solidFill>
              <a:latin typeface="Arial" pitchFamily="34" charset="0"/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533400" y="685800"/>
          <a:ext cx="846455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8424863" cy="6096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altLang="en-US" sz="32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altLang="en-US" sz="200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OTHER INITIATIVES: ENGAGE  PROSPECTIVE  ISSUERS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762000"/>
            <a:ext cx="8839200" cy="53340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5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500" dirty="0" smtClean="0">
              <a:solidFill>
                <a:schemeClr val="tx1"/>
              </a:solidFill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/>
            </a:pPr>
            <a:endParaRPr lang="en-US" sz="25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buFontTx/>
              <a:buNone/>
              <a:defRPr/>
            </a:pP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22532" name="Slide Number Placeholder 4"/>
          <p:cNvSpPr txBox="1">
            <a:spLocks/>
          </p:cNvSpPr>
          <p:nvPr/>
        </p:nvSpPr>
        <p:spPr bwMode="auto">
          <a:xfrm>
            <a:off x="8585200" y="6356350"/>
            <a:ext cx="8255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/>
            <a:fld id="{19B1DFBA-73ED-4654-87D7-CB41110FCD6D}" type="slidenum">
              <a:rPr lang="en-US" altLang="en-US">
                <a:solidFill>
                  <a:srgbClr val="045C75"/>
                </a:solidFill>
                <a:latin typeface="Arial" pitchFamily="34" charset="0"/>
              </a:rPr>
              <a:pPr algn="r"/>
              <a:t>6</a:t>
            </a:fld>
            <a:endParaRPr lang="en-US" altLang="en-US">
              <a:solidFill>
                <a:srgbClr val="045C75"/>
              </a:solidFill>
              <a:latin typeface="Arial" pitchFamily="34" charset="0"/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629557" y="762000"/>
          <a:ext cx="8763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905000"/>
            <a:ext cx="8420100" cy="3025775"/>
          </a:xfrm>
        </p:spPr>
        <p:txBody>
          <a:bodyPr/>
          <a:lstStyle/>
          <a:p>
            <a:pPr algn="ctr">
              <a:defRPr/>
            </a:pPr>
            <a:r>
              <a:rPr lang="en-US" sz="6000" dirty="0" smtClean="0"/>
              <a:t>Thank you </a:t>
            </a:r>
            <a:endParaRPr lang="en-US" sz="6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930C13-EB9A-45C8-89A9-B7D27422EC4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LAYOUTGRID" val="TRUE"/>
  <p:tag name="FASLEFT" val="4.375"/>
  <p:tag name="FASTOP" val="54.5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KPMG Report Standard Template">
  <a:themeElements>
    <a:clrScheme name="KPMG Report Standard Template 13">
      <a:dk1>
        <a:srgbClr val="000000"/>
      </a:dk1>
      <a:lt1>
        <a:srgbClr val="FFFFFF"/>
      </a:lt1>
      <a:dk2>
        <a:srgbClr val="0C2D83"/>
      </a:dk2>
      <a:lt2>
        <a:srgbClr val="CCD6E3"/>
      </a:lt2>
      <a:accent1>
        <a:srgbClr val="8AA5CB"/>
      </a:accent1>
      <a:accent2>
        <a:srgbClr val="FAD8AF"/>
      </a:accent2>
      <a:accent3>
        <a:srgbClr val="FFFFFF"/>
      </a:accent3>
      <a:accent4>
        <a:srgbClr val="000000"/>
      </a:accent4>
      <a:accent5>
        <a:srgbClr val="C4CFE2"/>
      </a:accent5>
      <a:accent6>
        <a:srgbClr val="E3C49E"/>
      </a:accent6>
      <a:hlink>
        <a:srgbClr val="F5B36A"/>
      </a:hlink>
      <a:folHlink>
        <a:srgbClr val="AABE75"/>
      </a:folHlink>
    </a:clrScheme>
    <a:fontScheme name="KPMG Report Standard Template">
      <a:majorFont>
        <a:latin typeface="Univers 45 Light"/>
        <a:ea typeface=""/>
        <a:cs typeface=""/>
      </a:majorFont>
      <a:minorFont>
        <a:latin typeface="Univers 45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45 Light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45 Light" pitchFamily="2" charset="0"/>
          </a:defRPr>
        </a:defPPr>
      </a:lstStyle>
    </a:lnDef>
  </a:objectDefaults>
  <a:extraClrSchemeLst>
    <a:extraClrScheme>
      <a:clrScheme name="KPMG Report Standar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PMG Report Standard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PMG Report Standard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PMG Report Standard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PMG Report Standard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PMG Report Standard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MG Report Standard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MG Report Standard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MG Report Standard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MG Report Standard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MG Report Standard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MG Report Standard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MG Report Standard Template 13">
        <a:dk1>
          <a:srgbClr val="000000"/>
        </a:dk1>
        <a:lt1>
          <a:srgbClr val="FFFFFF"/>
        </a:lt1>
        <a:dk2>
          <a:srgbClr val="0C2D83"/>
        </a:dk2>
        <a:lt2>
          <a:srgbClr val="CCD6E3"/>
        </a:lt2>
        <a:accent1>
          <a:srgbClr val="8AA5CB"/>
        </a:accent1>
        <a:accent2>
          <a:srgbClr val="FAD8AF"/>
        </a:accent2>
        <a:accent3>
          <a:srgbClr val="FFFFFF"/>
        </a:accent3>
        <a:accent4>
          <a:srgbClr val="000000"/>
        </a:accent4>
        <a:accent5>
          <a:srgbClr val="C4CFE2"/>
        </a:accent5>
        <a:accent6>
          <a:srgbClr val="E3C49E"/>
        </a:accent6>
        <a:hlink>
          <a:srgbClr val="F5B36A"/>
        </a:hlink>
        <a:folHlink>
          <a:srgbClr val="AABE7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PMG Report Standard Template (2)">
  <a:themeElements>
    <a:clrScheme name="KPMG Report Standard Template (2) 13">
      <a:dk1>
        <a:srgbClr val="000000"/>
      </a:dk1>
      <a:lt1>
        <a:srgbClr val="FFFFFF"/>
      </a:lt1>
      <a:dk2>
        <a:srgbClr val="0C2D83"/>
      </a:dk2>
      <a:lt2>
        <a:srgbClr val="CCD6E3"/>
      </a:lt2>
      <a:accent1>
        <a:srgbClr val="8AA5CB"/>
      </a:accent1>
      <a:accent2>
        <a:srgbClr val="FAD8AF"/>
      </a:accent2>
      <a:accent3>
        <a:srgbClr val="FFFFFF"/>
      </a:accent3>
      <a:accent4>
        <a:srgbClr val="000000"/>
      </a:accent4>
      <a:accent5>
        <a:srgbClr val="C4CFE2"/>
      </a:accent5>
      <a:accent6>
        <a:srgbClr val="E3C49E"/>
      </a:accent6>
      <a:hlink>
        <a:srgbClr val="F5B36A"/>
      </a:hlink>
      <a:folHlink>
        <a:srgbClr val="AABE75"/>
      </a:folHlink>
    </a:clrScheme>
    <a:fontScheme name="KPMG Report Standard Template (2)">
      <a:majorFont>
        <a:latin typeface="Univers 45 Light"/>
        <a:ea typeface=""/>
        <a:cs typeface=""/>
      </a:majorFont>
      <a:minorFont>
        <a:latin typeface="Univers 45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45 Light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45 Light" pitchFamily="2" charset="0"/>
          </a:defRPr>
        </a:defPPr>
      </a:lstStyle>
    </a:lnDef>
  </a:objectDefaults>
  <a:extraClrSchemeLst>
    <a:extraClrScheme>
      <a:clrScheme name="KPMG Report Standard Template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PMG Report Standard Template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PMG Report Standard Template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PMG Report Standard Template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PMG Report Standard Template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PMG Report Standard Template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MG Report Standard Template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MG Report Standard Template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MG Report Standard Template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MG Report Standard Template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MG Report Standard Template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MG Report Standard Template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MG Report Standard Template (2) 13">
        <a:dk1>
          <a:srgbClr val="000000"/>
        </a:dk1>
        <a:lt1>
          <a:srgbClr val="FFFFFF"/>
        </a:lt1>
        <a:dk2>
          <a:srgbClr val="0C2D83"/>
        </a:dk2>
        <a:lt2>
          <a:srgbClr val="CCD6E3"/>
        </a:lt2>
        <a:accent1>
          <a:srgbClr val="8AA5CB"/>
        </a:accent1>
        <a:accent2>
          <a:srgbClr val="FAD8AF"/>
        </a:accent2>
        <a:accent3>
          <a:srgbClr val="FFFFFF"/>
        </a:accent3>
        <a:accent4>
          <a:srgbClr val="000000"/>
        </a:accent4>
        <a:accent5>
          <a:srgbClr val="C4CFE2"/>
        </a:accent5>
        <a:accent6>
          <a:srgbClr val="E3C49E"/>
        </a:accent6>
        <a:hlink>
          <a:srgbClr val="F5B36A"/>
        </a:hlink>
        <a:folHlink>
          <a:srgbClr val="AABE7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KPMG Report Standard Template</Template>
  <TotalTime>66637</TotalTime>
  <Words>430</Words>
  <Application>Microsoft Office PowerPoint</Application>
  <PresentationFormat>A4 Paper (210x297 mm)</PresentationFormat>
  <Paragraphs>82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Univers 45 Light</vt:lpstr>
      <vt:lpstr>Arial</vt:lpstr>
      <vt:lpstr>Wingdings</vt:lpstr>
      <vt:lpstr>Symbol</vt:lpstr>
      <vt:lpstr>Calibri</vt:lpstr>
      <vt:lpstr>Constantia</vt:lpstr>
      <vt:lpstr>Wingdings 2</vt:lpstr>
      <vt:lpstr>Century Gothic</vt:lpstr>
      <vt:lpstr>Times New Roman</vt:lpstr>
      <vt:lpstr>KPMG Report Standard Template</vt:lpstr>
      <vt:lpstr>KPMG Report Standard Template (2)</vt:lpstr>
      <vt:lpstr>Flow</vt:lpstr>
      <vt:lpstr>Slide 0</vt:lpstr>
      <vt:lpstr>         TERMS OF REFERENCE</vt:lpstr>
      <vt:lpstr>PROGRESS REPORT- PENCOM</vt:lpstr>
      <vt:lpstr>PROGRESS REPORT - CBN</vt:lpstr>
      <vt:lpstr>PROGRESS REPORT - CBN</vt:lpstr>
      <vt:lpstr>          PROGRESS REPORT -SECONDARY MARKET LIQUIDITY</vt:lpstr>
      <vt:lpstr> OTHER INITIATIVES: ENGAGE  PROSPECTIVE  ISSUERS</vt:lpstr>
      <vt:lpstr>Thank you </vt:lpstr>
    </vt:vector>
  </TitlesOfParts>
  <Company>KPMG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KPMG</dc:creator>
  <cp:lastModifiedBy>dmegbunu</cp:lastModifiedBy>
  <cp:revision>2389</cp:revision>
  <cp:lastPrinted>2015-11-25T07:13:17Z</cp:lastPrinted>
  <dcterms:created xsi:type="dcterms:W3CDTF">2010-06-30T08:08:03Z</dcterms:created>
  <dcterms:modified xsi:type="dcterms:W3CDTF">2016-04-13T14:59:10Z</dcterms:modified>
</cp:coreProperties>
</file>