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433" r:id="rId3"/>
    <p:sldId id="435" r:id="rId4"/>
    <p:sldId id="436" r:id="rId5"/>
    <p:sldId id="437" r:id="rId6"/>
    <p:sldId id="438" r:id="rId7"/>
    <p:sldId id="441" r:id="rId8"/>
    <p:sldId id="442" r:id="rId9"/>
    <p:sldId id="445" r:id="rId10"/>
    <p:sldId id="420" r:id="rId11"/>
    <p:sldId id="417" r:id="rId1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33AA9"/>
    <a:srgbClr val="0A0571"/>
    <a:srgbClr val="1C018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44" autoAdjust="0"/>
    <p:restoredTop sz="86475" autoAdjust="0"/>
  </p:normalViewPr>
  <p:slideViewPr>
    <p:cSldViewPr>
      <p:cViewPr>
        <p:scale>
          <a:sx n="100" d="100"/>
          <a:sy n="100" d="100"/>
        </p:scale>
        <p:origin x="756" y="7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19668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6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0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denuga\AppData\Local\Microsoft\Windows\Temporary%20Internet%20Files\Content.Outlook\3YXJ51PO\Market%20Index-USI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3.8651494066597382E-2"/>
          <c:y val="1.5058654373940458E-2"/>
          <c:w val="0.90704410270863789"/>
          <c:h val="0.8934832683237236"/>
        </c:manualLayout>
      </c:layout>
      <c:areaChart>
        <c:grouping val="stacked"/>
        <c:ser>
          <c:idx val="0"/>
          <c:order val="0"/>
          <c:tx>
            <c:strRef>
              <c:f>Sheet1!$P$25</c:f>
              <c:strCache>
                <c:ptCount val="1"/>
                <c:pt idx="0">
                  <c:v>Demat Level (Bn)</c:v>
                </c:pt>
              </c:strCache>
            </c:strRef>
          </c:tx>
          <c:spPr>
            <a:solidFill>
              <a:schemeClr val="tx2">
                <a:lumMod val="60000"/>
                <a:lumOff val="40000"/>
                <a:alpha val="73000"/>
              </a:schemeClr>
            </a:solidFill>
          </c:spPr>
          <c:cat>
            <c:numRef>
              <c:f>Sheet1!$O$26:$O$40</c:f>
              <c:numCache>
                <c:formatCode>mmm\-yy</c:formatCode>
                <c:ptCount val="15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</c:numCache>
            </c:numRef>
          </c:cat>
          <c:val>
            <c:numRef>
              <c:f>Sheet1!$P$26:$P$40</c:f>
              <c:numCache>
                <c:formatCode>General</c:formatCode>
                <c:ptCount val="15"/>
                <c:pt idx="0">
                  <c:v>2.21</c:v>
                </c:pt>
                <c:pt idx="1">
                  <c:v>2.23</c:v>
                </c:pt>
                <c:pt idx="2">
                  <c:v>2.3199999999999994</c:v>
                </c:pt>
                <c:pt idx="3">
                  <c:v>2.3499999999999996</c:v>
                </c:pt>
                <c:pt idx="4">
                  <c:v>3.2</c:v>
                </c:pt>
                <c:pt idx="5">
                  <c:v>3.6</c:v>
                </c:pt>
                <c:pt idx="6">
                  <c:v>13.19</c:v>
                </c:pt>
                <c:pt idx="7">
                  <c:v>14.77</c:v>
                </c:pt>
                <c:pt idx="8">
                  <c:v>15.52</c:v>
                </c:pt>
                <c:pt idx="9">
                  <c:v>15.8</c:v>
                </c:pt>
                <c:pt idx="10">
                  <c:v>16.010000000000005</c:v>
                </c:pt>
                <c:pt idx="11">
                  <c:v>16.18</c:v>
                </c:pt>
                <c:pt idx="12">
                  <c:v>16.21</c:v>
                </c:pt>
                <c:pt idx="13">
                  <c:v>16.279999999999998</c:v>
                </c:pt>
                <c:pt idx="14">
                  <c:v>16.329999999999995</c:v>
                </c:pt>
              </c:numCache>
            </c:numRef>
          </c:val>
        </c:ser>
        <c:dLbls/>
        <c:axId val="45238528"/>
        <c:axId val="45289472"/>
      </c:areaChart>
      <c:lineChart>
        <c:grouping val="stacked"/>
        <c:ser>
          <c:idx val="1"/>
          <c:order val="1"/>
          <c:tx>
            <c:strRef>
              <c:f>Sheet1!$Q$25</c:f>
              <c:strCache>
                <c:ptCount val="1"/>
                <c:pt idx="0">
                  <c:v>Demat %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Sheet1!$O$26:$O$40</c:f>
              <c:numCache>
                <c:formatCode>mmm\-yy</c:formatCode>
                <c:ptCount val="15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</c:numCache>
            </c:numRef>
          </c:cat>
          <c:val>
            <c:numRef>
              <c:f>Sheet1!$Q$26:$Q$40</c:f>
              <c:numCache>
                <c:formatCode>General</c:formatCode>
                <c:ptCount val="15"/>
                <c:pt idx="0">
                  <c:v>2.65</c:v>
                </c:pt>
                <c:pt idx="1">
                  <c:v>2.7</c:v>
                </c:pt>
                <c:pt idx="2">
                  <c:v>2.8</c:v>
                </c:pt>
                <c:pt idx="3">
                  <c:v>2.8499999999999996</c:v>
                </c:pt>
                <c:pt idx="4">
                  <c:v>3.38</c:v>
                </c:pt>
                <c:pt idx="5">
                  <c:v>3.46</c:v>
                </c:pt>
                <c:pt idx="6">
                  <c:v>12.69</c:v>
                </c:pt>
                <c:pt idx="7">
                  <c:v>14.219999999999999</c:v>
                </c:pt>
                <c:pt idx="8">
                  <c:v>14.9</c:v>
                </c:pt>
                <c:pt idx="9">
                  <c:v>15.17</c:v>
                </c:pt>
                <c:pt idx="10">
                  <c:v>15.12</c:v>
                </c:pt>
                <c:pt idx="11">
                  <c:v>15.46</c:v>
                </c:pt>
                <c:pt idx="12">
                  <c:v>15.219999999999999</c:v>
                </c:pt>
                <c:pt idx="13">
                  <c:v>15</c:v>
                </c:pt>
                <c:pt idx="14">
                  <c:v>15.2</c:v>
                </c:pt>
              </c:numCache>
            </c:numRef>
          </c:val>
        </c:ser>
        <c:dLbls/>
        <c:marker val="1"/>
        <c:axId val="45363584"/>
        <c:axId val="45291008"/>
      </c:lineChart>
      <c:dateAx>
        <c:axId val="45238528"/>
        <c:scaling>
          <c:orientation val="minMax"/>
        </c:scaling>
        <c:axPos val="b"/>
        <c:numFmt formatCode="mmm\-yy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45289472"/>
        <c:crosses val="autoZero"/>
        <c:auto val="1"/>
        <c:lblOffset val="100"/>
        <c:baseTimeUnit val="months"/>
      </c:dateAx>
      <c:valAx>
        <c:axId val="45289472"/>
        <c:scaling>
          <c:orientation val="minMax"/>
        </c:scaling>
        <c:axPos val="l"/>
        <c:majorGridlines/>
        <c:numFmt formatCode="General" sourceLinked="1"/>
        <c:tickLblPos val="nextTo"/>
        <c:crossAx val="45238528"/>
        <c:crosses val="autoZero"/>
        <c:crossBetween val="between"/>
      </c:valAx>
      <c:valAx>
        <c:axId val="45291008"/>
        <c:scaling>
          <c:orientation val="minMax"/>
        </c:scaling>
        <c:axPos val="r"/>
        <c:numFmt formatCode="General" sourceLinked="1"/>
        <c:tickLblPos val="nextTo"/>
        <c:crossAx val="45363584"/>
        <c:crosses val="max"/>
        <c:crossBetween val="between"/>
      </c:valAx>
      <c:dateAx>
        <c:axId val="45363584"/>
        <c:scaling>
          <c:orientation val="minMax"/>
        </c:scaling>
        <c:delete val="1"/>
        <c:axPos val="b"/>
        <c:numFmt formatCode="mmm\-yy" sourceLinked="1"/>
        <c:tickLblPos val="nextTo"/>
        <c:crossAx val="45291008"/>
        <c:crosses val="autoZero"/>
        <c:auto val="1"/>
        <c:lblOffset val="100"/>
        <c:baseTimeUnit val="months"/>
      </c:dateAx>
    </c:plotArea>
    <c:legend>
      <c:legendPos val="r"/>
      <c:layout>
        <c:manualLayout>
          <c:xMode val="edge"/>
          <c:yMode val="edge"/>
          <c:x val="3.8784078164726093E-2"/>
          <c:y val="0.13504143442743824"/>
          <c:w val="0.34824053033639252"/>
          <c:h val="0.11069077039527365"/>
        </c:manualLayout>
      </c:layout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areaChart>
        <c:grouping val="standard"/>
        <c:ser>
          <c:idx val="0"/>
          <c:order val="0"/>
          <c:tx>
            <c:strRef>
              <c:f>'[Market Index-USI2.xlsx]Sheet2'!$C$255</c:f>
              <c:strCache>
                <c:ptCount val="1"/>
                <c:pt idx="0">
                  <c:v>USI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cat>
            <c:numRef>
              <c:f>'[Market Index-USI2.xlsx]Sheet2'!$B$256:$B$499</c:f>
              <c:numCache>
                <c:formatCode>dd\-mm</c:formatCode>
                <c:ptCount val="244"/>
                <c:pt idx="0">
                  <c:v>42095</c:v>
                </c:pt>
                <c:pt idx="1">
                  <c:v>42096</c:v>
                </c:pt>
                <c:pt idx="2">
                  <c:v>42101</c:v>
                </c:pt>
                <c:pt idx="3">
                  <c:v>42102</c:v>
                </c:pt>
                <c:pt idx="4">
                  <c:v>42103</c:v>
                </c:pt>
                <c:pt idx="5">
                  <c:v>42104</c:v>
                </c:pt>
                <c:pt idx="6">
                  <c:v>42107</c:v>
                </c:pt>
                <c:pt idx="7">
                  <c:v>42108</c:v>
                </c:pt>
                <c:pt idx="8">
                  <c:v>42109</c:v>
                </c:pt>
                <c:pt idx="9">
                  <c:v>42110</c:v>
                </c:pt>
                <c:pt idx="10">
                  <c:v>42111</c:v>
                </c:pt>
                <c:pt idx="11">
                  <c:v>42114</c:v>
                </c:pt>
                <c:pt idx="12">
                  <c:v>42117</c:v>
                </c:pt>
                <c:pt idx="13">
                  <c:v>42118</c:v>
                </c:pt>
                <c:pt idx="14">
                  <c:v>42122</c:v>
                </c:pt>
                <c:pt idx="15">
                  <c:v>42123</c:v>
                </c:pt>
                <c:pt idx="16">
                  <c:v>42124</c:v>
                </c:pt>
                <c:pt idx="17">
                  <c:v>42128</c:v>
                </c:pt>
                <c:pt idx="18">
                  <c:v>42129</c:v>
                </c:pt>
                <c:pt idx="19">
                  <c:v>42130</c:v>
                </c:pt>
                <c:pt idx="20">
                  <c:v>42131</c:v>
                </c:pt>
                <c:pt idx="21">
                  <c:v>42132</c:v>
                </c:pt>
                <c:pt idx="22">
                  <c:v>42135</c:v>
                </c:pt>
                <c:pt idx="23">
                  <c:v>42136</c:v>
                </c:pt>
                <c:pt idx="24">
                  <c:v>42137</c:v>
                </c:pt>
                <c:pt idx="25">
                  <c:v>42138</c:v>
                </c:pt>
                <c:pt idx="26">
                  <c:v>42139</c:v>
                </c:pt>
                <c:pt idx="27">
                  <c:v>42142</c:v>
                </c:pt>
                <c:pt idx="28">
                  <c:v>42143</c:v>
                </c:pt>
                <c:pt idx="29">
                  <c:v>42144</c:v>
                </c:pt>
                <c:pt idx="30">
                  <c:v>42145</c:v>
                </c:pt>
                <c:pt idx="31">
                  <c:v>42146</c:v>
                </c:pt>
                <c:pt idx="32">
                  <c:v>42149</c:v>
                </c:pt>
                <c:pt idx="33">
                  <c:v>42150</c:v>
                </c:pt>
                <c:pt idx="34">
                  <c:v>42151</c:v>
                </c:pt>
                <c:pt idx="35">
                  <c:v>42152</c:v>
                </c:pt>
                <c:pt idx="36">
                  <c:v>42156</c:v>
                </c:pt>
                <c:pt idx="37">
                  <c:v>42157</c:v>
                </c:pt>
                <c:pt idx="38">
                  <c:v>42158</c:v>
                </c:pt>
                <c:pt idx="39">
                  <c:v>42159</c:v>
                </c:pt>
                <c:pt idx="40">
                  <c:v>42160</c:v>
                </c:pt>
                <c:pt idx="41">
                  <c:v>42163</c:v>
                </c:pt>
                <c:pt idx="42">
                  <c:v>42164</c:v>
                </c:pt>
                <c:pt idx="43">
                  <c:v>42165</c:v>
                </c:pt>
                <c:pt idx="44">
                  <c:v>42166</c:v>
                </c:pt>
                <c:pt idx="45">
                  <c:v>42167</c:v>
                </c:pt>
                <c:pt idx="46">
                  <c:v>42170</c:v>
                </c:pt>
                <c:pt idx="47">
                  <c:v>42171</c:v>
                </c:pt>
                <c:pt idx="48">
                  <c:v>42172</c:v>
                </c:pt>
                <c:pt idx="49">
                  <c:v>42173</c:v>
                </c:pt>
                <c:pt idx="50">
                  <c:v>42174</c:v>
                </c:pt>
                <c:pt idx="51">
                  <c:v>42177</c:v>
                </c:pt>
                <c:pt idx="52">
                  <c:v>42178</c:v>
                </c:pt>
                <c:pt idx="53">
                  <c:v>42179</c:v>
                </c:pt>
                <c:pt idx="54">
                  <c:v>42180</c:v>
                </c:pt>
                <c:pt idx="55">
                  <c:v>42181</c:v>
                </c:pt>
                <c:pt idx="56">
                  <c:v>42184</c:v>
                </c:pt>
                <c:pt idx="57">
                  <c:v>42185</c:v>
                </c:pt>
                <c:pt idx="58">
                  <c:v>42186</c:v>
                </c:pt>
                <c:pt idx="59">
                  <c:v>42187</c:v>
                </c:pt>
                <c:pt idx="60">
                  <c:v>42188</c:v>
                </c:pt>
                <c:pt idx="61">
                  <c:v>42191</c:v>
                </c:pt>
                <c:pt idx="62">
                  <c:v>42192</c:v>
                </c:pt>
                <c:pt idx="63">
                  <c:v>42193</c:v>
                </c:pt>
                <c:pt idx="64">
                  <c:v>42194</c:v>
                </c:pt>
                <c:pt idx="65">
                  <c:v>42195</c:v>
                </c:pt>
                <c:pt idx="66">
                  <c:v>42198</c:v>
                </c:pt>
                <c:pt idx="67">
                  <c:v>42199</c:v>
                </c:pt>
                <c:pt idx="68">
                  <c:v>42200</c:v>
                </c:pt>
                <c:pt idx="69">
                  <c:v>42201</c:v>
                </c:pt>
                <c:pt idx="70">
                  <c:v>42206</c:v>
                </c:pt>
                <c:pt idx="71">
                  <c:v>42207</c:v>
                </c:pt>
                <c:pt idx="72">
                  <c:v>42208</c:v>
                </c:pt>
                <c:pt idx="73">
                  <c:v>42209</c:v>
                </c:pt>
                <c:pt idx="74">
                  <c:v>42212</c:v>
                </c:pt>
                <c:pt idx="75">
                  <c:v>42213</c:v>
                </c:pt>
                <c:pt idx="76">
                  <c:v>42214</c:v>
                </c:pt>
                <c:pt idx="77">
                  <c:v>42215</c:v>
                </c:pt>
                <c:pt idx="78">
                  <c:v>42216</c:v>
                </c:pt>
                <c:pt idx="79">
                  <c:v>42219</c:v>
                </c:pt>
                <c:pt idx="80">
                  <c:v>42220</c:v>
                </c:pt>
                <c:pt idx="81">
                  <c:v>42221</c:v>
                </c:pt>
                <c:pt idx="82">
                  <c:v>42222</c:v>
                </c:pt>
                <c:pt idx="83">
                  <c:v>42223</c:v>
                </c:pt>
                <c:pt idx="84">
                  <c:v>42226</c:v>
                </c:pt>
                <c:pt idx="85">
                  <c:v>42227</c:v>
                </c:pt>
                <c:pt idx="86">
                  <c:v>42228</c:v>
                </c:pt>
                <c:pt idx="87">
                  <c:v>42229</c:v>
                </c:pt>
                <c:pt idx="88">
                  <c:v>42230</c:v>
                </c:pt>
                <c:pt idx="89">
                  <c:v>42233</c:v>
                </c:pt>
                <c:pt idx="90">
                  <c:v>42234</c:v>
                </c:pt>
                <c:pt idx="91">
                  <c:v>42235</c:v>
                </c:pt>
                <c:pt idx="92">
                  <c:v>42236</c:v>
                </c:pt>
                <c:pt idx="93">
                  <c:v>42237</c:v>
                </c:pt>
                <c:pt idx="94">
                  <c:v>42240</c:v>
                </c:pt>
                <c:pt idx="95">
                  <c:v>42241</c:v>
                </c:pt>
                <c:pt idx="96">
                  <c:v>42242</c:v>
                </c:pt>
                <c:pt idx="97">
                  <c:v>42243</c:v>
                </c:pt>
                <c:pt idx="98">
                  <c:v>42247</c:v>
                </c:pt>
                <c:pt idx="99">
                  <c:v>42248</c:v>
                </c:pt>
                <c:pt idx="100">
                  <c:v>42249</c:v>
                </c:pt>
                <c:pt idx="101">
                  <c:v>42250</c:v>
                </c:pt>
                <c:pt idx="102">
                  <c:v>42251</c:v>
                </c:pt>
                <c:pt idx="103">
                  <c:v>42254</c:v>
                </c:pt>
                <c:pt idx="104">
                  <c:v>42255</c:v>
                </c:pt>
                <c:pt idx="105">
                  <c:v>42256</c:v>
                </c:pt>
                <c:pt idx="106">
                  <c:v>42257</c:v>
                </c:pt>
                <c:pt idx="107">
                  <c:v>42258</c:v>
                </c:pt>
                <c:pt idx="108">
                  <c:v>42261</c:v>
                </c:pt>
                <c:pt idx="109">
                  <c:v>42262</c:v>
                </c:pt>
                <c:pt idx="110">
                  <c:v>42263</c:v>
                </c:pt>
                <c:pt idx="111">
                  <c:v>42264</c:v>
                </c:pt>
                <c:pt idx="112">
                  <c:v>42265</c:v>
                </c:pt>
                <c:pt idx="113">
                  <c:v>42268</c:v>
                </c:pt>
                <c:pt idx="114">
                  <c:v>42269</c:v>
                </c:pt>
                <c:pt idx="115">
                  <c:v>42270</c:v>
                </c:pt>
                <c:pt idx="116">
                  <c:v>42275</c:v>
                </c:pt>
                <c:pt idx="117">
                  <c:v>42276</c:v>
                </c:pt>
                <c:pt idx="118">
                  <c:v>42277</c:v>
                </c:pt>
                <c:pt idx="119">
                  <c:v>42279</c:v>
                </c:pt>
                <c:pt idx="120">
                  <c:v>42280</c:v>
                </c:pt>
                <c:pt idx="121">
                  <c:v>42283</c:v>
                </c:pt>
                <c:pt idx="122">
                  <c:v>42284</c:v>
                </c:pt>
                <c:pt idx="123">
                  <c:v>42285</c:v>
                </c:pt>
                <c:pt idx="124">
                  <c:v>42286</c:v>
                </c:pt>
                <c:pt idx="125">
                  <c:v>42287</c:v>
                </c:pt>
                <c:pt idx="126">
                  <c:v>42290</c:v>
                </c:pt>
                <c:pt idx="127">
                  <c:v>42291</c:v>
                </c:pt>
                <c:pt idx="128">
                  <c:v>42292</c:v>
                </c:pt>
                <c:pt idx="129">
                  <c:v>42293</c:v>
                </c:pt>
                <c:pt idx="130">
                  <c:v>42296</c:v>
                </c:pt>
                <c:pt idx="131">
                  <c:v>42297</c:v>
                </c:pt>
                <c:pt idx="132">
                  <c:v>42298</c:v>
                </c:pt>
                <c:pt idx="133">
                  <c:v>42299</c:v>
                </c:pt>
                <c:pt idx="134">
                  <c:v>42300</c:v>
                </c:pt>
                <c:pt idx="135">
                  <c:v>42303</c:v>
                </c:pt>
                <c:pt idx="136">
                  <c:v>42304</c:v>
                </c:pt>
                <c:pt idx="137">
                  <c:v>42305</c:v>
                </c:pt>
                <c:pt idx="138">
                  <c:v>42306</c:v>
                </c:pt>
                <c:pt idx="139">
                  <c:v>42307</c:v>
                </c:pt>
                <c:pt idx="140">
                  <c:v>42310</c:v>
                </c:pt>
                <c:pt idx="141">
                  <c:v>42311</c:v>
                </c:pt>
                <c:pt idx="142">
                  <c:v>42312</c:v>
                </c:pt>
                <c:pt idx="143">
                  <c:v>42313</c:v>
                </c:pt>
                <c:pt idx="144">
                  <c:v>42314</c:v>
                </c:pt>
                <c:pt idx="145">
                  <c:v>42317</c:v>
                </c:pt>
                <c:pt idx="146">
                  <c:v>42318</c:v>
                </c:pt>
                <c:pt idx="147">
                  <c:v>42319</c:v>
                </c:pt>
                <c:pt idx="148">
                  <c:v>42320</c:v>
                </c:pt>
                <c:pt idx="149">
                  <c:v>42321</c:v>
                </c:pt>
                <c:pt idx="150">
                  <c:v>42324</c:v>
                </c:pt>
                <c:pt idx="151">
                  <c:v>42325</c:v>
                </c:pt>
                <c:pt idx="152">
                  <c:v>42326</c:v>
                </c:pt>
                <c:pt idx="153">
                  <c:v>42327</c:v>
                </c:pt>
                <c:pt idx="154">
                  <c:v>42328</c:v>
                </c:pt>
                <c:pt idx="155">
                  <c:v>42331</c:v>
                </c:pt>
                <c:pt idx="156">
                  <c:v>42332</c:v>
                </c:pt>
                <c:pt idx="157">
                  <c:v>42333</c:v>
                </c:pt>
                <c:pt idx="158">
                  <c:v>42334</c:v>
                </c:pt>
                <c:pt idx="159">
                  <c:v>42335</c:v>
                </c:pt>
                <c:pt idx="160">
                  <c:v>42338</c:v>
                </c:pt>
                <c:pt idx="161">
                  <c:v>42339</c:v>
                </c:pt>
                <c:pt idx="162">
                  <c:v>42340</c:v>
                </c:pt>
                <c:pt idx="163">
                  <c:v>42341</c:v>
                </c:pt>
                <c:pt idx="164">
                  <c:v>42342</c:v>
                </c:pt>
                <c:pt idx="165">
                  <c:v>42345</c:v>
                </c:pt>
                <c:pt idx="166">
                  <c:v>42346</c:v>
                </c:pt>
                <c:pt idx="167">
                  <c:v>42347</c:v>
                </c:pt>
                <c:pt idx="168">
                  <c:v>42348</c:v>
                </c:pt>
                <c:pt idx="169">
                  <c:v>42349</c:v>
                </c:pt>
                <c:pt idx="170">
                  <c:v>42352</c:v>
                </c:pt>
                <c:pt idx="171">
                  <c:v>42353</c:v>
                </c:pt>
                <c:pt idx="172">
                  <c:v>42354</c:v>
                </c:pt>
                <c:pt idx="173">
                  <c:v>42355</c:v>
                </c:pt>
                <c:pt idx="174">
                  <c:v>42356</c:v>
                </c:pt>
                <c:pt idx="175">
                  <c:v>42359</c:v>
                </c:pt>
                <c:pt idx="176">
                  <c:v>42360</c:v>
                </c:pt>
                <c:pt idx="177">
                  <c:v>42361</c:v>
                </c:pt>
                <c:pt idx="178">
                  <c:v>42367</c:v>
                </c:pt>
                <c:pt idx="179">
                  <c:v>42368</c:v>
                </c:pt>
                <c:pt idx="180">
                  <c:v>42369</c:v>
                </c:pt>
                <c:pt idx="181">
                  <c:v>42373</c:v>
                </c:pt>
                <c:pt idx="182">
                  <c:v>42374</c:v>
                </c:pt>
                <c:pt idx="183">
                  <c:v>42375</c:v>
                </c:pt>
                <c:pt idx="184">
                  <c:v>42376</c:v>
                </c:pt>
                <c:pt idx="185">
                  <c:v>42377</c:v>
                </c:pt>
                <c:pt idx="186">
                  <c:v>42380</c:v>
                </c:pt>
                <c:pt idx="187">
                  <c:v>42381</c:v>
                </c:pt>
                <c:pt idx="188">
                  <c:v>42382</c:v>
                </c:pt>
                <c:pt idx="189">
                  <c:v>42383</c:v>
                </c:pt>
                <c:pt idx="190">
                  <c:v>42384</c:v>
                </c:pt>
                <c:pt idx="191">
                  <c:v>42387</c:v>
                </c:pt>
                <c:pt idx="192">
                  <c:v>42388</c:v>
                </c:pt>
                <c:pt idx="193">
                  <c:v>42389</c:v>
                </c:pt>
                <c:pt idx="194">
                  <c:v>42390</c:v>
                </c:pt>
                <c:pt idx="195">
                  <c:v>42391</c:v>
                </c:pt>
                <c:pt idx="196">
                  <c:v>42394</c:v>
                </c:pt>
                <c:pt idx="197">
                  <c:v>42395</c:v>
                </c:pt>
                <c:pt idx="198">
                  <c:v>42396</c:v>
                </c:pt>
                <c:pt idx="199">
                  <c:v>42397</c:v>
                </c:pt>
                <c:pt idx="200">
                  <c:v>42398</c:v>
                </c:pt>
                <c:pt idx="201">
                  <c:v>42401</c:v>
                </c:pt>
                <c:pt idx="202">
                  <c:v>42402</c:v>
                </c:pt>
                <c:pt idx="203">
                  <c:v>42403</c:v>
                </c:pt>
                <c:pt idx="204">
                  <c:v>42404</c:v>
                </c:pt>
                <c:pt idx="205">
                  <c:v>42408</c:v>
                </c:pt>
                <c:pt idx="206">
                  <c:v>42409</c:v>
                </c:pt>
                <c:pt idx="207">
                  <c:v>42410</c:v>
                </c:pt>
                <c:pt idx="208">
                  <c:v>42411</c:v>
                </c:pt>
                <c:pt idx="209">
                  <c:v>42415</c:v>
                </c:pt>
                <c:pt idx="210">
                  <c:v>42416</c:v>
                </c:pt>
                <c:pt idx="211">
                  <c:v>42417</c:v>
                </c:pt>
                <c:pt idx="212">
                  <c:v>42418</c:v>
                </c:pt>
                <c:pt idx="213">
                  <c:v>42419</c:v>
                </c:pt>
                <c:pt idx="214">
                  <c:v>42422</c:v>
                </c:pt>
                <c:pt idx="215">
                  <c:v>42423</c:v>
                </c:pt>
                <c:pt idx="216">
                  <c:v>42424</c:v>
                </c:pt>
                <c:pt idx="217">
                  <c:v>42425</c:v>
                </c:pt>
                <c:pt idx="218">
                  <c:v>42426</c:v>
                </c:pt>
                <c:pt idx="219">
                  <c:v>42429</c:v>
                </c:pt>
                <c:pt idx="220">
                  <c:v>42430</c:v>
                </c:pt>
                <c:pt idx="221">
                  <c:v>42431</c:v>
                </c:pt>
                <c:pt idx="222">
                  <c:v>42432</c:v>
                </c:pt>
                <c:pt idx="223">
                  <c:v>42433</c:v>
                </c:pt>
                <c:pt idx="224">
                  <c:v>42436</c:v>
                </c:pt>
                <c:pt idx="225">
                  <c:v>42437</c:v>
                </c:pt>
                <c:pt idx="226">
                  <c:v>42438</c:v>
                </c:pt>
                <c:pt idx="227">
                  <c:v>42439</c:v>
                </c:pt>
                <c:pt idx="228">
                  <c:v>42440</c:v>
                </c:pt>
                <c:pt idx="229">
                  <c:v>42443</c:v>
                </c:pt>
                <c:pt idx="230">
                  <c:v>42444</c:v>
                </c:pt>
                <c:pt idx="231">
                  <c:v>42445</c:v>
                </c:pt>
                <c:pt idx="232">
                  <c:v>42446</c:v>
                </c:pt>
                <c:pt idx="233">
                  <c:v>42447</c:v>
                </c:pt>
                <c:pt idx="234">
                  <c:v>42450</c:v>
                </c:pt>
                <c:pt idx="235">
                  <c:v>42451</c:v>
                </c:pt>
                <c:pt idx="236">
                  <c:v>42452</c:v>
                </c:pt>
                <c:pt idx="237">
                  <c:v>42453</c:v>
                </c:pt>
                <c:pt idx="238">
                  <c:v>42458</c:v>
                </c:pt>
                <c:pt idx="239">
                  <c:v>42459</c:v>
                </c:pt>
                <c:pt idx="240">
                  <c:v>42460</c:v>
                </c:pt>
                <c:pt idx="241">
                  <c:v>42461</c:v>
                </c:pt>
                <c:pt idx="242">
                  <c:v>42464</c:v>
                </c:pt>
                <c:pt idx="243">
                  <c:v>42465</c:v>
                </c:pt>
              </c:numCache>
            </c:numRef>
          </c:cat>
          <c:val>
            <c:numRef>
              <c:f>'[Market Index-USI2.xlsx]Sheet2'!$C$256:$C$499</c:f>
              <c:numCache>
                <c:formatCode>0.00;[Red]0.00</c:formatCode>
                <c:ptCount val="244"/>
                <c:pt idx="0" formatCode="_(* #,##0.00_);_(* \(#,##0.00\);_(* &quot;-&quot;??_);_(@_)">
                  <c:v>1000</c:v>
                </c:pt>
                <c:pt idx="1">
                  <c:v>1000</c:v>
                </c:pt>
                <c:pt idx="2">
                  <c:v>1024.9003804165709</c:v>
                </c:pt>
                <c:pt idx="3">
                  <c:v>1024.9003804165709</c:v>
                </c:pt>
                <c:pt idx="4">
                  <c:v>1020.583422626894</c:v>
                </c:pt>
                <c:pt idx="5">
                  <c:v>1019.1688982415111</c:v>
                </c:pt>
                <c:pt idx="6">
                  <c:v>994.46808087201919</c:v>
                </c:pt>
                <c:pt idx="7">
                  <c:v>1002.7016866618497</c:v>
                </c:pt>
                <c:pt idx="8">
                  <c:v>994.46808087201919</c:v>
                </c:pt>
                <c:pt idx="9">
                  <c:v>994.46808087201919</c:v>
                </c:pt>
                <c:pt idx="10">
                  <c:v>994.46808087201919</c:v>
                </c:pt>
                <c:pt idx="11">
                  <c:v>994.1962607139784</c:v>
                </c:pt>
                <c:pt idx="12">
                  <c:v>990.82299317921456</c:v>
                </c:pt>
                <c:pt idx="13">
                  <c:v>990.82299317921456</c:v>
                </c:pt>
                <c:pt idx="14">
                  <c:v>990.82299317921456</c:v>
                </c:pt>
                <c:pt idx="15">
                  <c:v>994.1962607139784</c:v>
                </c:pt>
                <c:pt idx="16">
                  <c:v>1018.8970780834703</c:v>
                </c:pt>
                <c:pt idx="17">
                  <c:v>1003.0885549669956</c:v>
                </c:pt>
                <c:pt idx="18">
                  <c:v>923.60289664115646</c:v>
                </c:pt>
                <c:pt idx="19">
                  <c:v>914.71060238813948</c:v>
                </c:pt>
                <c:pt idx="20">
                  <c:v>926.73533922860315</c:v>
                </c:pt>
                <c:pt idx="21">
                  <c:v>926.73533922860315</c:v>
                </c:pt>
                <c:pt idx="22">
                  <c:v>934.96894501843349</c:v>
                </c:pt>
                <c:pt idx="23">
                  <c:v>937.31241427364398</c:v>
                </c:pt>
                <c:pt idx="24">
                  <c:v>920.5974967125494</c:v>
                </c:pt>
                <c:pt idx="25">
                  <c:v>935.58912627449808</c:v>
                </c:pt>
                <c:pt idx="26">
                  <c:v>936.41961025917692</c:v>
                </c:pt>
                <c:pt idx="27">
                  <c:v>937.78087766871931</c:v>
                </c:pt>
                <c:pt idx="28">
                  <c:v>951.01842850627997</c:v>
                </c:pt>
                <c:pt idx="29">
                  <c:v>961.65360641407608</c:v>
                </c:pt>
                <c:pt idx="30">
                  <c:v>955.20626079829003</c:v>
                </c:pt>
                <c:pt idx="31">
                  <c:v>937.5458122664221</c:v>
                </c:pt>
                <c:pt idx="32">
                  <c:v>921.32918509613478</c:v>
                </c:pt>
                <c:pt idx="33">
                  <c:v>908.60058959847902</c:v>
                </c:pt>
                <c:pt idx="34">
                  <c:v>908.60058959847902</c:v>
                </c:pt>
                <c:pt idx="35">
                  <c:v>908.52987109675769</c:v>
                </c:pt>
                <c:pt idx="36">
                  <c:v>903.01967061364428</c:v>
                </c:pt>
                <c:pt idx="37">
                  <c:v>916.5114986091329</c:v>
                </c:pt>
                <c:pt idx="38">
                  <c:v>954.89370852834622</c:v>
                </c:pt>
                <c:pt idx="39">
                  <c:v>966.05955891418705</c:v>
                </c:pt>
                <c:pt idx="40">
                  <c:v>936.7829878770367</c:v>
                </c:pt>
                <c:pt idx="41">
                  <c:v>936.7829878770367</c:v>
                </c:pt>
                <c:pt idx="42">
                  <c:v>926.83986624535976</c:v>
                </c:pt>
                <c:pt idx="43">
                  <c:v>967.85843808804441</c:v>
                </c:pt>
                <c:pt idx="44">
                  <c:v>926.87221774687407</c:v>
                </c:pt>
                <c:pt idx="45">
                  <c:v>913.07495201356755</c:v>
                </c:pt>
                <c:pt idx="46">
                  <c:v>913.07495201356755</c:v>
                </c:pt>
                <c:pt idx="47">
                  <c:v>922.69623522429868</c:v>
                </c:pt>
                <c:pt idx="48">
                  <c:v>943.72685338899191</c:v>
                </c:pt>
                <c:pt idx="49">
                  <c:v>945.33580890702683</c:v>
                </c:pt>
                <c:pt idx="50">
                  <c:v>945.18570379339712</c:v>
                </c:pt>
                <c:pt idx="51">
                  <c:v>945.18570379339712</c:v>
                </c:pt>
                <c:pt idx="52">
                  <c:v>908.29114082625847</c:v>
                </c:pt>
                <c:pt idx="53">
                  <c:v>924.38069600660822</c:v>
                </c:pt>
                <c:pt idx="54">
                  <c:v>904.0551028307118</c:v>
                </c:pt>
                <c:pt idx="55">
                  <c:v>904.0551028307118</c:v>
                </c:pt>
                <c:pt idx="56">
                  <c:v>925.55828015980308</c:v>
                </c:pt>
                <c:pt idx="57">
                  <c:v>925.55828015980308</c:v>
                </c:pt>
                <c:pt idx="58">
                  <c:v>909.46872497945321</c:v>
                </c:pt>
                <c:pt idx="59">
                  <c:v>904.2876004523265</c:v>
                </c:pt>
                <c:pt idx="60">
                  <c:v>894.32211741981371</c:v>
                </c:pt>
                <c:pt idx="61">
                  <c:v>905.59014707419624</c:v>
                </c:pt>
                <c:pt idx="62">
                  <c:v>902.52997069850801</c:v>
                </c:pt>
                <c:pt idx="63">
                  <c:v>902.52997069850801</c:v>
                </c:pt>
                <c:pt idx="64">
                  <c:v>920.91713234336635</c:v>
                </c:pt>
                <c:pt idx="65">
                  <c:v>888.52752890840895</c:v>
                </c:pt>
                <c:pt idx="66">
                  <c:v>896.97911163441506</c:v>
                </c:pt>
                <c:pt idx="67">
                  <c:v>883.01541553774143</c:v>
                </c:pt>
                <c:pt idx="68">
                  <c:v>860.90587168093839</c:v>
                </c:pt>
                <c:pt idx="69">
                  <c:v>883.94764795461242</c:v>
                </c:pt>
                <c:pt idx="70">
                  <c:v>889.98123114678242</c:v>
                </c:pt>
                <c:pt idx="71">
                  <c:v>883.50017320512063</c:v>
                </c:pt>
                <c:pt idx="72">
                  <c:v>896.2145677045927</c:v>
                </c:pt>
                <c:pt idx="73">
                  <c:v>870.30421949779031</c:v>
                </c:pt>
                <c:pt idx="74">
                  <c:v>890.65356766644857</c:v>
                </c:pt>
                <c:pt idx="75">
                  <c:v>872.3826766146334</c:v>
                </c:pt>
                <c:pt idx="76">
                  <c:v>896.1976263545256</c:v>
                </c:pt>
                <c:pt idx="77">
                  <c:v>891.17313659202136</c:v>
                </c:pt>
                <c:pt idx="78">
                  <c:v>868.85205527022845</c:v>
                </c:pt>
                <c:pt idx="79">
                  <c:v>867.99870023442872</c:v>
                </c:pt>
                <c:pt idx="80">
                  <c:v>866.09079289883459</c:v>
                </c:pt>
                <c:pt idx="81">
                  <c:v>865.48917247102031</c:v>
                </c:pt>
                <c:pt idx="82">
                  <c:v>872.58975139054144</c:v>
                </c:pt>
                <c:pt idx="83">
                  <c:v>863.3788690727971</c:v>
                </c:pt>
                <c:pt idx="84">
                  <c:v>872.62674289426457</c:v>
                </c:pt>
                <c:pt idx="85">
                  <c:v>872.69009761484028</c:v>
                </c:pt>
                <c:pt idx="86">
                  <c:v>871.10758833751822</c:v>
                </c:pt>
                <c:pt idx="87">
                  <c:v>856.84533057610565</c:v>
                </c:pt>
                <c:pt idx="88">
                  <c:v>868.32823204711292</c:v>
                </c:pt>
                <c:pt idx="89">
                  <c:v>867.87460472126224</c:v>
                </c:pt>
                <c:pt idx="90">
                  <c:v>854.80351708410933</c:v>
                </c:pt>
                <c:pt idx="91">
                  <c:v>856.2982761719062</c:v>
                </c:pt>
                <c:pt idx="92">
                  <c:v>850.82522724168996</c:v>
                </c:pt>
                <c:pt idx="93">
                  <c:v>861.79012120656159</c:v>
                </c:pt>
                <c:pt idx="94">
                  <c:v>860.08768762713294</c:v>
                </c:pt>
                <c:pt idx="95">
                  <c:v>855.43531291816191</c:v>
                </c:pt>
                <c:pt idx="96">
                  <c:v>855.46827197372272</c:v>
                </c:pt>
                <c:pt idx="97">
                  <c:v>848.69486717472785</c:v>
                </c:pt>
                <c:pt idx="98">
                  <c:v>806.01481268343298</c:v>
                </c:pt>
                <c:pt idx="99">
                  <c:v>789.01883245454121</c:v>
                </c:pt>
                <c:pt idx="100">
                  <c:v>793.26451241744587</c:v>
                </c:pt>
                <c:pt idx="101">
                  <c:v>837.05367426833743</c:v>
                </c:pt>
                <c:pt idx="102">
                  <c:v>835.76731795117871</c:v>
                </c:pt>
                <c:pt idx="103">
                  <c:v>820.89157120224138</c:v>
                </c:pt>
                <c:pt idx="104">
                  <c:v>789.12990535713982</c:v>
                </c:pt>
                <c:pt idx="105">
                  <c:v>777.47897003740457</c:v>
                </c:pt>
                <c:pt idx="106">
                  <c:v>784.05235952425198</c:v>
                </c:pt>
                <c:pt idx="107">
                  <c:v>799.10607551899091</c:v>
                </c:pt>
                <c:pt idx="108">
                  <c:v>785.82961422471499</c:v>
                </c:pt>
                <c:pt idx="109">
                  <c:v>782.20167456123954</c:v>
                </c:pt>
                <c:pt idx="110">
                  <c:v>764.39108860584076</c:v>
                </c:pt>
                <c:pt idx="111">
                  <c:v>768.508746471265</c:v>
                </c:pt>
                <c:pt idx="112">
                  <c:v>785.31783530181042</c:v>
                </c:pt>
                <c:pt idx="113">
                  <c:v>787.26588173295568</c:v>
                </c:pt>
                <c:pt idx="114">
                  <c:v>763.14259892040957</c:v>
                </c:pt>
                <c:pt idx="115">
                  <c:v>785.57364614729192</c:v>
                </c:pt>
                <c:pt idx="116">
                  <c:v>802.1900940857945</c:v>
                </c:pt>
                <c:pt idx="117">
                  <c:v>780.39403469952617</c:v>
                </c:pt>
                <c:pt idx="118">
                  <c:v>832.63438419152862</c:v>
                </c:pt>
                <c:pt idx="119">
                  <c:v>780.75858078002489</c:v>
                </c:pt>
                <c:pt idx="120">
                  <c:v>813.15323040732301</c:v>
                </c:pt>
                <c:pt idx="121">
                  <c:v>806.31791835071874</c:v>
                </c:pt>
                <c:pt idx="122">
                  <c:v>800.0034698002778</c:v>
                </c:pt>
                <c:pt idx="123">
                  <c:v>762.44247757238588</c:v>
                </c:pt>
                <c:pt idx="124">
                  <c:v>753.5071800327031</c:v>
                </c:pt>
                <c:pt idx="125">
                  <c:v>785.5865656447279</c:v>
                </c:pt>
                <c:pt idx="126">
                  <c:v>785.15559551366698</c:v>
                </c:pt>
                <c:pt idx="127">
                  <c:v>758.44836947121212</c:v>
                </c:pt>
                <c:pt idx="128">
                  <c:v>753.17578824426573</c:v>
                </c:pt>
                <c:pt idx="129">
                  <c:v>785.33752701359856</c:v>
                </c:pt>
                <c:pt idx="130">
                  <c:v>777.47073118638446</c:v>
                </c:pt>
                <c:pt idx="131">
                  <c:v>772.69551076698281</c:v>
                </c:pt>
                <c:pt idx="132">
                  <c:v>761.04179176822424</c:v>
                </c:pt>
                <c:pt idx="133">
                  <c:v>729.74755446505503</c:v>
                </c:pt>
                <c:pt idx="134">
                  <c:v>734.10050146677304</c:v>
                </c:pt>
                <c:pt idx="135">
                  <c:v>770.50803761147347</c:v>
                </c:pt>
                <c:pt idx="136">
                  <c:v>730.11865165118263</c:v>
                </c:pt>
                <c:pt idx="137">
                  <c:v>726.16990445964461</c:v>
                </c:pt>
                <c:pt idx="138">
                  <c:v>733.91681220751252</c:v>
                </c:pt>
                <c:pt idx="139">
                  <c:v>733.95795584490349</c:v>
                </c:pt>
                <c:pt idx="140">
                  <c:v>750.10054068565751</c:v>
                </c:pt>
                <c:pt idx="141">
                  <c:v>732.99602155564651</c:v>
                </c:pt>
                <c:pt idx="142">
                  <c:v>731.1498536891711</c:v>
                </c:pt>
                <c:pt idx="143">
                  <c:v>735.60491911069369</c:v>
                </c:pt>
                <c:pt idx="144">
                  <c:v>690.27969440240702</c:v>
                </c:pt>
                <c:pt idx="145">
                  <c:v>726.38475999178183</c:v>
                </c:pt>
                <c:pt idx="146">
                  <c:v>727.18532094718148</c:v>
                </c:pt>
                <c:pt idx="147">
                  <c:v>732.00018723012113</c:v>
                </c:pt>
                <c:pt idx="148">
                  <c:v>684.48537559031172</c:v>
                </c:pt>
                <c:pt idx="149">
                  <c:v>728.55452601690411</c:v>
                </c:pt>
                <c:pt idx="150">
                  <c:v>688.38451429400709</c:v>
                </c:pt>
                <c:pt idx="151">
                  <c:v>699.81087003546838</c:v>
                </c:pt>
                <c:pt idx="152">
                  <c:v>694.93124728924886</c:v>
                </c:pt>
                <c:pt idx="153">
                  <c:v>680.91635077314459</c:v>
                </c:pt>
                <c:pt idx="154">
                  <c:v>680.68195329680293</c:v>
                </c:pt>
                <c:pt idx="155">
                  <c:v>680.60951545963439</c:v>
                </c:pt>
                <c:pt idx="156">
                  <c:v>679.3475795218601</c:v>
                </c:pt>
                <c:pt idx="157">
                  <c:v>676.98017330871312</c:v>
                </c:pt>
                <c:pt idx="158">
                  <c:v>684.71395394644026</c:v>
                </c:pt>
                <c:pt idx="159">
                  <c:v>683.10146626607104</c:v>
                </c:pt>
                <c:pt idx="160">
                  <c:v>693.5866644052727</c:v>
                </c:pt>
                <c:pt idx="161">
                  <c:v>688.85934697917276</c:v>
                </c:pt>
                <c:pt idx="162">
                  <c:v>688.05362478298071</c:v>
                </c:pt>
                <c:pt idx="163">
                  <c:v>648.67979934180812</c:v>
                </c:pt>
                <c:pt idx="164">
                  <c:v>646.56115752812241</c:v>
                </c:pt>
                <c:pt idx="165">
                  <c:v>648.07729421624072</c:v>
                </c:pt>
                <c:pt idx="166">
                  <c:v>609.5603744213206</c:v>
                </c:pt>
                <c:pt idx="167">
                  <c:v>617.46841534628174</c:v>
                </c:pt>
                <c:pt idx="168">
                  <c:v>616.4279061525998</c:v>
                </c:pt>
                <c:pt idx="169">
                  <c:v>617.86787184321338</c:v>
                </c:pt>
                <c:pt idx="170">
                  <c:v>587.81731632836079</c:v>
                </c:pt>
                <c:pt idx="171">
                  <c:v>609.94513739079707</c:v>
                </c:pt>
                <c:pt idx="172">
                  <c:v>601.99301588346998</c:v>
                </c:pt>
                <c:pt idx="173">
                  <c:v>601.97719980162003</c:v>
                </c:pt>
                <c:pt idx="174">
                  <c:v>575.10567673860203</c:v>
                </c:pt>
                <c:pt idx="175" formatCode="_(* #,##0.00_);_(* \(#,##0.00\);_(* &quot;-&quot;??_);_(@_)">
                  <c:v>581.42110983497287</c:v>
                </c:pt>
                <c:pt idx="176" formatCode="_(* #,##0.00_);_(* \(#,##0.00\);_(* &quot;-&quot;??_);_(@_)">
                  <c:v>598.92660905157686</c:v>
                </c:pt>
                <c:pt idx="177" formatCode="_(* #,##0.00_);_(* \(#,##0.00\);_(* &quot;-&quot;??_);_(@_)">
                  <c:v>603.99065863490966</c:v>
                </c:pt>
                <c:pt idx="178" formatCode="_(* #,##0.00_);_(* \(#,##0.00\);_(* &quot;-&quot;??_);_(@_)">
                  <c:v>624.58319720396253</c:v>
                </c:pt>
                <c:pt idx="179" formatCode="_(* #,##0.00_);_(* \(#,##0.00\);_(* &quot;-&quot;??_);_(@_)">
                  <c:v>621.43105870784416</c:v>
                </c:pt>
                <c:pt idx="180" formatCode="_(* #,##0.00_);_(* \(#,##0.00\);_(* &quot;-&quot;??_);_(@_)">
                  <c:v>582.79291176149479</c:v>
                </c:pt>
                <c:pt idx="181" formatCode="_(* #,##0.00_);_(* \(#,##0.00\);_(* &quot;-&quot;??_);_(@_)">
                  <c:v>583.06879887445177</c:v>
                </c:pt>
                <c:pt idx="182" formatCode="_(* #,##0.00_);_(* \(#,##0.00\);_(* &quot;-&quot;??_);_(@_)">
                  <c:v>618.49682221827811</c:v>
                </c:pt>
                <c:pt idx="183" formatCode="_(* #,##0.00_);_(* \(#,##0.00\);_(* &quot;-&quot;??_);_(@_)">
                  <c:v>638.42508534918045</c:v>
                </c:pt>
                <c:pt idx="184" formatCode="_(* #,##0.00_);_(* \(#,##0.00\);_(* &quot;-&quot;??_);_(@_)">
                  <c:v>638.6556232375591</c:v>
                </c:pt>
                <c:pt idx="185" formatCode="_(* #,##0.00_);_(* \(#,##0.00\);_(* &quot;-&quot;??_);_(@_)">
                  <c:v>638.6556232375591</c:v>
                </c:pt>
                <c:pt idx="186" formatCode="_(* #,##0.00_);_(* \(#,##0.00\);_(* &quot;-&quot;??_);_(@_)">
                  <c:v>638.85795406962359</c:v>
                </c:pt>
                <c:pt idx="187" formatCode="_(* #,##0.00_);_(* \(#,##0.00\);_(* &quot;-&quot;??_);_(@_)">
                  <c:v>638.85795407124351</c:v>
                </c:pt>
                <c:pt idx="188" formatCode="_(* #,##0.00_);_(* \(#,##0.00\);_(* &quot;-&quot;??_);_(@_)">
                  <c:v>639.50593111386615</c:v>
                </c:pt>
                <c:pt idx="189" formatCode="_(* #,##0.00_);_(* \(#,##0.00\);_(* &quot;-&quot;??_);_(@_)">
                  <c:v>639.50593111548608</c:v>
                </c:pt>
                <c:pt idx="190" formatCode="_(* #,##0.00_);_(* \(#,##0.00\);_(* &quot;-&quot;??_);_(@_)">
                  <c:v>639.50593111548608</c:v>
                </c:pt>
                <c:pt idx="191" formatCode="_(* #,##0.00_);_(* \(#,##0.00\);_(* &quot;-&quot;??_);_(@_)">
                  <c:v>639.50593111548608</c:v>
                </c:pt>
                <c:pt idx="192" formatCode="_(* #,##0.00_);_(* \(#,##0.00\);_(* &quot;-&quot;??_);_(@_)">
                  <c:v>640.15390815810861</c:v>
                </c:pt>
                <c:pt idx="193" formatCode="_(* #,##0.00_);_(* \(#,##0.00\);_(* &quot;-&quot;??_);_(@_)">
                  <c:v>640.15390815810861</c:v>
                </c:pt>
                <c:pt idx="194" formatCode="_(* #,##0.00_);_(* \(#,##0.00\);_(* &quot;-&quot;??_);_(@_)">
                  <c:v>642.98880772666905</c:v>
                </c:pt>
                <c:pt idx="195" formatCode="_(* #,##0.00_);_(* \(#,##0.00\);_(* &quot;-&quot;??_);_(@_)">
                  <c:v>639.74892250545702</c:v>
                </c:pt>
                <c:pt idx="196" formatCode="_(* #,##0.00_);_(* \(#,##0.00\);_(* &quot;-&quot;??_);_(@_)">
                  <c:v>631.84088158013958</c:v>
                </c:pt>
                <c:pt idx="197" formatCode="_(* #,##0.00_);_(* \(#,##0.00\);_(* &quot;-&quot;??_);_(@_)">
                  <c:v>631.84088158013958</c:v>
                </c:pt>
                <c:pt idx="198" formatCode="_(* #,##0.00_);_(* \(#,##0.00\);_(* &quot;-&quot;??_);_(@_)">
                  <c:v>631.03091027483651</c:v>
                </c:pt>
                <c:pt idx="199" formatCode="_(* #,##0.00_);_(* \(#,##0.00\);_(* &quot;-&quot;??_);_(@_)">
                  <c:v>631.84055759197349</c:v>
                </c:pt>
                <c:pt idx="200" formatCode="_(* #,##0.00_);_(* \(#,##0.00\);_(* &quot;-&quot;??_);_(@_)">
                  <c:v>631.84055759197372</c:v>
                </c:pt>
                <c:pt idx="201" formatCode="_(* #,##0.00_);_(* \(#,##0.00\);_(* &quot;-&quot;??_);_(@_)">
                  <c:v>617.48983062056311</c:v>
                </c:pt>
                <c:pt idx="202" formatCode="_(* #,##0.00_);_(* \(#,##0.00\);_(* &quot;-&quot;??_);_(@_)">
                  <c:v>604.76052745887</c:v>
                </c:pt>
                <c:pt idx="203" formatCode="_(* #,##0.00_);_(* \(#,##0.00\);_(* &quot;-&quot;??_);_(@_)">
                  <c:v>608.49204633866543</c:v>
                </c:pt>
                <c:pt idx="204" formatCode="_(* #,##0.00_);_(* \(#,##0.00\);_(* &quot;-&quot;??_);_(@_)">
                  <c:v>608.49204633866543</c:v>
                </c:pt>
                <c:pt idx="205" formatCode="_(* #,##0.00_);_(* \(#,##0.00\);_(* &quot;-&quot;??_);_(@_)">
                  <c:v>608.26426594651798</c:v>
                </c:pt>
                <c:pt idx="206" formatCode="_(* #,##0.00_);_(* \(#,##0.00\);_(* &quot;-&quot;??_);_(@_)">
                  <c:v>608.26426594811835</c:v>
                </c:pt>
                <c:pt idx="207" formatCode="_(* #,##0.00_);_(* \(#,##0.00\);_(* &quot;-&quot;??_);_(@_)">
                  <c:v>608.49204633866543</c:v>
                </c:pt>
                <c:pt idx="208" formatCode="_(* #,##0.00_);_(* \(#,##0.00\);_(* &quot;-&quot;??_);_(@_)">
                  <c:v>589.89603121896653</c:v>
                </c:pt>
                <c:pt idx="209" formatCode="_(* #,##0.00_);_(* \(#,##0.00\);_(* &quot;-&quot;??_);_(@_)">
                  <c:v>589.89603121896653</c:v>
                </c:pt>
                <c:pt idx="210" formatCode="_(* #,##0.00_);_(* \(#,##0.00\);_(* &quot;-&quot;??_);_(@_)">
                  <c:v>589.89603121896653</c:v>
                </c:pt>
                <c:pt idx="211" formatCode="_(* #,##0.00_);_(* \(#,##0.00\);_(* &quot;-&quot;??_);_(@_)">
                  <c:v>589.3762633354836</c:v>
                </c:pt>
                <c:pt idx="212" formatCode="_(* #,##0.00_);_(* \(#,##0.00\);_(* &quot;-&quot;??_);_(@_)">
                  <c:v>589.3762633354836</c:v>
                </c:pt>
                <c:pt idx="213" formatCode="_(* #,##0.00_);_(* \(#,##0.00\);_(* &quot;-&quot;??_);_(@_)">
                  <c:v>589.3762633354836</c:v>
                </c:pt>
                <c:pt idx="214" formatCode="_(* #,##0.00_);_(* \(#,##0.00\);_(* &quot;-&quot;??_);_(@_)">
                  <c:v>592.02705393218548</c:v>
                </c:pt>
                <c:pt idx="215" formatCode="_(* #,##0.00_);_(* \(#,##0.00\);_(* &quot;-&quot;??_);_(@_)">
                  <c:v>592.02705393218548</c:v>
                </c:pt>
                <c:pt idx="216" formatCode="_(* #,##0.00_);_(* \(#,##0.00\);_(* &quot;-&quot;??_);_(@_)">
                  <c:v>588.34575156102653</c:v>
                </c:pt>
                <c:pt idx="217" formatCode="_(* #,##0.00_);_(* \(#,##0.00\);_(* &quot;-&quot;??_);_(@_)">
                  <c:v>589.62620455969056</c:v>
                </c:pt>
                <c:pt idx="218" formatCode="_(* #,##0.00_);_(* \(#,##0.00\);_(* &quot;-&quot;??_);_(@_)">
                  <c:v>589.62620455969056</c:v>
                </c:pt>
                <c:pt idx="219" formatCode="_(* #,##0.00_);_(* \(#,##0.00\);_(* &quot;-&quot;??_);_(@_)">
                  <c:v>586.78607177751053</c:v>
                </c:pt>
                <c:pt idx="220" formatCode="_(* #,##0.00_);_(* \(#,##0.00\);_(* &quot;-&quot;??_);_(@_)">
                  <c:v>593.63490402356922</c:v>
                </c:pt>
                <c:pt idx="221" formatCode="_(* #,##0.00_);_(* \(#,##0.00\);_(* &quot;-&quot;??_);_(@_)">
                  <c:v>590.12776337815217</c:v>
                </c:pt>
                <c:pt idx="222" formatCode="_(* #,##0.00_);_(* \(#,##0.00\);_(* &quot;-&quot;??_);_(@_)">
                  <c:v>590.12776337815217</c:v>
                </c:pt>
                <c:pt idx="223" formatCode="_(* #,##0.00_);_(* \(#,##0.00\);_(* &quot;-&quot;??_);_(@_)">
                  <c:v>590.12776337815217</c:v>
                </c:pt>
                <c:pt idx="224" formatCode="_(* #,##0.00_);_(* \(#,##0.00\);_(* &quot;-&quot;??_);_(@_)">
                  <c:v>594.40098174746458</c:v>
                </c:pt>
                <c:pt idx="225" formatCode="_(* #,##0.00_);_(* \(#,##0.00\);_(* &quot;-&quot;??_);_(@_)">
                  <c:v>599.91768135935979</c:v>
                </c:pt>
                <c:pt idx="226" formatCode="_(* #,##0.00_);_(* \(#,##0.00\);_(* &quot;-&quot;??_);_(@_)">
                  <c:v>603.06666938584169</c:v>
                </c:pt>
                <c:pt idx="227" formatCode="_(* #,##0.00_);_(* \(#,##0.00\);_(* &quot;-&quot;??_);_(@_)">
                  <c:v>580.85509046670256</c:v>
                </c:pt>
                <c:pt idx="228" formatCode="_(* #,##0.00_);_(* \(#,##0.00\);_(* &quot;-&quot;??_);_(@_)">
                  <c:v>580.85509046670256</c:v>
                </c:pt>
                <c:pt idx="229" formatCode="_(* #,##0.00_);_(* \(#,##0.00\);_(* &quot;-&quot;??_);_(@_)">
                  <c:v>600.03614722562293</c:v>
                </c:pt>
                <c:pt idx="230" formatCode="_(* #,##0.00_);_(* \(#,##0.00\);_(* &quot;-&quot;??_);_(@_)">
                  <c:v>579.59337881551812</c:v>
                </c:pt>
                <c:pt idx="231" formatCode="_(* #,##0.00_);_(* \(#,##0.00\);_(* &quot;-&quot;??_);_(@_)">
                  <c:v>579.59337881551812</c:v>
                </c:pt>
                <c:pt idx="232" formatCode="_(* #,##0.00_);_(* \(#,##0.00\);_(* &quot;-&quot;??_);_(@_)">
                  <c:v>579.59337881551812</c:v>
                </c:pt>
                <c:pt idx="233" formatCode="_(* #,##0.00_);_(* \(#,##0.00\);_(* &quot;-&quot;??_);_(@_)">
                  <c:v>579.59337881551812</c:v>
                </c:pt>
                <c:pt idx="234" formatCode="_(* #,##0.00_);_(* \(#,##0.00\);_(* &quot;-&quot;??_);_(@_)">
                  <c:v>580.16715914389226</c:v>
                </c:pt>
                <c:pt idx="235" formatCode="_(* #,##0.00_);_(* \(#,##0.00\);_(* &quot;-&quot;??_);_(@_)">
                  <c:v>580.16715914389226</c:v>
                </c:pt>
                <c:pt idx="236" formatCode="_(* #,##0.00_);_(* \(#,##0.00\);_(* &quot;-&quot;??_);_(@_)">
                  <c:v>577.88912828611285</c:v>
                </c:pt>
                <c:pt idx="237" formatCode="_(* #,##0.00_);_(* \(#,##0.00\);_(* &quot;-&quot;??_);_(@_)">
                  <c:v>577.88912828611285</c:v>
                </c:pt>
                <c:pt idx="238" formatCode="_(* #,##0.00_);_(* \(#,##0.00\);_(* &quot;-&quot;??_);_(@_)">
                  <c:v>580.64414843176644</c:v>
                </c:pt>
                <c:pt idx="239" formatCode="_(* #,##0.00_);_(* \(#,##0.00\);_(* &quot;-&quot;??_);_(@_)">
                  <c:v>586.53464739493552</c:v>
                </c:pt>
                <c:pt idx="240" formatCode="_(* #,##0.00_);_(* \(#,##0.00\);_(* &quot;-&quot;??_);_(@_)">
                  <c:v>592.06223796400786</c:v>
                </c:pt>
                <c:pt idx="241" formatCode="_(* #,##0.00_);_(* \(#,##0.00\);_(* &quot;-&quot;??_);_(@_)">
                  <c:v>601.37434164462286</c:v>
                </c:pt>
                <c:pt idx="242" formatCode="_(* #,##0.00_);_(* \(#,##0.00\);_(* &quot;-&quot;??_);_(@_)">
                  <c:v>602.95410744659239</c:v>
                </c:pt>
                <c:pt idx="243" formatCode="General">
                  <c:v>602.94999999999993</c:v>
                </c:pt>
              </c:numCache>
            </c:numRef>
          </c:val>
        </c:ser>
        <c:dLbls/>
        <c:axId val="65380736"/>
        <c:axId val="65382272"/>
      </c:areaChart>
      <c:dateAx>
        <c:axId val="65380736"/>
        <c:scaling>
          <c:orientation val="minMax"/>
        </c:scaling>
        <c:axPos val="b"/>
        <c:numFmt formatCode="dd\-mm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82272"/>
        <c:crosses val="autoZero"/>
        <c:auto val="1"/>
        <c:lblOffset val="100"/>
        <c:baseTimeUnit val="days"/>
      </c:dateAx>
      <c:valAx>
        <c:axId val="653822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80736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GB" dirty="0"/>
              <a:t>Quarterly Trade Volume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4158974919801692"/>
          <c:y val="0.11441095464547497"/>
          <c:w val="0.85841025080198308"/>
          <c:h val="0.74237308553580705"/>
        </c:manualLayout>
      </c:layout>
      <c:lineChart>
        <c:grouping val="standard"/>
        <c:ser>
          <c:idx val="0"/>
          <c:order val="0"/>
          <c:cat>
            <c:strRef>
              <c:f>Sheet1!$M$17:$M$21</c:f>
              <c:strCache>
                <c:ptCount val="5"/>
                <c:pt idx="0">
                  <c:v>Q1 '15</c:v>
                </c:pt>
                <c:pt idx="1">
                  <c:v>Q2 '15</c:v>
                </c:pt>
                <c:pt idx="2">
                  <c:v>Q3 '15</c:v>
                </c:pt>
                <c:pt idx="3">
                  <c:v>Q4 '15</c:v>
                </c:pt>
                <c:pt idx="4">
                  <c:v>Q1 '16</c:v>
                </c:pt>
              </c:strCache>
            </c:strRef>
          </c:cat>
          <c:val>
            <c:numRef>
              <c:f>Sheet1!$N$17:$N$21</c:f>
              <c:numCache>
                <c:formatCode>#,##0.00</c:formatCode>
                <c:ptCount val="5"/>
                <c:pt idx="0">
                  <c:v>665333.18999999971</c:v>
                </c:pt>
                <c:pt idx="1">
                  <c:v>3398814.7800000003</c:v>
                </c:pt>
                <c:pt idx="2">
                  <c:v>4501723.26</c:v>
                </c:pt>
                <c:pt idx="3" formatCode="#,##0">
                  <c:v>2377755</c:v>
                </c:pt>
                <c:pt idx="4" formatCode="#,##0">
                  <c:v>958662</c:v>
                </c:pt>
              </c:numCache>
            </c:numRef>
          </c:val>
        </c:ser>
        <c:dLbls/>
        <c:marker val="1"/>
        <c:axId val="68609536"/>
        <c:axId val="68611072"/>
      </c:lineChart>
      <c:catAx>
        <c:axId val="68609536"/>
        <c:scaling>
          <c:orientation val="minMax"/>
        </c:scaling>
        <c:axPos val="b"/>
        <c:majorTickMark val="none"/>
        <c:tickLblPos val="nextTo"/>
        <c:crossAx val="68611072"/>
        <c:crosses val="autoZero"/>
        <c:auto val="1"/>
        <c:lblAlgn val="ctr"/>
        <c:lblOffset val="100"/>
      </c:catAx>
      <c:valAx>
        <c:axId val="68611072"/>
        <c:scaling>
          <c:orientation val="minMax"/>
        </c:scaling>
        <c:delete val="1"/>
        <c:axPos val="l"/>
        <c:majorGridlines/>
        <c:numFmt formatCode="#,##0.00" sourceLinked="1"/>
        <c:majorTickMark val="none"/>
        <c:tickLblPos val="nextTo"/>
        <c:crossAx val="686095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064001-6FCE-498C-BBB8-FFE52C0C78F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EB13DD-5BFD-4737-BD86-F234238C27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714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6472D5-61BD-4388-8CD2-16E39C2A1E0B}" type="datetimeFigureOut">
              <a:rPr lang="en-GB"/>
              <a:pPr>
                <a:defRPr/>
              </a:pPr>
              <a:t>13/04/2016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3F665A0-D76C-4116-8178-24570464E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6047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346F3B-9B4F-4EE2-AADD-2906FFFC2360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F665A0-D76C-4116-8178-24570464E0C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5218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C83F5A-A9E2-4FCE-92CD-4F3DB9D3E587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94033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DF0E86A-FB0E-48ED-A25B-54405F9BDC27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8E339-2E09-48E5-94A4-62F164B19EA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7260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661025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25" y="58912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4FF01-063D-4A0E-8170-A8DAF6A25977}" type="datetime1">
              <a:rPr lang="en-GB"/>
              <a:pPr>
                <a:defRPr/>
              </a:pPr>
              <a:t>13/04/2016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BA159-2A04-4673-9675-AE9CE04EE7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6849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/>
          </p:cNvSpPr>
          <p:nvPr/>
        </p:nvSpPr>
        <p:spPr>
          <a:xfrm>
            <a:off x="323850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13/04/2016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145435"/>
          </a:xfrm>
        </p:spPr>
        <p:txBody>
          <a:bodyPr rtlCol="0">
            <a:normAutofit/>
          </a:bodyPr>
          <a:lstStyle>
            <a:lvl1pPr>
              <a:lnSpc>
                <a:spcPct val="150000"/>
              </a:lnSpc>
              <a:spcBef>
                <a:spcPts val="1200"/>
              </a:spcBef>
              <a:defRPr lang="en-US" smtClean="0"/>
            </a:lvl1pPr>
            <a:lvl2pPr>
              <a:lnSpc>
                <a:spcPct val="150000"/>
              </a:lnSpc>
              <a:defRPr lang="en-US" smtClean="0"/>
            </a:lvl2pPr>
            <a:lvl3pPr>
              <a:lnSpc>
                <a:spcPct val="150000"/>
              </a:lnSpc>
              <a:defRPr lang="en-US" smtClean="0"/>
            </a:lvl3pPr>
            <a:lvl4pPr>
              <a:lnSpc>
                <a:spcPct val="150000"/>
              </a:lnSpc>
              <a:defRPr lang="en-US" smtClean="0"/>
            </a:lvl4pPr>
            <a:lvl5pPr>
              <a:lnSpc>
                <a:spcPct val="150000"/>
              </a:lnSpc>
              <a:defRPr lang="en-GB" dirty="0"/>
            </a:lvl5pPr>
          </a:lstStyle>
          <a:p>
            <a:pPr lvl="0"/>
            <a:r>
              <a:rPr lang="en-US" dirty="0" smtClean="0"/>
              <a:t>C</a:t>
            </a:r>
            <a:r>
              <a:rPr lang="en-GB" noProof="0" dirty="0" smtClean="0"/>
              <a:t>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D1EA6-33F1-46CC-8965-5844D5198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8415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805488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 txBox="1">
            <a:spLocks/>
          </p:cNvSpPr>
          <p:nvPr/>
        </p:nvSpPr>
        <p:spPr>
          <a:xfrm>
            <a:off x="6326188" y="5805488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13/04/2016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6CEA-F6B5-4353-BAB1-37927AC97B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229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6088" y="58738"/>
            <a:ext cx="7281862" cy="5619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7950" y="85725"/>
            <a:ext cx="13811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95288" y="692150"/>
            <a:ext cx="8569325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288" y="620713"/>
            <a:ext cx="856932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75F5B-8AEB-4FA1-B60B-BE8864BFF25F}" type="datetime1">
              <a:rPr lang="en-GB"/>
              <a:pPr>
                <a:defRPr/>
              </a:pPr>
              <a:t>13/04/2016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7A67B-A7A8-4FE1-9154-AC58C4F59C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2987675" y="6376988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i="1" dirty="0" smtClean="0">
                <a:solidFill>
                  <a:schemeClr val="tx1">
                    <a:tint val="75000"/>
                  </a:schemeClr>
                </a:solidFill>
              </a:rPr>
              <a:t>Creating liquidity …Transparently</a:t>
            </a:r>
            <a:endParaRPr lang="en-GB" sz="1400" i="1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kern="1200" cap="small" dirty="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lang="en-US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Calibri" pitchFamily="34" charset="0"/>
        <a:buChar char="‒"/>
        <a:defRPr lang="en-US" sz="2000" kern="1200">
          <a:solidFill>
            <a:srgbClr val="3B07CF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dng.com/" TargetMode="External"/><Relationship Id="rId2" Type="http://schemas.openxmlformats.org/officeDocument/2006/relationships/hyperlink" Target="mailto:info@nasdng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628801"/>
            <a:ext cx="8568952" cy="252028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2800" b="1" dirty="0" smtClean="0">
                <a:latin typeface="Century Gothic" panose="020B0502020202020204" pitchFamily="34" charset="0"/>
              </a:rPr>
              <a:t>Report to the Capital Market Committee</a:t>
            </a:r>
            <a:endParaRPr lang="en-GB" sz="2800" b="1" dirty="0">
              <a:latin typeface="Century Gothic" panose="020B0502020202020204" pitchFamily="34" charset="0"/>
            </a:endParaRPr>
          </a:p>
        </p:txBody>
      </p:sp>
      <p:sp>
        <p:nvSpPr>
          <p:cNvPr id="5123" name="Subtitle 5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368752" cy="1489720"/>
          </a:xfrm>
        </p:spPr>
        <p:txBody>
          <a:bodyPr/>
          <a:lstStyle/>
          <a:p>
            <a:pPr algn="r"/>
            <a:r>
              <a:rPr lang="en-GB" altLang="en-US" sz="1600" dirty="0" smtClean="0">
                <a:solidFill>
                  <a:schemeClr val="tx1"/>
                </a:solidFill>
                <a:latin typeface="Book Antiqua" pitchFamily="18" charset="0"/>
              </a:rPr>
              <a:t>Lagos,</a:t>
            </a:r>
          </a:p>
          <a:p>
            <a:pPr algn="r"/>
            <a:fld id="{A2BBFE51-8645-4697-B94D-61054F497AB8}" type="datetime3">
              <a:rPr lang="en-GB" altLang="en-US" sz="1600" smtClean="0">
                <a:solidFill>
                  <a:schemeClr val="tx1"/>
                </a:solidFill>
                <a:latin typeface="Book Antiqua" pitchFamily="18" charset="0"/>
              </a:rPr>
              <a:pPr algn="r"/>
              <a:t>13 April, 2016</a:t>
            </a:fld>
            <a:endParaRPr lang="en-GB" altLang="en-US" sz="1600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12AEC0-3C4F-4E5A-968D-6C43655C7BF9}" type="slidenum">
              <a:rPr lang="en-GB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660232" y="6356350"/>
            <a:ext cx="202656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F6528C5-6D4C-4680-8A20-9BFAAFDE1623}" type="slidenum">
              <a:rPr lang="en-GB" sz="1200" smtClean="0"/>
              <a:pPr>
                <a:defRPr/>
              </a:pPr>
              <a:t>10</a:t>
            </a:fld>
            <a:endParaRPr lang="en-GB" sz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1979712" y="2017602"/>
            <a:ext cx="4515454" cy="2791184"/>
            <a:chOff x="1979712" y="2017602"/>
            <a:chExt cx="4515454" cy="2791184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2060848"/>
              <a:ext cx="4515454" cy="2747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1979712" y="2017602"/>
              <a:ext cx="4515454" cy="2791184"/>
            </a:xfrm>
            <a:prstGeom prst="rect">
              <a:avLst/>
            </a:prstGeom>
            <a:noFill/>
            <a:ln w="57150">
              <a:solidFill>
                <a:srgbClr val="D6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 smtClean="0"/>
              <a:t> 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1246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54535557"/>
              </p:ext>
            </p:extLst>
          </p:nvPr>
        </p:nvGraphicFramePr>
        <p:xfrm>
          <a:off x="1475656" y="764704"/>
          <a:ext cx="6191250" cy="425514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42778"/>
                <a:gridCol w="4248472"/>
              </a:tblGrid>
              <a:tr h="1371566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Office :</a:t>
                      </a:r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/>
                        <a:t>9th Floor, </a:t>
                      </a:r>
                    </a:p>
                    <a:p>
                      <a:pPr marL="457200" lvl="1" indent="0" algn="r">
                        <a:buNone/>
                      </a:pPr>
                      <a:r>
                        <a:rPr lang="en-US" sz="2400" b="0" dirty="0" smtClean="0"/>
                        <a:t>		UBA House, </a:t>
                      </a:r>
                    </a:p>
                    <a:p>
                      <a:pPr marL="457200" lvl="1" indent="0" algn="r">
                        <a:buNone/>
                      </a:pPr>
                      <a:r>
                        <a:rPr lang="en-US" sz="2400" b="0" dirty="0" smtClean="0"/>
                        <a:t>57, Marina, Lagos</a:t>
                      </a:r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</a:tr>
              <a:tr h="99386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E-mail: 	</a:t>
                      </a:r>
                      <a:endParaRPr lang="en-GB" sz="240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hlinkClick r:id="rId2"/>
                        </a:rPr>
                        <a:t>info@nasdng.com</a:t>
                      </a:r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</a:tr>
              <a:tr h="9448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Website:</a:t>
                      </a:r>
                    </a:p>
                    <a:p>
                      <a:endParaRPr lang="en-GB" sz="240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 </a:t>
                      </a:r>
                      <a:r>
                        <a:rPr lang="en-US" sz="2400" dirty="0" smtClean="0">
                          <a:hlinkClick r:id="rId3"/>
                        </a:rPr>
                        <a:t>www.nasdng.com</a:t>
                      </a:r>
                      <a:endParaRPr lang="en-US" sz="2400" dirty="0" smtClean="0"/>
                    </a:p>
                    <a:p>
                      <a:pPr algn="r"/>
                      <a:r>
                        <a:rPr lang="en-US" sz="1600" dirty="0" smtClean="0"/>
                        <a:t>Live</a:t>
                      </a:r>
                      <a:r>
                        <a:rPr lang="en-US" sz="1600" baseline="0" dirty="0" smtClean="0"/>
                        <a:t> Chat enabled</a:t>
                      </a:r>
                      <a:endParaRPr lang="en-GB" sz="16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</a:tr>
              <a:tr h="9448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Tel.	:</a:t>
                      </a:r>
                    </a:p>
                    <a:p>
                      <a:endParaRPr lang="en-GB" sz="240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+234 1 460 5008</a:t>
                      </a:r>
                    </a:p>
                    <a:p>
                      <a:pPr algn="r"/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7863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in Numbers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97450464"/>
              </p:ext>
            </p:extLst>
          </p:nvPr>
        </p:nvGraphicFramePr>
        <p:xfrm>
          <a:off x="395288" y="908050"/>
          <a:ext cx="8137152" cy="547327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411928"/>
                <a:gridCol w="2725224"/>
              </a:tblGrid>
              <a:tr h="608142">
                <a:tc>
                  <a:txBody>
                    <a:bodyPr/>
                    <a:lstStyle/>
                    <a:p>
                      <a:r>
                        <a:rPr lang="en-GB" sz="2400" dirty="0">
                          <a:effectLst/>
                        </a:rPr>
                        <a:t>Admitted Securities</a:t>
                      </a:r>
                      <a:endParaRPr lang="en-GB" sz="2400" b="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26</a:t>
                      </a:r>
                      <a:endParaRPr lang="en-GB" sz="2400" b="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>
                          <a:effectLst/>
                        </a:rPr>
                        <a:t>Total Share Capital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   </a:t>
                      </a:r>
                      <a:r>
                        <a:rPr lang="en-GB" sz="2400" dirty="0" smtClean="0">
                          <a:effectLst/>
                        </a:rPr>
                        <a:t>107 </a:t>
                      </a:r>
                      <a:r>
                        <a:rPr lang="en-GB" sz="2400" dirty="0">
                          <a:effectLst/>
                        </a:rPr>
                        <a:t>billion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>
                          <a:effectLst/>
                        </a:rPr>
                        <a:t>Volume dematerialised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     </a:t>
                      </a:r>
                      <a:r>
                        <a:rPr lang="en-GB" sz="2400" dirty="0" smtClean="0">
                          <a:effectLst/>
                        </a:rPr>
                        <a:t>16.33 </a:t>
                      </a:r>
                      <a:r>
                        <a:rPr lang="en-GB" sz="2400" dirty="0">
                          <a:effectLst/>
                        </a:rPr>
                        <a:t>billion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>
                          <a:effectLst/>
                        </a:rPr>
                        <a:t>Dematerialised Percent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15.20%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effectLst/>
                        </a:rPr>
                        <a:t>Operating / Registered </a:t>
                      </a:r>
                      <a:r>
                        <a:rPr lang="en-GB" sz="2400" dirty="0">
                          <a:effectLst/>
                        </a:rPr>
                        <a:t>Brokers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64  /  200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effectLst/>
                        </a:rPr>
                        <a:t>Operating /Registered  Firms 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64 /  107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r>
                        <a:rPr lang="en-GB" sz="2400" dirty="0">
                          <a:effectLst/>
                        </a:rPr>
                        <a:t>Volume of </a:t>
                      </a:r>
                      <a:r>
                        <a:rPr lang="en-GB" sz="2400" dirty="0" smtClean="0">
                          <a:effectLst/>
                        </a:rPr>
                        <a:t>trades Q1 ’16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144 </a:t>
                      </a:r>
                      <a:r>
                        <a:rPr lang="en-GB" sz="2400" dirty="0">
                          <a:effectLst/>
                        </a:rPr>
                        <a:t>million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Number of </a:t>
                      </a:r>
                      <a:r>
                        <a:rPr lang="en-GB" sz="2400" dirty="0" smtClean="0">
                          <a:effectLst/>
                        </a:rPr>
                        <a:t>trades Q1 ’16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648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8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Value </a:t>
                      </a:r>
                      <a:r>
                        <a:rPr lang="en-GB" sz="2400" dirty="0" smtClean="0">
                          <a:effectLst/>
                        </a:rPr>
                        <a:t>traded Q1 ’16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 </a:t>
                      </a:r>
                      <a:r>
                        <a:rPr lang="en-GB" sz="2400" dirty="0" smtClean="0">
                          <a:effectLst/>
                        </a:rPr>
                        <a:t>₦959 </a:t>
                      </a:r>
                      <a:r>
                        <a:rPr lang="en-GB" sz="2400" dirty="0">
                          <a:effectLst/>
                        </a:rPr>
                        <a:t>million</a:t>
                      </a:r>
                      <a:endParaRPr lang="en-GB" sz="2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6909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Quarterly trade information 2015 to date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68015586"/>
              </p:ext>
            </p:extLst>
          </p:nvPr>
        </p:nvGraphicFramePr>
        <p:xfrm>
          <a:off x="323528" y="692696"/>
          <a:ext cx="835292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2860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Unlisted Securities Index – Inception to date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469834"/>
              </p:ext>
            </p:extLst>
          </p:nvPr>
        </p:nvGraphicFramePr>
        <p:xfrm>
          <a:off x="0" y="908050"/>
          <a:ext cx="9036496" cy="5473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3784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Quarterly trade Values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9828475"/>
              </p:ext>
            </p:extLst>
          </p:nvPr>
        </p:nvGraphicFramePr>
        <p:xfrm>
          <a:off x="-324544" y="764704"/>
          <a:ext cx="9217024" cy="5401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3518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Leaders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4FD63-0C70-4C31-8833-31619B618C38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270554"/>
              </p:ext>
            </p:extLst>
          </p:nvPr>
        </p:nvGraphicFramePr>
        <p:xfrm>
          <a:off x="395288" y="908050"/>
          <a:ext cx="8132833" cy="547327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642849"/>
                <a:gridCol w="4737694"/>
                <a:gridCol w="1455738"/>
                <a:gridCol w="1296552"/>
              </a:tblGrid>
              <a:tr h="64249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Rank</a:t>
                      </a:r>
                      <a:endParaRPr lang="en-GB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B1C7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kern="1200" dirty="0">
                          <a:effectLst/>
                        </a:rPr>
                        <a:t>NASD </a:t>
                      </a:r>
                      <a:r>
                        <a:rPr lang="en-GB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REGISTERED DEALING MEMBER </a:t>
                      </a:r>
                    </a:p>
                  </a:txBody>
                  <a:tcPr marL="9525" marR="9525" marT="9525" marB="0" anchor="b">
                    <a:solidFill>
                      <a:srgbClr val="B1C7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of </a:t>
                      </a:r>
                      <a:endParaRPr lang="en-GB" sz="18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Trades</a:t>
                      </a:r>
                      <a:endParaRPr lang="en-GB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B1C7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en-GB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 </a:t>
                      </a:r>
                      <a:endParaRPr lang="en-GB" sz="18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Traded </a:t>
                      </a:r>
                      <a:endParaRPr lang="en-GB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B1C7E1"/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Nigerian International Securities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163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396.71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Arthur Steven Asset Management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97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210.22</a:t>
                      </a:r>
                    </a:p>
                  </a:txBody>
                  <a:tcPr marL="9525" marR="9525" marT="9525" marB="0" anchor="b"/>
                </a:tc>
              </a:tr>
              <a:tr h="48307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Bestworth</a:t>
                      </a:r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Assets &amp; Trust Limited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19 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194.47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Calyx Securities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51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180.36</a:t>
                      </a:r>
                    </a:p>
                  </a:txBody>
                  <a:tcPr marL="9525" marR="9525" marT="9525" marB="0" anchor="b"/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CSL Stockbrokers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26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117.00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Eurocomm Securities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61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114.93</a:t>
                      </a:r>
                    </a:p>
                  </a:txBody>
                  <a:tcPr marL="9525" marR="9525" marT="9525" marB="0" anchor="b"/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GTI Securities Limited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35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111.77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Anchoria Investment &amp; Securities Limited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124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93.30</a:t>
                      </a:r>
                    </a:p>
                  </a:txBody>
                  <a:tcPr marL="9525" marR="9525" marT="9525" marB="0" anchor="b"/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Cashcraft Securities Limited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39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71.14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07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Equity Capital Solution Limited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                     87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68.24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9202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Linked </a:t>
            </a:r>
            <a:r>
              <a:rPr lang="en-US" sz="3600" dirty="0" smtClean="0"/>
              <a:t>Notes</a:t>
            </a:r>
            <a:endParaRPr lang="en-US" sz="3600" dirty="0"/>
          </a:p>
          <a:p>
            <a:pPr lvl="1"/>
            <a:r>
              <a:rPr lang="en-US" sz="2800" dirty="0"/>
              <a:t>Guidelines Approved by SEC and on website</a:t>
            </a:r>
          </a:p>
          <a:p>
            <a:pPr lvl="1"/>
            <a:r>
              <a:rPr lang="en-US" sz="2800" dirty="0"/>
              <a:t>Open to structure</a:t>
            </a:r>
          </a:p>
          <a:p>
            <a:r>
              <a:rPr lang="en-US" sz="3600" dirty="0"/>
              <a:t>Crowd funding</a:t>
            </a:r>
          </a:p>
          <a:p>
            <a:pPr lvl="1"/>
            <a:r>
              <a:rPr lang="en-US" sz="2800" dirty="0"/>
              <a:t>Rules </a:t>
            </a:r>
            <a:r>
              <a:rPr lang="en-US" sz="2800" dirty="0" smtClean="0"/>
              <a:t>under SEC review</a:t>
            </a:r>
            <a:endParaRPr lang="en-US" sz="2800" dirty="0"/>
          </a:p>
          <a:p>
            <a:pPr lvl="1"/>
            <a:r>
              <a:rPr lang="en-US" sz="2800" dirty="0" smtClean="0"/>
              <a:t>Seeking legal opinion on ISA restriction</a:t>
            </a:r>
            <a:endParaRPr lang="en-US" sz="2800" dirty="0"/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5650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Enhancement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289451"/>
          </a:xfrm>
        </p:spPr>
        <p:txBody>
          <a:bodyPr>
            <a:noAutofit/>
          </a:bodyPr>
          <a:lstStyle/>
          <a:p>
            <a:r>
              <a:rPr lang="en-GB" dirty="0" smtClean="0"/>
              <a:t>Website relaunched in January 2016</a:t>
            </a:r>
          </a:p>
          <a:p>
            <a:pPr lvl="1"/>
            <a:r>
              <a:rPr lang="en-GB" dirty="0" smtClean="0"/>
              <a:t>Data portal to open in May 2016</a:t>
            </a:r>
          </a:p>
          <a:p>
            <a:pPr lvl="1"/>
            <a:r>
              <a:rPr lang="en-GB" dirty="0" smtClean="0"/>
              <a:t>MOU under review with </a:t>
            </a:r>
            <a:r>
              <a:rPr lang="en-GB" dirty="0" err="1" smtClean="0"/>
              <a:t>Asoko</a:t>
            </a:r>
            <a:r>
              <a:rPr lang="en-GB" dirty="0" smtClean="0"/>
              <a:t>, Bloomberg, Reuters</a:t>
            </a:r>
          </a:p>
          <a:p>
            <a:r>
              <a:rPr lang="en-GB" dirty="0" smtClean="0"/>
              <a:t>Analyst calls commenced Q4 2015</a:t>
            </a:r>
          </a:p>
          <a:p>
            <a:pPr lvl="1"/>
            <a:r>
              <a:rPr lang="en-GB" dirty="0" smtClean="0"/>
              <a:t>NDEP joins CSCS, </a:t>
            </a:r>
            <a:r>
              <a:rPr lang="en-GB" dirty="0" err="1" smtClean="0"/>
              <a:t>Trustbond</a:t>
            </a:r>
            <a:r>
              <a:rPr lang="en-GB" dirty="0" smtClean="0"/>
              <a:t>, </a:t>
            </a:r>
            <a:r>
              <a:rPr lang="en-GB" dirty="0" err="1" smtClean="0"/>
              <a:t>Afriland</a:t>
            </a:r>
            <a:r>
              <a:rPr lang="en-GB" dirty="0" smtClean="0"/>
              <a:t>, Acorn in Feb 2016</a:t>
            </a:r>
          </a:p>
          <a:p>
            <a:pPr lvl="1"/>
            <a:r>
              <a:rPr lang="en-GB" dirty="0" smtClean="0"/>
              <a:t>Monthly calls to continue</a:t>
            </a:r>
          </a:p>
          <a:p>
            <a:r>
              <a:rPr lang="en-US" dirty="0"/>
              <a:t>Registered Securities</a:t>
            </a:r>
          </a:p>
          <a:p>
            <a:pPr lvl="1"/>
            <a:r>
              <a:rPr lang="en-US" dirty="0"/>
              <a:t>List is on website</a:t>
            </a:r>
          </a:p>
          <a:p>
            <a:pPr lvl="1"/>
            <a:r>
              <a:rPr lang="en-US" dirty="0"/>
              <a:t>Opportunity to bring 100 </a:t>
            </a:r>
            <a:r>
              <a:rPr lang="en-US" dirty="0" smtClean="0"/>
              <a:t>companies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8364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7E50D2-D310-4C9A-A700-5F4129FF360A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13316" name="Content Placeholder 6"/>
          <p:cNvSpPr>
            <a:spLocks noGrp="1"/>
          </p:cNvSpPr>
          <p:nvPr>
            <p:ph idx="1"/>
          </p:nvPr>
        </p:nvSpPr>
        <p:spPr>
          <a:xfrm>
            <a:off x="395288" y="908050"/>
            <a:ext cx="8229600" cy="5146675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Participant training</a:t>
            </a:r>
          </a:p>
          <a:p>
            <a:pPr lvl="1"/>
            <a:r>
              <a:rPr lang="en-US" altLang="en-US" dirty="0" smtClean="0"/>
              <a:t>Joint program in valuation / analysis with Agusto &amp; Co</a:t>
            </a:r>
          </a:p>
          <a:p>
            <a:pPr lvl="1"/>
            <a:r>
              <a:rPr lang="en-US" altLang="en-US" dirty="0" smtClean="0"/>
              <a:t>Compliance and operations</a:t>
            </a:r>
          </a:p>
          <a:p>
            <a:r>
              <a:rPr lang="en-US" altLang="en-US" dirty="0" smtClean="0"/>
              <a:t>NASD AGM – 6 May 2016</a:t>
            </a:r>
          </a:p>
          <a:p>
            <a:r>
              <a:rPr lang="en-US" altLang="en-US" dirty="0" smtClean="0"/>
              <a:t>Workshop on PE Exit market</a:t>
            </a:r>
          </a:p>
          <a:p>
            <a:r>
              <a:rPr lang="en-US" altLang="en-US" dirty="0" smtClean="0"/>
              <a:t>NASD to join ASEA</a:t>
            </a: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Expectations for Q2 ‘16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5414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SD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NASD Presentation template</Template>
  <TotalTime>7396</TotalTime>
  <Words>322</Words>
  <Application>Microsoft Office PowerPoint</Application>
  <PresentationFormat>On-screen Show (4:3)</PresentationFormat>
  <Paragraphs>126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NASD Presentation template</vt:lpstr>
      <vt:lpstr>Report to the Capital Market Committee</vt:lpstr>
      <vt:lpstr>Market in Numbers</vt:lpstr>
      <vt:lpstr>Quarterly trade information 2015 to date</vt:lpstr>
      <vt:lpstr>Unlisted Securities Index – Inception to date</vt:lpstr>
      <vt:lpstr>Quarterly trade Values</vt:lpstr>
      <vt:lpstr>Market Leaders</vt:lpstr>
      <vt:lpstr>Market Expansion</vt:lpstr>
      <vt:lpstr>Market Enhancement Issues</vt:lpstr>
      <vt:lpstr>Expectations for Q2 ‘16</vt:lpstr>
      <vt:lpstr>Slide 10</vt:lpstr>
      <vt:lpstr>Contact 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 Presentation</dc:title>
  <dc:creator>NASD</dc:creator>
  <cp:lastModifiedBy>IT-SEC</cp:lastModifiedBy>
  <cp:revision>171</cp:revision>
  <cp:lastPrinted>2015-06-25T09:50:33Z</cp:lastPrinted>
  <dcterms:created xsi:type="dcterms:W3CDTF">2015-02-02T13:56:45Z</dcterms:created>
  <dcterms:modified xsi:type="dcterms:W3CDTF">2016-04-13T15:19:30Z</dcterms:modified>
</cp:coreProperties>
</file>