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11"/>
  </p:notesMasterIdLst>
  <p:handoutMasterIdLst>
    <p:handoutMasterId r:id="rId12"/>
  </p:handoutMasterIdLst>
  <p:sldIdLst>
    <p:sldId id="256" r:id="rId2"/>
    <p:sldId id="257" r:id="rId3"/>
    <p:sldId id="259" r:id="rId4"/>
    <p:sldId id="278" r:id="rId5"/>
    <p:sldId id="274" r:id="rId6"/>
    <p:sldId id="279" r:id="rId7"/>
    <p:sldId id="280" r:id="rId8"/>
    <p:sldId id="281" r:id="rId9"/>
    <p:sldId id="271" r:id="rId1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2" y="-102"/>
      </p:cViewPr>
      <p:guideLst>
        <p:guide orient="horz" pos="2160"/>
        <p:guide pos="3840"/>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48B1ED1-93C3-4131-8D7E-70937BDC4D9A}" type="datetimeFigureOut">
              <a:rPr lang="en-US" smtClean="0"/>
              <a:pPr/>
              <a:t>4/13/2016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E18E7DE-118F-4875-88E9-0E9A8AA9C2F6}" type="slidenum">
              <a:rPr lang="en-US" smtClean="0"/>
              <a:pPr/>
              <a:t>‹#›</a:t>
            </a:fld>
            <a:endParaRPr lang="en-US"/>
          </a:p>
        </p:txBody>
      </p:sp>
    </p:spTree>
    <p:extLst>
      <p:ext uri="{BB962C8B-B14F-4D97-AF65-F5344CB8AC3E}">
        <p14:creationId xmlns="" xmlns:p14="http://schemas.microsoft.com/office/powerpoint/2010/main" val="3202217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D5AC1FC-986A-46BE-8D03-4EFFE84368DF}" type="datetimeFigureOut">
              <a:rPr lang="en-US" smtClean="0"/>
              <a:pPr/>
              <a:t>4/13/2016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31D31CC-BD66-4479-9D40-75681232B98C}" type="slidenum">
              <a:rPr lang="en-US" smtClean="0"/>
              <a:pPr/>
              <a:t>‹#›</a:t>
            </a:fld>
            <a:endParaRPr lang="en-US"/>
          </a:p>
        </p:txBody>
      </p:sp>
    </p:spTree>
    <p:extLst>
      <p:ext uri="{BB962C8B-B14F-4D97-AF65-F5344CB8AC3E}">
        <p14:creationId xmlns="" xmlns:p14="http://schemas.microsoft.com/office/powerpoint/2010/main" val="3558347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5256" y="1447802"/>
            <a:ext cx="8827957"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5256" y="4777380"/>
            <a:ext cx="8827957"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4/13/2016</a:t>
            </a:fld>
            <a:endParaRPr lang="en-US">
              <a:solidFill>
                <a:srgbClr val="000000">
                  <a:tint val="75000"/>
                  <a:alpha val="60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dirty="0">
              <a:solidFill>
                <a:srgbClr val="000000"/>
              </a:solidFill>
            </a:endParaRPr>
          </a:p>
        </p:txBody>
      </p:sp>
    </p:spTree>
    <p:extLst>
      <p:ext uri="{BB962C8B-B14F-4D97-AF65-F5344CB8AC3E}">
        <p14:creationId xmlns="" xmlns:p14="http://schemas.microsoft.com/office/powerpoint/2010/main" val="140077878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5258" y="4800587"/>
            <a:ext cx="8827956"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5256" y="685800"/>
            <a:ext cx="8827957"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5257" y="5367325"/>
            <a:ext cx="882795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4/13/2016</a:t>
            </a:fld>
            <a:endParaRPr lang="en-US">
              <a:solidFill>
                <a:srgbClr val="000000">
                  <a:tint val="75000"/>
                  <a:alpha val="60000"/>
                </a:srgbClr>
              </a:solidFill>
            </a:endParaRPr>
          </a:p>
        </p:txBody>
      </p:sp>
      <p:sp>
        <p:nvSpPr>
          <p:cNvPr id="6" name="Footer Placeholder 5"/>
          <p:cNvSpPr>
            <a:spLocks noGrp="1"/>
          </p:cNvSpPr>
          <p:nvPr>
            <p:ph type="ftr" sz="quarter" idx="11"/>
          </p:nvPr>
        </p:nvSpPr>
        <p:spPr/>
        <p:txBody>
          <a:bodyPr/>
          <a:lstStyle/>
          <a:p>
            <a:endParaRPr lang="en-US">
              <a:solidFill>
                <a:srgbClr val="000000">
                  <a:tint val="75000"/>
                  <a:alpha val="60000"/>
                </a:srgbClr>
              </a:solidFill>
            </a:endParaRPr>
          </a:p>
        </p:txBody>
      </p:sp>
      <p:sp>
        <p:nvSpPr>
          <p:cNvPr id="7" name="Slide Number Placeholder 6"/>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 xmlns:p14="http://schemas.microsoft.com/office/powerpoint/2010/main" val="4169230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5256" y="1447800"/>
            <a:ext cx="8827957"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5256" y="3657600"/>
            <a:ext cx="8827957"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4/13/2016</a:t>
            </a:fld>
            <a:endParaRPr lang="en-US">
              <a:solidFill>
                <a:srgbClr val="000000">
                  <a:tint val="75000"/>
                  <a:alpha val="60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 xmlns:p14="http://schemas.microsoft.com/office/powerpoint/2010/main" val="2612366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5213" y="1447800"/>
            <a:ext cx="800139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904" y="3771174"/>
            <a:ext cx="7281545"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5256" y="4350657"/>
            <a:ext cx="8827957"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4/13/2016</a:t>
            </a:fld>
            <a:endParaRPr lang="en-US">
              <a:solidFill>
                <a:srgbClr val="000000">
                  <a:tint val="75000"/>
                  <a:alpha val="60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
        <p:nvSpPr>
          <p:cNvPr id="12" name="TextBox 11"/>
          <p:cNvSpPr txBox="1"/>
          <p:nvPr/>
        </p:nvSpPr>
        <p:spPr>
          <a:xfrm>
            <a:off x="898530" y="971253"/>
            <a:ext cx="80212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defTabSz="914400"/>
            <a:r>
              <a:rPr lang="en-US" sz="12200" dirty="0">
                <a:solidFill>
                  <a:srgbClr val="DDDDDD">
                    <a:lumMod val="40000"/>
                    <a:lumOff val="60000"/>
                  </a:srgbClr>
                </a:solidFill>
              </a:rPr>
              <a:t>“</a:t>
            </a:r>
          </a:p>
        </p:txBody>
      </p:sp>
      <p:sp>
        <p:nvSpPr>
          <p:cNvPr id="15" name="TextBox 14"/>
          <p:cNvSpPr txBox="1"/>
          <p:nvPr/>
        </p:nvSpPr>
        <p:spPr>
          <a:xfrm>
            <a:off x="9332921" y="2613787"/>
            <a:ext cx="80212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defTabSz="914400"/>
            <a:r>
              <a:rPr lang="en-US" sz="12200" dirty="0">
                <a:solidFill>
                  <a:srgbClr val="DDDDDD">
                    <a:lumMod val="40000"/>
                    <a:lumOff val="60000"/>
                  </a:srgbClr>
                </a:solidFill>
              </a:rPr>
              <a:t>”</a:t>
            </a:r>
          </a:p>
        </p:txBody>
      </p:sp>
    </p:spTree>
    <p:extLst>
      <p:ext uri="{BB962C8B-B14F-4D97-AF65-F5344CB8AC3E}">
        <p14:creationId xmlns="" xmlns:p14="http://schemas.microsoft.com/office/powerpoint/2010/main" val="2891370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5255" y="3124201"/>
            <a:ext cx="88279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5256" y="4777381"/>
            <a:ext cx="8827957"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4/13/2016</a:t>
            </a:fld>
            <a:endParaRPr lang="en-US">
              <a:solidFill>
                <a:srgbClr val="000000">
                  <a:tint val="75000"/>
                  <a:alpha val="60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 xmlns:p14="http://schemas.microsoft.com/office/powerpoint/2010/main" val="1422592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3113" y="1981200"/>
            <a:ext cx="294763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633" y="2667000"/>
            <a:ext cx="2928112"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4672" y="1981200"/>
            <a:ext cx="293700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4116" y="2667000"/>
            <a:ext cx="294756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6556" y="1981200"/>
            <a:ext cx="2932877"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6556" y="2667000"/>
            <a:ext cx="2932877"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711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404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4/13/2016</a:t>
            </a:fld>
            <a:endParaRPr lang="en-US">
              <a:solidFill>
                <a:srgbClr val="000000">
                  <a:tint val="75000"/>
                  <a:alpha val="60000"/>
                </a:srgbClr>
              </a:solidFill>
            </a:endParaRPr>
          </a:p>
        </p:txBody>
      </p:sp>
      <p:sp>
        <p:nvSpPr>
          <p:cNvPr id="4"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 xmlns:p14="http://schemas.microsoft.com/office/powerpoint/2010/main" val="35815125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633" y="4250949"/>
            <a:ext cx="294081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633" y="2209800"/>
            <a:ext cx="294081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633" y="4827213"/>
            <a:ext cx="294081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90389" y="4250949"/>
            <a:ext cx="293128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90388" y="2209800"/>
            <a:ext cx="293128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9035" y="4827212"/>
            <a:ext cx="29351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6556" y="4250949"/>
            <a:ext cx="2932877"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6555" y="2209800"/>
            <a:ext cx="2932877"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6433" y="4827210"/>
            <a:ext cx="293676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711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404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4/13/2016</a:t>
            </a:fld>
            <a:endParaRPr lang="en-US">
              <a:solidFill>
                <a:srgbClr val="000000">
                  <a:tint val="75000"/>
                  <a:alpha val="60000"/>
                </a:srgbClr>
              </a:solidFill>
            </a:endParaRPr>
          </a:p>
        </p:txBody>
      </p:sp>
      <p:sp>
        <p:nvSpPr>
          <p:cNvPr id="4"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 xmlns:p14="http://schemas.microsoft.com/office/powerpoint/2010/main" val="467554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4/13/2016</a:t>
            </a:fld>
            <a:endParaRPr lang="en-US">
              <a:solidFill>
                <a:srgbClr val="000000">
                  <a:tint val="75000"/>
                  <a:alpha val="60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 xmlns:p14="http://schemas.microsoft.com/office/powerpoint/2010/main" val="22232953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6377" y="430215"/>
            <a:ext cx="1753057"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633" y="773205"/>
            <a:ext cx="7425083"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4/13/2016</a:t>
            </a:fld>
            <a:endParaRPr lang="en-US">
              <a:solidFill>
                <a:srgbClr val="000000">
                  <a:tint val="75000"/>
                  <a:alpha val="60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 xmlns:p14="http://schemas.microsoft.com/office/powerpoint/2010/main" val="2827902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4/13/2016</a:t>
            </a:fld>
            <a:endParaRPr lang="en-US">
              <a:solidFill>
                <a:srgbClr val="000000">
                  <a:tint val="75000"/>
                  <a:alpha val="60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dirty="0">
              <a:solidFill>
                <a:srgbClr val="000000"/>
              </a:solidFill>
            </a:endParaRPr>
          </a:p>
        </p:txBody>
      </p:sp>
      <p:sp>
        <p:nvSpPr>
          <p:cNvPr id="4" name="Rectangle 3"/>
          <p:cNvSpPr/>
          <p:nvPr userDrawn="1"/>
        </p:nvSpPr>
        <p:spPr>
          <a:xfrm>
            <a:off x="11495447" y="111070"/>
            <a:ext cx="466794" cy="369332"/>
          </a:xfrm>
          <a:prstGeom prst="rect">
            <a:avLst/>
          </a:prstGeom>
        </p:spPr>
        <p:txBody>
          <a:bodyPr wrap="none">
            <a:spAutoFit/>
          </a:bodyPr>
          <a:lstStyle/>
          <a:p>
            <a:pPr defTabSz="914400"/>
            <a:fld id="{6E2B0113-EB89-4EFD-A4AE-D69E8FA116DA}" type="slidenum">
              <a:rPr lang="en-US" sz="1800" smtClean="0">
                <a:solidFill>
                  <a:srgbClr val="000000"/>
                </a:solidFill>
              </a:rPr>
              <a:pPr defTabSz="914400"/>
              <a:t>‹#›</a:t>
            </a:fld>
            <a:endParaRPr lang="en-US" sz="1800" dirty="0">
              <a:solidFill>
                <a:srgbClr val="000000"/>
              </a:solidFill>
            </a:endParaRPr>
          </a:p>
        </p:txBody>
      </p:sp>
    </p:spTree>
    <p:extLst>
      <p:ext uri="{BB962C8B-B14F-4D97-AF65-F5344CB8AC3E}">
        <p14:creationId xmlns="" xmlns:p14="http://schemas.microsoft.com/office/powerpoint/2010/main" val="40932024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5258" y="2861735"/>
            <a:ext cx="8827956"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5256" y="4777381"/>
            <a:ext cx="8827957"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4/13/2016</a:t>
            </a:fld>
            <a:endParaRPr lang="en-US">
              <a:solidFill>
                <a:srgbClr val="000000">
                  <a:tint val="75000"/>
                  <a:alpha val="60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5"/>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 xmlns:p14="http://schemas.microsoft.com/office/powerpoint/2010/main" val="183864299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601" y="2060577"/>
            <a:ext cx="4397484"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5967" y="2056093"/>
            <a:ext cx="4397487"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4/13/2016</a:t>
            </a:fld>
            <a:endParaRPr lang="en-US">
              <a:solidFill>
                <a:srgbClr val="000000">
                  <a:tint val="75000"/>
                  <a:alpha val="60000"/>
                </a:srgbClr>
              </a:solidFill>
            </a:endParaRPr>
          </a:p>
        </p:txBody>
      </p:sp>
      <p:sp>
        <p:nvSpPr>
          <p:cNvPr id="6" name="Footer Placeholder 5"/>
          <p:cNvSpPr>
            <a:spLocks noGrp="1"/>
          </p:cNvSpPr>
          <p:nvPr>
            <p:ph type="ftr" sz="quarter" idx="11"/>
          </p:nvPr>
        </p:nvSpPr>
        <p:spPr/>
        <p:txBody>
          <a:bodyPr/>
          <a:lstStyle/>
          <a:p>
            <a:endParaRPr lang="en-US">
              <a:solidFill>
                <a:srgbClr val="000000">
                  <a:tint val="75000"/>
                  <a:alpha val="60000"/>
                </a:srgbClr>
              </a:solidFill>
            </a:endParaRPr>
          </a:p>
        </p:txBody>
      </p:sp>
      <p:sp>
        <p:nvSpPr>
          <p:cNvPr id="7" name="Slide Number Placeholder 6"/>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 xmlns:p14="http://schemas.microsoft.com/office/powerpoint/2010/main" val="2166570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600" y="1905000"/>
            <a:ext cx="439748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601" y="2514600"/>
            <a:ext cx="4397484"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5969" y="1905000"/>
            <a:ext cx="439748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5969" y="2514600"/>
            <a:ext cx="4397484"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4/13/2016</a:t>
            </a:fld>
            <a:endParaRPr lang="en-US">
              <a:solidFill>
                <a:srgbClr val="000000">
                  <a:tint val="75000"/>
                  <a:alpha val="60000"/>
                </a:srgbClr>
              </a:solidFill>
            </a:endParaRPr>
          </a:p>
        </p:txBody>
      </p:sp>
      <p:sp>
        <p:nvSpPr>
          <p:cNvPr id="8" name="Footer Placeholder 7"/>
          <p:cNvSpPr>
            <a:spLocks noGrp="1"/>
          </p:cNvSpPr>
          <p:nvPr>
            <p:ph type="ftr" sz="quarter" idx="11"/>
          </p:nvPr>
        </p:nvSpPr>
        <p:spPr/>
        <p:txBody>
          <a:bodyPr/>
          <a:lstStyle/>
          <a:p>
            <a:endParaRPr lang="en-US">
              <a:solidFill>
                <a:srgbClr val="000000">
                  <a:tint val="75000"/>
                  <a:alpha val="60000"/>
                </a:srgbClr>
              </a:solidFill>
            </a:endParaRPr>
          </a:p>
        </p:txBody>
      </p:sp>
      <p:sp>
        <p:nvSpPr>
          <p:cNvPr id="9" name="Slide Number Placeholder 8"/>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 xmlns:p14="http://schemas.microsoft.com/office/powerpoint/2010/main" val="477297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4/13/2016</a:t>
            </a:fld>
            <a:endParaRPr lang="en-US">
              <a:solidFill>
                <a:srgbClr val="000000">
                  <a:tint val="75000"/>
                  <a:alpha val="60000"/>
                </a:srgbClr>
              </a:solidFill>
            </a:endParaRPr>
          </a:p>
        </p:txBody>
      </p:sp>
      <p:sp>
        <p:nvSpPr>
          <p:cNvPr id="5" name="Footer Placeholder 3"/>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4"/>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 xmlns:p14="http://schemas.microsoft.com/office/powerpoint/2010/main" val="2624217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4/13/2016</a:t>
            </a:fld>
            <a:endParaRPr lang="en-US">
              <a:solidFill>
                <a:srgbClr val="000000">
                  <a:tint val="75000"/>
                  <a:alpha val="60000"/>
                </a:srgbClr>
              </a:solidFill>
            </a:endParaRPr>
          </a:p>
        </p:txBody>
      </p:sp>
      <p:sp>
        <p:nvSpPr>
          <p:cNvPr id="5" name="Footer Placeholder 2"/>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3"/>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 xmlns:p14="http://schemas.microsoft.com/office/powerpoint/2010/main" val="632881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5255" y="1447800"/>
            <a:ext cx="3401949"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5863" y="1447800"/>
            <a:ext cx="5197351"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5255" y="3129282"/>
            <a:ext cx="3401949"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4/13/2016</a:t>
            </a:fld>
            <a:endParaRPr lang="en-US">
              <a:solidFill>
                <a:srgbClr val="000000">
                  <a:tint val="75000"/>
                  <a:alpha val="60000"/>
                </a:srgbClr>
              </a:solidFill>
            </a:endParaRPr>
          </a:p>
        </p:txBody>
      </p:sp>
      <p:sp>
        <p:nvSpPr>
          <p:cNvPr id="5" name="Footer Placeholder 5"/>
          <p:cNvSpPr>
            <a:spLocks noGrp="1"/>
          </p:cNvSpPr>
          <p:nvPr>
            <p:ph type="ftr" sz="quarter" idx="11"/>
          </p:nvPr>
        </p:nvSpPr>
        <p:spPr/>
        <p:txBody>
          <a:bodyPr/>
          <a:lstStyle/>
          <a:p>
            <a:endParaRPr lang="en-US">
              <a:solidFill>
                <a:srgbClr val="000000">
                  <a:tint val="75000"/>
                  <a:alpha val="60000"/>
                </a:srgbClr>
              </a:solidFill>
            </a:endParaRPr>
          </a:p>
        </p:txBody>
      </p:sp>
      <p:sp>
        <p:nvSpPr>
          <p:cNvPr id="6" name="Slide Number Placeholder 6"/>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 xmlns:p14="http://schemas.microsoft.com/office/powerpoint/2010/main" val="2056290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208" y="1854192"/>
            <a:ext cx="5094232"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51357" y="1143000"/>
            <a:ext cx="320123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5255" y="3657600"/>
            <a:ext cx="5086304"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E95757-838E-4307-AAD9-2A4247D86490}" type="datetimeFigureOut">
              <a:rPr lang="en-US" smtClean="0">
                <a:solidFill>
                  <a:srgbClr val="000000">
                    <a:tint val="75000"/>
                    <a:alpha val="60000"/>
                  </a:srgbClr>
                </a:solidFill>
              </a:rPr>
              <a:pPr/>
              <a:t>4/13/2016</a:t>
            </a:fld>
            <a:endParaRPr lang="en-US">
              <a:solidFill>
                <a:srgbClr val="000000">
                  <a:tint val="75000"/>
                  <a:alpha val="60000"/>
                </a:srgbClr>
              </a:solidFill>
            </a:endParaRPr>
          </a:p>
        </p:txBody>
      </p:sp>
      <p:sp>
        <p:nvSpPr>
          <p:cNvPr id="6" name="Footer Placeholder 5"/>
          <p:cNvSpPr>
            <a:spLocks noGrp="1"/>
          </p:cNvSpPr>
          <p:nvPr>
            <p:ph type="ftr" sz="quarter" idx="11"/>
          </p:nvPr>
        </p:nvSpPr>
        <p:spPr/>
        <p:txBody>
          <a:bodyPr/>
          <a:lstStyle/>
          <a:p>
            <a:endParaRPr lang="en-US">
              <a:solidFill>
                <a:srgbClr val="000000">
                  <a:tint val="75000"/>
                  <a:alpha val="60000"/>
                </a:srgbClr>
              </a:solidFill>
            </a:endParaRPr>
          </a:p>
        </p:txBody>
      </p:sp>
      <p:sp>
        <p:nvSpPr>
          <p:cNvPr id="7" name="Slide Number Placeholder 6"/>
          <p:cNvSpPr>
            <a:spLocks noGrp="1"/>
          </p:cNvSpPr>
          <p:nvPr>
            <p:ph type="sldNum" sz="quarter" idx="12"/>
          </p:nvPr>
        </p:nvSpPr>
        <p:spPr>
          <a:xfrm>
            <a:off x="10355242" y="295737"/>
            <a:ext cx="838417" cy="767687"/>
          </a:xfrm>
          <a:prstGeom prst="rect">
            <a:avLst/>
          </a:prstGeom>
        </p:spPr>
        <p:txBody>
          <a:bodyPr/>
          <a:lstStyle/>
          <a:p>
            <a:pPr defTabSz="914400"/>
            <a:fld id="{6E2B0113-EB89-4EFD-A4AE-D69E8FA116DA}" type="slidenum">
              <a:rPr lang="en-US" smtClean="0">
                <a:solidFill>
                  <a:srgbClr val="000000"/>
                </a:solidFill>
              </a:rPr>
              <a:pPr defTabSz="914400"/>
              <a:t>‹#›</a:t>
            </a:fld>
            <a:endParaRPr lang="en-US">
              <a:solidFill>
                <a:srgbClr val="000000"/>
              </a:solidFill>
            </a:endParaRPr>
          </a:p>
        </p:txBody>
      </p:sp>
    </p:spTree>
    <p:extLst>
      <p:ext uri="{BB962C8B-B14F-4D97-AF65-F5344CB8AC3E}">
        <p14:creationId xmlns="" xmlns:p14="http://schemas.microsoft.com/office/powerpoint/2010/main" val="2729381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8399243" y="1676400"/>
            <a:ext cx="37592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7586443" y="-457200"/>
            <a:ext cx="21336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399243" y="6096000"/>
            <a:ext cx="13208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205317" y="2667000"/>
            <a:ext cx="5588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119717" y="2895600"/>
            <a:ext cx="31496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280" y="452718"/>
            <a:ext cx="940717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600" y="2052925"/>
            <a:ext cx="8948872"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8419" y="1790661"/>
            <a:ext cx="990599" cy="30487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defTabSz="914400"/>
            <a:fld id="{81E95757-838E-4307-AAD9-2A4247D86490}" type="datetimeFigureOut">
              <a:rPr lang="en-US" smtClean="0">
                <a:solidFill>
                  <a:srgbClr val="000000">
                    <a:tint val="75000"/>
                    <a:alpha val="60000"/>
                  </a:srgbClr>
                </a:solidFill>
              </a:rPr>
              <a:pPr defTabSz="914400"/>
              <a:t>4/13/2016</a:t>
            </a:fld>
            <a:endParaRPr lang="en-US">
              <a:solidFill>
                <a:srgbClr val="000000">
                  <a:tint val="75000"/>
                  <a:alpha val="60000"/>
                </a:srgbClr>
              </a:solidFill>
            </a:endParaRPr>
          </a:p>
        </p:txBody>
      </p:sp>
      <p:sp>
        <p:nvSpPr>
          <p:cNvPr id="5" name="Footer Placeholder 4"/>
          <p:cNvSpPr>
            <a:spLocks noGrp="1"/>
          </p:cNvSpPr>
          <p:nvPr>
            <p:ph type="ftr" sz="quarter" idx="3"/>
          </p:nvPr>
        </p:nvSpPr>
        <p:spPr>
          <a:xfrm rot="5400000">
            <a:off x="8954413" y="3225261"/>
            <a:ext cx="3859795" cy="30488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defTabSz="914400"/>
            <a:endParaRPr lang="en-US">
              <a:solidFill>
                <a:srgbClr val="000000">
                  <a:tint val="75000"/>
                  <a:alpha val="60000"/>
                </a:srgbClr>
              </a:solidFill>
            </a:endParaRPr>
          </a:p>
        </p:txBody>
      </p:sp>
      <p:pic>
        <p:nvPicPr>
          <p:cNvPr id="13" name="Picture 12" descr="E:\PENCOM LOGO final 24062015.png"/>
          <p:cNvPicPr/>
          <p:nvPr userDrawn="1"/>
        </p:nvPicPr>
        <p:blipFill>
          <a:blip r:embed="rId19" cstate="print">
            <a:extLst>
              <a:ext uri="{28A0092B-C50C-407E-A947-70E740481C1C}">
                <a14:useLocalDpi xmlns="" xmlns:a14="http://schemas.microsoft.com/office/drawing/2010/main" val="0"/>
              </a:ext>
            </a:extLst>
          </a:blip>
          <a:srcRect/>
          <a:stretch>
            <a:fillRect/>
          </a:stretch>
        </p:blipFill>
        <p:spPr bwMode="auto">
          <a:xfrm>
            <a:off x="10274425" y="5536197"/>
            <a:ext cx="1729680" cy="1245571"/>
          </a:xfrm>
          <a:prstGeom prst="rect">
            <a:avLst/>
          </a:prstGeom>
          <a:noFill/>
          <a:ln>
            <a:noFill/>
          </a:ln>
        </p:spPr>
      </p:pic>
    </p:spTree>
    <p:extLst>
      <p:ext uri="{BB962C8B-B14F-4D97-AF65-F5344CB8AC3E}">
        <p14:creationId xmlns="" xmlns:p14="http://schemas.microsoft.com/office/powerpoint/2010/main" val="1355015689"/>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 id="2147483866" r:id="rId14"/>
    <p:sldLayoutId id="2147483867" r:id="rId15"/>
    <p:sldLayoutId id="2147483868" r:id="rId16"/>
    <p:sldLayoutId id="2147483869" r:id="rId17"/>
  </p:sldLayoutIdLst>
  <p:timing>
    <p:tnLst>
      <p:par>
        <p:cTn id="1" dur="indefinite" restart="never" nodeType="tmRoot"/>
      </p:par>
    </p:tnLst>
  </p:timing>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info@pencom.gov.ng"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2682" y="847165"/>
            <a:ext cx="8006917" cy="4979528"/>
          </a:xfrm>
        </p:spPr>
        <p:txBody>
          <a:bodyPr>
            <a:normAutofit/>
          </a:bodyPr>
          <a:lstStyle/>
          <a:p>
            <a:r>
              <a:rPr lang="en-GB" sz="4000" b="1" dirty="0" smtClean="0"/>
              <a:t>An update of activities of the National Pension Commission </a:t>
            </a:r>
            <a:br>
              <a:rPr lang="en-GB" sz="4000" b="1" dirty="0" smtClean="0"/>
            </a:br>
            <a:r>
              <a:rPr lang="en-GB" sz="3600" b="1" dirty="0" smtClean="0"/>
              <a:t/>
            </a:r>
            <a:br>
              <a:rPr lang="en-GB" sz="3600" b="1" dirty="0" smtClean="0"/>
            </a:br>
            <a:r>
              <a:rPr lang="en-GB" sz="2200" b="1" dirty="0" smtClean="0"/>
              <a:t>A Presentation to the:</a:t>
            </a:r>
            <a:br>
              <a:rPr lang="en-GB" sz="2200" b="1" dirty="0" smtClean="0"/>
            </a:br>
            <a:r>
              <a:rPr lang="en-GB" sz="2200" b="1" dirty="0" smtClean="0"/>
              <a:t/>
            </a:r>
            <a:br>
              <a:rPr lang="en-GB" sz="2200" b="1" dirty="0" smtClean="0"/>
            </a:br>
            <a:r>
              <a:rPr lang="en-US" sz="3600" b="1" dirty="0" smtClean="0"/>
              <a:t>2016 First </a:t>
            </a:r>
            <a:r>
              <a:rPr lang="en-US" sz="3600" b="1" dirty="0"/>
              <a:t>C</a:t>
            </a:r>
            <a:r>
              <a:rPr lang="en-US" sz="3600" b="1" dirty="0" smtClean="0"/>
              <a:t>apital Market Committee Meeting</a:t>
            </a:r>
            <a:br>
              <a:rPr lang="en-US" sz="3600" b="1" dirty="0" smtClean="0"/>
            </a:br>
            <a:endParaRPr lang="en-US" sz="3600" dirty="0"/>
          </a:p>
        </p:txBody>
      </p:sp>
      <p:sp>
        <p:nvSpPr>
          <p:cNvPr id="3" name="Subtitle 2"/>
          <p:cNvSpPr>
            <a:spLocks noGrp="1"/>
          </p:cNvSpPr>
          <p:nvPr>
            <p:ph type="subTitle" idx="1"/>
          </p:nvPr>
        </p:nvSpPr>
        <p:spPr>
          <a:xfrm>
            <a:off x="222682" y="5611540"/>
            <a:ext cx="7315200" cy="914400"/>
          </a:xfrm>
        </p:spPr>
        <p:txBody>
          <a:bodyPr>
            <a:normAutofit fontScale="70000" lnSpcReduction="20000"/>
          </a:bodyPr>
          <a:lstStyle/>
          <a:p>
            <a:r>
              <a:rPr lang="en-US" b="1" dirty="0" smtClean="0">
                <a:solidFill>
                  <a:schemeClr val="tx2">
                    <a:lumMod val="50000"/>
                  </a:schemeClr>
                </a:solidFill>
              </a:rPr>
              <a:t>National Pension Commission</a:t>
            </a:r>
          </a:p>
          <a:p>
            <a:r>
              <a:rPr lang="en-US" b="1" dirty="0" smtClean="0">
                <a:solidFill>
                  <a:schemeClr val="tx2">
                    <a:lumMod val="50000"/>
                  </a:schemeClr>
                </a:solidFill>
              </a:rPr>
              <a:t>Abuja, Nigeria</a:t>
            </a:r>
          </a:p>
          <a:p>
            <a:r>
              <a:rPr lang="en-US" b="1" dirty="0" smtClean="0">
                <a:solidFill>
                  <a:schemeClr val="tx2">
                    <a:lumMod val="50000"/>
                  </a:schemeClr>
                </a:solidFill>
              </a:rPr>
              <a:t>April 2016</a:t>
            </a:r>
            <a:endParaRPr lang="en-US" b="1" dirty="0">
              <a:solidFill>
                <a:schemeClr val="tx2">
                  <a:lumMod val="50000"/>
                </a:schemeClr>
              </a:solidFill>
            </a:endParaRPr>
          </a:p>
        </p:txBody>
      </p:sp>
    </p:spTree>
    <p:extLst>
      <p:ext uri="{BB962C8B-B14F-4D97-AF65-F5344CB8AC3E}">
        <p14:creationId xmlns="" xmlns:p14="http://schemas.microsoft.com/office/powerpoint/2010/main" val="33607315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Outline</a:t>
            </a:r>
            <a:endParaRPr lang="en-US" b="1" dirty="0"/>
          </a:p>
        </p:txBody>
      </p:sp>
      <p:sp>
        <p:nvSpPr>
          <p:cNvPr id="4" name="Content Placeholder 3"/>
          <p:cNvSpPr>
            <a:spLocks noGrp="1"/>
          </p:cNvSpPr>
          <p:nvPr>
            <p:ph idx="1"/>
          </p:nvPr>
        </p:nvSpPr>
        <p:spPr/>
        <p:txBody>
          <a:bodyPr>
            <a:normAutofit/>
          </a:bodyPr>
          <a:lstStyle/>
          <a:p>
            <a:pPr marL="457200" indent="-457200">
              <a:buFont typeface="+mj-lt"/>
              <a:buAutoNum type="arabicPeriod"/>
            </a:pPr>
            <a:r>
              <a:rPr lang="en-US" sz="2800" b="1" dirty="0" smtClean="0"/>
              <a:t>Summary of Pension Fund Assets</a:t>
            </a:r>
          </a:p>
          <a:p>
            <a:pPr marL="457200" indent="-457200">
              <a:buFont typeface="+mj-lt"/>
              <a:buAutoNum type="arabicPeriod"/>
            </a:pPr>
            <a:r>
              <a:rPr lang="en-US" sz="2800" b="1" dirty="0" smtClean="0"/>
              <a:t>Pension Fund Assets as at 29 February 2016</a:t>
            </a:r>
          </a:p>
          <a:p>
            <a:pPr marL="457200" indent="-457200">
              <a:buFont typeface="+mj-lt"/>
              <a:buAutoNum type="arabicPeriod"/>
            </a:pPr>
            <a:r>
              <a:rPr lang="en-US" sz="2800" b="1" dirty="0" smtClean="0"/>
              <a:t>Update on recent initiatives of the Commission </a:t>
            </a:r>
          </a:p>
          <a:p>
            <a:pPr marL="457200" indent="-457200">
              <a:buFont typeface="+mj-lt"/>
              <a:buAutoNum type="arabicPeriod"/>
            </a:pPr>
            <a:r>
              <a:rPr lang="en-US" sz="2800" b="1" dirty="0" smtClean="0"/>
              <a:t>Enquiries</a:t>
            </a:r>
            <a:endParaRPr lang="en-US" sz="2800" b="1" dirty="0"/>
          </a:p>
        </p:txBody>
      </p:sp>
    </p:spTree>
    <p:extLst>
      <p:ext uri="{BB962C8B-B14F-4D97-AF65-F5344CB8AC3E}">
        <p14:creationId xmlns="" xmlns:p14="http://schemas.microsoft.com/office/powerpoint/2010/main" val="3402439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494" y="363072"/>
            <a:ext cx="11470341" cy="739588"/>
          </a:xfrm>
        </p:spPr>
        <p:txBody>
          <a:bodyPr/>
          <a:lstStyle/>
          <a:p>
            <a:pPr algn="ctr"/>
            <a:r>
              <a:rPr lang="en-US" b="1" dirty="0" smtClean="0"/>
              <a:t>Summary of Pension Fund Assets</a:t>
            </a:r>
            <a:endParaRPr lang="en-US" b="1" dirty="0"/>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620267009"/>
              </p:ext>
            </p:extLst>
          </p:nvPr>
        </p:nvGraphicFramePr>
        <p:xfrm>
          <a:off x="578225" y="1102661"/>
          <a:ext cx="10865222" cy="4370288"/>
        </p:xfrm>
        <a:graphic>
          <a:graphicData uri="http://schemas.openxmlformats.org/drawingml/2006/table">
            <a:tbl>
              <a:tblPr firstRow="1" firstCol="1" bandRow="1">
                <a:tableStyleId>{5C22544A-7EE6-4342-B048-85BDC9FD1C3A}</a:tableStyleId>
              </a:tblPr>
              <a:tblGrid>
                <a:gridCol w="3351874"/>
                <a:gridCol w="1314965"/>
                <a:gridCol w="1314965"/>
                <a:gridCol w="1314965"/>
                <a:gridCol w="1314965"/>
                <a:gridCol w="1314965"/>
                <a:gridCol w="938523"/>
              </a:tblGrid>
              <a:tr h="245855">
                <a:tc rowSpan="2">
                  <a:txBody>
                    <a:bodyPr/>
                    <a:lstStyle/>
                    <a:p>
                      <a:pPr marL="0" marR="0" algn="ctr">
                        <a:lnSpc>
                          <a:spcPts val="1800"/>
                        </a:lnSpc>
                        <a:spcBef>
                          <a:spcPts val="0"/>
                        </a:spcBef>
                        <a:spcAft>
                          <a:spcPts val="0"/>
                        </a:spcAft>
                      </a:pPr>
                      <a:r>
                        <a:rPr lang="en-US" sz="1500" dirty="0">
                          <a:effectLst/>
                          <a:latin typeface="Arial" panose="020B0604020202020204" pitchFamily="34" charset="0"/>
                          <a:cs typeface="Arial" panose="020B0604020202020204" pitchFamily="34" charset="0"/>
                        </a:rPr>
                        <a:t>Asset Class</a:t>
                      </a:r>
                      <a:endParaRPr lang="en-US" sz="1500"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gridSpan="2">
                  <a:txBody>
                    <a:bodyPr/>
                    <a:lstStyle/>
                    <a:p>
                      <a:pPr marL="0" marR="0" algn="ctr">
                        <a:lnSpc>
                          <a:spcPts val="1800"/>
                        </a:lnSpc>
                        <a:spcBef>
                          <a:spcPts val="0"/>
                        </a:spcBef>
                        <a:spcAft>
                          <a:spcPts val="0"/>
                        </a:spcAft>
                      </a:pPr>
                      <a:r>
                        <a:rPr lang="en-US" sz="1500" dirty="0">
                          <a:effectLst/>
                          <a:latin typeface="Arial" panose="020B0604020202020204" pitchFamily="34" charset="0"/>
                          <a:cs typeface="Arial" panose="020B0604020202020204" pitchFamily="34" charset="0"/>
                        </a:rPr>
                        <a:t>31-Dec-15</a:t>
                      </a:r>
                      <a:endParaRPr lang="en-US" sz="1500"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hMerge="1">
                  <a:txBody>
                    <a:bodyPr/>
                    <a:lstStyle/>
                    <a:p>
                      <a:endParaRPr lang="en-US"/>
                    </a:p>
                  </a:txBody>
                  <a:tcPr/>
                </a:tc>
                <a:tc gridSpan="2">
                  <a:txBody>
                    <a:bodyPr/>
                    <a:lstStyle/>
                    <a:p>
                      <a:pPr marL="0" marR="0" algn="ctr">
                        <a:lnSpc>
                          <a:spcPts val="1800"/>
                        </a:lnSpc>
                        <a:spcBef>
                          <a:spcPts val="0"/>
                        </a:spcBef>
                        <a:spcAft>
                          <a:spcPts val="0"/>
                        </a:spcAft>
                      </a:pPr>
                      <a:r>
                        <a:rPr lang="en-US" sz="1500">
                          <a:effectLst/>
                          <a:latin typeface="Arial" panose="020B0604020202020204" pitchFamily="34" charset="0"/>
                          <a:cs typeface="Arial" panose="020B0604020202020204" pitchFamily="34" charset="0"/>
                        </a:rPr>
                        <a:t>31-Jan-16</a:t>
                      </a:r>
                      <a:endParaRPr lang="en-US" sz="150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hMerge="1">
                  <a:txBody>
                    <a:bodyPr/>
                    <a:lstStyle/>
                    <a:p>
                      <a:endParaRPr lang="en-US"/>
                    </a:p>
                  </a:txBody>
                  <a:tcPr/>
                </a:tc>
                <a:tc gridSpan="2">
                  <a:txBody>
                    <a:bodyPr/>
                    <a:lstStyle/>
                    <a:p>
                      <a:pPr marL="0" marR="0" algn="ctr">
                        <a:lnSpc>
                          <a:spcPts val="1800"/>
                        </a:lnSpc>
                        <a:spcBef>
                          <a:spcPts val="0"/>
                        </a:spcBef>
                        <a:spcAft>
                          <a:spcPts val="0"/>
                        </a:spcAft>
                      </a:pPr>
                      <a:r>
                        <a:rPr lang="en-US" sz="1500">
                          <a:effectLst/>
                          <a:latin typeface="Arial" panose="020B0604020202020204" pitchFamily="34" charset="0"/>
                          <a:cs typeface="Arial" panose="020B0604020202020204" pitchFamily="34" charset="0"/>
                        </a:rPr>
                        <a:t>29-Feb-16</a:t>
                      </a:r>
                      <a:endParaRPr lang="en-US" sz="150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hMerge="1">
                  <a:txBody>
                    <a:bodyPr/>
                    <a:lstStyle/>
                    <a:p>
                      <a:endParaRPr lang="en-US"/>
                    </a:p>
                  </a:txBody>
                  <a:tcPr/>
                </a:tc>
              </a:tr>
              <a:tr h="458159">
                <a:tc vMerge="1">
                  <a:txBody>
                    <a:bodyPr/>
                    <a:lstStyle/>
                    <a:p>
                      <a:endParaRPr lang="en-US"/>
                    </a:p>
                  </a:txBody>
                  <a:tcPr/>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N'Billion</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N'Billion</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N'Billion</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r>
              <a:tr h="245855">
                <a:tc>
                  <a:txBody>
                    <a:bodyPr/>
                    <a:lstStyle/>
                    <a:p>
                      <a:pPr marL="0" marR="0" algn="l">
                        <a:lnSpc>
                          <a:spcPts val="1800"/>
                        </a:lnSpc>
                        <a:spcBef>
                          <a:spcPts val="0"/>
                        </a:spcBef>
                        <a:spcAft>
                          <a:spcPts val="0"/>
                        </a:spcAft>
                      </a:pPr>
                      <a:r>
                        <a:rPr lang="en-US" sz="1500" dirty="0">
                          <a:effectLst/>
                          <a:latin typeface="Arial" panose="020B0604020202020204" pitchFamily="34" charset="0"/>
                          <a:cs typeface="Arial" panose="020B0604020202020204" pitchFamily="34" charset="0"/>
                        </a:rPr>
                        <a:t>Ordinary Shares</a:t>
                      </a:r>
                      <a:endParaRPr lang="en-US" sz="1500"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586.10</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11%</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509.67</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10%</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516.82</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10%</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r>
              <a:tr h="263065">
                <a:tc>
                  <a:txBody>
                    <a:bodyPr/>
                    <a:lstStyle/>
                    <a:p>
                      <a:pPr marL="0" marR="0" algn="l">
                        <a:lnSpc>
                          <a:spcPts val="1800"/>
                        </a:lnSpc>
                        <a:spcBef>
                          <a:spcPts val="0"/>
                        </a:spcBef>
                        <a:spcAft>
                          <a:spcPts val="0"/>
                        </a:spcAft>
                      </a:pPr>
                      <a:r>
                        <a:rPr lang="en-US" sz="1500" dirty="0">
                          <a:effectLst/>
                          <a:latin typeface="Arial" panose="020B0604020202020204" pitchFamily="34" charset="0"/>
                          <a:cs typeface="Arial" panose="020B0604020202020204" pitchFamily="34" charset="0"/>
                        </a:rPr>
                        <a:t>FGN Securities:</a:t>
                      </a:r>
                      <a:endParaRPr lang="en-US" sz="1500"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algn="ctr">
                        <a:lnSpc>
                          <a:spcPct val="107000"/>
                        </a:lnSpc>
                      </a:pPr>
                      <a:endParaRPr lang="en-US" sz="1500" b="1" dirty="0">
                        <a:effectLst/>
                        <a:latin typeface="Arial" panose="020B0604020202020204" pitchFamily="34" charset="0"/>
                        <a:cs typeface="Arial" panose="020B0604020202020204" pitchFamily="34" charset="0"/>
                      </a:endParaRPr>
                    </a:p>
                  </a:txBody>
                  <a:tcPr marL="59939" marR="59939" marT="0" marB="0" anchor="b"/>
                </a:tc>
                <a:tc>
                  <a:txBody>
                    <a:bodyPr/>
                    <a:lstStyle/>
                    <a:p>
                      <a:pPr algn="ctr">
                        <a:lnSpc>
                          <a:spcPct val="107000"/>
                        </a:lnSpc>
                      </a:pPr>
                      <a:endParaRPr lang="en-US" sz="1500" b="1" dirty="0">
                        <a:effectLst/>
                        <a:latin typeface="Arial" panose="020B0604020202020204" pitchFamily="34" charset="0"/>
                        <a:cs typeface="Arial" panose="020B0604020202020204" pitchFamily="34" charset="0"/>
                      </a:endParaRPr>
                    </a:p>
                  </a:txBody>
                  <a:tcPr marL="59939" marR="59939" marT="0" marB="0" anchor="b"/>
                </a:tc>
                <a:tc>
                  <a:txBody>
                    <a:bodyPr/>
                    <a:lstStyle/>
                    <a:p>
                      <a:pPr algn="ctr">
                        <a:lnSpc>
                          <a:spcPct val="107000"/>
                        </a:lnSpc>
                      </a:pPr>
                      <a:endParaRPr lang="en-US" sz="1500" b="1" dirty="0">
                        <a:effectLst/>
                        <a:latin typeface="Arial" panose="020B0604020202020204" pitchFamily="34" charset="0"/>
                        <a:cs typeface="Arial" panose="020B0604020202020204" pitchFamily="34" charset="0"/>
                      </a:endParaRPr>
                    </a:p>
                  </a:txBody>
                  <a:tcPr marL="59939" marR="59939" marT="0" marB="0" anchor="b"/>
                </a:tc>
                <a:tc>
                  <a:txBody>
                    <a:bodyPr/>
                    <a:lstStyle/>
                    <a:p>
                      <a:pPr algn="ctr">
                        <a:lnSpc>
                          <a:spcPct val="107000"/>
                        </a:lnSpc>
                      </a:pPr>
                      <a:endParaRPr lang="en-US" sz="1500" b="1">
                        <a:effectLst/>
                        <a:latin typeface="Arial" panose="020B0604020202020204" pitchFamily="34" charset="0"/>
                        <a:cs typeface="Arial" panose="020B0604020202020204" pitchFamily="34" charset="0"/>
                      </a:endParaRPr>
                    </a:p>
                  </a:txBody>
                  <a:tcPr marL="59939" marR="59939" marT="0" marB="0" anchor="b"/>
                </a:tc>
                <a:tc>
                  <a:txBody>
                    <a:bodyPr/>
                    <a:lstStyle/>
                    <a:p>
                      <a:pPr algn="ctr">
                        <a:lnSpc>
                          <a:spcPct val="107000"/>
                        </a:lnSpc>
                      </a:pPr>
                      <a:endParaRPr lang="en-US" sz="1500" b="1">
                        <a:effectLst/>
                        <a:latin typeface="Arial" panose="020B0604020202020204" pitchFamily="34" charset="0"/>
                        <a:cs typeface="Arial" panose="020B0604020202020204" pitchFamily="34" charset="0"/>
                      </a:endParaRPr>
                    </a:p>
                  </a:txBody>
                  <a:tcPr marL="59939" marR="59939" marT="0" marB="0" anchor="b"/>
                </a:tc>
                <a:tc>
                  <a:txBody>
                    <a:bodyPr/>
                    <a:lstStyle/>
                    <a:p>
                      <a:pPr algn="ctr">
                        <a:lnSpc>
                          <a:spcPct val="107000"/>
                        </a:lnSpc>
                      </a:pPr>
                      <a:endParaRPr lang="en-US" sz="1500" b="1">
                        <a:effectLst/>
                        <a:latin typeface="Arial" panose="020B0604020202020204" pitchFamily="34" charset="0"/>
                        <a:cs typeface="Arial" panose="020B0604020202020204" pitchFamily="34" charset="0"/>
                      </a:endParaRPr>
                    </a:p>
                  </a:txBody>
                  <a:tcPr marL="59939" marR="59939" marT="0" marB="0" anchor="b"/>
                </a:tc>
              </a:tr>
              <a:tr h="293867">
                <a:tc>
                  <a:txBody>
                    <a:bodyPr/>
                    <a:lstStyle/>
                    <a:p>
                      <a:pPr marL="0" marR="0" algn="l">
                        <a:lnSpc>
                          <a:spcPts val="1800"/>
                        </a:lnSpc>
                        <a:spcBef>
                          <a:spcPts val="0"/>
                        </a:spcBef>
                        <a:spcAft>
                          <a:spcPts val="0"/>
                        </a:spcAft>
                      </a:pPr>
                      <a:r>
                        <a:rPr lang="en-US" sz="1500" dirty="0">
                          <a:effectLst/>
                          <a:latin typeface="Arial" panose="020B0604020202020204" pitchFamily="34" charset="0"/>
                          <a:cs typeface="Arial" panose="020B0604020202020204" pitchFamily="34" charset="0"/>
                        </a:rPr>
                        <a:t>        FGN Bonds</a:t>
                      </a:r>
                      <a:endParaRPr lang="en-US" sz="1500"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3,044.49</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57%</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3,057.21</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58%</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3,111.53</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59%</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r>
              <a:tr h="245855">
                <a:tc>
                  <a:txBody>
                    <a:bodyPr/>
                    <a:lstStyle/>
                    <a:p>
                      <a:pPr marL="0" marR="0" algn="l">
                        <a:lnSpc>
                          <a:spcPts val="1800"/>
                        </a:lnSpc>
                        <a:spcBef>
                          <a:spcPts val="0"/>
                        </a:spcBef>
                        <a:spcAft>
                          <a:spcPts val="0"/>
                        </a:spcAft>
                      </a:pPr>
                      <a:r>
                        <a:rPr lang="en-US" sz="1500">
                          <a:effectLst/>
                          <a:latin typeface="Arial" panose="020B0604020202020204" pitchFamily="34" charset="0"/>
                          <a:cs typeface="Arial" panose="020B0604020202020204" pitchFamily="34" charset="0"/>
                        </a:rPr>
                        <a:t>     Treasury Bills</a:t>
                      </a:r>
                      <a:endParaRPr lang="en-US" sz="150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470.69</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9%</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428.92</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8%</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429.73</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8%</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r>
              <a:tr h="245855">
                <a:tc>
                  <a:txBody>
                    <a:bodyPr/>
                    <a:lstStyle/>
                    <a:p>
                      <a:pPr marL="0" marR="0" algn="l">
                        <a:lnSpc>
                          <a:spcPts val="1800"/>
                        </a:lnSpc>
                        <a:spcBef>
                          <a:spcPts val="0"/>
                        </a:spcBef>
                        <a:spcAft>
                          <a:spcPts val="0"/>
                        </a:spcAft>
                      </a:pPr>
                      <a:r>
                        <a:rPr lang="en-US" sz="1500">
                          <a:effectLst/>
                          <a:latin typeface="Arial" panose="020B0604020202020204" pitchFamily="34" charset="0"/>
                          <a:cs typeface="Arial" panose="020B0604020202020204" pitchFamily="34" charset="0"/>
                        </a:rPr>
                        <a:t>State Govt. Bonds</a:t>
                      </a:r>
                      <a:endParaRPr lang="en-US" sz="150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152.44</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3%</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152.70</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3%</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153.51</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3%</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r>
              <a:tr h="274779">
                <a:tc>
                  <a:txBody>
                    <a:bodyPr/>
                    <a:lstStyle/>
                    <a:p>
                      <a:pPr marL="0" marR="0" algn="l">
                        <a:lnSpc>
                          <a:spcPts val="1800"/>
                        </a:lnSpc>
                        <a:spcBef>
                          <a:spcPts val="0"/>
                        </a:spcBef>
                        <a:spcAft>
                          <a:spcPts val="0"/>
                        </a:spcAft>
                      </a:pPr>
                      <a:r>
                        <a:rPr lang="en-US" sz="1500">
                          <a:effectLst/>
                          <a:latin typeface="Arial" panose="020B0604020202020204" pitchFamily="34" charset="0"/>
                          <a:cs typeface="Arial" panose="020B0604020202020204" pitchFamily="34" charset="0"/>
                        </a:rPr>
                        <a:t>Corporate Debt Securities</a:t>
                      </a:r>
                      <a:endParaRPr lang="en-US" sz="150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183.01</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3%</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184.62</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4%</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182.28</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3%</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r>
              <a:tr h="274779">
                <a:tc>
                  <a:txBody>
                    <a:bodyPr/>
                    <a:lstStyle/>
                    <a:p>
                      <a:pPr marL="0" marR="0" algn="l">
                        <a:lnSpc>
                          <a:spcPts val="1800"/>
                        </a:lnSpc>
                        <a:spcBef>
                          <a:spcPts val="0"/>
                        </a:spcBef>
                        <a:spcAft>
                          <a:spcPts val="0"/>
                        </a:spcAft>
                      </a:pPr>
                      <a:r>
                        <a:rPr lang="en-US" sz="1500">
                          <a:effectLst/>
                          <a:latin typeface="Arial" panose="020B0604020202020204" pitchFamily="34" charset="0"/>
                          <a:cs typeface="Arial" panose="020B0604020202020204" pitchFamily="34" charset="0"/>
                        </a:rPr>
                        <a:t>Supranational Bonds</a:t>
                      </a:r>
                      <a:endParaRPr lang="en-US" sz="150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12.81</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0%</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12.93</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0%</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12.35</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0%</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r>
              <a:tr h="274779">
                <a:tc>
                  <a:txBody>
                    <a:bodyPr/>
                    <a:lstStyle/>
                    <a:p>
                      <a:pPr marL="0" marR="0" algn="l">
                        <a:lnSpc>
                          <a:spcPts val="1800"/>
                        </a:lnSpc>
                        <a:spcBef>
                          <a:spcPts val="0"/>
                        </a:spcBef>
                        <a:spcAft>
                          <a:spcPts val="0"/>
                        </a:spcAft>
                      </a:pPr>
                      <a:r>
                        <a:rPr lang="en-US" sz="1500">
                          <a:effectLst/>
                          <a:latin typeface="Arial" panose="020B0604020202020204" pitchFamily="34" charset="0"/>
                          <a:cs typeface="Arial" panose="020B0604020202020204" pitchFamily="34" charset="0"/>
                        </a:rPr>
                        <a:t>Money Market Instruments</a:t>
                      </a:r>
                      <a:endParaRPr lang="en-US" sz="150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561.20</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11%</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632.41</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12%</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616.04</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12%</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r>
              <a:tr h="260317">
                <a:tc>
                  <a:txBody>
                    <a:bodyPr/>
                    <a:lstStyle/>
                    <a:p>
                      <a:pPr marL="0" marR="0" algn="l">
                        <a:lnSpc>
                          <a:spcPts val="1800"/>
                        </a:lnSpc>
                        <a:spcBef>
                          <a:spcPts val="0"/>
                        </a:spcBef>
                        <a:spcAft>
                          <a:spcPts val="0"/>
                        </a:spcAft>
                      </a:pPr>
                      <a:r>
                        <a:rPr lang="en-US" sz="1500">
                          <a:effectLst/>
                          <a:latin typeface="Arial" panose="020B0604020202020204" pitchFamily="34" charset="0"/>
                          <a:cs typeface="Arial" panose="020B0604020202020204" pitchFamily="34" charset="0"/>
                        </a:rPr>
                        <a:t>Open/Close-End Funds</a:t>
                      </a:r>
                      <a:endParaRPr lang="en-US" sz="150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20.72</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0%</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19.78</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0%</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19.88</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0%</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r>
              <a:tr h="245855">
                <a:tc>
                  <a:txBody>
                    <a:bodyPr/>
                    <a:lstStyle/>
                    <a:p>
                      <a:pPr marL="0" marR="0" algn="l">
                        <a:lnSpc>
                          <a:spcPts val="1800"/>
                        </a:lnSpc>
                        <a:spcBef>
                          <a:spcPts val="0"/>
                        </a:spcBef>
                        <a:spcAft>
                          <a:spcPts val="0"/>
                        </a:spcAft>
                      </a:pPr>
                      <a:r>
                        <a:rPr lang="en-US" sz="1500">
                          <a:effectLst/>
                          <a:latin typeface="Arial" panose="020B0604020202020204" pitchFamily="34" charset="0"/>
                          <a:cs typeface="Arial" panose="020B0604020202020204" pitchFamily="34" charset="0"/>
                        </a:rPr>
                        <a:t>Private Equity Fund</a:t>
                      </a:r>
                      <a:endParaRPr lang="en-US" sz="150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24.55</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0%</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16.13</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0%</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18.37</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0%</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r>
              <a:tr h="245855">
                <a:tc>
                  <a:txBody>
                    <a:bodyPr/>
                    <a:lstStyle/>
                    <a:p>
                      <a:pPr marL="0" marR="0" algn="l">
                        <a:lnSpc>
                          <a:spcPts val="1800"/>
                        </a:lnSpc>
                        <a:spcBef>
                          <a:spcPts val="0"/>
                        </a:spcBef>
                        <a:spcAft>
                          <a:spcPts val="0"/>
                        </a:spcAft>
                      </a:pPr>
                      <a:r>
                        <a:rPr lang="en-US" sz="1500">
                          <a:effectLst/>
                          <a:latin typeface="Arial" panose="020B0604020202020204" pitchFamily="34" charset="0"/>
                          <a:cs typeface="Arial" panose="020B0604020202020204" pitchFamily="34" charset="0"/>
                        </a:rPr>
                        <a:t>Real Estate Properties</a:t>
                      </a:r>
                      <a:endParaRPr lang="en-US" sz="150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212.86</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4%</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212.32</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4%</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206.56</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4%</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r>
              <a:tr h="245855">
                <a:tc>
                  <a:txBody>
                    <a:bodyPr/>
                    <a:lstStyle/>
                    <a:p>
                      <a:pPr marL="0" marR="0" algn="l">
                        <a:lnSpc>
                          <a:spcPts val="1800"/>
                        </a:lnSpc>
                        <a:spcBef>
                          <a:spcPts val="0"/>
                        </a:spcBef>
                        <a:spcAft>
                          <a:spcPts val="0"/>
                        </a:spcAft>
                      </a:pPr>
                      <a:r>
                        <a:rPr lang="en-US" sz="1500">
                          <a:effectLst/>
                          <a:latin typeface="Arial" panose="020B0604020202020204" pitchFamily="34" charset="0"/>
                          <a:cs typeface="Arial" panose="020B0604020202020204" pitchFamily="34" charset="0"/>
                        </a:rPr>
                        <a:t>Infrastructure Funds</a:t>
                      </a:r>
                      <a:endParaRPr lang="en-US" sz="150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1.36</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0%</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1.34</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0%</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1.34</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0%</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r>
              <a:tr h="260317">
                <a:tc>
                  <a:txBody>
                    <a:bodyPr/>
                    <a:lstStyle/>
                    <a:p>
                      <a:pPr marL="0" marR="0" algn="l">
                        <a:lnSpc>
                          <a:spcPts val="1800"/>
                        </a:lnSpc>
                        <a:spcBef>
                          <a:spcPts val="0"/>
                        </a:spcBef>
                        <a:spcAft>
                          <a:spcPts val="0"/>
                        </a:spcAft>
                      </a:pPr>
                      <a:r>
                        <a:rPr lang="en-US" sz="1500" dirty="0">
                          <a:effectLst/>
                          <a:latin typeface="Arial" panose="020B0604020202020204" pitchFamily="34" charset="0"/>
                          <a:cs typeface="Arial" panose="020B0604020202020204" pitchFamily="34" charset="0"/>
                        </a:rPr>
                        <a:t>Cash &amp; Other Assets</a:t>
                      </a:r>
                      <a:endParaRPr lang="en-US" sz="1500"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32.65</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1%</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26.38</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1%</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22.87</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0%</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r>
              <a:tr h="289241">
                <a:tc>
                  <a:txBody>
                    <a:bodyPr/>
                    <a:lstStyle/>
                    <a:p>
                      <a:pPr marL="0" marR="0" algn="l">
                        <a:lnSpc>
                          <a:spcPts val="1800"/>
                        </a:lnSpc>
                        <a:spcBef>
                          <a:spcPts val="0"/>
                        </a:spcBef>
                        <a:spcAft>
                          <a:spcPts val="0"/>
                        </a:spcAft>
                      </a:pPr>
                      <a:r>
                        <a:rPr lang="en-US" sz="1500">
                          <a:effectLst/>
                          <a:latin typeface="Arial" panose="020B0604020202020204" pitchFamily="34" charset="0"/>
                          <a:cs typeface="Arial" panose="020B0604020202020204" pitchFamily="34" charset="0"/>
                        </a:rPr>
                        <a:t>Total Pension Fund Assets</a:t>
                      </a:r>
                      <a:endParaRPr lang="en-US" sz="150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5,302.88</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100%</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5,254.40</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100%</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a:effectLst/>
                          <a:latin typeface="Arial" panose="020B0604020202020204" pitchFamily="34" charset="0"/>
                          <a:cs typeface="Arial" panose="020B0604020202020204" pitchFamily="34" charset="0"/>
                        </a:rPr>
                        <a:t>5,291.28</a:t>
                      </a:r>
                      <a:endParaRPr lang="en-US" sz="1500" b="1">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c>
                  <a:txBody>
                    <a:bodyPr/>
                    <a:lstStyle/>
                    <a:p>
                      <a:pPr marL="0" marR="0" algn="ctr">
                        <a:lnSpc>
                          <a:spcPts val="1800"/>
                        </a:lnSpc>
                        <a:spcBef>
                          <a:spcPts val="0"/>
                        </a:spcBef>
                        <a:spcAft>
                          <a:spcPts val="0"/>
                        </a:spcAft>
                      </a:pPr>
                      <a:r>
                        <a:rPr lang="en-US" sz="1500" b="1" dirty="0">
                          <a:effectLst/>
                          <a:latin typeface="Arial" panose="020B0604020202020204" pitchFamily="34" charset="0"/>
                          <a:cs typeface="Arial" panose="020B0604020202020204" pitchFamily="34" charset="0"/>
                        </a:rPr>
                        <a:t>100%</a:t>
                      </a:r>
                      <a:endParaRPr lang="en-US" sz="1500" b="1" dirty="0">
                        <a:effectLst/>
                        <a:latin typeface="Arial" panose="020B0604020202020204" pitchFamily="34" charset="0"/>
                        <a:ea typeface="Times New Roman" panose="02020603050405020304" pitchFamily="18" charset="0"/>
                        <a:cs typeface="Arial" panose="020B0604020202020204" pitchFamily="34" charset="0"/>
                      </a:endParaRPr>
                    </a:p>
                  </a:txBody>
                  <a:tcPr marL="59939" marR="59939" marT="0" marB="0" anchor="b"/>
                </a:tc>
              </a:tr>
            </a:tbl>
          </a:graphicData>
        </a:graphic>
      </p:graphicFrame>
    </p:spTree>
    <p:extLst>
      <p:ext uri="{BB962C8B-B14F-4D97-AF65-F5344CB8AC3E}">
        <p14:creationId xmlns="" xmlns:p14="http://schemas.microsoft.com/office/powerpoint/2010/main" val="2303548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835" y="470647"/>
            <a:ext cx="11793071" cy="998078"/>
          </a:xfrm>
        </p:spPr>
        <p:txBody>
          <a:bodyPr/>
          <a:lstStyle/>
          <a:p>
            <a:r>
              <a:rPr lang="en-US" b="1" dirty="0"/>
              <a:t>Pension Fund assets </a:t>
            </a:r>
            <a:r>
              <a:rPr lang="en-US" b="1" dirty="0" smtClean="0"/>
              <a:t>as at </a:t>
            </a:r>
            <a:r>
              <a:rPr lang="en-US" b="1" dirty="0"/>
              <a:t>29 </a:t>
            </a:r>
            <a:r>
              <a:rPr lang="en-US" b="1" dirty="0" smtClean="0"/>
              <a:t>February 2016</a:t>
            </a:r>
            <a:endParaRPr lang="en-US" b="1" dirty="0"/>
          </a:p>
        </p:txBody>
      </p:sp>
      <p:sp>
        <p:nvSpPr>
          <p:cNvPr id="3" name="Content Placeholder 2"/>
          <p:cNvSpPr>
            <a:spLocks noGrp="1"/>
          </p:cNvSpPr>
          <p:nvPr>
            <p:ph idx="1"/>
          </p:nvPr>
        </p:nvSpPr>
        <p:spPr>
          <a:xfrm>
            <a:off x="875429" y="1842247"/>
            <a:ext cx="10110817" cy="4812553"/>
          </a:xfrm>
        </p:spPr>
        <p:txBody>
          <a:bodyPr>
            <a:normAutofit/>
          </a:bodyPr>
          <a:lstStyle/>
          <a:p>
            <a:pPr marL="342906" lvl="1" indent="-342906" algn="just"/>
            <a:r>
              <a:rPr lang="en-US" sz="2800" dirty="0" smtClean="0"/>
              <a:t>As at 29 February 2016</a:t>
            </a:r>
            <a:r>
              <a:rPr lang="en-US" sz="2800" dirty="0"/>
              <a:t>, the total value of the pension industry assets </a:t>
            </a:r>
            <a:r>
              <a:rPr lang="en-US" sz="2800" dirty="0" smtClean="0"/>
              <a:t>decreased </a:t>
            </a:r>
            <a:r>
              <a:rPr lang="en-US" sz="2800" dirty="0"/>
              <a:t>by </a:t>
            </a:r>
            <a:r>
              <a:rPr lang="en-US" sz="2800" dirty="0" smtClean="0"/>
              <a:t>₦11.60 </a:t>
            </a:r>
            <a:r>
              <a:rPr lang="en-US" sz="2800" dirty="0"/>
              <a:t>Billion (</a:t>
            </a:r>
            <a:r>
              <a:rPr lang="en-US" sz="2800" dirty="0" smtClean="0"/>
              <a:t>0.22%), </a:t>
            </a:r>
            <a:r>
              <a:rPr lang="en-US" sz="2800" dirty="0"/>
              <a:t>as it </a:t>
            </a:r>
            <a:r>
              <a:rPr lang="en-US" sz="2800" dirty="0" smtClean="0"/>
              <a:t>reduced from </a:t>
            </a:r>
            <a:r>
              <a:rPr lang="en-US" sz="2800" dirty="0"/>
              <a:t>₦</a:t>
            </a:r>
            <a:r>
              <a:rPr lang="en-US" sz="2800" dirty="0" smtClean="0"/>
              <a:t>5.30 </a:t>
            </a:r>
            <a:r>
              <a:rPr lang="en-US" sz="2800" dirty="0"/>
              <a:t>Trillion on 31 </a:t>
            </a:r>
            <a:r>
              <a:rPr lang="en-US" sz="2800" dirty="0" smtClean="0"/>
              <a:t>December, 2015, </a:t>
            </a:r>
            <a:r>
              <a:rPr lang="en-US" sz="2800" dirty="0"/>
              <a:t>to ₦5.29 Trillion as at 29 February, 2016. The net </a:t>
            </a:r>
            <a:r>
              <a:rPr lang="en-US" sz="2800" dirty="0" smtClean="0"/>
              <a:t>decrease </a:t>
            </a:r>
            <a:r>
              <a:rPr lang="en-US" sz="2800" dirty="0"/>
              <a:t>in the value of assets </a:t>
            </a:r>
            <a:r>
              <a:rPr lang="en-US" sz="2800" dirty="0" smtClean="0"/>
              <a:t>was </a:t>
            </a:r>
            <a:r>
              <a:rPr lang="en-US" sz="2800" dirty="0"/>
              <a:t>mainly due to </a:t>
            </a:r>
            <a:r>
              <a:rPr lang="en-US" sz="2800" dirty="0" smtClean="0"/>
              <a:t>the market </a:t>
            </a:r>
            <a:r>
              <a:rPr lang="en-US" sz="2800" dirty="0"/>
              <a:t>valuation of equity </a:t>
            </a:r>
            <a:r>
              <a:rPr lang="en-US" sz="2800" dirty="0" smtClean="0"/>
              <a:t>investments, despite continuing equity investments by the </a:t>
            </a:r>
            <a:r>
              <a:rPr lang="en-US" sz="2800" smtClean="0"/>
              <a:t>PFAs.</a:t>
            </a:r>
            <a:endParaRPr lang="en-US" sz="2800" dirty="0"/>
          </a:p>
        </p:txBody>
      </p:sp>
    </p:spTree>
    <p:extLst>
      <p:ext uri="{BB962C8B-B14F-4D97-AF65-F5344CB8AC3E}">
        <p14:creationId xmlns="" xmlns:p14="http://schemas.microsoft.com/office/powerpoint/2010/main" val="3427046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25" y="838199"/>
            <a:ext cx="11967882" cy="1079499"/>
          </a:xfrm>
        </p:spPr>
        <p:txBody>
          <a:bodyPr/>
          <a:lstStyle/>
          <a:p>
            <a:r>
              <a:rPr lang="en-US" b="1" dirty="0" smtClean="0"/>
              <a:t>Update on initiatives </a:t>
            </a:r>
            <a:r>
              <a:rPr lang="en-US" b="1" dirty="0"/>
              <a:t>of the Commission </a:t>
            </a:r>
          </a:p>
        </p:txBody>
      </p:sp>
      <p:sp>
        <p:nvSpPr>
          <p:cNvPr id="3" name="Content Placeholder 2"/>
          <p:cNvSpPr>
            <a:spLocks noGrp="1"/>
          </p:cNvSpPr>
          <p:nvPr>
            <p:ph idx="1"/>
          </p:nvPr>
        </p:nvSpPr>
        <p:spPr>
          <a:xfrm>
            <a:off x="875429" y="1917699"/>
            <a:ext cx="10648699" cy="4737101"/>
          </a:xfrm>
        </p:spPr>
        <p:txBody>
          <a:bodyPr>
            <a:normAutofit/>
          </a:bodyPr>
          <a:lstStyle/>
          <a:p>
            <a:pPr marL="628654" lvl="2" indent="-457200" algn="just">
              <a:spcBef>
                <a:spcPts val="1200"/>
              </a:spcBef>
            </a:pPr>
            <a:r>
              <a:rPr lang="en-US" sz="3000" b="1" dirty="0" smtClean="0"/>
              <a:t>Revision </a:t>
            </a:r>
            <a:r>
              <a:rPr lang="en-US" sz="3000" b="1" dirty="0"/>
              <a:t>of the Regulation on Investment of </a:t>
            </a:r>
            <a:r>
              <a:rPr lang="en-US" sz="3000" b="1" dirty="0" smtClean="0"/>
              <a:t>Pension Fund Assets </a:t>
            </a:r>
            <a:r>
              <a:rPr lang="en-US" sz="3000" b="1" dirty="0"/>
              <a:t>(Including the Multi-fund </a:t>
            </a:r>
            <a:r>
              <a:rPr lang="en-US" sz="3000" b="1" dirty="0" smtClean="0"/>
              <a:t>Structure)</a:t>
            </a:r>
          </a:p>
          <a:p>
            <a:pPr marL="628654" lvl="2" indent="-457200" algn="just">
              <a:spcBef>
                <a:spcPts val="1200"/>
              </a:spcBef>
            </a:pPr>
            <a:r>
              <a:rPr lang="en-US" sz="3000" b="1" dirty="0" smtClean="0"/>
              <a:t>Development </a:t>
            </a:r>
            <a:r>
              <a:rPr lang="en-US" sz="3000" b="1" dirty="0"/>
              <a:t>of Guidelines on Withdrawals from RSA </a:t>
            </a:r>
            <a:r>
              <a:rPr lang="en-US" sz="3000" b="1" dirty="0" smtClean="0"/>
              <a:t>Towards </a:t>
            </a:r>
            <a:r>
              <a:rPr lang="en-US" sz="3000" b="1" dirty="0"/>
              <a:t>Equity Contribution for Residential </a:t>
            </a:r>
            <a:r>
              <a:rPr lang="en-US" sz="3000" b="1" dirty="0" smtClean="0"/>
              <a:t>Mortgage</a:t>
            </a:r>
          </a:p>
          <a:p>
            <a:pPr marL="628654" lvl="2" indent="-457200" algn="just">
              <a:spcBef>
                <a:spcPts val="1200"/>
              </a:spcBef>
            </a:pPr>
            <a:r>
              <a:rPr lang="en-US" sz="3000" b="1" dirty="0" smtClean="0"/>
              <a:t>Supervisory </a:t>
            </a:r>
            <a:r>
              <a:rPr lang="en-US" sz="3000" b="1" dirty="0"/>
              <a:t>Collaboration Agreement with </a:t>
            </a:r>
            <a:r>
              <a:rPr lang="en-US" sz="3000" b="1" dirty="0" smtClean="0"/>
              <a:t>FMDQ</a:t>
            </a:r>
          </a:p>
          <a:p>
            <a:pPr marL="0" lvl="1" algn="just">
              <a:spcBef>
                <a:spcPts val="1200"/>
              </a:spcBef>
            </a:pPr>
            <a:endParaRPr lang="en-US" sz="2800" dirty="0" smtClean="0"/>
          </a:p>
          <a:p>
            <a:pPr marL="182880" lvl="1" algn="just">
              <a:spcBef>
                <a:spcPts val="1200"/>
              </a:spcBef>
            </a:pPr>
            <a:endParaRPr lang="en-US" sz="2800" dirty="0"/>
          </a:p>
        </p:txBody>
      </p:sp>
    </p:spTree>
    <p:extLst>
      <p:ext uri="{BB962C8B-B14F-4D97-AF65-F5344CB8AC3E}">
        <p14:creationId xmlns="" xmlns:p14="http://schemas.microsoft.com/office/powerpoint/2010/main" val="1840101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25" y="470647"/>
            <a:ext cx="11967882" cy="998078"/>
          </a:xfrm>
        </p:spPr>
        <p:txBody>
          <a:bodyPr/>
          <a:lstStyle/>
          <a:p>
            <a:r>
              <a:rPr lang="en-US" b="1" dirty="0" smtClean="0"/>
              <a:t>Update on initiatives </a:t>
            </a:r>
            <a:r>
              <a:rPr lang="en-US" b="1" dirty="0"/>
              <a:t>of the </a:t>
            </a:r>
            <a:r>
              <a:rPr lang="en-US" b="1" dirty="0" smtClean="0"/>
              <a:t>Commission</a:t>
            </a:r>
            <a:endParaRPr lang="en-US" b="1" dirty="0"/>
          </a:p>
        </p:txBody>
      </p:sp>
      <p:sp>
        <p:nvSpPr>
          <p:cNvPr id="3" name="Content Placeholder 2"/>
          <p:cNvSpPr>
            <a:spLocks noGrp="1"/>
          </p:cNvSpPr>
          <p:nvPr>
            <p:ph idx="1"/>
          </p:nvPr>
        </p:nvSpPr>
        <p:spPr>
          <a:xfrm>
            <a:off x="241300" y="1739899"/>
            <a:ext cx="10553700" cy="4914901"/>
          </a:xfrm>
        </p:spPr>
        <p:txBody>
          <a:bodyPr>
            <a:normAutofit/>
          </a:bodyPr>
          <a:lstStyle/>
          <a:p>
            <a:pPr marL="582938" lvl="2" algn="just">
              <a:spcBef>
                <a:spcPts val="1200"/>
              </a:spcBef>
            </a:pPr>
            <a:r>
              <a:rPr lang="en-US" sz="3000" b="1" dirty="0" smtClean="0"/>
              <a:t>Revision of the Regulation on Investment of Pension Fund Assets (Including the Multi-fund Structure):</a:t>
            </a:r>
            <a:endParaRPr lang="en-US" sz="3000" dirty="0" smtClean="0"/>
          </a:p>
          <a:p>
            <a:pPr marL="582938" lvl="2" algn="just">
              <a:spcBef>
                <a:spcPts val="1200"/>
              </a:spcBef>
            </a:pPr>
            <a:r>
              <a:rPr lang="en-US" sz="3000" dirty="0" smtClean="0"/>
              <a:t>The draft amended Regulations had been forwarded to Mr. President for approval, pending ratification when the Commission’s Board is reconstituted.</a:t>
            </a:r>
          </a:p>
          <a:p>
            <a:pPr marL="354334" lvl="2" indent="0" algn="just">
              <a:spcBef>
                <a:spcPts val="1200"/>
              </a:spcBef>
              <a:buNone/>
            </a:pPr>
            <a:endParaRPr lang="en-US" sz="2600" dirty="0"/>
          </a:p>
          <a:p>
            <a:pPr marL="582938" lvl="2" algn="just">
              <a:spcBef>
                <a:spcPts val="1200"/>
              </a:spcBef>
            </a:pPr>
            <a:endParaRPr lang="en-US" sz="2600" dirty="0" smtClean="0"/>
          </a:p>
        </p:txBody>
      </p:sp>
    </p:spTree>
    <p:extLst>
      <p:ext uri="{BB962C8B-B14F-4D97-AF65-F5344CB8AC3E}">
        <p14:creationId xmlns="" xmlns:p14="http://schemas.microsoft.com/office/powerpoint/2010/main" val="6805227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25" y="470647"/>
            <a:ext cx="11967882" cy="998078"/>
          </a:xfrm>
        </p:spPr>
        <p:txBody>
          <a:bodyPr/>
          <a:lstStyle/>
          <a:p>
            <a:r>
              <a:rPr lang="en-US" b="1" dirty="0" smtClean="0"/>
              <a:t>Update on initiatives </a:t>
            </a:r>
            <a:r>
              <a:rPr lang="en-US" b="1" dirty="0"/>
              <a:t>of the </a:t>
            </a:r>
            <a:r>
              <a:rPr lang="en-US" b="1" dirty="0" smtClean="0"/>
              <a:t>Commission</a:t>
            </a:r>
            <a:endParaRPr lang="en-US" b="1" dirty="0"/>
          </a:p>
        </p:txBody>
      </p:sp>
      <p:sp>
        <p:nvSpPr>
          <p:cNvPr id="3" name="Content Placeholder 2"/>
          <p:cNvSpPr>
            <a:spLocks noGrp="1"/>
          </p:cNvSpPr>
          <p:nvPr>
            <p:ph idx="1"/>
          </p:nvPr>
        </p:nvSpPr>
        <p:spPr>
          <a:xfrm>
            <a:off x="279399" y="1842247"/>
            <a:ext cx="11565598" cy="4812553"/>
          </a:xfrm>
        </p:spPr>
        <p:txBody>
          <a:bodyPr>
            <a:normAutofit/>
          </a:bodyPr>
          <a:lstStyle/>
          <a:p>
            <a:pPr marL="182880" lvl="1" algn="just">
              <a:spcBef>
                <a:spcPts val="1200"/>
              </a:spcBef>
            </a:pPr>
            <a:r>
              <a:rPr lang="en-US" sz="2800" dirty="0" smtClean="0"/>
              <a:t>  </a:t>
            </a:r>
            <a:r>
              <a:rPr lang="en-US" sz="3100" b="1" dirty="0" smtClean="0"/>
              <a:t>Development </a:t>
            </a:r>
            <a:r>
              <a:rPr lang="en-US" sz="3100" b="1" dirty="0"/>
              <a:t>of Guidelines on Withdrawals from RSA </a:t>
            </a:r>
            <a:r>
              <a:rPr lang="en-US" sz="3100" b="1" dirty="0" smtClean="0"/>
              <a:t>	towards 	Equity Contribution </a:t>
            </a:r>
            <a:r>
              <a:rPr lang="en-US" sz="3100" b="1" dirty="0"/>
              <a:t>for Residential </a:t>
            </a:r>
            <a:r>
              <a:rPr lang="en-US" sz="3100" b="1" dirty="0" smtClean="0"/>
              <a:t>	Mortgage:</a:t>
            </a:r>
            <a:endParaRPr lang="en-US" sz="3100" b="1" dirty="0"/>
          </a:p>
          <a:p>
            <a:pPr marL="0" indent="0" algn="just">
              <a:buNone/>
            </a:pPr>
            <a:r>
              <a:rPr lang="en-GB" sz="3100" dirty="0" smtClean="0"/>
              <a:t>	The 2</a:t>
            </a:r>
            <a:r>
              <a:rPr lang="en-GB" sz="3100" baseline="30000" dirty="0" smtClean="0"/>
              <a:t>nd</a:t>
            </a:r>
            <a:r>
              <a:rPr lang="en-GB" sz="3100" dirty="0" smtClean="0"/>
              <a:t> Technical Session to finalise the Guidelines was 	held with relevant 	stakeholders on 16 March, 2016. The 	updated draft Guidelines will be forwarded to Mr. 	President for approval, after review by the Commission’s 	Executive Committee.</a:t>
            </a:r>
            <a:endParaRPr lang="en-US" sz="3100" dirty="0"/>
          </a:p>
        </p:txBody>
      </p:sp>
    </p:spTree>
    <p:extLst>
      <p:ext uri="{BB962C8B-B14F-4D97-AF65-F5344CB8AC3E}">
        <p14:creationId xmlns="" xmlns:p14="http://schemas.microsoft.com/office/powerpoint/2010/main" val="17006792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25" y="470647"/>
            <a:ext cx="11967882" cy="998078"/>
          </a:xfrm>
        </p:spPr>
        <p:txBody>
          <a:bodyPr/>
          <a:lstStyle/>
          <a:p>
            <a:r>
              <a:rPr lang="en-US" b="1" dirty="0" smtClean="0"/>
              <a:t>Update on initiatives </a:t>
            </a:r>
            <a:r>
              <a:rPr lang="en-US" b="1" dirty="0"/>
              <a:t>of the </a:t>
            </a:r>
            <a:r>
              <a:rPr lang="en-US" b="1" dirty="0" smtClean="0"/>
              <a:t>Commission</a:t>
            </a:r>
            <a:endParaRPr lang="en-US" b="1" dirty="0"/>
          </a:p>
        </p:txBody>
      </p:sp>
      <p:sp>
        <p:nvSpPr>
          <p:cNvPr id="3" name="Content Placeholder 2"/>
          <p:cNvSpPr>
            <a:spLocks noGrp="1"/>
          </p:cNvSpPr>
          <p:nvPr>
            <p:ph idx="1"/>
          </p:nvPr>
        </p:nvSpPr>
        <p:spPr>
          <a:xfrm>
            <a:off x="875430" y="1714500"/>
            <a:ext cx="9640170" cy="5054599"/>
          </a:xfrm>
        </p:spPr>
        <p:txBody>
          <a:bodyPr>
            <a:normAutofit/>
          </a:bodyPr>
          <a:lstStyle/>
          <a:p>
            <a:pPr marL="182880" lvl="1" algn="just">
              <a:spcBef>
                <a:spcPts val="1200"/>
              </a:spcBef>
            </a:pPr>
            <a:r>
              <a:rPr lang="en-US" sz="2800" b="1" dirty="0"/>
              <a:t>Supervisory Collaboration Agreement with </a:t>
            </a:r>
            <a:r>
              <a:rPr lang="en-US" sz="2800" b="1" dirty="0" smtClean="0"/>
              <a:t>FMDQ:</a:t>
            </a:r>
          </a:p>
          <a:p>
            <a:pPr marL="457200" lvl="1" indent="-457200" algn="just">
              <a:spcBef>
                <a:spcPts val="1200"/>
              </a:spcBef>
            </a:pPr>
            <a:r>
              <a:rPr lang="en-US" sz="2800" dirty="0" smtClean="0"/>
              <a:t>A Supervisory Collaboration Agreement with FMDQ OTC   Plc had been signed on 7 April 2016.</a:t>
            </a:r>
          </a:p>
          <a:p>
            <a:pPr marL="457200" lvl="1" indent="-457200" algn="just">
              <a:spcBef>
                <a:spcPts val="1200"/>
              </a:spcBef>
            </a:pPr>
            <a:r>
              <a:rPr lang="en-US" sz="2800" dirty="0" smtClean="0"/>
              <a:t>This would enhance the regulatory oversight of the Commission on all fixed income transactions of Pension Funds, in order to ensure transparency and fair dealing.</a:t>
            </a:r>
            <a:endParaRPr lang="en-US" sz="2800" b="1" dirty="0"/>
          </a:p>
          <a:p>
            <a:pPr marL="182880" lvl="1" algn="just">
              <a:spcBef>
                <a:spcPts val="1200"/>
              </a:spcBef>
            </a:pPr>
            <a:endParaRPr lang="en-US" sz="2800" dirty="0"/>
          </a:p>
        </p:txBody>
      </p:sp>
    </p:spTree>
    <p:extLst>
      <p:ext uri="{BB962C8B-B14F-4D97-AF65-F5344CB8AC3E}">
        <p14:creationId xmlns="" xmlns:p14="http://schemas.microsoft.com/office/powerpoint/2010/main" val="24411136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85899"/>
            <a:ext cx="10058399" cy="4948827"/>
          </a:xfrm>
        </p:spPr>
        <p:txBody>
          <a:bodyPr>
            <a:normAutofit/>
          </a:bodyPr>
          <a:lstStyle/>
          <a:p>
            <a:pPr indent="-255588"/>
            <a:r>
              <a:rPr lang="en-US" altLang="en-US" sz="4000" b="1" dirty="0" smtClean="0">
                <a:latin typeface="Arial" panose="020B0604020202020204" pitchFamily="34" charset="0"/>
                <a:cs typeface="Arial" panose="020B0604020202020204" pitchFamily="34" charset="0"/>
              </a:rPr>
              <a:t>National Pension Commission</a:t>
            </a:r>
            <a:r>
              <a:rPr lang="en-US" altLang="en-US" sz="4000" dirty="0" smtClean="0">
                <a:latin typeface="Arial" panose="020B0604020202020204" pitchFamily="34" charset="0"/>
                <a:cs typeface="Arial" panose="020B0604020202020204" pitchFamily="34" charset="0"/>
              </a:rPr>
              <a:t/>
            </a:r>
            <a:br>
              <a:rPr lang="en-US" altLang="en-US" sz="4000" dirty="0" smtClean="0">
                <a:latin typeface="Arial" panose="020B0604020202020204" pitchFamily="34" charset="0"/>
                <a:cs typeface="Arial" panose="020B0604020202020204" pitchFamily="34" charset="0"/>
              </a:rPr>
            </a:br>
            <a:r>
              <a:rPr lang="en-US" altLang="en-US" sz="4000" dirty="0" smtClean="0">
                <a:latin typeface="Arial" panose="020B0604020202020204" pitchFamily="34" charset="0"/>
                <a:cs typeface="Arial" panose="020B0604020202020204" pitchFamily="34" charset="0"/>
              </a:rPr>
              <a:t>Plot 174, </a:t>
            </a:r>
            <a:r>
              <a:rPr lang="en-US" altLang="en-US" sz="4000" dirty="0" err="1" smtClean="0">
                <a:latin typeface="Arial" panose="020B0604020202020204" pitchFamily="34" charset="0"/>
                <a:cs typeface="Arial" panose="020B0604020202020204" pitchFamily="34" charset="0"/>
              </a:rPr>
              <a:t>Adetokunbo</a:t>
            </a:r>
            <a:r>
              <a:rPr lang="en-US" altLang="en-US" sz="4000" dirty="0" smtClean="0">
                <a:latin typeface="Arial" panose="020B0604020202020204" pitchFamily="34" charset="0"/>
                <a:cs typeface="Arial" panose="020B0604020202020204" pitchFamily="34" charset="0"/>
              </a:rPr>
              <a:t> </a:t>
            </a:r>
            <a:r>
              <a:rPr lang="en-US" altLang="en-US" sz="4000" dirty="0" err="1" smtClean="0">
                <a:latin typeface="Arial" panose="020B0604020202020204" pitchFamily="34" charset="0"/>
                <a:cs typeface="Arial" panose="020B0604020202020204" pitchFamily="34" charset="0"/>
              </a:rPr>
              <a:t>Ademola</a:t>
            </a:r>
            <a:r>
              <a:rPr lang="en-US" altLang="en-US" sz="4000" dirty="0" smtClean="0">
                <a:latin typeface="Arial" panose="020B0604020202020204" pitchFamily="34" charset="0"/>
                <a:cs typeface="Arial" panose="020B0604020202020204" pitchFamily="34" charset="0"/>
              </a:rPr>
              <a:t> Crescent Wuse II, Abuja</a:t>
            </a:r>
            <a:br>
              <a:rPr lang="en-US" altLang="en-US" sz="4000" dirty="0" smtClean="0">
                <a:latin typeface="Arial" panose="020B0604020202020204" pitchFamily="34" charset="0"/>
                <a:cs typeface="Arial" panose="020B0604020202020204" pitchFamily="34" charset="0"/>
              </a:rPr>
            </a:br>
            <a:r>
              <a:rPr lang="en-US" altLang="en-US" sz="4000" dirty="0" smtClean="0">
                <a:latin typeface="Arial" panose="020B0604020202020204" pitchFamily="34" charset="0"/>
                <a:cs typeface="Arial" panose="020B0604020202020204" pitchFamily="34" charset="0"/>
              </a:rPr>
              <a:t>Email: </a:t>
            </a:r>
            <a:r>
              <a:rPr lang="en-US" altLang="en-US" sz="4000" dirty="0" smtClean="0">
                <a:latin typeface="Arial" panose="020B0604020202020204" pitchFamily="34" charset="0"/>
                <a:cs typeface="Arial" panose="020B0604020202020204" pitchFamily="34" charset="0"/>
                <a:hlinkClick r:id="rId2"/>
              </a:rPr>
              <a:t>info@pencom.gov.ng</a:t>
            </a:r>
            <a:r>
              <a:rPr lang="en-US" altLang="en-US" sz="4000" dirty="0" smtClean="0">
                <a:latin typeface="Arial" panose="020B0604020202020204" pitchFamily="34" charset="0"/>
                <a:cs typeface="Arial" panose="020B0604020202020204" pitchFamily="34" charset="0"/>
              </a:rPr>
              <a:t/>
            </a:r>
            <a:br>
              <a:rPr lang="en-US" altLang="en-US" sz="4000" dirty="0" smtClean="0">
                <a:latin typeface="Arial" panose="020B0604020202020204" pitchFamily="34" charset="0"/>
                <a:cs typeface="Arial" panose="020B0604020202020204" pitchFamily="34" charset="0"/>
              </a:rPr>
            </a:br>
            <a:r>
              <a:rPr lang="en-US" altLang="en-US" sz="4000" dirty="0" smtClean="0">
                <a:latin typeface="Arial" panose="020B0604020202020204" pitchFamily="34" charset="0"/>
                <a:cs typeface="Arial" panose="020B0604020202020204" pitchFamily="34" charset="0"/>
              </a:rPr>
              <a:t>Website: www.pencom.gov.ng </a:t>
            </a:r>
            <a:r>
              <a:rPr lang="en-US" altLang="en-US" sz="4000" dirty="0">
                <a:latin typeface="Arial" panose="020B0604020202020204" pitchFamily="34" charset="0"/>
                <a:cs typeface="Arial" panose="020B0604020202020204" pitchFamily="34" charset="0"/>
              </a:rPr>
              <a:t/>
            </a:r>
            <a:br>
              <a:rPr lang="en-US" altLang="en-US" sz="4000" dirty="0">
                <a:latin typeface="Arial" panose="020B0604020202020204" pitchFamily="34" charset="0"/>
                <a:cs typeface="Arial" panose="020B0604020202020204" pitchFamily="34" charset="0"/>
              </a:rPr>
            </a:br>
            <a:endParaRPr lang="en-US" altLang="en-US" sz="4000" dirty="0">
              <a:latin typeface="Arial" panose="020B0604020202020204" pitchFamily="34" charset="0"/>
              <a:cs typeface="Arial" panose="020B0604020202020204" pitchFamily="34" charset="0"/>
            </a:endParaRPr>
          </a:p>
        </p:txBody>
      </p:sp>
      <p:sp>
        <p:nvSpPr>
          <p:cNvPr id="4" name="Rectangle 3"/>
          <p:cNvSpPr/>
          <p:nvPr/>
        </p:nvSpPr>
        <p:spPr>
          <a:xfrm>
            <a:off x="355600" y="551934"/>
            <a:ext cx="5829300" cy="738664"/>
          </a:xfrm>
          <a:prstGeom prst="rect">
            <a:avLst/>
          </a:prstGeom>
        </p:spPr>
        <p:txBody>
          <a:bodyPr wrap="square">
            <a:spAutoFit/>
          </a:bodyPr>
          <a:lstStyle/>
          <a:p>
            <a:r>
              <a:rPr lang="en-US" sz="4200" b="1" dirty="0" smtClean="0">
                <a:solidFill>
                  <a:schemeClr val="tx2"/>
                </a:solidFill>
                <a:latin typeface="+mj-lt"/>
                <a:ea typeface="+mj-ea"/>
                <a:cs typeface="+mj-cs"/>
              </a:rPr>
              <a:t>Enquiries:</a:t>
            </a:r>
            <a:endParaRPr lang="en-US" sz="4200" b="1" dirty="0">
              <a:solidFill>
                <a:schemeClr val="tx2"/>
              </a:solidFill>
              <a:latin typeface="+mj-lt"/>
              <a:ea typeface="+mj-ea"/>
              <a:cs typeface="+mj-cs"/>
            </a:endParaRPr>
          </a:p>
        </p:txBody>
      </p:sp>
    </p:spTree>
    <p:extLst>
      <p:ext uri="{BB962C8B-B14F-4D97-AF65-F5344CB8AC3E}">
        <p14:creationId xmlns="" xmlns:p14="http://schemas.microsoft.com/office/powerpoint/2010/main" val="35818221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nset">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a:bevelT w="101600" h="25400" prst="softRound"/>
            <a:contourClr>
              <a:schemeClr val="phClr">
                <a:shade val="30000"/>
              </a:schemeClr>
            </a:contourClr>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566</TotalTime>
  <Words>453</Words>
  <Application>Microsoft Office PowerPoint</Application>
  <PresentationFormat>Custom</PresentationFormat>
  <Paragraphs>130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Ion</vt:lpstr>
      <vt:lpstr>An update of activities of the National Pension Commission   A Presentation to the:  2016 First Capital Market Committee Meeting </vt:lpstr>
      <vt:lpstr>Outline</vt:lpstr>
      <vt:lpstr>Summary of Pension Fund Assets</vt:lpstr>
      <vt:lpstr>Pension Fund assets as at 29 February 2016</vt:lpstr>
      <vt:lpstr>Update on initiatives of the Commission </vt:lpstr>
      <vt:lpstr>Update on initiatives of the Commission</vt:lpstr>
      <vt:lpstr>Update on initiatives of the Commission</vt:lpstr>
      <vt:lpstr>Update on initiatives of the Commission</vt:lpstr>
      <vt:lpstr>National Pension Commission Plot 174, Adetokunbo Ademola Crescent Wuse II, Abuja Email: info@pencom.gov.ng Website: www.pencom.gov.ng  </vt:lpstr>
    </vt:vector>
  </TitlesOfParts>
  <Company>National Pesnion Commission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Ibrahim S. Kangiwa</dc:creator>
  <cp:lastModifiedBy>dmegbunu</cp:lastModifiedBy>
  <cp:revision>53</cp:revision>
  <cp:lastPrinted>2016-04-05T16:22:38Z</cp:lastPrinted>
  <dcterms:created xsi:type="dcterms:W3CDTF">2015-10-26T09:51:50Z</dcterms:created>
  <dcterms:modified xsi:type="dcterms:W3CDTF">2016-04-13T15:09:02Z</dcterms:modified>
</cp:coreProperties>
</file>