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71" r:id="rId4"/>
    <p:sldId id="257" r:id="rId5"/>
    <p:sldId id="259" r:id="rId6"/>
    <p:sldId id="260" r:id="rId7"/>
    <p:sldId id="261" r:id="rId8"/>
    <p:sldId id="262" r:id="rId9"/>
    <p:sldId id="263" r:id="rId10"/>
    <p:sldId id="270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98"/>
  </p:normalViewPr>
  <p:slideViewPr>
    <p:cSldViewPr snapToGrid="0" snapToObjects="1">
      <p:cViewPr>
        <p:scale>
          <a:sx n="60" d="100"/>
          <a:sy n="60" d="100"/>
        </p:scale>
        <p:origin x="2304" y="7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folabi%20Olowookere\Desktop\NESG%20BOARD%20PRESENTATION\Book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Work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Worksheet1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Workbook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localhost\Users\hauwamohammad\Library\Containers\com.apple.mail\Data\Library\Mail%20Downloads\8B565C3F-799E-4B2F-BEA0-ED7316A1BA44\ERPM%20WEU-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'Oil production'!$E$1</c:f>
              <c:strCache>
                <c:ptCount val="1"/>
                <c:pt idx="0">
                  <c:v>Trend of Bonny Light Price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'Oil production'!$D$2:$D$83</c:f>
              <c:numCache>
                <c:formatCode>mmm\-yy</c:formatCode>
                <c:ptCount val="82"/>
                <c:pt idx="0">
                  <c:v>40179.0</c:v>
                </c:pt>
                <c:pt idx="1">
                  <c:v>40210.0</c:v>
                </c:pt>
                <c:pt idx="2">
                  <c:v>40238.0</c:v>
                </c:pt>
                <c:pt idx="3">
                  <c:v>40269.0</c:v>
                </c:pt>
                <c:pt idx="4">
                  <c:v>40299.0</c:v>
                </c:pt>
                <c:pt idx="5">
                  <c:v>40330.0</c:v>
                </c:pt>
                <c:pt idx="6">
                  <c:v>40360.0</c:v>
                </c:pt>
                <c:pt idx="7">
                  <c:v>40391.0</c:v>
                </c:pt>
                <c:pt idx="8">
                  <c:v>40422.0</c:v>
                </c:pt>
                <c:pt idx="9">
                  <c:v>40452.0</c:v>
                </c:pt>
                <c:pt idx="10">
                  <c:v>40483.0</c:v>
                </c:pt>
                <c:pt idx="11">
                  <c:v>40513.0</c:v>
                </c:pt>
                <c:pt idx="12">
                  <c:v>40544.0</c:v>
                </c:pt>
                <c:pt idx="13">
                  <c:v>40575.0</c:v>
                </c:pt>
                <c:pt idx="14">
                  <c:v>40603.0</c:v>
                </c:pt>
                <c:pt idx="15">
                  <c:v>40634.0</c:v>
                </c:pt>
                <c:pt idx="16">
                  <c:v>40664.0</c:v>
                </c:pt>
                <c:pt idx="17">
                  <c:v>40695.0</c:v>
                </c:pt>
                <c:pt idx="18">
                  <c:v>40725.0</c:v>
                </c:pt>
                <c:pt idx="19">
                  <c:v>40756.0</c:v>
                </c:pt>
                <c:pt idx="20">
                  <c:v>40787.0</c:v>
                </c:pt>
                <c:pt idx="21">
                  <c:v>40817.0</c:v>
                </c:pt>
                <c:pt idx="22">
                  <c:v>40848.0</c:v>
                </c:pt>
                <c:pt idx="23">
                  <c:v>40878.0</c:v>
                </c:pt>
                <c:pt idx="24">
                  <c:v>40909.0</c:v>
                </c:pt>
                <c:pt idx="25">
                  <c:v>40940.0</c:v>
                </c:pt>
                <c:pt idx="26">
                  <c:v>40969.0</c:v>
                </c:pt>
                <c:pt idx="27">
                  <c:v>41000.0</c:v>
                </c:pt>
                <c:pt idx="28">
                  <c:v>41030.0</c:v>
                </c:pt>
                <c:pt idx="29">
                  <c:v>41061.0</c:v>
                </c:pt>
                <c:pt idx="30">
                  <c:v>41091.0</c:v>
                </c:pt>
                <c:pt idx="31">
                  <c:v>41122.0</c:v>
                </c:pt>
                <c:pt idx="32">
                  <c:v>41153.0</c:v>
                </c:pt>
                <c:pt idx="33">
                  <c:v>41183.0</c:v>
                </c:pt>
                <c:pt idx="34">
                  <c:v>41214.0</c:v>
                </c:pt>
                <c:pt idx="35">
                  <c:v>41244.0</c:v>
                </c:pt>
                <c:pt idx="36">
                  <c:v>41275.0</c:v>
                </c:pt>
                <c:pt idx="37">
                  <c:v>41306.0</c:v>
                </c:pt>
                <c:pt idx="38">
                  <c:v>41334.0</c:v>
                </c:pt>
                <c:pt idx="39">
                  <c:v>41365.0</c:v>
                </c:pt>
                <c:pt idx="40">
                  <c:v>41395.0</c:v>
                </c:pt>
                <c:pt idx="41">
                  <c:v>41426.0</c:v>
                </c:pt>
                <c:pt idx="42">
                  <c:v>41456.0</c:v>
                </c:pt>
                <c:pt idx="43">
                  <c:v>41487.0</c:v>
                </c:pt>
                <c:pt idx="44">
                  <c:v>41518.0</c:v>
                </c:pt>
                <c:pt idx="45">
                  <c:v>41548.0</c:v>
                </c:pt>
                <c:pt idx="46">
                  <c:v>41579.0</c:v>
                </c:pt>
                <c:pt idx="47">
                  <c:v>41609.0</c:v>
                </c:pt>
                <c:pt idx="48">
                  <c:v>41640.0</c:v>
                </c:pt>
                <c:pt idx="49">
                  <c:v>41671.0</c:v>
                </c:pt>
                <c:pt idx="50">
                  <c:v>41699.0</c:v>
                </c:pt>
                <c:pt idx="51">
                  <c:v>41730.0</c:v>
                </c:pt>
                <c:pt idx="52">
                  <c:v>41760.0</c:v>
                </c:pt>
                <c:pt idx="53">
                  <c:v>41791.0</c:v>
                </c:pt>
                <c:pt idx="54">
                  <c:v>41821.0</c:v>
                </c:pt>
                <c:pt idx="55">
                  <c:v>41852.0</c:v>
                </c:pt>
                <c:pt idx="56">
                  <c:v>41883.0</c:v>
                </c:pt>
                <c:pt idx="57">
                  <c:v>41913.0</c:v>
                </c:pt>
                <c:pt idx="58">
                  <c:v>41944.0</c:v>
                </c:pt>
                <c:pt idx="59">
                  <c:v>41974.0</c:v>
                </c:pt>
                <c:pt idx="60">
                  <c:v>42005.0</c:v>
                </c:pt>
                <c:pt idx="61">
                  <c:v>42036.0</c:v>
                </c:pt>
                <c:pt idx="62">
                  <c:v>42064.0</c:v>
                </c:pt>
                <c:pt idx="63">
                  <c:v>42095.0</c:v>
                </c:pt>
                <c:pt idx="64">
                  <c:v>42125.0</c:v>
                </c:pt>
                <c:pt idx="65">
                  <c:v>42156.0</c:v>
                </c:pt>
                <c:pt idx="66">
                  <c:v>42186.0</c:v>
                </c:pt>
                <c:pt idx="67">
                  <c:v>42217.0</c:v>
                </c:pt>
                <c:pt idx="68">
                  <c:v>42248.0</c:v>
                </c:pt>
                <c:pt idx="69">
                  <c:v>42278.0</c:v>
                </c:pt>
                <c:pt idx="70">
                  <c:v>42309.0</c:v>
                </c:pt>
                <c:pt idx="71">
                  <c:v>42339.0</c:v>
                </c:pt>
                <c:pt idx="72">
                  <c:v>42370.0</c:v>
                </c:pt>
                <c:pt idx="73">
                  <c:v>42401.0</c:v>
                </c:pt>
                <c:pt idx="74">
                  <c:v>42430.0</c:v>
                </c:pt>
                <c:pt idx="75">
                  <c:v>42461.0</c:v>
                </c:pt>
                <c:pt idx="76">
                  <c:v>42491.0</c:v>
                </c:pt>
                <c:pt idx="77">
                  <c:v>42522.0</c:v>
                </c:pt>
                <c:pt idx="78">
                  <c:v>42552.0</c:v>
                </c:pt>
                <c:pt idx="79">
                  <c:v>42583.0</c:v>
                </c:pt>
                <c:pt idx="80">
                  <c:v>42614.0</c:v>
                </c:pt>
                <c:pt idx="81">
                  <c:v>42644.0</c:v>
                </c:pt>
              </c:numCache>
            </c:numRef>
          </c:cat>
          <c:val>
            <c:numRef>
              <c:f>'Oil production'!$E$2:$E$83</c:f>
              <c:numCache>
                <c:formatCode>General</c:formatCode>
                <c:ptCount val="82"/>
                <c:pt idx="0">
                  <c:v>77.39</c:v>
                </c:pt>
                <c:pt idx="1">
                  <c:v>75.04</c:v>
                </c:pt>
                <c:pt idx="2">
                  <c:v>80.4</c:v>
                </c:pt>
                <c:pt idx="3">
                  <c:v>86.14</c:v>
                </c:pt>
                <c:pt idx="4">
                  <c:v>76.87</c:v>
                </c:pt>
                <c:pt idx="5">
                  <c:v>76.0</c:v>
                </c:pt>
                <c:pt idx="6">
                  <c:v>77.04</c:v>
                </c:pt>
                <c:pt idx="7">
                  <c:v>78.82</c:v>
                </c:pt>
                <c:pt idx="8">
                  <c:v>79.65</c:v>
                </c:pt>
                <c:pt idx="9">
                  <c:v>84.35</c:v>
                </c:pt>
                <c:pt idx="10">
                  <c:v>86.83</c:v>
                </c:pt>
                <c:pt idx="11">
                  <c:v>93.08</c:v>
                </c:pt>
                <c:pt idx="12">
                  <c:v>98.1</c:v>
                </c:pt>
                <c:pt idx="13">
                  <c:v>105.66</c:v>
                </c:pt>
                <c:pt idx="14">
                  <c:v>116.75</c:v>
                </c:pt>
                <c:pt idx="15">
                  <c:v>127.12</c:v>
                </c:pt>
                <c:pt idx="16">
                  <c:v>118.88</c:v>
                </c:pt>
                <c:pt idx="17">
                  <c:v>117.27</c:v>
                </c:pt>
                <c:pt idx="18">
                  <c:v>119.69</c:v>
                </c:pt>
                <c:pt idx="19">
                  <c:v>112.41</c:v>
                </c:pt>
                <c:pt idx="20">
                  <c:v>115.63</c:v>
                </c:pt>
                <c:pt idx="21">
                  <c:v>113.09</c:v>
                </c:pt>
                <c:pt idx="22">
                  <c:v>114.21</c:v>
                </c:pt>
                <c:pt idx="23">
                  <c:v>110.71</c:v>
                </c:pt>
                <c:pt idx="24">
                  <c:v>113.08</c:v>
                </c:pt>
                <c:pt idx="25">
                  <c:v>122.36</c:v>
                </c:pt>
                <c:pt idx="26">
                  <c:v>127.98</c:v>
                </c:pt>
                <c:pt idx="27">
                  <c:v>122.36</c:v>
                </c:pt>
                <c:pt idx="28">
                  <c:v>112.87</c:v>
                </c:pt>
                <c:pt idx="29">
                  <c:v>97.19</c:v>
                </c:pt>
                <c:pt idx="30">
                  <c:v>104.24</c:v>
                </c:pt>
                <c:pt idx="31">
                  <c:v>114.63</c:v>
                </c:pt>
                <c:pt idx="32">
                  <c:v>114.06</c:v>
                </c:pt>
                <c:pt idx="33">
                  <c:v>113.31</c:v>
                </c:pt>
                <c:pt idx="34">
                  <c:v>110.91</c:v>
                </c:pt>
                <c:pt idx="35">
                  <c:v>111.19</c:v>
                </c:pt>
                <c:pt idx="36">
                  <c:v>115.41</c:v>
                </c:pt>
                <c:pt idx="37">
                  <c:v>118.69</c:v>
                </c:pt>
                <c:pt idx="38">
                  <c:v>110.19</c:v>
                </c:pt>
                <c:pt idx="39">
                  <c:v>105.17</c:v>
                </c:pt>
                <c:pt idx="40">
                  <c:v>105.83</c:v>
                </c:pt>
                <c:pt idx="41">
                  <c:v>106.12</c:v>
                </c:pt>
                <c:pt idx="42">
                  <c:v>110.21</c:v>
                </c:pt>
                <c:pt idx="43">
                  <c:v>113.62</c:v>
                </c:pt>
                <c:pt idx="44">
                  <c:v>114.3</c:v>
                </c:pt>
                <c:pt idx="45">
                  <c:v>112.44</c:v>
                </c:pt>
                <c:pt idx="46">
                  <c:v>111.47</c:v>
                </c:pt>
                <c:pt idx="47">
                  <c:v>113.11</c:v>
                </c:pt>
                <c:pt idx="48">
                  <c:v>110.26</c:v>
                </c:pt>
                <c:pt idx="49">
                  <c:v>110.77</c:v>
                </c:pt>
                <c:pt idx="50">
                  <c:v>109.5</c:v>
                </c:pt>
                <c:pt idx="51">
                  <c:v>110.19</c:v>
                </c:pt>
                <c:pt idx="52">
                  <c:v>112.22</c:v>
                </c:pt>
                <c:pt idx="53">
                  <c:v>114.36</c:v>
                </c:pt>
                <c:pt idx="54">
                  <c:v>109.19</c:v>
                </c:pt>
                <c:pt idx="55">
                  <c:v>102.26</c:v>
                </c:pt>
                <c:pt idx="56">
                  <c:v>98.07</c:v>
                </c:pt>
                <c:pt idx="57">
                  <c:v>88.51</c:v>
                </c:pt>
                <c:pt idx="58">
                  <c:v>80.1</c:v>
                </c:pt>
                <c:pt idx="59">
                  <c:v>63.81</c:v>
                </c:pt>
                <c:pt idx="60">
                  <c:v>48.51</c:v>
                </c:pt>
                <c:pt idx="61">
                  <c:v>58.46</c:v>
                </c:pt>
                <c:pt idx="62">
                  <c:v>56.75</c:v>
                </c:pt>
                <c:pt idx="63">
                  <c:v>60.65</c:v>
                </c:pt>
                <c:pt idx="64">
                  <c:v>65.31</c:v>
                </c:pt>
                <c:pt idx="65">
                  <c:v>62.19000000000001</c:v>
                </c:pt>
                <c:pt idx="66">
                  <c:v>56.77</c:v>
                </c:pt>
                <c:pt idx="67">
                  <c:v>47.07</c:v>
                </c:pt>
                <c:pt idx="68">
                  <c:v>48.01</c:v>
                </c:pt>
                <c:pt idx="69">
                  <c:v>49.16000000000001</c:v>
                </c:pt>
                <c:pt idx="70">
                  <c:v>44.81</c:v>
                </c:pt>
                <c:pt idx="71">
                  <c:v>38.16000000000001</c:v>
                </c:pt>
                <c:pt idx="72">
                  <c:v>30.4</c:v>
                </c:pt>
                <c:pt idx="73">
                  <c:v>32.24</c:v>
                </c:pt>
                <c:pt idx="74">
                  <c:v>38.53</c:v>
                </c:pt>
                <c:pt idx="75">
                  <c:v>41.51</c:v>
                </c:pt>
                <c:pt idx="76">
                  <c:v>46.85</c:v>
                </c:pt>
                <c:pt idx="77">
                  <c:v>48.48</c:v>
                </c:pt>
                <c:pt idx="78">
                  <c:v>45.3</c:v>
                </c:pt>
                <c:pt idx="79">
                  <c:v>46.35</c:v>
                </c:pt>
                <c:pt idx="80">
                  <c:v>47.77</c:v>
                </c:pt>
                <c:pt idx="81">
                  <c:v>50.83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9656752"/>
        <c:axId val="389658800"/>
      </c:lineChart>
      <c:dateAx>
        <c:axId val="38965675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658800"/>
        <c:crosses val="autoZero"/>
        <c:auto val="1"/>
        <c:lblOffset val="100"/>
        <c:baseTimeUnit val="months"/>
        <c:majorUnit val="3.0"/>
        <c:majorTimeUnit val="months"/>
      </c:dateAx>
      <c:valAx>
        <c:axId val="389658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656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Nigeria Oil Production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Sheet2!$A$2:$A$83</c:f>
              <c:numCache>
                <c:formatCode>mmm\-yy</c:formatCode>
                <c:ptCount val="82"/>
                <c:pt idx="0">
                  <c:v>40179.0</c:v>
                </c:pt>
                <c:pt idx="1">
                  <c:v>40210.0</c:v>
                </c:pt>
                <c:pt idx="2">
                  <c:v>40238.0</c:v>
                </c:pt>
                <c:pt idx="3">
                  <c:v>40269.0</c:v>
                </c:pt>
                <c:pt idx="4">
                  <c:v>40299.0</c:v>
                </c:pt>
                <c:pt idx="5">
                  <c:v>40330.0</c:v>
                </c:pt>
                <c:pt idx="6">
                  <c:v>40360.0</c:v>
                </c:pt>
                <c:pt idx="7">
                  <c:v>40391.0</c:v>
                </c:pt>
                <c:pt idx="8">
                  <c:v>40422.0</c:v>
                </c:pt>
                <c:pt idx="9">
                  <c:v>40452.0</c:v>
                </c:pt>
                <c:pt idx="10">
                  <c:v>40483.0</c:v>
                </c:pt>
                <c:pt idx="11">
                  <c:v>40513.0</c:v>
                </c:pt>
                <c:pt idx="12">
                  <c:v>40544.0</c:v>
                </c:pt>
                <c:pt idx="13">
                  <c:v>40575.0</c:v>
                </c:pt>
                <c:pt idx="14">
                  <c:v>40603.0</c:v>
                </c:pt>
                <c:pt idx="15">
                  <c:v>40634.0</c:v>
                </c:pt>
                <c:pt idx="16">
                  <c:v>40664.0</c:v>
                </c:pt>
                <c:pt idx="17">
                  <c:v>40695.0</c:v>
                </c:pt>
                <c:pt idx="18">
                  <c:v>40725.0</c:v>
                </c:pt>
                <c:pt idx="19">
                  <c:v>40756.0</c:v>
                </c:pt>
                <c:pt idx="20">
                  <c:v>40787.0</c:v>
                </c:pt>
                <c:pt idx="21">
                  <c:v>40817.0</c:v>
                </c:pt>
                <c:pt idx="22">
                  <c:v>40848.0</c:v>
                </c:pt>
                <c:pt idx="23">
                  <c:v>40878.0</c:v>
                </c:pt>
                <c:pt idx="24">
                  <c:v>40909.0</c:v>
                </c:pt>
                <c:pt idx="25">
                  <c:v>40940.0</c:v>
                </c:pt>
                <c:pt idx="26">
                  <c:v>40969.0</c:v>
                </c:pt>
                <c:pt idx="27">
                  <c:v>41000.0</c:v>
                </c:pt>
                <c:pt idx="28">
                  <c:v>41030.0</c:v>
                </c:pt>
                <c:pt idx="29">
                  <c:v>41061.0</c:v>
                </c:pt>
                <c:pt idx="30">
                  <c:v>41091.0</c:v>
                </c:pt>
                <c:pt idx="31">
                  <c:v>41122.0</c:v>
                </c:pt>
                <c:pt idx="32">
                  <c:v>41153.0</c:v>
                </c:pt>
                <c:pt idx="33">
                  <c:v>41183.0</c:v>
                </c:pt>
                <c:pt idx="34">
                  <c:v>41214.0</c:v>
                </c:pt>
                <c:pt idx="35">
                  <c:v>41244.0</c:v>
                </c:pt>
                <c:pt idx="36">
                  <c:v>41275.0</c:v>
                </c:pt>
                <c:pt idx="37">
                  <c:v>41306.0</c:v>
                </c:pt>
                <c:pt idx="38">
                  <c:v>41334.0</c:v>
                </c:pt>
                <c:pt idx="39">
                  <c:v>41365.0</c:v>
                </c:pt>
                <c:pt idx="40">
                  <c:v>41395.0</c:v>
                </c:pt>
                <c:pt idx="41">
                  <c:v>41426.0</c:v>
                </c:pt>
                <c:pt idx="42">
                  <c:v>41456.0</c:v>
                </c:pt>
                <c:pt idx="43">
                  <c:v>41487.0</c:v>
                </c:pt>
                <c:pt idx="44">
                  <c:v>41518.0</c:v>
                </c:pt>
                <c:pt idx="45">
                  <c:v>41548.0</c:v>
                </c:pt>
                <c:pt idx="46">
                  <c:v>41579.0</c:v>
                </c:pt>
                <c:pt idx="47">
                  <c:v>41609.0</c:v>
                </c:pt>
                <c:pt idx="48">
                  <c:v>41640.0</c:v>
                </c:pt>
                <c:pt idx="49">
                  <c:v>41671.0</c:v>
                </c:pt>
                <c:pt idx="50">
                  <c:v>41699.0</c:v>
                </c:pt>
                <c:pt idx="51">
                  <c:v>41730.0</c:v>
                </c:pt>
                <c:pt idx="52">
                  <c:v>41760.0</c:v>
                </c:pt>
                <c:pt idx="53">
                  <c:v>41791.0</c:v>
                </c:pt>
                <c:pt idx="54">
                  <c:v>41821.0</c:v>
                </c:pt>
                <c:pt idx="55">
                  <c:v>41852.0</c:v>
                </c:pt>
                <c:pt idx="56">
                  <c:v>41883.0</c:v>
                </c:pt>
                <c:pt idx="57">
                  <c:v>41913.0</c:v>
                </c:pt>
                <c:pt idx="58">
                  <c:v>41944.0</c:v>
                </c:pt>
                <c:pt idx="59">
                  <c:v>41974.0</c:v>
                </c:pt>
                <c:pt idx="60">
                  <c:v>42005.0</c:v>
                </c:pt>
                <c:pt idx="61">
                  <c:v>42036.0</c:v>
                </c:pt>
                <c:pt idx="62">
                  <c:v>42064.0</c:v>
                </c:pt>
                <c:pt idx="63">
                  <c:v>42095.0</c:v>
                </c:pt>
                <c:pt idx="64">
                  <c:v>42125.0</c:v>
                </c:pt>
                <c:pt idx="65">
                  <c:v>42156.0</c:v>
                </c:pt>
                <c:pt idx="66">
                  <c:v>42186.0</c:v>
                </c:pt>
                <c:pt idx="67">
                  <c:v>42217.0</c:v>
                </c:pt>
                <c:pt idx="68">
                  <c:v>42248.0</c:v>
                </c:pt>
                <c:pt idx="69">
                  <c:v>42278.0</c:v>
                </c:pt>
                <c:pt idx="70">
                  <c:v>42309.0</c:v>
                </c:pt>
                <c:pt idx="71">
                  <c:v>42339.0</c:v>
                </c:pt>
                <c:pt idx="72">
                  <c:v>42370.0</c:v>
                </c:pt>
                <c:pt idx="73">
                  <c:v>42401.0</c:v>
                </c:pt>
                <c:pt idx="74">
                  <c:v>42430.0</c:v>
                </c:pt>
                <c:pt idx="75">
                  <c:v>42461.0</c:v>
                </c:pt>
                <c:pt idx="76">
                  <c:v>42491.0</c:v>
                </c:pt>
                <c:pt idx="77">
                  <c:v>42522.0</c:v>
                </c:pt>
                <c:pt idx="78">
                  <c:v>42552.0</c:v>
                </c:pt>
                <c:pt idx="79">
                  <c:v>42583.0</c:v>
                </c:pt>
                <c:pt idx="80">
                  <c:v>42614.0</c:v>
                </c:pt>
                <c:pt idx="81">
                  <c:v>42644.0</c:v>
                </c:pt>
              </c:numCache>
            </c:numRef>
          </c:cat>
          <c:val>
            <c:numRef>
              <c:f>Sheet2!$B$2:$B$83</c:f>
              <c:numCache>
                <c:formatCode>#,##0</c:formatCode>
                <c:ptCount val="82"/>
                <c:pt idx="0">
                  <c:v>1991.0</c:v>
                </c:pt>
                <c:pt idx="1">
                  <c:v>1953.0</c:v>
                </c:pt>
                <c:pt idx="2">
                  <c:v>2020.0</c:v>
                </c:pt>
                <c:pt idx="3">
                  <c:v>1985.0</c:v>
                </c:pt>
                <c:pt idx="4">
                  <c:v>1951.0</c:v>
                </c:pt>
                <c:pt idx="5">
                  <c:v>2009.0</c:v>
                </c:pt>
                <c:pt idx="6">
                  <c:v>2083.0</c:v>
                </c:pt>
                <c:pt idx="7">
                  <c:v>2107.0</c:v>
                </c:pt>
                <c:pt idx="8">
                  <c:v>2145.0</c:v>
                </c:pt>
                <c:pt idx="9">
                  <c:v>2189.0</c:v>
                </c:pt>
                <c:pt idx="10">
                  <c:v>2143.0</c:v>
                </c:pt>
                <c:pt idx="11">
                  <c:v>2192.0</c:v>
                </c:pt>
                <c:pt idx="12">
                  <c:v>2187.0</c:v>
                </c:pt>
                <c:pt idx="13">
                  <c:v>2084.0</c:v>
                </c:pt>
                <c:pt idx="14">
                  <c:v>1985.0</c:v>
                </c:pt>
                <c:pt idx="15">
                  <c:v>2118.0</c:v>
                </c:pt>
                <c:pt idx="16">
                  <c:v>2180.0</c:v>
                </c:pt>
                <c:pt idx="17">
                  <c:v>2144.0</c:v>
                </c:pt>
                <c:pt idx="18">
                  <c:v>2172.0</c:v>
                </c:pt>
                <c:pt idx="19">
                  <c:v>2224.0</c:v>
                </c:pt>
                <c:pt idx="20">
                  <c:v>2127.0</c:v>
                </c:pt>
                <c:pt idx="21">
                  <c:v>1994.0</c:v>
                </c:pt>
                <c:pt idx="22">
                  <c:v>2071.0</c:v>
                </c:pt>
                <c:pt idx="23">
                  <c:v>2023.0</c:v>
                </c:pt>
                <c:pt idx="24">
                  <c:v>2052.0</c:v>
                </c:pt>
                <c:pt idx="25">
                  <c:v>2085.0</c:v>
                </c:pt>
                <c:pt idx="26">
                  <c:v>2085.0</c:v>
                </c:pt>
                <c:pt idx="27">
                  <c:v>2155.0</c:v>
                </c:pt>
                <c:pt idx="28">
                  <c:v>2130.0</c:v>
                </c:pt>
                <c:pt idx="29">
                  <c:v>2134.0</c:v>
                </c:pt>
                <c:pt idx="30">
                  <c:v>2136.0</c:v>
                </c:pt>
                <c:pt idx="31">
                  <c:v>2199.0</c:v>
                </c:pt>
                <c:pt idx="32">
                  <c:v>1991.0</c:v>
                </c:pt>
                <c:pt idx="33">
                  <c:v>1961.0</c:v>
                </c:pt>
                <c:pt idx="34">
                  <c:v>1858.0</c:v>
                </c:pt>
                <c:pt idx="35">
                  <c:v>2072.0</c:v>
                </c:pt>
                <c:pt idx="36">
                  <c:v>2036.0</c:v>
                </c:pt>
                <c:pt idx="37">
                  <c:v>1989.0</c:v>
                </c:pt>
                <c:pt idx="38">
                  <c:v>1939.0</c:v>
                </c:pt>
                <c:pt idx="39">
                  <c:v>1951.0</c:v>
                </c:pt>
                <c:pt idx="40">
                  <c:v>1929.0</c:v>
                </c:pt>
                <c:pt idx="41">
                  <c:v>1871.0</c:v>
                </c:pt>
                <c:pt idx="42">
                  <c:v>1905.0</c:v>
                </c:pt>
                <c:pt idx="43">
                  <c:v>1914.0</c:v>
                </c:pt>
                <c:pt idx="44">
                  <c:v>1955.0</c:v>
                </c:pt>
                <c:pt idx="45">
                  <c:v>1893.0</c:v>
                </c:pt>
                <c:pt idx="46">
                  <c:v>1815.0</c:v>
                </c:pt>
                <c:pt idx="47">
                  <c:v>1885.0</c:v>
                </c:pt>
                <c:pt idx="48">
                  <c:v>1883.0</c:v>
                </c:pt>
                <c:pt idx="49">
                  <c:v>1903.0</c:v>
                </c:pt>
                <c:pt idx="50">
                  <c:v>1884.0</c:v>
                </c:pt>
                <c:pt idx="51">
                  <c:v>1860.0</c:v>
                </c:pt>
                <c:pt idx="52">
                  <c:v>1868.0</c:v>
                </c:pt>
                <c:pt idx="53">
                  <c:v>1945.0</c:v>
                </c:pt>
                <c:pt idx="54">
                  <c:v>1912.0</c:v>
                </c:pt>
                <c:pt idx="55">
                  <c:v>1993.0</c:v>
                </c:pt>
                <c:pt idx="56">
                  <c:v>1960.0</c:v>
                </c:pt>
                <c:pt idx="57">
                  <c:v>1881.0</c:v>
                </c:pt>
                <c:pt idx="58">
                  <c:v>1919.0</c:v>
                </c:pt>
                <c:pt idx="59">
                  <c:v>1905.0</c:v>
                </c:pt>
                <c:pt idx="60">
                  <c:v>1956.0</c:v>
                </c:pt>
                <c:pt idx="61">
                  <c:v>1890.0</c:v>
                </c:pt>
                <c:pt idx="62">
                  <c:v>1837.0</c:v>
                </c:pt>
                <c:pt idx="63">
                  <c:v>1848.0</c:v>
                </c:pt>
                <c:pt idx="64">
                  <c:v>1816.0</c:v>
                </c:pt>
                <c:pt idx="65">
                  <c:v>1836.0</c:v>
                </c:pt>
                <c:pt idx="66">
                  <c:v>1797.0</c:v>
                </c:pt>
                <c:pt idx="67">
                  <c:v>1859.0</c:v>
                </c:pt>
                <c:pt idx="68">
                  <c:v>1923.0</c:v>
                </c:pt>
                <c:pt idx="69">
                  <c:v>1928.0</c:v>
                </c:pt>
                <c:pt idx="70">
                  <c:v>1856.0</c:v>
                </c:pt>
                <c:pt idx="71">
                  <c:v>1775.0</c:v>
                </c:pt>
                <c:pt idx="72">
                  <c:v>1848.0</c:v>
                </c:pt>
                <c:pt idx="73">
                  <c:v>1754.0</c:v>
                </c:pt>
                <c:pt idx="74">
                  <c:v>1761.0</c:v>
                </c:pt>
                <c:pt idx="75">
                  <c:v>1672.0</c:v>
                </c:pt>
                <c:pt idx="76">
                  <c:v>1444.0</c:v>
                </c:pt>
                <c:pt idx="77">
                  <c:v>1549.0</c:v>
                </c:pt>
                <c:pt idx="78">
                  <c:v>1508.0</c:v>
                </c:pt>
                <c:pt idx="79">
                  <c:v>1429.0</c:v>
                </c:pt>
                <c:pt idx="80">
                  <c:v>1458.0</c:v>
                </c:pt>
                <c:pt idx="81">
                  <c:v>1628.0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9957072"/>
        <c:axId val="389959120"/>
      </c:areaChart>
      <c:dateAx>
        <c:axId val="38995707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959120"/>
        <c:crosses val="autoZero"/>
        <c:auto val="1"/>
        <c:lblOffset val="100"/>
        <c:baseTimeUnit val="months"/>
      </c:dateAx>
      <c:valAx>
        <c:axId val="389959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9570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Inflation!$B$1</c:f>
              <c:strCache>
                <c:ptCount val="1"/>
                <c:pt idx="0">
                  <c:v>Inflation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 w="25400">
              <a:solidFill>
                <a:schemeClr val="tx1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Inflation!$A$2:$A$23</c:f>
              <c:numCache>
                <c:formatCode>mmm\-yy</c:formatCode>
                <c:ptCount val="22"/>
                <c:pt idx="0">
                  <c:v>42005.0</c:v>
                </c:pt>
                <c:pt idx="1">
                  <c:v>42036.0</c:v>
                </c:pt>
                <c:pt idx="2">
                  <c:v>42064.0</c:v>
                </c:pt>
                <c:pt idx="3">
                  <c:v>42095.0</c:v>
                </c:pt>
                <c:pt idx="4">
                  <c:v>42125.0</c:v>
                </c:pt>
                <c:pt idx="5">
                  <c:v>42156.0</c:v>
                </c:pt>
                <c:pt idx="6">
                  <c:v>42186.0</c:v>
                </c:pt>
                <c:pt idx="7">
                  <c:v>42217.0</c:v>
                </c:pt>
                <c:pt idx="8">
                  <c:v>42248.0</c:v>
                </c:pt>
                <c:pt idx="9">
                  <c:v>42278.0</c:v>
                </c:pt>
                <c:pt idx="10">
                  <c:v>42309.0</c:v>
                </c:pt>
                <c:pt idx="11">
                  <c:v>42339.0</c:v>
                </c:pt>
                <c:pt idx="12">
                  <c:v>42370.0</c:v>
                </c:pt>
                <c:pt idx="13">
                  <c:v>42401.0</c:v>
                </c:pt>
                <c:pt idx="14">
                  <c:v>42430.0</c:v>
                </c:pt>
                <c:pt idx="15">
                  <c:v>42461.0</c:v>
                </c:pt>
                <c:pt idx="16">
                  <c:v>42491.0</c:v>
                </c:pt>
                <c:pt idx="17">
                  <c:v>42522.0</c:v>
                </c:pt>
                <c:pt idx="18">
                  <c:v>42552.0</c:v>
                </c:pt>
                <c:pt idx="19">
                  <c:v>42583.0</c:v>
                </c:pt>
                <c:pt idx="20">
                  <c:v>42614.0</c:v>
                </c:pt>
                <c:pt idx="21">
                  <c:v>42644.0</c:v>
                </c:pt>
              </c:numCache>
            </c:numRef>
          </c:cat>
          <c:val>
            <c:numRef>
              <c:f>Inflation!$B$2:$B$23</c:f>
              <c:numCache>
                <c:formatCode>0.0</c:formatCode>
                <c:ptCount val="22"/>
                <c:pt idx="0">
                  <c:v>8.16</c:v>
                </c:pt>
                <c:pt idx="1">
                  <c:v>8.360000000000002</c:v>
                </c:pt>
                <c:pt idx="2">
                  <c:v>8.49</c:v>
                </c:pt>
                <c:pt idx="3">
                  <c:v>8.66</c:v>
                </c:pt>
                <c:pt idx="4" formatCode="General">
                  <c:v>9.0</c:v>
                </c:pt>
                <c:pt idx="5">
                  <c:v>9.17</c:v>
                </c:pt>
                <c:pt idx="6">
                  <c:v>9.220000000000002</c:v>
                </c:pt>
                <c:pt idx="7">
                  <c:v>9.34</c:v>
                </c:pt>
                <c:pt idx="8">
                  <c:v>9.39</c:v>
                </c:pt>
                <c:pt idx="9" formatCode="General">
                  <c:v>9.3</c:v>
                </c:pt>
                <c:pt idx="10">
                  <c:v>9.370000000000002</c:v>
                </c:pt>
                <c:pt idx="11">
                  <c:v>9.55</c:v>
                </c:pt>
                <c:pt idx="12">
                  <c:v>9.620000000000001</c:v>
                </c:pt>
                <c:pt idx="13">
                  <c:v>11.38</c:v>
                </c:pt>
                <c:pt idx="14">
                  <c:v>12.77</c:v>
                </c:pt>
                <c:pt idx="15">
                  <c:v>13.72</c:v>
                </c:pt>
                <c:pt idx="16">
                  <c:v>15.58</c:v>
                </c:pt>
                <c:pt idx="17">
                  <c:v>16.47999999999999</c:v>
                </c:pt>
                <c:pt idx="18">
                  <c:v>17.13000000000001</c:v>
                </c:pt>
                <c:pt idx="19">
                  <c:v>17.61000000000001</c:v>
                </c:pt>
                <c:pt idx="20">
                  <c:v>17.85</c:v>
                </c:pt>
                <c:pt idx="21">
                  <c:v>18.32999999999999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91879680"/>
        <c:axId val="392065792"/>
      </c:barChart>
      <c:dateAx>
        <c:axId val="39187968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2065792"/>
        <c:crosses val="autoZero"/>
        <c:auto val="1"/>
        <c:lblOffset val="100"/>
        <c:baseTimeUnit val="months"/>
      </c:dateAx>
      <c:valAx>
        <c:axId val="392065792"/>
        <c:scaling>
          <c:orientation val="minMax"/>
          <c:max val="18.35"/>
        </c:scaling>
        <c:delete val="1"/>
        <c:axPos val="l"/>
        <c:numFmt formatCode="0.0" sourceLinked="1"/>
        <c:majorTickMark val="none"/>
        <c:minorTickMark val="none"/>
        <c:tickLblPos val="none"/>
        <c:crossAx val="391879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Sheet14!$B$1</c:f>
              <c:strCache>
                <c:ptCount val="1"/>
                <c:pt idx="0">
                  <c:v>Unemployment (%)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Sheet14!$A$2:$A$11</c:f>
              <c:strCache>
                <c:ptCount val="10"/>
                <c:pt idx="0">
                  <c:v>2014:Q1</c:v>
                </c:pt>
                <c:pt idx="1">
                  <c:v>2014:Q2</c:v>
                </c:pt>
                <c:pt idx="2">
                  <c:v>2014:Q3</c:v>
                </c:pt>
                <c:pt idx="3">
                  <c:v>2014:Q4</c:v>
                </c:pt>
                <c:pt idx="4">
                  <c:v>2015:Q1</c:v>
                </c:pt>
                <c:pt idx="5">
                  <c:v>2015:Q2</c:v>
                </c:pt>
                <c:pt idx="6">
                  <c:v>2015:Q3</c:v>
                </c:pt>
                <c:pt idx="7">
                  <c:v>2015:Q4</c:v>
                </c:pt>
                <c:pt idx="8">
                  <c:v>2016:Q1</c:v>
                </c:pt>
                <c:pt idx="9">
                  <c:v>2016:Q2</c:v>
                </c:pt>
              </c:strCache>
            </c:strRef>
          </c:cat>
          <c:val>
            <c:numRef>
              <c:f>Sheet14!$B$2:$B$11</c:f>
              <c:numCache>
                <c:formatCode>_-* #,##0.0_-;\-* #,##0.0_-;_-* "-"??_-;_-@_-</c:formatCode>
                <c:ptCount val="10"/>
                <c:pt idx="0">
                  <c:v>7.8</c:v>
                </c:pt>
                <c:pt idx="1">
                  <c:v>7.4</c:v>
                </c:pt>
                <c:pt idx="2">
                  <c:v>9.700000000000001</c:v>
                </c:pt>
                <c:pt idx="3">
                  <c:v>6.4</c:v>
                </c:pt>
                <c:pt idx="4">
                  <c:v>7.5</c:v>
                </c:pt>
                <c:pt idx="5">
                  <c:v>8.200000000000001</c:v>
                </c:pt>
                <c:pt idx="6">
                  <c:v>9.9</c:v>
                </c:pt>
                <c:pt idx="7">
                  <c:v>10.4</c:v>
                </c:pt>
                <c:pt idx="8">
                  <c:v>12.1</c:v>
                </c:pt>
                <c:pt idx="9">
                  <c:v>13.3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B93-4126-B7C7-A16FC7BD663E}"/>
            </c:ext>
          </c:extLst>
        </c:ser>
        <c:ser>
          <c:idx val="1"/>
          <c:order val="1"/>
          <c:tx>
            <c:strRef>
              <c:f>Sheet14!$C$1</c:f>
              <c:strCache>
                <c:ptCount val="1"/>
                <c:pt idx="0">
                  <c:v>Underemployment (%)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Sheet14!$A$2:$A$11</c:f>
              <c:strCache>
                <c:ptCount val="10"/>
                <c:pt idx="0">
                  <c:v>2014:Q1</c:v>
                </c:pt>
                <c:pt idx="1">
                  <c:v>2014:Q2</c:v>
                </c:pt>
                <c:pt idx="2">
                  <c:v>2014:Q3</c:v>
                </c:pt>
                <c:pt idx="3">
                  <c:v>2014:Q4</c:v>
                </c:pt>
                <c:pt idx="4">
                  <c:v>2015:Q1</c:v>
                </c:pt>
                <c:pt idx="5">
                  <c:v>2015:Q2</c:v>
                </c:pt>
                <c:pt idx="6">
                  <c:v>2015:Q3</c:v>
                </c:pt>
                <c:pt idx="7">
                  <c:v>2015:Q4</c:v>
                </c:pt>
                <c:pt idx="8">
                  <c:v>2016:Q1</c:v>
                </c:pt>
                <c:pt idx="9">
                  <c:v>2016:Q2</c:v>
                </c:pt>
              </c:strCache>
            </c:strRef>
          </c:cat>
          <c:val>
            <c:numRef>
              <c:f>Sheet14!$C$2:$C$11</c:f>
              <c:numCache>
                <c:formatCode>_-* #,##0.0_-;\-* #,##0.0_-;_-* "-"??_-;_-@_-</c:formatCode>
                <c:ptCount val="10"/>
                <c:pt idx="0">
                  <c:v>17.5</c:v>
                </c:pt>
                <c:pt idx="1">
                  <c:v>17.7</c:v>
                </c:pt>
                <c:pt idx="2">
                  <c:v>15.4</c:v>
                </c:pt>
                <c:pt idx="3">
                  <c:v>17.9</c:v>
                </c:pt>
                <c:pt idx="4">
                  <c:v>16.6</c:v>
                </c:pt>
                <c:pt idx="5">
                  <c:v>18.3</c:v>
                </c:pt>
                <c:pt idx="6">
                  <c:v>17.4</c:v>
                </c:pt>
                <c:pt idx="7">
                  <c:v>18.7</c:v>
                </c:pt>
                <c:pt idx="8">
                  <c:v>19.1</c:v>
                </c:pt>
                <c:pt idx="9">
                  <c:v>19.3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B93-4126-B7C7-A16FC7BD663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391247488"/>
        <c:axId val="391249120"/>
      </c:barChart>
      <c:catAx>
        <c:axId val="3912474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050">
                <a:solidFill>
                  <a:schemeClr val="tx1"/>
                </a:solidFill>
              </a:defRPr>
            </a:pPr>
            <a:endParaRPr lang="en-US"/>
          </a:p>
        </c:txPr>
        <c:crossAx val="391249120"/>
        <c:crosses val="autoZero"/>
        <c:auto val="1"/>
        <c:lblAlgn val="ctr"/>
        <c:lblOffset val="100"/>
        <c:noMultiLvlLbl val="0"/>
      </c:catAx>
      <c:valAx>
        <c:axId val="391249120"/>
        <c:scaling>
          <c:orientation val="minMax"/>
        </c:scaling>
        <c:delete val="1"/>
        <c:axPos val="l"/>
        <c:numFmt formatCode="_-* #,##0.0_-;\-* #,##0.0_-;_-* &quot;-&quot;??_-;_-@_-" sourceLinked="1"/>
        <c:majorTickMark val="out"/>
        <c:minorTickMark val="none"/>
        <c:tickLblPos val="none"/>
        <c:crossAx val="39124748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mtClean="0"/>
              <a:t>Monthly Average rates- FMDQ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OBB(%)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Sheet1!$B$2:$B$11</c:f>
              <c:numCache>
                <c:formatCode>0.0</c:formatCode>
                <c:ptCount val="10"/>
                <c:pt idx="0">
                  <c:v>2.14</c:v>
                </c:pt>
                <c:pt idx="1">
                  <c:v>2.3</c:v>
                </c:pt>
                <c:pt idx="2">
                  <c:v>6.0</c:v>
                </c:pt>
                <c:pt idx="3">
                  <c:v>4.4</c:v>
                </c:pt>
                <c:pt idx="4">
                  <c:v>6.4</c:v>
                </c:pt>
                <c:pt idx="5">
                  <c:v>12.3</c:v>
                </c:pt>
                <c:pt idx="6">
                  <c:v>11.5</c:v>
                </c:pt>
                <c:pt idx="7">
                  <c:v>15.5</c:v>
                </c:pt>
                <c:pt idx="8">
                  <c:v>19.27</c:v>
                </c:pt>
                <c:pt idx="9">
                  <c:v>30.0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O/N(%)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</c:strCache>
            </c:strRef>
          </c:cat>
          <c:val>
            <c:numRef>
              <c:f>Sheet1!$C$2:$C$11</c:f>
              <c:numCache>
                <c:formatCode>0.0</c:formatCode>
                <c:ptCount val="10"/>
                <c:pt idx="0">
                  <c:v>2.59</c:v>
                </c:pt>
                <c:pt idx="1">
                  <c:v>2.73</c:v>
                </c:pt>
                <c:pt idx="2">
                  <c:v>6.51</c:v>
                </c:pt>
                <c:pt idx="3">
                  <c:v>4.9</c:v>
                </c:pt>
                <c:pt idx="4">
                  <c:v>6.9</c:v>
                </c:pt>
                <c:pt idx="5">
                  <c:v>13.8</c:v>
                </c:pt>
                <c:pt idx="6">
                  <c:v>12.6</c:v>
                </c:pt>
                <c:pt idx="7">
                  <c:v>17.0</c:v>
                </c:pt>
                <c:pt idx="8">
                  <c:v>20.8</c:v>
                </c:pt>
                <c:pt idx="9">
                  <c:v>31.325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7"/>
        <c:overlap val="-3"/>
        <c:axId val="389999536"/>
        <c:axId val="390001856"/>
      </c:barChart>
      <c:catAx>
        <c:axId val="38999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0001856"/>
        <c:crosses val="autoZero"/>
        <c:auto val="1"/>
        <c:lblAlgn val="ctr"/>
        <c:lblOffset val="100"/>
        <c:noMultiLvlLbl val="0"/>
      </c:catAx>
      <c:valAx>
        <c:axId val="390001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999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9814935259631"/>
          <c:y val="0.0670239144360415"/>
          <c:w val="0.7652019244519"/>
          <c:h val="0.723089749527912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Market Capitalization(N'bn)</c:v>
                </c:pt>
              </c:strCache>
            </c:strRef>
          </c:tx>
          <c:spPr>
            <a:solidFill>
              <a:srgbClr val="C0504D">
                <a:lumMod val="60000"/>
                <a:lumOff val="40000"/>
              </a:srgbClr>
            </a:solidFill>
          </c:spPr>
          <c:invertIfNegative val="0"/>
          <c:cat>
            <c:numRef>
              <c:f>Sheet1!$A$2:$A$23</c:f>
              <c:numCache>
                <c:formatCode>mmm\-yy</c:formatCode>
                <c:ptCount val="22"/>
                <c:pt idx="0">
                  <c:v>42005.0</c:v>
                </c:pt>
                <c:pt idx="1">
                  <c:v>42036.0</c:v>
                </c:pt>
                <c:pt idx="2">
                  <c:v>42064.0</c:v>
                </c:pt>
                <c:pt idx="3">
                  <c:v>42095.0</c:v>
                </c:pt>
                <c:pt idx="4">
                  <c:v>42125.0</c:v>
                </c:pt>
                <c:pt idx="5">
                  <c:v>42156.0</c:v>
                </c:pt>
                <c:pt idx="6">
                  <c:v>42186.0</c:v>
                </c:pt>
                <c:pt idx="7">
                  <c:v>42217.0</c:v>
                </c:pt>
                <c:pt idx="8">
                  <c:v>42248.0</c:v>
                </c:pt>
                <c:pt idx="9">
                  <c:v>42278.0</c:v>
                </c:pt>
                <c:pt idx="10">
                  <c:v>42309.0</c:v>
                </c:pt>
                <c:pt idx="11">
                  <c:v>42339.0</c:v>
                </c:pt>
                <c:pt idx="12">
                  <c:v>42370.0</c:v>
                </c:pt>
                <c:pt idx="13">
                  <c:v>42401.0</c:v>
                </c:pt>
                <c:pt idx="14">
                  <c:v>42430.0</c:v>
                </c:pt>
                <c:pt idx="15">
                  <c:v>42461.0</c:v>
                </c:pt>
                <c:pt idx="16">
                  <c:v>42491.0</c:v>
                </c:pt>
                <c:pt idx="17">
                  <c:v>42522.0</c:v>
                </c:pt>
                <c:pt idx="18">
                  <c:v>42552.0</c:v>
                </c:pt>
                <c:pt idx="19">
                  <c:v>42583.0</c:v>
                </c:pt>
                <c:pt idx="20">
                  <c:v>42614.0</c:v>
                </c:pt>
                <c:pt idx="21">
                  <c:v>42644.0</c:v>
                </c:pt>
              </c:numCache>
            </c:numRef>
          </c:cat>
          <c:val>
            <c:numRef>
              <c:f>Sheet1!$C$2:$C$23</c:f>
              <c:numCache>
                <c:formatCode>#,##0.00</c:formatCode>
                <c:ptCount val="22"/>
                <c:pt idx="0">
                  <c:v>9855.202023750031</c:v>
                </c:pt>
                <c:pt idx="1">
                  <c:v>10053.1214324021</c:v>
                </c:pt>
                <c:pt idx="2">
                  <c:v>10726.11328082825</c:v>
                </c:pt>
                <c:pt idx="3">
                  <c:v>11795.53283778895</c:v>
                </c:pt>
                <c:pt idx="4">
                  <c:v>11667.39912320844</c:v>
                </c:pt>
                <c:pt idx="5">
                  <c:v>11429.6986928184</c:v>
                </c:pt>
                <c:pt idx="6">
                  <c:v>10353.0688600975</c:v>
                </c:pt>
                <c:pt idx="7">
                  <c:v>10216.84280339858</c:v>
                </c:pt>
                <c:pt idx="8">
                  <c:v>10737.53924408696</c:v>
                </c:pt>
                <c:pt idx="9">
                  <c:v>10260.21235241744</c:v>
                </c:pt>
                <c:pt idx="10">
                  <c:v>9424.435396086044</c:v>
                </c:pt>
                <c:pt idx="11">
                  <c:v>9859.24691661645</c:v>
                </c:pt>
                <c:pt idx="12">
                  <c:v>8233.822345463717</c:v>
                </c:pt>
                <c:pt idx="13">
                  <c:v>8461.089560694707</c:v>
                </c:pt>
                <c:pt idx="14">
                  <c:v>8713.458824413328</c:v>
                </c:pt>
                <c:pt idx="15">
                  <c:v>8629.664305316413</c:v>
                </c:pt>
                <c:pt idx="16">
                  <c:v>9509.34336644573</c:v>
                </c:pt>
                <c:pt idx="17">
                  <c:v>10173.78547504224</c:v>
                </c:pt>
                <c:pt idx="18">
                  <c:v>9628.43677728674</c:v>
                </c:pt>
                <c:pt idx="19">
                  <c:v>9487.312827812003</c:v>
                </c:pt>
                <c:pt idx="20">
                  <c:v>9733.369432073585</c:v>
                </c:pt>
                <c:pt idx="21">
                  <c:v>9358.80025897554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7"/>
        <c:axId val="364463536"/>
        <c:axId val="364457968"/>
      </c:barChar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All-Share Index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Sheet1!$A$2:$A$23</c:f>
              <c:numCache>
                <c:formatCode>mmm\-yy</c:formatCode>
                <c:ptCount val="22"/>
                <c:pt idx="0">
                  <c:v>42005.0</c:v>
                </c:pt>
                <c:pt idx="1">
                  <c:v>42036.0</c:v>
                </c:pt>
                <c:pt idx="2">
                  <c:v>42064.0</c:v>
                </c:pt>
                <c:pt idx="3">
                  <c:v>42095.0</c:v>
                </c:pt>
                <c:pt idx="4">
                  <c:v>42125.0</c:v>
                </c:pt>
                <c:pt idx="5">
                  <c:v>42156.0</c:v>
                </c:pt>
                <c:pt idx="6">
                  <c:v>42186.0</c:v>
                </c:pt>
                <c:pt idx="7">
                  <c:v>42217.0</c:v>
                </c:pt>
                <c:pt idx="8">
                  <c:v>42248.0</c:v>
                </c:pt>
                <c:pt idx="9">
                  <c:v>42278.0</c:v>
                </c:pt>
                <c:pt idx="10">
                  <c:v>42309.0</c:v>
                </c:pt>
                <c:pt idx="11">
                  <c:v>42339.0</c:v>
                </c:pt>
                <c:pt idx="12">
                  <c:v>42370.0</c:v>
                </c:pt>
                <c:pt idx="13">
                  <c:v>42401.0</c:v>
                </c:pt>
                <c:pt idx="14">
                  <c:v>42430.0</c:v>
                </c:pt>
                <c:pt idx="15">
                  <c:v>42461.0</c:v>
                </c:pt>
                <c:pt idx="16">
                  <c:v>42491.0</c:v>
                </c:pt>
                <c:pt idx="17">
                  <c:v>42522.0</c:v>
                </c:pt>
                <c:pt idx="18">
                  <c:v>42552.0</c:v>
                </c:pt>
                <c:pt idx="19">
                  <c:v>42583.0</c:v>
                </c:pt>
                <c:pt idx="20">
                  <c:v>42614.0</c:v>
                </c:pt>
                <c:pt idx="21">
                  <c:v>42644.0</c:v>
                </c:pt>
              </c:numCache>
            </c:numRef>
          </c:cat>
          <c:val>
            <c:numRef>
              <c:f>Sheet1!$B$2:$B$23</c:f>
              <c:numCache>
                <c:formatCode>#,##0.00</c:formatCode>
                <c:ptCount val="22"/>
                <c:pt idx="0">
                  <c:v>29562.07</c:v>
                </c:pt>
                <c:pt idx="1">
                  <c:v>30103.80999999999</c:v>
                </c:pt>
                <c:pt idx="2">
                  <c:v>31744.82</c:v>
                </c:pt>
                <c:pt idx="3">
                  <c:v>34708.11</c:v>
                </c:pt>
                <c:pt idx="4">
                  <c:v>34310.37</c:v>
                </c:pt>
                <c:pt idx="5">
                  <c:v>33456.83</c:v>
                </c:pt>
                <c:pt idx="6">
                  <c:v>30180.27</c:v>
                </c:pt>
                <c:pt idx="7">
                  <c:v>29684.84</c:v>
                </c:pt>
                <c:pt idx="8">
                  <c:v>31217.77</c:v>
                </c:pt>
                <c:pt idx="9">
                  <c:v>29177.72</c:v>
                </c:pt>
                <c:pt idx="10">
                  <c:v>27385.69</c:v>
                </c:pt>
                <c:pt idx="11">
                  <c:v>28642.25</c:v>
                </c:pt>
                <c:pt idx="12">
                  <c:v>23916.14999999999</c:v>
                </c:pt>
                <c:pt idx="13">
                  <c:v>24570.73</c:v>
                </c:pt>
                <c:pt idx="14">
                  <c:v>25306.22</c:v>
                </c:pt>
                <c:pt idx="15">
                  <c:v>25062.41</c:v>
                </c:pt>
                <c:pt idx="16">
                  <c:v>27663.16</c:v>
                </c:pt>
                <c:pt idx="17">
                  <c:v>29597.79</c:v>
                </c:pt>
                <c:pt idx="18">
                  <c:v>28009.93</c:v>
                </c:pt>
                <c:pt idx="19">
                  <c:v>27599.03</c:v>
                </c:pt>
                <c:pt idx="20">
                  <c:v>28335.4</c:v>
                </c:pt>
                <c:pt idx="21">
                  <c:v>27220.09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1506000"/>
        <c:axId val="364486368"/>
      </c:lineChart>
      <c:dateAx>
        <c:axId val="391506000"/>
        <c:scaling>
          <c:orientation val="minMax"/>
          <c:max val="42644.0"/>
          <c:min val="42005.0"/>
        </c:scaling>
        <c:delete val="0"/>
        <c:axPos val="b"/>
        <c:numFmt formatCode="mmm\-yy" sourceLinked="1"/>
        <c:majorTickMark val="cross"/>
        <c:minorTickMark val="none"/>
        <c:tickLblPos val="nextTo"/>
        <c:txPr>
          <a:bodyPr rot="-5400000" vert="horz"/>
          <a:lstStyle/>
          <a:p>
            <a:pPr>
              <a:defRPr sz="1000">
                <a:ln w="0">
                  <a:noFill/>
                </a:ln>
                <a:solidFill>
                  <a:schemeClr val="tx1">
                    <a:alpha val="73000"/>
                  </a:schemeClr>
                </a:solidFill>
              </a:defRPr>
            </a:pPr>
            <a:endParaRPr lang="en-US"/>
          </a:p>
        </c:txPr>
        <c:crossAx val="364486368"/>
        <c:crosses val="autoZero"/>
        <c:auto val="1"/>
        <c:lblOffset val="100"/>
        <c:baseTimeUnit val="months"/>
        <c:majorUnit val="1.0"/>
        <c:minorUnit val="1.0"/>
        <c:minorTimeUnit val="months"/>
      </c:dateAx>
      <c:valAx>
        <c:axId val="364486368"/>
        <c:scaling>
          <c:orientation val="minMax"/>
          <c:max val="35000.0"/>
          <c:min val="23920.0"/>
        </c:scaling>
        <c:delete val="0"/>
        <c:axPos val="l"/>
        <c:title>
          <c:tx>
            <c:rich>
              <a:bodyPr/>
              <a:lstStyle/>
              <a:p>
                <a:pPr>
                  <a:defRPr lang="en-GB" sz="700" b="1" i="0" u="none" strike="noStrike" baseline="0">
                    <a:solidFill>
                      <a:srgbClr val="000000"/>
                    </a:solidFill>
                    <a:latin typeface="Century Gothic"/>
                    <a:ea typeface="Century Gothic"/>
                    <a:cs typeface="Century Gothic"/>
                  </a:defRPr>
                </a:pPr>
                <a:r>
                  <a:rPr lang="en-US"/>
                  <a:t>Points</a:t>
                </a:r>
              </a:p>
            </c:rich>
          </c:tx>
          <c:layout>
            <c:manualLayout>
              <c:xMode val="edge"/>
              <c:yMode val="edge"/>
              <c:x val="0.0172509517391407"/>
              <c:y val="0.410321694081434"/>
            </c:manualLayout>
          </c:layout>
          <c:overlay val="0"/>
        </c:title>
        <c:numFmt formatCode="#,##0" sourceLinked="0"/>
        <c:majorTickMark val="cross"/>
        <c:minorTickMark val="none"/>
        <c:tickLblPos val="nextTo"/>
        <c:txPr>
          <a:bodyPr rot="0" vert="horz"/>
          <a:lstStyle/>
          <a:p>
            <a:pPr>
              <a:defRPr lang="en-GB"/>
            </a:pPr>
            <a:endParaRPr lang="en-US"/>
          </a:p>
        </c:txPr>
        <c:crossAx val="391506000"/>
        <c:crosses val="autoZero"/>
        <c:crossBetween val="between"/>
      </c:valAx>
      <c:catAx>
        <c:axId val="364463536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one"/>
        <c:crossAx val="364457968"/>
        <c:crosses val="autoZero"/>
        <c:auto val="0"/>
        <c:lblAlgn val="ctr"/>
        <c:lblOffset val="100"/>
        <c:noMultiLvlLbl val="0"/>
      </c:catAx>
      <c:valAx>
        <c:axId val="364457968"/>
        <c:scaling>
          <c:orientation val="minMax"/>
          <c:max val="12000.0"/>
          <c:min val="8240.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lang="en-GB"/>
                </a:pPr>
                <a:r>
                  <a:rPr lang="en-US" smtClean="0"/>
                  <a:t>Billion Naira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959433827528319"/>
              <c:y val="0.330455813442178"/>
            </c:manualLayout>
          </c:layout>
          <c:overlay val="0"/>
        </c:title>
        <c:numFmt formatCode="#,##0" sourceLinked="0"/>
        <c:majorTickMark val="cross"/>
        <c:minorTickMark val="none"/>
        <c:tickLblPos val="nextTo"/>
        <c:txPr>
          <a:bodyPr rot="0" vert="horz"/>
          <a:lstStyle/>
          <a:p>
            <a:pPr>
              <a:defRPr lang="en-GB"/>
            </a:pPr>
            <a:endParaRPr lang="en-US"/>
          </a:p>
        </c:txPr>
        <c:crossAx val="364463536"/>
        <c:crosses val="max"/>
        <c:crossBetween val="between"/>
      </c:valAx>
      <c:spPr>
        <a:noFill/>
        <a:ln w="25398">
          <a:noFill/>
        </a:ln>
      </c:spPr>
    </c:plotArea>
    <c:legend>
      <c:legendPos val="b"/>
      <c:layout>
        <c:manualLayout>
          <c:xMode val="edge"/>
          <c:yMode val="edge"/>
          <c:x val="0.128116715140337"/>
          <c:y val="0.915400915199736"/>
          <c:w val="0.657661440968553"/>
          <c:h val="0.0707518104739524"/>
        </c:manualLayout>
      </c:layout>
      <c:overlay val="0"/>
      <c:txPr>
        <a:bodyPr/>
        <a:lstStyle/>
        <a:p>
          <a:pPr>
            <a:defRPr lang="en-GB"/>
          </a:pPr>
          <a:endParaRPr lang="en-US"/>
        </a:p>
      </c:txPr>
    </c:legend>
    <c:plotVisOnly val="1"/>
    <c:dispBlanksAs val="zero"/>
    <c:showDLblsOverMax val="0"/>
  </c:chart>
  <c:spPr>
    <a:solidFill>
      <a:sysClr val="window" lastClr="FFFFFF"/>
    </a:solidFill>
    <a:ln w="25398" cap="flat" cmpd="sng" algn="ctr">
      <a:solidFill>
        <a:sysClr val="windowText" lastClr="000000"/>
      </a:solidFill>
      <a:prstDash val="solid"/>
    </a:ln>
    <a:effectLst/>
  </c:spPr>
  <c:txPr>
    <a:bodyPr/>
    <a:lstStyle/>
    <a:p>
      <a:pPr>
        <a:defRPr sz="700">
          <a:solidFill>
            <a:sysClr val="windowText" lastClr="000000"/>
          </a:solidFill>
          <a:latin typeface="Century Gothic" pitchFamily="34" charset="0"/>
          <a:ea typeface="+mn-ea"/>
          <a:cs typeface="+mn-cs"/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mtClean="0"/>
              <a:t>FAAC Allocation (</a:t>
            </a:r>
            <a:r>
              <a:rPr lang="en-US" dirty="0" smtClean="0"/>
              <a:t>N’B)</a:t>
            </a:r>
            <a:endParaRPr lang="en-US" dirty="0"/>
          </a:p>
        </c:rich>
      </c:tx>
      <c:layout>
        <c:manualLayout>
          <c:xMode val="edge"/>
          <c:yMode val="edge"/>
          <c:x val="0.14976765199432"/>
          <c:y val="0.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Sheet5!$B$1</c:f>
              <c:strCache>
                <c:ptCount val="1"/>
                <c:pt idx="0">
                  <c:v>FAAC Allocation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Sheet5!$A$2:$A$14</c:f>
              <c:numCache>
                <c:formatCode>mmm\-yy</c:formatCode>
                <c:ptCount val="13"/>
                <c:pt idx="0">
                  <c:v>42278.0</c:v>
                </c:pt>
                <c:pt idx="1">
                  <c:v>42309.0</c:v>
                </c:pt>
                <c:pt idx="2">
                  <c:v>42339.0</c:v>
                </c:pt>
                <c:pt idx="3">
                  <c:v>42370.0</c:v>
                </c:pt>
                <c:pt idx="4">
                  <c:v>42401.0</c:v>
                </c:pt>
                <c:pt idx="5">
                  <c:v>42430.0</c:v>
                </c:pt>
                <c:pt idx="6">
                  <c:v>42461.0</c:v>
                </c:pt>
                <c:pt idx="7">
                  <c:v>42491.0</c:v>
                </c:pt>
                <c:pt idx="8">
                  <c:v>42522.0</c:v>
                </c:pt>
                <c:pt idx="9">
                  <c:v>42552.0</c:v>
                </c:pt>
                <c:pt idx="10">
                  <c:v>42583.0</c:v>
                </c:pt>
                <c:pt idx="11">
                  <c:v>42614.0</c:v>
                </c:pt>
                <c:pt idx="12">
                  <c:v>42644.0</c:v>
                </c:pt>
              </c:numCache>
            </c:numRef>
          </c:cat>
          <c:val>
            <c:numRef>
              <c:f>Sheet5!$B$2:$B$14</c:f>
              <c:numCache>
                <c:formatCode>General</c:formatCode>
                <c:ptCount val="13"/>
                <c:pt idx="0">
                  <c:v>459.7</c:v>
                </c:pt>
                <c:pt idx="1">
                  <c:v>360.4</c:v>
                </c:pt>
                <c:pt idx="2">
                  <c:v>407.5</c:v>
                </c:pt>
                <c:pt idx="3" formatCode="0.0">
                  <c:v>360.0</c:v>
                </c:pt>
                <c:pt idx="4">
                  <c:v>336.2</c:v>
                </c:pt>
                <c:pt idx="5">
                  <c:v>297.8</c:v>
                </c:pt>
                <c:pt idx="6">
                  <c:v>280.8999999999999</c:v>
                </c:pt>
                <c:pt idx="7">
                  <c:v>305.1</c:v>
                </c:pt>
                <c:pt idx="8" formatCode="0.0">
                  <c:v>559.0</c:v>
                </c:pt>
                <c:pt idx="9">
                  <c:v>443.6</c:v>
                </c:pt>
                <c:pt idx="10">
                  <c:v>510.2</c:v>
                </c:pt>
                <c:pt idx="11" formatCode="0.0">
                  <c:v>516.0</c:v>
                </c:pt>
                <c:pt idx="12" formatCode="0.0">
                  <c:v>455.0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4"/>
        <c:overlap val="100"/>
        <c:axId val="391786256"/>
        <c:axId val="391378496"/>
      </c:barChart>
      <c:dateAx>
        <c:axId val="39178625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1100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378496"/>
        <c:crosses val="autoZero"/>
        <c:auto val="1"/>
        <c:lblOffset val="100"/>
        <c:baseTimeUnit val="months"/>
      </c:dateAx>
      <c:valAx>
        <c:axId val="3913784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391786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Sheet3!$E$1</c:f>
              <c:strCache>
                <c:ptCount val="1"/>
                <c:pt idx="0">
                  <c:v>External Reserves ($'bn)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Sheet3!$D$2:$D$23</c:f>
              <c:numCache>
                <c:formatCode>mmm\-yy</c:formatCode>
                <c:ptCount val="22"/>
                <c:pt idx="0">
                  <c:v>42005.0</c:v>
                </c:pt>
                <c:pt idx="1">
                  <c:v>42036.0</c:v>
                </c:pt>
                <c:pt idx="2">
                  <c:v>42064.0</c:v>
                </c:pt>
                <c:pt idx="3">
                  <c:v>42095.0</c:v>
                </c:pt>
                <c:pt idx="4">
                  <c:v>42125.0</c:v>
                </c:pt>
                <c:pt idx="5">
                  <c:v>42156.0</c:v>
                </c:pt>
                <c:pt idx="6">
                  <c:v>42186.0</c:v>
                </c:pt>
                <c:pt idx="7">
                  <c:v>42217.0</c:v>
                </c:pt>
                <c:pt idx="8">
                  <c:v>42248.0</c:v>
                </c:pt>
                <c:pt idx="9">
                  <c:v>42278.0</c:v>
                </c:pt>
                <c:pt idx="10">
                  <c:v>42309.0</c:v>
                </c:pt>
                <c:pt idx="11">
                  <c:v>42339.0</c:v>
                </c:pt>
                <c:pt idx="12">
                  <c:v>42370.0</c:v>
                </c:pt>
                <c:pt idx="13">
                  <c:v>42401.0</c:v>
                </c:pt>
                <c:pt idx="14">
                  <c:v>42430.0</c:v>
                </c:pt>
                <c:pt idx="15">
                  <c:v>42461.0</c:v>
                </c:pt>
                <c:pt idx="16">
                  <c:v>42491.0</c:v>
                </c:pt>
                <c:pt idx="17">
                  <c:v>42522.0</c:v>
                </c:pt>
                <c:pt idx="18">
                  <c:v>42552.0</c:v>
                </c:pt>
                <c:pt idx="19">
                  <c:v>42583.0</c:v>
                </c:pt>
                <c:pt idx="20">
                  <c:v>42614.0</c:v>
                </c:pt>
                <c:pt idx="21">
                  <c:v>42644.0</c:v>
                </c:pt>
              </c:numCache>
            </c:numRef>
          </c:cat>
          <c:val>
            <c:numRef>
              <c:f>Sheet3!$E$2:$E$23</c:f>
              <c:numCache>
                <c:formatCode>General</c:formatCode>
                <c:ptCount val="22"/>
                <c:pt idx="0">
                  <c:v>34.3</c:v>
                </c:pt>
                <c:pt idx="1">
                  <c:v>31.4</c:v>
                </c:pt>
                <c:pt idx="2">
                  <c:v>29.8</c:v>
                </c:pt>
                <c:pt idx="3">
                  <c:v>29.5</c:v>
                </c:pt>
                <c:pt idx="4">
                  <c:v>29.6</c:v>
                </c:pt>
                <c:pt idx="5">
                  <c:v>29.0</c:v>
                </c:pt>
                <c:pt idx="6">
                  <c:v>31.5</c:v>
                </c:pt>
                <c:pt idx="7">
                  <c:v>31.3</c:v>
                </c:pt>
                <c:pt idx="8">
                  <c:v>30.3</c:v>
                </c:pt>
                <c:pt idx="9">
                  <c:v>30.2</c:v>
                </c:pt>
                <c:pt idx="10">
                  <c:v>29.9</c:v>
                </c:pt>
                <c:pt idx="11">
                  <c:v>29.1</c:v>
                </c:pt>
                <c:pt idx="12">
                  <c:v>28.2</c:v>
                </c:pt>
                <c:pt idx="13">
                  <c:v>27.8</c:v>
                </c:pt>
                <c:pt idx="14">
                  <c:v>27.9</c:v>
                </c:pt>
                <c:pt idx="15">
                  <c:v>27.1</c:v>
                </c:pt>
                <c:pt idx="16">
                  <c:v>26.4</c:v>
                </c:pt>
                <c:pt idx="17">
                  <c:v>26.4</c:v>
                </c:pt>
                <c:pt idx="18">
                  <c:v>26.21</c:v>
                </c:pt>
                <c:pt idx="19">
                  <c:v>25.4</c:v>
                </c:pt>
                <c:pt idx="20">
                  <c:v>24.5</c:v>
                </c:pt>
                <c:pt idx="21">
                  <c:v>24.0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48"/>
        <c:axId val="364054080"/>
        <c:axId val="364056400"/>
      </c:barChart>
      <c:dateAx>
        <c:axId val="36405408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056400"/>
        <c:crosses val="autoZero"/>
        <c:auto val="1"/>
        <c:lblOffset val="100"/>
        <c:baseTimeUnit val="months"/>
      </c:dateAx>
      <c:valAx>
        <c:axId val="3640564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364054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smtClean="0"/>
              <a:t>EXCHANGE</a:t>
            </a:r>
            <a:r>
              <a:rPr lang="en-US" b="1" baseline="0" smtClean="0"/>
              <a:t> RATE (</a:t>
            </a:r>
            <a:r>
              <a:rPr lang="en-US" b="1" baseline="0" dirty="0" smtClean="0"/>
              <a:t>N/USD)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[1]Sheet4!$B$1</c:f>
              <c:strCache>
                <c:ptCount val="1"/>
                <c:pt idx="0">
                  <c:v>Official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[1]Sheet4!$A$2:$A$23</c:f>
              <c:numCache>
                <c:formatCode>mmm\-yy</c:formatCode>
                <c:ptCount val="22"/>
                <c:pt idx="0">
                  <c:v>42005.0</c:v>
                </c:pt>
                <c:pt idx="1">
                  <c:v>42036.0</c:v>
                </c:pt>
                <c:pt idx="2">
                  <c:v>42064.0</c:v>
                </c:pt>
                <c:pt idx="3">
                  <c:v>42095.0</c:v>
                </c:pt>
                <c:pt idx="4">
                  <c:v>42125.0</c:v>
                </c:pt>
                <c:pt idx="5">
                  <c:v>42156.0</c:v>
                </c:pt>
                <c:pt idx="6">
                  <c:v>42186.0</c:v>
                </c:pt>
                <c:pt idx="7">
                  <c:v>42217.0</c:v>
                </c:pt>
                <c:pt idx="8">
                  <c:v>42248.0</c:v>
                </c:pt>
                <c:pt idx="9">
                  <c:v>42278.0</c:v>
                </c:pt>
                <c:pt idx="10">
                  <c:v>42309.0</c:v>
                </c:pt>
                <c:pt idx="11">
                  <c:v>42339.0</c:v>
                </c:pt>
                <c:pt idx="12">
                  <c:v>42370.0</c:v>
                </c:pt>
                <c:pt idx="13">
                  <c:v>42401.0</c:v>
                </c:pt>
                <c:pt idx="14">
                  <c:v>42430.0</c:v>
                </c:pt>
                <c:pt idx="15">
                  <c:v>42461.0</c:v>
                </c:pt>
                <c:pt idx="16">
                  <c:v>42491.0</c:v>
                </c:pt>
                <c:pt idx="17">
                  <c:v>42522.0</c:v>
                </c:pt>
                <c:pt idx="18">
                  <c:v>42552.0</c:v>
                </c:pt>
                <c:pt idx="19">
                  <c:v>42583.0</c:v>
                </c:pt>
                <c:pt idx="20">
                  <c:v>42614.0</c:v>
                </c:pt>
                <c:pt idx="21">
                  <c:v>42644.0</c:v>
                </c:pt>
              </c:numCache>
            </c:numRef>
          </c:cat>
          <c:val>
            <c:numRef>
              <c:f>[1]Sheet4!$B$2:$B$23</c:f>
              <c:numCache>
                <c:formatCode>General</c:formatCode>
                <c:ptCount val="22"/>
                <c:pt idx="0">
                  <c:v>185.2</c:v>
                </c:pt>
                <c:pt idx="1">
                  <c:v>198.0</c:v>
                </c:pt>
                <c:pt idx="2">
                  <c:v>197.0</c:v>
                </c:pt>
                <c:pt idx="3">
                  <c:v>197.0</c:v>
                </c:pt>
                <c:pt idx="4">
                  <c:v>197.0</c:v>
                </c:pt>
                <c:pt idx="5">
                  <c:v>197.0</c:v>
                </c:pt>
                <c:pt idx="6">
                  <c:v>197.0</c:v>
                </c:pt>
                <c:pt idx="7">
                  <c:v>197.0</c:v>
                </c:pt>
                <c:pt idx="8">
                  <c:v>197.0</c:v>
                </c:pt>
                <c:pt idx="9">
                  <c:v>197.0</c:v>
                </c:pt>
                <c:pt idx="10">
                  <c:v>197.0</c:v>
                </c:pt>
                <c:pt idx="11">
                  <c:v>197.0</c:v>
                </c:pt>
                <c:pt idx="12">
                  <c:v>197.0</c:v>
                </c:pt>
                <c:pt idx="13">
                  <c:v>197.0</c:v>
                </c:pt>
                <c:pt idx="14">
                  <c:v>197.0</c:v>
                </c:pt>
                <c:pt idx="15">
                  <c:v>197.0</c:v>
                </c:pt>
                <c:pt idx="16">
                  <c:v>197.0</c:v>
                </c:pt>
                <c:pt idx="17">
                  <c:v>283.0</c:v>
                </c:pt>
                <c:pt idx="18">
                  <c:v>304.5</c:v>
                </c:pt>
                <c:pt idx="19">
                  <c:v>305.5</c:v>
                </c:pt>
                <c:pt idx="20">
                  <c:v>305.25</c:v>
                </c:pt>
                <c:pt idx="21">
                  <c:v>305.0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[1]Sheet4!$C$1</c:f>
              <c:strCache>
                <c:ptCount val="1"/>
                <c:pt idx="0">
                  <c:v>Parallel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[1]Sheet4!$A$2:$A$23</c:f>
              <c:numCache>
                <c:formatCode>mmm\-yy</c:formatCode>
                <c:ptCount val="22"/>
                <c:pt idx="0">
                  <c:v>42005.0</c:v>
                </c:pt>
                <c:pt idx="1">
                  <c:v>42036.0</c:v>
                </c:pt>
                <c:pt idx="2">
                  <c:v>42064.0</c:v>
                </c:pt>
                <c:pt idx="3">
                  <c:v>42095.0</c:v>
                </c:pt>
                <c:pt idx="4">
                  <c:v>42125.0</c:v>
                </c:pt>
                <c:pt idx="5">
                  <c:v>42156.0</c:v>
                </c:pt>
                <c:pt idx="6">
                  <c:v>42186.0</c:v>
                </c:pt>
                <c:pt idx="7">
                  <c:v>42217.0</c:v>
                </c:pt>
                <c:pt idx="8">
                  <c:v>42248.0</c:v>
                </c:pt>
                <c:pt idx="9">
                  <c:v>42278.0</c:v>
                </c:pt>
                <c:pt idx="10">
                  <c:v>42309.0</c:v>
                </c:pt>
                <c:pt idx="11">
                  <c:v>42339.0</c:v>
                </c:pt>
                <c:pt idx="12">
                  <c:v>42370.0</c:v>
                </c:pt>
                <c:pt idx="13">
                  <c:v>42401.0</c:v>
                </c:pt>
                <c:pt idx="14">
                  <c:v>42430.0</c:v>
                </c:pt>
                <c:pt idx="15">
                  <c:v>42461.0</c:v>
                </c:pt>
                <c:pt idx="16">
                  <c:v>42491.0</c:v>
                </c:pt>
                <c:pt idx="17">
                  <c:v>42522.0</c:v>
                </c:pt>
                <c:pt idx="18">
                  <c:v>42552.0</c:v>
                </c:pt>
                <c:pt idx="19">
                  <c:v>42583.0</c:v>
                </c:pt>
                <c:pt idx="20">
                  <c:v>42614.0</c:v>
                </c:pt>
                <c:pt idx="21">
                  <c:v>42644.0</c:v>
                </c:pt>
              </c:numCache>
            </c:numRef>
          </c:cat>
          <c:val>
            <c:numRef>
              <c:f>[1]Sheet4!$C$2:$C$23</c:f>
              <c:numCache>
                <c:formatCode>General</c:formatCode>
                <c:ptCount val="22"/>
                <c:pt idx="0">
                  <c:v>207.5</c:v>
                </c:pt>
                <c:pt idx="1">
                  <c:v>224.0</c:v>
                </c:pt>
                <c:pt idx="2">
                  <c:v>214.5</c:v>
                </c:pt>
                <c:pt idx="3">
                  <c:v>221.0</c:v>
                </c:pt>
                <c:pt idx="4">
                  <c:v>216.0</c:v>
                </c:pt>
                <c:pt idx="5">
                  <c:v>225.5</c:v>
                </c:pt>
                <c:pt idx="6">
                  <c:v>229.0</c:v>
                </c:pt>
                <c:pt idx="7">
                  <c:v>218.0</c:v>
                </c:pt>
                <c:pt idx="8">
                  <c:v>223.0</c:v>
                </c:pt>
                <c:pt idx="9">
                  <c:v>225.0</c:v>
                </c:pt>
                <c:pt idx="10">
                  <c:v>242.0</c:v>
                </c:pt>
                <c:pt idx="11">
                  <c:v>267.0</c:v>
                </c:pt>
                <c:pt idx="12">
                  <c:v>305.0</c:v>
                </c:pt>
                <c:pt idx="13">
                  <c:v>325.0</c:v>
                </c:pt>
                <c:pt idx="14">
                  <c:v>322.0</c:v>
                </c:pt>
                <c:pt idx="15">
                  <c:v>320.7099999999999</c:v>
                </c:pt>
                <c:pt idx="16">
                  <c:v>336.9299999999998</c:v>
                </c:pt>
                <c:pt idx="17">
                  <c:v>345.0</c:v>
                </c:pt>
                <c:pt idx="18">
                  <c:v>375.0</c:v>
                </c:pt>
                <c:pt idx="19">
                  <c:v>420.0</c:v>
                </c:pt>
                <c:pt idx="20">
                  <c:v>480.0</c:v>
                </c:pt>
                <c:pt idx="21">
                  <c:v>470.0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3959312"/>
        <c:axId val="363951520"/>
      </c:lineChart>
      <c:dateAx>
        <c:axId val="36395931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3951520"/>
        <c:crosses val="autoZero"/>
        <c:auto val="1"/>
        <c:lblOffset val="100"/>
        <c:baseTimeUnit val="months"/>
      </c:dateAx>
      <c:valAx>
        <c:axId val="36395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3959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5F697-2314-9443-9619-BF04BC00DA3E}" type="datetimeFigureOut">
              <a:rPr lang="en-US" smtClean="0"/>
              <a:pPr/>
              <a:t>11/25/16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F25DE-9995-2C48-9BBB-7D10CA09BD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47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Capit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25DE-9995-2C48-9BBB-7D10CA09BD3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42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25DE-9995-2C48-9BBB-7D10CA09BD3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45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25DE-9995-2C48-9BBB-7D10CA09BD3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019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25DE-9995-2C48-9BBB-7D10CA09BD3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57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20B59-439F-BA47-B3CE-443831E514D5}" type="datetimeFigureOut">
              <a:rPr lang="en-US" smtClean="0"/>
              <a:pPr/>
              <a:t>11/25/16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6A7E2-BB08-CE40-8BC5-630D84B18E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8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20B59-439F-BA47-B3CE-443831E514D5}" type="datetimeFigureOut">
              <a:rPr lang="en-US" smtClean="0"/>
              <a:pPr/>
              <a:t>11/25/16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6A7E2-BB08-CE40-8BC5-630D84B18E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37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20B59-439F-BA47-B3CE-443831E514D5}" type="datetimeFigureOut">
              <a:rPr lang="en-US" smtClean="0"/>
              <a:pPr/>
              <a:t>11/25/16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6A7E2-BB08-CE40-8BC5-630D84B18E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27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20B59-439F-BA47-B3CE-443831E514D5}" type="datetimeFigureOut">
              <a:rPr lang="en-US" smtClean="0"/>
              <a:pPr/>
              <a:t>11/25/16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6A7E2-BB08-CE40-8BC5-630D84B18E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90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20B59-439F-BA47-B3CE-443831E514D5}" type="datetimeFigureOut">
              <a:rPr lang="en-US" smtClean="0"/>
              <a:pPr/>
              <a:t>11/25/16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6A7E2-BB08-CE40-8BC5-630D84B18E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20B59-439F-BA47-B3CE-443831E514D5}" type="datetimeFigureOut">
              <a:rPr lang="en-US" smtClean="0"/>
              <a:pPr/>
              <a:t>11/25/16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6A7E2-BB08-CE40-8BC5-630D84B18E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76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20B59-439F-BA47-B3CE-443831E514D5}" type="datetimeFigureOut">
              <a:rPr lang="en-US" smtClean="0"/>
              <a:pPr/>
              <a:t>11/25/16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6A7E2-BB08-CE40-8BC5-630D84B18E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93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20B59-439F-BA47-B3CE-443831E514D5}" type="datetimeFigureOut">
              <a:rPr lang="en-US" smtClean="0"/>
              <a:pPr/>
              <a:t>11/25/16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6A7E2-BB08-CE40-8BC5-630D84B18E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97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20B59-439F-BA47-B3CE-443831E514D5}" type="datetimeFigureOut">
              <a:rPr lang="en-US" smtClean="0"/>
              <a:pPr/>
              <a:t>11/25/16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6A7E2-BB08-CE40-8BC5-630D84B18E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4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20B59-439F-BA47-B3CE-443831E514D5}" type="datetimeFigureOut">
              <a:rPr lang="en-US" smtClean="0"/>
              <a:pPr/>
              <a:t>11/25/16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6A7E2-BB08-CE40-8BC5-630D84B18E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1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20B59-439F-BA47-B3CE-443831E514D5}" type="datetimeFigureOut">
              <a:rPr lang="en-US" smtClean="0"/>
              <a:pPr/>
              <a:t>11/25/16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6A7E2-BB08-CE40-8BC5-630D84B18E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20B59-439F-BA47-B3CE-443831E514D5}" type="datetimeFigureOut">
              <a:rPr lang="en-US" smtClean="0"/>
              <a:pPr/>
              <a:t>11/25/16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6A7E2-BB08-CE40-8BC5-630D84B18E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86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Relationship Id="rId3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423106"/>
          </a:xfrm>
        </p:spPr>
        <p:txBody>
          <a:bodyPr>
            <a:normAutofit fontScale="90000"/>
          </a:bodyPr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>
                <a:ln w="0"/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Review of Recent Economic and Financial Developments</a:t>
            </a:r>
            <a:endParaRPr lang="en-US" b="1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73588"/>
            <a:ext cx="9144000" cy="989012"/>
          </a:xfrm>
        </p:spPr>
        <p:txBody>
          <a:bodyPr anchor="b">
            <a:normAutofit/>
          </a:bodyPr>
          <a:lstStyle/>
          <a:p>
            <a:r>
              <a:rPr lang="en-GB" sz="2800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Afolabi E. Olowookere, Ph.D</a:t>
            </a:r>
            <a:r>
              <a:rPr lang="en-GB" sz="2000" b="1" dirty="0"/>
              <a:t>.</a:t>
            </a:r>
          </a:p>
          <a:p>
            <a:r>
              <a:rPr lang="en-GB" sz="1800" smtClean="0"/>
              <a:t> </a:t>
            </a:r>
            <a:endParaRPr lang="en-GB" sz="1800" dirty="0"/>
          </a:p>
          <a:p>
            <a:endParaRPr lang="en-US" dirty="0"/>
          </a:p>
        </p:txBody>
      </p:sp>
      <p:pic>
        <p:nvPicPr>
          <p:cNvPr id="7" name="Picture 6" descr="C:\Users\gleo\AppData\Local\Microsoft\Windows\Temporary Internet Files\Content.Outlook\0NRO21GW\SEC Logo Small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50115" y="0"/>
            <a:ext cx="1545771" cy="2171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500914" y="26561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69143" y="54573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10" descr="nigerian-oil-n-gas.jpg (300×300)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69"/>
          <a:stretch/>
        </p:blipFill>
        <p:spPr bwMode="auto">
          <a:xfrm>
            <a:off x="646386" y="4725296"/>
            <a:ext cx="3499945" cy="171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70400" y="57331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77863" y="4741271"/>
            <a:ext cx="3856259" cy="170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577943" y="55154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856686" y="57621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4" name="Picture 6" descr="http://assets00.grou.ps/0F2E3C/userimages/lagbook/20120213131541-tszcwsdlrufglcwah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907" y="4743594"/>
            <a:ext cx="3364390" cy="1700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14350" y="6360103"/>
            <a:ext cx="1123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mtClean="0"/>
              <a:t>Presented at the 3</a:t>
            </a:r>
            <a:r>
              <a:rPr lang="en-GB" baseline="30000" smtClean="0"/>
              <a:t>rd</a:t>
            </a:r>
            <a:r>
              <a:rPr lang="en-GB" smtClean="0"/>
              <a:t> Capital Market Committee Meeting, Federal Palace Hotel, Lagos  on 24</a:t>
            </a:r>
            <a:r>
              <a:rPr lang="en-GB" baseline="30000" smtClean="0"/>
              <a:t>th</a:t>
            </a:r>
            <a:r>
              <a:rPr lang="en-GB" smtClean="0"/>
              <a:t> November,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49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153042"/>
            <a:ext cx="9144000" cy="1037741"/>
          </a:xfrm>
        </p:spPr>
        <p:txBody>
          <a:bodyPr>
            <a:normAutofit/>
          </a:bodyPr>
          <a:lstStyle/>
          <a:p>
            <a:r>
              <a:rPr lang="en-GB" sz="5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 Position</a:t>
            </a:r>
            <a:endParaRPr lang="en-GB" sz="5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304800" y="980727"/>
            <a:ext cx="6427304" cy="4623088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GB" sz="1800" dirty="0" smtClean="0"/>
              <a:t>FACC in October fell </a:t>
            </a:r>
            <a:r>
              <a:rPr lang="en-GB" sz="1800" dirty="0"/>
              <a:t>to </a:t>
            </a:r>
            <a:r>
              <a:rPr lang="en-GB" sz="1800" dirty="0" smtClean="0"/>
              <a:t>N455bn; N559bn was attained in June</a:t>
            </a:r>
            <a:endParaRPr lang="en-GB" sz="1800" dirty="0"/>
          </a:p>
          <a:p>
            <a:pPr marL="742950" lvl="1" indent="-285750" algn="l">
              <a:buFont typeface="Wingdings" charset="2"/>
              <a:buChar char="§"/>
            </a:pPr>
            <a:r>
              <a:rPr lang="en-GB" sz="1800" dirty="0"/>
              <a:t>Vandalism and maintenance costs</a:t>
            </a:r>
          </a:p>
          <a:p>
            <a:pPr marL="742950" lvl="1" indent="-285750" algn="l">
              <a:buFont typeface="Wingdings" charset="2"/>
              <a:buChar char="§"/>
            </a:pPr>
            <a:r>
              <a:rPr lang="en-GB" sz="1800" dirty="0"/>
              <a:t>Oil price fluctuations</a:t>
            </a:r>
          </a:p>
          <a:p>
            <a:pPr marL="742950" lvl="1" indent="-285750" algn="l">
              <a:buFont typeface="Wingdings" charset="2"/>
              <a:buChar char="§"/>
            </a:pPr>
            <a:r>
              <a:rPr lang="en-GB" sz="1800" dirty="0"/>
              <a:t>Low economic activities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GB" sz="1800" dirty="0"/>
              <a:t>Low FACC contributes to States’ </a:t>
            </a:r>
          </a:p>
          <a:p>
            <a:pPr marL="742950" lvl="1" indent="-285750" algn="l">
              <a:buFont typeface="Wingdings" charset="2"/>
              <a:buChar char="§"/>
            </a:pPr>
            <a:r>
              <a:rPr lang="en-GB" sz="1800" dirty="0"/>
              <a:t>Inability to pay </a:t>
            </a:r>
            <a:r>
              <a:rPr lang="en-GB" sz="1800" dirty="0" smtClean="0"/>
              <a:t>salaries</a:t>
            </a:r>
          </a:p>
          <a:p>
            <a:pPr marL="742950" lvl="1" indent="-285750" algn="l">
              <a:buFont typeface="Wingdings" charset="2"/>
              <a:buChar char="§"/>
            </a:pPr>
            <a:r>
              <a:rPr lang="en-GB" sz="1800" dirty="0" smtClean="0"/>
              <a:t>Reduced purchasing power</a:t>
            </a:r>
            <a:endParaRPr lang="en-GB" sz="1800" dirty="0"/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GB" sz="1800" dirty="0" smtClean="0"/>
              <a:t>Federal </a:t>
            </a:r>
            <a:r>
              <a:rPr lang="en-GB" sz="1800" dirty="0"/>
              <a:t>Government retained revenue in </a:t>
            </a:r>
            <a:r>
              <a:rPr lang="en-GB" sz="1800" dirty="0" smtClean="0"/>
              <a:t>Q3’16 was N934.5 </a:t>
            </a:r>
            <a:r>
              <a:rPr lang="en-GB" sz="1800" dirty="0"/>
              <a:t>billion</a:t>
            </a:r>
          </a:p>
          <a:p>
            <a:pPr marL="742950" lvl="1" indent="-285750" algn="l">
              <a:buFont typeface="Wingdings" panose="05000000000000000000" pitchFamily="2" charset="2"/>
              <a:buChar char="q"/>
            </a:pPr>
            <a:r>
              <a:rPr lang="en-GB" sz="1800" dirty="0" smtClean="0"/>
              <a:t>So far 25.7% negative variance this year</a:t>
            </a:r>
            <a:endParaRPr lang="en-GB" sz="1800" dirty="0"/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GB" sz="1800" dirty="0"/>
              <a:t>Expenditure was </a:t>
            </a:r>
            <a:r>
              <a:rPr lang="en-GB" sz="1800" dirty="0" smtClean="0"/>
              <a:t>N1,235.5 billion</a:t>
            </a:r>
            <a:endParaRPr lang="en-GB" sz="1800" dirty="0"/>
          </a:p>
          <a:p>
            <a:pPr marL="742950" lvl="1" indent="-285750" algn="l">
              <a:buFont typeface="Wingdings" panose="05000000000000000000" pitchFamily="2" charset="2"/>
              <a:buChar char="q"/>
            </a:pPr>
            <a:r>
              <a:rPr lang="en-GB" sz="1800" dirty="0" smtClean="0"/>
              <a:t>19.6% positive variance this year</a:t>
            </a:r>
            <a:endParaRPr lang="en-GB" sz="1800" dirty="0"/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GB" sz="1800" dirty="0"/>
              <a:t>Estimated deficit of N1,090.96 billion</a:t>
            </a:r>
          </a:p>
          <a:p>
            <a:pPr marL="742950" lvl="1" indent="-285750" algn="l">
              <a:buFont typeface="Wingdings" panose="05000000000000000000" pitchFamily="2" charset="2"/>
              <a:buChar char="q"/>
            </a:pPr>
            <a:r>
              <a:rPr lang="en-GB" sz="1800" dirty="0" smtClean="0"/>
              <a:t>98.8% higher than the budgeted for 9 months</a:t>
            </a:r>
            <a:endParaRPr lang="en-GB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181259"/>
              </p:ext>
            </p:extLst>
          </p:nvPr>
        </p:nvGraphicFramePr>
        <p:xfrm>
          <a:off x="728864" y="5603815"/>
          <a:ext cx="10800524" cy="1135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56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212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1212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1212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1212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1212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1212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12127"/>
              </a:tblGrid>
              <a:tr h="16174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GB" sz="1800" b="1" u="none" strike="noStrike" dirty="0">
                          <a:effectLst/>
                        </a:rPr>
                        <a:t>Q1-15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GB" sz="1800" b="1" u="none" strike="noStrike" dirty="0">
                          <a:effectLst/>
                        </a:rPr>
                        <a:t>Q2-15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GB" sz="1800" b="1" u="none" strike="noStrike" dirty="0">
                          <a:effectLst/>
                        </a:rPr>
                        <a:t>Q3-15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GB" sz="1800" b="1" u="none" strike="noStrike" dirty="0">
                          <a:effectLst/>
                        </a:rPr>
                        <a:t>Q4-15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GB" sz="1800" b="1" u="none" strike="noStrike" dirty="0">
                          <a:effectLst/>
                        </a:rPr>
                        <a:t>Q1-16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GB" sz="1800" b="1" u="none" strike="noStrike" dirty="0">
                          <a:effectLst/>
                        </a:rPr>
                        <a:t>Q2-16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u="none" strike="noStrike" dirty="0" smtClean="0">
                          <a:effectLst/>
                        </a:rPr>
                        <a:t>Q3-16</a:t>
                      </a:r>
                      <a:endParaRPr lang="en-GB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44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GB" sz="1800" b="1" u="none" strike="noStrike" dirty="0">
                          <a:effectLst/>
                        </a:rPr>
                        <a:t>Retained Revenue (</a:t>
                      </a:r>
                      <a:r>
                        <a:rPr lang="en-GB" sz="1800" b="1" u="none" strike="noStrike" dirty="0" err="1">
                          <a:effectLst/>
                        </a:rPr>
                        <a:t>N’b</a:t>
                      </a:r>
                      <a:r>
                        <a:rPr lang="en-GB" sz="1800" b="1" u="none" strike="noStrike" dirty="0">
                          <a:effectLst/>
                        </a:rPr>
                        <a:t>)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1,027.0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538.6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1,044.8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808.5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505.1 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677.9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934.52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582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GB" sz="1800" b="1" u="none" strike="noStrike" dirty="0">
                          <a:effectLst/>
                        </a:rPr>
                        <a:t>Expenditure (</a:t>
                      </a:r>
                      <a:r>
                        <a:rPr lang="en-GB" sz="1800" b="1" u="none" strike="noStrike" dirty="0" err="1">
                          <a:effectLst/>
                        </a:rPr>
                        <a:t>N’b</a:t>
                      </a:r>
                      <a:r>
                        <a:rPr lang="en-GB" sz="1800" b="1" u="none" strike="noStrike" dirty="0">
                          <a:effectLst/>
                        </a:rPr>
                        <a:t>)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1,156.6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1,024.5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1,190.3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1,544.3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1,230.3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1,136 .9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1,235.5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1729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GB" sz="1800" b="1" u="none" strike="noStrike" dirty="0">
                          <a:effectLst/>
                        </a:rPr>
                        <a:t>Overall Balance (</a:t>
                      </a:r>
                      <a:r>
                        <a:rPr lang="en-GB" sz="1800" b="1" u="none" strike="noStrike" dirty="0" err="1">
                          <a:effectLst/>
                        </a:rPr>
                        <a:t>N’b</a:t>
                      </a:r>
                      <a:r>
                        <a:rPr lang="en-GB" sz="1800" b="1" u="none" strike="noStrike" dirty="0">
                          <a:effectLst/>
                        </a:rPr>
                        <a:t>)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-129.5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-485.9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-145.5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-735.8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-725.2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-659.1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-301.0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153348"/>
              </p:ext>
            </p:extLst>
          </p:nvPr>
        </p:nvGraphicFramePr>
        <p:xfrm>
          <a:off x="6897216" y="821635"/>
          <a:ext cx="5156579" cy="4366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458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3236"/>
            <a:ext cx="10515600" cy="628103"/>
          </a:xfrm>
        </p:spPr>
        <p:txBody>
          <a:bodyPr>
            <a:noAutofit/>
          </a:bodyPr>
          <a:lstStyle/>
          <a:p>
            <a:pPr algn="ctr"/>
            <a:r>
              <a:rPr lang="en-GB" sz="4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External Trade and Finance</a:t>
            </a:r>
            <a:endParaRPr lang="en-US" sz="4800" b="1" dirty="0"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4072483"/>
              </p:ext>
            </p:extLst>
          </p:nvPr>
        </p:nvGraphicFramePr>
        <p:xfrm>
          <a:off x="-126124" y="871873"/>
          <a:ext cx="5231525" cy="3093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05401" y="907345"/>
            <a:ext cx="6832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1600" dirty="0"/>
              <a:t>Nigeria’s current account has been in the negative since Q4’2015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1600" dirty="0"/>
              <a:t>Stood at –N141.7bn in Q1’16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1600" dirty="0"/>
              <a:t>EIU is projecting current account deficit of –N1,576bn and –N1,607bn for 2016 and 2017 respectively</a:t>
            </a:r>
          </a:p>
          <a:p>
            <a:pPr marL="285750" indent="-285750">
              <a:buFont typeface="Wingdings" charset="2"/>
              <a:buChar char="q"/>
            </a:pPr>
            <a:r>
              <a:rPr lang="en-US" sz="1600" dirty="0" smtClean="0"/>
              <a:t>Nigeria’s external reserve as at the end of October stood at $23.95bn.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sz="1600" dirty="0" smtClean="0"/>
              <a:t>Lost 14.9% from January 2016 and 20.5% from </a:t>
            </a:r>
            <a:r>
              <a:rPr lang="en-US" sz="1600" smtClean="0"/>
              <a:t>October </a:t>
            </a:r>
            <a:r>
              <a:rPr lang="en-US" sz="1600" smtClean="0"/>
              <a:t>2015</a:t>
            </a:r>
            <a:endParaRPr lang="en-US" sz="1600" dirty="0" smtClean="0"/>
          </a:p>
          <a:p>
            <a:pPr marL="742950" lvl="1" indent="-285750">
              <a:buFont typeface="Wingdings" charset="2"/>
              <a:buChar char="§"/>
            </a:pPr>
            <a:r>
              <a:rPr lang="en-US" sz="1600" dirty="0" smtClean="0"/>
              <a:t>Dwindling reserves attributed to Nigeria’s inability to meet its crude oil production target</a:t>
            </a:r>
            <a:endParaRPr lang="en-US" sz="1600" dirty="0"/>
          </a:p>
          <a:p>
            <a:pPr marL="285750" indent="-285750" algn="just">
              <a:buFont typeface="Wingdings" charset="2"/>
              <a:buChar char="q"/>
            </a:pPr>
            <a:r>
              <a:rPr lang="en-US" sz="1600" dirty="0"/>
              <a:t>There is about 54% premium between the official (305/$) and parallel (470/$) exchange rates</a:t>
            </a:r>
          </a:p>
          <a:p>
            <a:pPr marL="285750" indent="-285750" algn="just">
              <a:buFont typeface="Wingdings" charset="2"/>
              <a:buChar char="q"/>
            </a:pPr>
            <a:r>
              <a:rPr lang="en-GB" sz="1600" dirty="0" smtClean="0"/>
              <a:t>Market </a:t>
            </a:r>
            <a:r>
              <a:rPr lang="en-GB" sz="1600" dirty="0"/>
              <a:t>segmentation caused by:</a:t>
            </a:r>
          </a:p>
          <a:p>
            <a:pPr marL="804863" lvl="2" indent="-285750">
              <a:buFont typeface="Wingdings" charset="2"/>
              <a:buChar char="§"/>
            </a:pPr>
            <a:r>
              <a:rPr lang="en-GB" sz="1600" dirty="0"/>
              <a:t>Demand higher than supply</a:t>
            </a:r>
          </a:p>
          <a:p>
            <a:pPr marL="804863" lvl="2" indent="-285750">
              <a:buFont typeface="Wingdings" charset="2"/>
              <a:buChar char="§"/>
            </a:pPr>
            <a:r>
              <a:rPr lang="en-GB" sz="1600" dirty="0"/>
              <a:t>Delayed  policy response </a:t>
            </a:r>
          </a:p>
          <a:p>
            <a:pPr marL="804863" lvl="2" indent="-285750">
              <a:buFont typeface="Wingdings" charset="2"/>
              <a:buChar char="§"/>
            </a:pPr>
            <a:r>
              <a:rPr lang="en-GB" sz="1600" dirty="0"/>
              <a:t>Speculation and uncertainty</a:t>
            </a:r>
          </a:p>
          <a:p>
            <a:pPr marL="285750" indent="-285750">
              <a:buFont typeface="Wingdings" charset="2"/>
              <a:buChar char="q"/>
            </a:pPr>
            <a:r>
              <a:rPr lang="en-GB" sz="1600" dirty="0"/>
              <a:t>Efforts to equalise rates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GB" sz="1600" dirty="0"/>
              <a:t>Increased weekly supply to BDCs from $30,000 to $50,000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GB" sz="1600" dirty="0"/>
              <a:t>$7.9bn intervention at the interbank foreign exchange market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GB" sz="1600" dirty="0"/>
              <a:t>Road shows to attract foreign investor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GB" sz="1600" dirty="0" smtClean="0"/>
              <a:t>Maintaining MPR at 14</a:t>
            </a:r>
            <a:r>
              <a:rPr lang="en-GB" sz="1600" dirty="0"/>
              <a:t>%</a:t>
            </a:r>
          </a:p>
          <a:p>
            <a:pPr marL="285750" indent="-285750">
              <a:buFont typeface="Wingdings" charset="2"/>
              <a:buChar char="q"/>
            </a:pPr>
            <a:r>
              <a:rPr lang="en-GB" sz="1600" dirty="0"/>
              <a:t>Investor are cautious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GB" sz="1600" dirty="0"/>
              <a:t>CBN independence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GB" sz="1600" dirty="0"/>
              <a:t>Policy inconsistency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GB" sz="1600" dirty="0"/>
              <a:t>Foreign exchange risk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GB" sz="1600" dirty="0"/>
              <a:t>Poor domestic investment </a:t>
            </a:r>
            <a:r>
              <a:rPr lang="en-GB" sz="1600" dirty="0" smtClean="0"/>
              <a:t>climate</a:t>
            </a:r>
            <a:endParaRPr lang="en-GB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520700" y="42291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9093160"/>
              </p:ext>
            </p:extLst>
          </p:nvPr>
        </p:nvGraphicFramePr>
        <p:xfrm>
          <a:off x="-1" y="4000500"/>
          <a:ext cx="498190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974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1165"/>
          </a:xfrm>
        </p:spPr>
        <p:txBody>
          <a:bodyPr>
            <a:noAutofit/>
          </a:bodyPr>
          <a:lstStyle/>
          <a:p>
            <a:pPr algn="ctr"/>
            <a:r>
              <a:rPr lang="en-GB" sz="5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Determining Factors Going Forward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1731"/>
            <a:ext cx="4853152" cy="4162096"/>
          </a:xfrm>
        </p:spPr>
        <p:txBody>
          <a:bodyPr>
            <a:normAutofit/>
          </a:bodyPr>
          <a:lstStyle/>
          <a:p>
            <a:pPr marL="536575" indent="-536575">
              <a:buFont typeface="Wingdings" pitchFamily="2" charset="2"/>
              <a:buChar char="q"/>
            </a:pPr>
            <a:r>
              <a:rPr lang="en-GB" dirty="0" smtClean="0"/>
              <a:t>Militancy and insurgency</a:t>
            </a:r>
          </a:p>
          <a:p>
            <a:pPr marL="536575" indent="-536575">
              <a:buFont typeface="Wingdings" pitchFamily="2" charset="2"/>
              <a:buChar char="q"/>
            </a:pPr>
            <a:r>
              <a:rPr lang="en-GB" dirty="0" smtClean="0"/>
              <a:t>Corruption fight</a:t>
            </a:r>
          </a:p>
          <a:p>
            <a:pPr marL="536575" indent="-536575">
              <a:buFont typeface="Wingdings" pitchFamily="2" charset="2"/>
              <a:buChar char="q"/>
            </a:pPr>
            <a:r>
              <a:rPr lang="en-GB" dirty="0" smtClean="0"/>
              <a:t>Fiscal stance of States</a:t>
            </a:r>
          </a:p>
          <a:p>
            <a:pPr marL="536575" indent="-536575">
              <a:buFont typeface="Wingdings" pitchFamily="2" charset="2"/>
              <a:buChar char="q"/>
            </a:pPr>
            <a:r>
              <a:rPr lang="en-GB" dirty="0" smtClean="0"/>
              <a:t>Competitiveness </a:t>
            </a:r>
          </a:p>
          <a:p>
            <a:pPr marL="536575" indent="-536575">
              <a:buFont typeface="Wingdings" pitchFamily="2" charset="2"/>
              <a:buChar char="q"/>
            </a:pPr>
            <a:r>
              <a:rPr lang="en-GB" dirty="0" smtClean="0"/>
              <a:t>Investments (Domestic and Foreign) </a:t>
            </a:r>
          </a:p>
          <a:p>
            <a:pPr marL="536575" indent="-536575">
              <a:buFont typeface="Wingdings" pitchFamily="2" charset="2"/>
              <a:buChar char="q"/>
            </a:pPr>
            <a:r>
              <a:rPr lang="en-GB" dirty="0" smtClean="0"/>
              <a:t>Infrastructure</a:t>
            </a:r>
          </a:p>
          <a:p>
            <a:pPr marL="536575" indent="-536575">
              <a:buFont typeface="Wingdings" pitchFamily="2" charset="2"/>
              <a:buChar char="q"/>
            </a:pPr>
            <a:r>
              <a:rPr lang="en-GB" dirty="0" smtClean="0"/>
              <a:t>Elections – e.g. Edo, </a:t>
            </a:r>
            <a:r>
              <a:rPr lang="en-GB" dirty="0" err="1" smtClean="0"/>
              <a:t>Ondo</a:t>
            </a: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500648" y="1663262"/>
            <a:ext cx="4853152" cy="3767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1325" indent="-441325">
              <a:buFont typeface="Wingdings" pitchFamily="2" charset="2"/>
              <a:buChar char="q"/>
            </a:pPr>
            <a:r>
              <a:rPr lang="en-GB" dirty="0" smtClean="0"/>
              <a:t>Oil price</a:t>
            </a:r>
          </a:p>
          <a:p>
            <a:pPr marL="441325" indent="-441325">
              <a:buFont typeface="Wingdings" pitchFamily="2" charset="2"/>
              <a:buChar char="q"/>
            </a:pPr>
            <a:r>
              <a:rPr lang="en-GB" dirty="0" smtClean="0"/>
              <a:t>Tax base and rates</a:t>
            </a:r>
          </a:p>
          <a:p>
            <a:pPr marL="441325" indent="-441325">
              <a:buFont typeface="Wingdings" pitchFamily="2" charset="2"/>
              <a:buChar char="q"/>
            </a:pPr>
            <a:r>
              <a:rPr lang="en-GB" dirty="0" smtClean="0"/>
              <a:t>Infrastructure</a:t>
            </a:r>
          </a:p>
          <a:p>
            <a:pPr marL="441325" indent="-441325">
              <a:buFont typeface="Wingdings" pitchFamily="2" charset="2"/>
              <a:buChar char="q"/>
            </a:pPr>
            <a:r>
              <a:rPr lang="en-GB" dirty="0" smtClean="0"/>
              <a:t>Public Debt</a:t>
            </a:r>
          </a:p>
          <a:p>
            <a:pPr marL="441325" indent="-441325">
              <a:buFont typeface="Wingdings" pitchFamily="2" charset="2"/>
              <a:buChar char="q"/>
            </a:pPr>
            <a:r>
              <a:rPr lang="en-GB" dirty="0" smtClean="0"/>
              <a:t>Interest rate</a:t>
            </a:r>
          </a:p>
          <a:p>
            <a:pPr marL="441325" indent="-441325">
              <a:buFont typeface="Wingdings" pitchFamily="2" charset="2"/>
              <a:buChar char="q"/>
            </a:pPr>
            <a:r>
              <a:rPr lang="en-GB" dirty="0" smtClean="0"/>
              <a:t>Exchange rate</a:t>
            </a:r>
          </a:p>
        </p:txBody>
      </p:sp>
    </p:spTree>
    <p:extLst>
      <p:ext uri="{BB962C8B-B14F-4D97-AF65-F5344CB8AC3E}">
        <p14:creationId xmlns:p14="http://schemas.microsoft.com/office/powerpoint/2010/main" val="213011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03500"/>
            <a:ext cx="10515600" cy="1037316"/>
          </a:xfrm>
        </p:spPr>
        <p:txBody>
          <a:bodyPr/>
          <a:lstStyle/>
          <a:p>
            <a:pPr algn="ctr"/>
            <a:r>
              <a:rPr lang="en-GB" b="1" smtClean="0"/>
              <a:t>Thank you</a:t>
            </a:r>
            <a:endParaRPr lang="en-US" dirty="0"/>
          </a:p>
        </p:txBody>
      </p:sp>
      <p:pic>
        <p:nvPicPr>
          <p:cNvPr id="4" name="Picture 5" descr="CIB0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49164" b="31520"/>
          <a:stretch>
            <a:fillRect/>
          </a:stretch>
        </p:blipFill>
        <p:spPr bwMode="auto">
          <a:xfrm>
            <a:off x="0" y="3640817"/>
            <a:ext cx="12192000" cy="435883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27660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175"/>
            <a:ext cx="10515600" cy="880349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 of Presentation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4856163"/>
          </a:xfrm>
        </p:spPr>
        <p:txBody>
          <a:bodyPr>
            <a:normAutofit/>
          </a:bodyPr>
          <a:lstStyle/>
          <a:p>
            <a:pPr marL="725488" indent="-725488" algn="just">
              <a:buFont typeface="Wingdings" charset="2"/>
              <a:buChar char="q"/>
            </a:pPr>
            <a:r>
              <a:rPr lang="en-GB" dirty="0" smtClean="0"/>
              <a:t>Global Economy</a:t>
            </a:r>
          </a:p>
          <a:p>
            <a:pPr marL="725488" indent="-725488" algn="just">
              <a:buFont typeface="Wingdings" charset="2"/>
              <a:buChar char="q"/>
            </a:pPr>
            <a:r>
              <a:rPr lang="en-GB" dirty="0" smtClean="0"/>
              <a:t>Oil Price and Production</a:t>
            </a:r>
          </a:p>
          <a:p>
            <a:pPr marL="725488" indent="-725488" algn="just">
              <a:buFont typeface="Wingdings" charset="2"/>
              <a:buChar char="q"/>
            </a:pPr>
            <a:r>
              <a:rPr lang="en-GB" dirty="0" smtClean="0"/>
              <a:t>Output and Growth</a:t>
            </a:r>
          </a:p>
          <a:p>
            <a:pPr marL="725488" indent="-725488" algn="just">
              <a:buFont typeface="Wingdings" charset="2"/>
              <a:buChar char="q"/>
            </a:pPr>
            <a:r>
              <a:rPr lang="en-GB" dirty="0" smtClean="0"/>
              <a:t>Prices and Employment</a:t>
            </a:r>
          </a:p>
          <a:p>
            <a:pPr marL="725488" indent="-725488" algn="just">
              <a:buFont typeface="Wingdings" charset="2"/>
              <a:buChar char="q"/>
            </a:pPr>
            <a:r>
              <a:rPr lang="en-GB" dirty="0" smtClean="0"/>
              <a:t>Money Market</a:t>
            </a:r>
          </a:p>
          <a:p>
            <a:pPr marL="725488" indent="-725488" algn="just">
              <a:buFont typeface="Wingdings" charset="2"/>
              <a:buChar char="q"/>
            </a:pPr>
            <a:r>
              <a:rPr lang="en-GB" dirty="0" smtClean="0"/>
              <a:t>Stock Market</a:t>
            </a:r>
          </a:p>
          <a:p>
            <a:pPr marL="725488" indent="-725488" algn="just">
              <a:buFont typeface="Wingdings" charset="2"/>
              <a:buChar char="q"/>
            </a:pPr>
            <a:r>
              <a:rPr lang="en-GB" dirty="0" smtClean="0"/>
              <a:t>Fiscal Position</a:t>
            </a:r>
          </a:p>
          <a:p>
            <a:pPr marL="725488" indent="-725488" algn="just">
              <a:buFont typeface="Wingdings" charset="2"/>
              <a:buChar char="q"/>
            </a:pPr>
            <a:r>
              <a:rPr lang="en-GB" dirty="0" smtClean="0"/>
              <a:t>External Trade and Finance</a:t>
            </a:r>
          </a:p>
          <a:p>
            <a:pPr marL="725488" indent="-725488" algn="just">
              <a:buFont typeface="Wingdings" charset="2"/>
              <a:buChar char="q"/>
            </a:pPr>
            <a:r>
              <a:rPr lang="en-GB" dirty="0" smtClean="0"/>
              <a:t>Determining Factors Going Forward</a:t>
            </a:r>
          </a:p>
          <a:p>
            <a:pPr algn="just">
              <a:buFont typeface="Wingdings" charset="2"/>
              <a:buChar char="q"/>
            </a:pPr>
            <a:endParaRPr lang="en-GB" dirty="0" smtClean="0"/>
          </a:p>
          <a:p>
            <a:pPr algn="just">
              <a:buFont typeface="Wingdings" charset="2"/>
              <a:buChar char="q"/>
            </a:pPr>
            <a:endParaRPr lang="en-GB" dirty="0" smtClean="0"/>
          </a:p>
          <a:p>
            <a:pPr algn="just">
              <a:buFont typeface="Wingdings" charset="2"/>
              <a:buChar char="q"/>
            </a:pPr>
            <a:endParaRPr lang="en-GB" dirty="0" smtClean="0"/>
          </a:p>
          <a:p>
            <a:pPr algn="just">
              <a:buFont typeface="Wingdings" charset="2"/>
              <a:buChar char="q"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9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175"/>
            <a:ext cx="10515600" cy="880349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Global Economy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4856163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charset="2"/>
              <a:buChar char="q"/>
            </a:pPr>
            <a:r>
              <a:rPr lang="en-US" dirty="0" smtClean="0"/>
              <a:t> Global economic growth has been sluggish but steady</a:t>
            </a:r>
            <a:r>
              <a:rPr lang="en-US" dirty="0"/>
              <a:t>.</a:t>
            </a:r>
          </a:p>
          <a:p>
            <a:pPr algn="just">
              <a:buFont typeface="Wingdings" charset="2"/>
              <a:buChar char="q"/>
            </a:pPr>
            <a:r>
              <a:rPr lang="en-US" dirty="0" smtClean="0"/>
              <a:t> The IMF (Oct. 2016) reviewed global growth downwards by 0.1% due to</a:t>
            </a:r>
            <a:endParaRPr lang="en-US" dirty="0"/>
          </a:p>
          <a:p>
            <a:pPr lvl="1" algn="just">
              <a:buFont typeface="Wingdings" charset="2"/>
              <a:buChar char="§"/>
            </a:pPr>
            <a:r>
              <a:rPr lang="en-US" dirty="0" smtClean="0"/>
              <a:t>Low growth outlook for advanced economies following </a:t>
            </a:r>
            <a:r>
              <a:rPr lang="en-US" dirty="0" err="1" smtClean="0"/>
              <a:t>Brexit</a:t>
            </a:r>
            <a:r>
              <a:rPr lang="en-US" dirty="0" smtClean="0"/>
              <a:t> </a:t>
            </a:r>
            <a:endParaRPr lang="en-US" dirty="0"/>
          </a:p>
          <a:p>
            <a:pPr lvl="1" algn="just">
              <a:buFont typeface="Wingdings" charset="2"/>
              <a:buChar char="§"/>
            </a:pPr>
            <a:r>
              <a:rPr lang="en-US" dirty="0" smtClean="0"/>
              <a:t>Weak growth in the US</a:t>
            </a:r>
            <a:endParaRPr lang="en-US" dirty="0"/>
          </a:p>
          <a:p>
            <a:pPr algn="just">
              <a:buFont typeface="Wingdings" charset="2"/>
              <a:buChar char="q"/>
            </a:pPr>
            <a:r>
              <a:rPr lang="en-US" dirty="0" smtClean="0"/>
              <a:t> US Presidential election </a:t>
            </a:r>
            <a:r>
              <a:rPr lang="mr-IN" dirty="0" smtClean="0"/>
              <a:t>–</a:t>
            </a:r>
            <a:r>
              <a:rPr lang="en-US" dirty="0" smtClean="0"/>
              <a:t> future uncertain</a:t>
            </a:r>
          </a:p>
          <a:p>
            <a:pPr lvl="1" algn="just">
              <a:buFont typeface="Wingdings" charset="2"/>
              <a:buChar char="§"/>
            </a:pPr>
            <a:r>
              <a:rPr lang="en-US" dirty="0" smtClean="0"/>
              <a:t> Mr. Trump’s pledge to move the economy sent the US stock market up</a:t>
            </a:r>
          </a:p>
          <a:p>
            <a:pPr lvl="1" algn="just">
              <a:buFont typeface="Wingdings" charset="2"/>
              <a:buChar char="§"/>
            </a:pPr>
            <a:r>
              <a:rPr lang="en-US" dirty="0" smtClean="0"/>
              <a:t>Trade restrictions </a:t>
            </a:r>
            <a:r>
              <a:rPr lang="mr-IN" dirty="0" smtClean="0"/>
              <a:t>–</a:t>
            </a:r>
            <a:r>
              <a:rPr lang="en-US" dirty="0" smtClean="0"/>
              <a:t> could damage the economy</a:t>
            </a:r>
          </a:p>
          <a:p>
            <a:pPr lvl="1" algn="just">
              <a:buFont typeface="Wingdings" charset="2"/>
              <a:buChar char="§"/>
            </a:pPr>
            <a:r>
              <a:rPr lang="en-US" dirty="0" smtClean="0"/>
              <a:t>Trigger the rise of nationalism</a:t>
            </a:r>
          </a:p>
          <a:p>
            <a:pPr lvl="1" algn="just">
              <a:buFont typeface="Wingdings" charset="2"/>
              <a:buChar char="§"/>
            </a:pPr>
            <a:r>
              <a:rPr lang="en-US" dirty="0" smtClean="0"/>
              <a:t>Oil?</a:t>
            </a:r>
            <a:endParaRPr lang="en-US" dirty="0"/>
          </a:p>
          <a:p>
            <a:pPr algn="just">
              <a:buFont typeface="Wingdings" charset="2"/>
              <a:buChar char="q"/>
            </a:pPr>
            <a:r>
              <a:rPr lang="en-US" dirty="0" smtClean="0"/>
              <a:t> In UK, the full impact of </a:t>
            </a:r>
            <a:r>
              <a:rPr lang="en-US" dirty="0" err="1" smtClean="0"/>
              <a:t>Brexit</a:t>
            </a:r>
            <a:r>
              <a:rPr lang="en-US" dirty="0" smtClean="0"/>
              <a:t> is still uncertain</a:t>
            </a:r>
          </a:p>
          <a:p>
            <a:pPr lvl="1" algn="just">
              <a:buFont typeface="Wingdings" charset="2"/>
              <a:buChar char="§"/>
            </a:pPr>
            <a:r>
              <a:rPr lang="en-US" dirty="0" smtClean="0"/>
              <a:t>It is still not clear whether UK will leave the European single market or negotiate associate membership</a:t>
            </a:r>
          </a:p>
          <a:p>
            <a:pPr lvl="1" algn="just">
              <a:buFont typeface="Wingdings" charset="2"/>
              <a:buChar char="§"/>
            </a:pPr>
            <a:r>
              <a:rPr lang="en-US" dirty="0" smtClean="0"/>
              <a:t>Awaiting Supreme Court judgment on the role of Parliament in the negotiation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49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53975"/>
            <a:ext cx="10515600" cy="1325563"/>
          </a:xfrm>
        </p:spPr>
        <p:txBody>
          <a:bodyPr/>
          <a:lstStyle/>
          <a:p>
            <a:pPr algn="ctr"/>
            <a:r>
              <a:rPr lang="en-GB" b="1" smtClean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Global Economy (IMF, WEO-Oct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.)</a:t>
            </a:r>
            <a:endParaRPr lang="en-GB" b="1" dirty="0">
              <a:solidFill>
                <a:schemeClr val="accent1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0818110"/>
              </p:ext>
            </p:extLst>
          </p:nvPr>
        </p:nvGraphicFramePr>
        <p:xfrm>
          <a:off x="253674" y="1199247"/>
          <a:ext cx="6201714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550"/>
                <a:gridCol w="995707"/>
                <a:gridCol w="927039"/>
                <a:gridCol w="1081546"/>
                <a:gridCol w="1012872"/>
              </a:tblGrid>
              <a:tr h="2093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Region/Country</a:t>
                      </a:r>
                      <a:endParaRPr lang="en-GB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2014</a:t>
                      </a:r>
                      <a:endParaRPr lang="en-GB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2015</a:t>
                      </a:r>
                      <a:endParaRPr lang="en-GB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2016</a:t>
                      </a:r>
                      <a:endParaRPr lang="en-GB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2017</a:t>
                      </a:r>
                      <a:endParaRPr lang="en-GB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93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7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World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3.40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</a:rPr>
                        <a:t>3.20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3.10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3.40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931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smtClean="0">
                          <a:solidFill>
                            <a:schemeClr val="bg1"/>
                          </a:solidFill>
                          <a:effectLst/>
                        </a:rPr>
                        <a:t>Advanced</a:t>
                      </a:r>
                      <a:r>
                        <a:rPr lang="en-GB" sz="1800" b="1" baseline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GB" sz="1800" b="1" smtClean="0">
                          <a:solidFill>
                            <a:schemeClr val="bg1"/>
                          </a:solidFill>
                          <a:effectLst/>
                        </a:rPr>
                        <a:t>Economies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1.90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2.10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1.60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1.80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7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smtClean="0">
                          <a:solidFill>
                            <a:schemeClr val="bg1"/>
                          </a:solidFill>
                          <a:effectLst/>
                        </a:rPr>
                        <a:t>Euro Area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0.90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2.00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1.70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1.50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smtClean="0">
                          <a:solidFill>
                            <a:schemeClr val="bg1"/>
                          </a:solidFill>
                          <a:effectLst/>
                        </a:rPr>
                        <a:t>EMs and Developing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4.60</a:t>
                      </a:r>
                      <a:endParaRPr lang="en-GB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4.00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4.20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4.60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smtClean="0">
                          <a:solidFill>
                            <a:schemeClr val="bg1"/>
                          </a:solidFill>
                          <a:effectLst/>
                        </a:rPr>
                        <a:t>Sub-Saharan Africa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5.10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3.40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1.40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2.90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7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7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smtClean="0">
                          <a:solidFill>
                            <a:schemeClr val="bg1"/>
                          </a:solidFill>
                          <a:effectLst/>
                        </a:rPr>
                        <a:t>United States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2.40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2.60</a:t>
                      </a:r>
                      <a:endParaRPr lang="hr-HR" sz="1800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1.60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2.20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7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smtClean="0">
                          <a:solidFill>
                            <a:schemeClr val="bg1"/>
                          </a:solidFill>
                          <a:effectLst/>
                        </a:rPr>
                        <a:t>United Kingdom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3.10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2.20</a:t>
                      </a:r>
                      <a:endParaRPr lang="en-GB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1.80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1.10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7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7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China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7.30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6.90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6.60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6.20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7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India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7.20</a:t>
                      </a:r>
                      <a:endParaRPr lang="en-GB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7.60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7.60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7.60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7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Brazil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0.10</a:t>
                      </a:r>
                      <a:endParaRPr lang="en-GB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-3.80</a:t>
                      </a:r>
                      <a:endParaRPr lang="en-GB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-3.30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0.50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7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smtClean="0">
                          <a:solidFill>
                            <a:schemeClr val="bg1"/>
                          </a:solidFill>
                          <a:effectLst/>
                        </a:rPr>
                        <a:t>South Africa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1.60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</a:rPr>
                        <a:t>1.30</a:t>
                      </a:r>
                      <a:endParaRPr lang="en-GB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0.10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0.08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7705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7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C00000"/>
                          </a:solidFill>
                          <a:effectLst/>
                        </a:rPr>
                        <a:t>Nigeria</a:t>
                      </a:r>
                      <a:endParaRPr lang="en-GB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C00000"/>
                          </a:solidFill>
                          <a:effectLst/>
                        </a:rPr>
                        <a:t>6.30</a:t>
                      </a:r>
                      <a:endParaRPr lang="en-GB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C00000"/>
                          </a:solidFill>
                          <a:effectLst/>
                        </a:rPr>
                        <a:t>2.70</a:t>
                      </a:r>
                      <a:endParaRPr lang="en-GB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C00000"/>
                          </a:solidFill>
                          <a:effectLst/>
                        </a:rPr>
                        <a:t>-</a:t>
                      </a:r>
                      <a:r>
                        <a:rPr lang="en-GB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1.70</a:t>
                      </a:r>
                      <a:endParaRPr lang="en-GB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0.60</a:t>
                      </a:r>
                      <a:endParaRPr lang="en-GB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64573" y="1349376"/>
            <a:ext cx="5264570" cy="4881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charset="2"/>
              <a:buChar char="q"/>
            </a:pPr>
            <a:r>
              <a:rPr lang="en-GB" dirty="0" smtClean="0"/>
              <a:t>US rates will likely be increased in December - expected due to improved growth prospects.</a:t>
            </a:r>
          </a:p>
          <a:p>
            <a:pPr marL="285750" indent="-285750" algn="just">
              <a:buFont typeface="Wingdings" charset="2"/>
              <a:buChar char="q"/>
            </a:pPr>
            <a:r>
              <a:rPr lang="en-GB" dirty="0" smtClean="0"/>
              <a:t>China growth relatively stable due to policies implemented to support growth</a:t>
            </a:r>
            <a:endParaRPr lang="en-GB" dirty="0"/>
          </a:p>
          <a:p>
            <a:pPr marL="285750" indent="-285750" algn="just">
              <a:buFont typeface="Wingdings" charset="2"/>
              <a:buChar char="q"/>
            </a:pPr>
            <a:r>
              <a:rPr lang="en-GB" dirty="0" smtClean="0"/>
              <a:t>Brazil still in recession but with expectations of  less economic, political and policy uncertainty</a:t>
            </a:r>
          </a:p>
          <a:p>
            <a:pPr marL="285750" indent="-285750" algn="just">
              <a:buFont typeface="Wingdings" charset="2"/>
              <a:buChar char="q"/>
            </a:pPr>
            <a:r>
              <a:rPr lang="en-GB" dirty="0" smtClean="0"/>
              <a:t>India continues a strong recovery largely due to effective policy actions </a:t>
            </a:r>
          </a:p>
          <a:p>
            <a:pPr marL="342900" indent="-342900" algn="just">
              <a:lnSpc>
                <a:spcPct val="110000"/>
              </a:lnSpc>
              <a:buFont typeface="Wingdings" charset="2"/>
              <a:buChar char="q"/>
            </a:pPr>
            <a:r>
              <a:rPr lang="en-GB" sz="1900" dirty="0" smtClean="0"/>
              <a:t>Lower growth for SSA due to the sharp slowdown in some of the largest economies in the region</a:t>
            </a:r>
            <a:endParaRPr lang="en-GB" sz="1900" dirty="0"/>
          </a:p>
          <a:p>
            <a:pPr marL="342900" indent="-342900">
              <a:lnSpc>
                <a:spcPct val="110000"/>
              </a:lnSpc>
              <a:buFont typeface="Wingdings" charset="2"/>
              <a:buChar char="q"/>
            </a:pPr>
            <a:r>
              <a:rPr lang="en-GB" sz="1900" dirty="0" smtClean="0"/>
              <a:t>In Nigeria, the challenges remain: </a:t>
            </a:r>
          </a:p>
          <a:p>
            <a:pPr marL="800100" lvl="1" indent="-342900">
              <a:lnSpc>
                <a:spcPct val="110000"/>
              </a:lnSpc>
              <a:buFont typeface="Wingdings" charset="2"/>
              <a:buChar char="§"/>
            </a:pPr>
            <a:r>
              <a:rPr lang="en-GB" sz="1900" dirty="0" smtClean="0"/>
              <a:t>foreign currency shortages due to lower oil receipts, </a:t>
            </a:r>
          </a:p>
          <a:p>
            <a:pPr marL="800100" lvl="1" indent="-342900">
              <a:lnSpc>
                <a:spcPct val="110000"/>
              </a:lnSpc>
              <a:buFont typeface="Wingdings" charset="2"/>
              <a:buChar char="§"/>
            </a:pPr>
            <a:r>
              <a:rPr lang="en-GB" sz="1900" dirty="0" smtClean="0"/>
              <a:t>low power generation</a:t>
            </a:r>
          </a:p>
          <a:p>
            <a:pPr marL="800100" lvl="1" indent="-342900" algn="just">
              <a:lnSpc>
                <a:spcPct val="110000"/>
              </a:lnSpc>
              <a:buFont typeface="Wingdings" charset="2"/>
              <a:buChar char="§"/>
            </a:pPr>
            <a:r>
              <a:rPr lang="en-GB" sz="1900" dirty="0" smtClean="0"/>
              <a:t>weak investor confidence</a:t>
            </a: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93533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813"/>
            <a:ext cx="10515600" cy="1069975"/>
          </a:xfrm>
        </p:spPr>
        <p:txBody>
          <a:bodyPr/>
          <a:lstStyle/>
          <a:p>
            <a:pPr algn="ctr"/>
            <a:r>
              <a:rPr lang="en-GB" b="1" smtClean="0">
                <a:ln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Oil Price and Production</a:t>
            </a:r>
            <a:endParaRPr lang="en-US" b="1" dirty="0"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336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50089" y="1094244"/>
            <a:ext cx="628251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q"/>
            </a:pPr>
            <a:r>
              <a:rPr lang="en-GB" dirty="0" smtClean="0"/>
              <a:t>Price of Bonny Light averaged $50.83 in Oct. 2016</a:t>
            </a:r>
            <a:endParaRPr lang="en-GB" dirty="0"/>
          </a:p>
          <a:p>
            <a:pPr marL="742950" lvl="1" indent="-285750">
              <a:buFont typeface="Wingdings" charset="2"/>
              <a:buChar char="§"/>
            </a:pPr>
            <a:r>
              <a:rPr lang="en-GB" dirty="0" smtClean="0"/>
              <a:t>An increase of 67.2% this year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GB" dirty="0" smtClean="0"/>
              <a:t>Average price still gives room to support budget ($</a:t>
            </a:r>
            <a:r>
              <a:rPr lang="en-GB" dirty="0"/>
              <a:t>38pb)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GB" dirty="0" smtClean="0"/>
              <a:t>But for lowered production</a:t>
            </a:r>
          </a:p>
          <a:p>
            <a:pPr marL="285750" indent="-285750">
              <a:buFont typeface="Wingdings" charset="2"/>
              <a:buChar char="q"/>
            </a:pPr>
            <a:r>
              <a:rPr lang="en-GB" dirty="0" smtClean="0"/>
              <a:t>Weak global demand and excess supply have dampened growth</a:t>
            </a:r>
            <a:endParaRPr lang="en-GB" dirty="0"/>
          </a:p>
          <a:p>
            <a:pPr marL="285750" indent="-285750">
              <a:buFont typeface="Wingdings" charset="2"/>
              <a:buChar char="q"/>
            </a:pPr>
            <a:r>
              <a:rPr lang="en-GB" dirty="0" smtClean="0"/>
              <a:t>Nigeria production averaged 1,628bpd in October, 2016 (OPEC)</a:t>
            </a:r>
            <a:endParaRPr lang="en-GB" dirty="0"/>
          </a:p>
          <a:p>
            <a:pPr marL="742950" lvl="1" indent="-285750">
              <a:buFont typeface="Wingdings" charset="2"/>
              <a:buChar char="§"/>
            </a:pPr>
            <a:r>
              <a:rPr lang="en-GB" dirty="0" smtClean="0"/>
              <a:t>11.9% lower than 1,848bpd in January 2016</a:t>
            </a:r>
            <a:endParaRPr lang="en-GB" dirty="0"/>
          </a:p>
          <a:p>
            <a:pPr marL="742950" lvl="1" indent="-285750">
              <a:buFont typeface="Wingdings" charset="2"/>
              <a:buChar char="§"/>
            </a:pPr>
            <a:r>
              <a:rPr lang="en-GB" dirty="0" smtClean="0"/>
              <a:t>Other sources put production as lower</a:t>
            </a:r>
            <a:endParaRPr lang="en-GB" dirty="0"/>
          </a:p>
          <a:p>
            <a:pPr marL="742950" lvl="1" indent="-285750">
              <a:buFont typeface="Wingdings" charset="2"/>
              <a:buChar char="§"/>
            </a:pPr>
            <a:r>
              <a:rPr lang="en-GB" dirty="0" smtClean="0"/>
              <a:t>Lower production due to pipeline vandalism and lack of new investment in sector</a:t>
            </a:r>
          </a:p>
          <a:p>
            <a:pPr marL="742950" lvl="1" indent="-285750">
              <a:buFont typeface="Arial" charset="0"/>
              <a:buChar char="•"/>
            </a:pPr>
            <a:r>
              <a:rPr lang="en-GB" dirty="0" smtClean="0"/>
              <a:t>Nigeria exiting JV cash call arrangement likely to be beneficial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GB" dirty="0" smtClean="0"/>
              <a:t>Nigeria exempted from production cuts agreed by OPEC</a:t>
            </a:r>
            <a:endParaRPr lang="en-GB" dirty="0"/>
          </a:p>
          <a:p>
            <a:pPr marL="1200150" lvl="2" indent="-285750">
              <a:buFont typeface="Wingdings" charset="2"/>
              <a:buChar char="§"/>
            </a:pPr>
            <a:r>
              <a:rPr lang="en-GB" dirty="0" smtClean="0"/>
              <a:t>But, there is still uncertainty about the possibility of the OPEC production cut working</a:t>
            </a:r>
            <a:endParaRPr lang="en-GB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491959"/>
              </p:ext>
            </p:extLst>
          </p:nvPr>
        </p:nvGraphicFramePr>
        <p:xfrm>
          <a:off x="266700" y="1073150"/>
          <a:ext cx="4813300" cy="269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3714550"/>
              </p:ext>
            </p:extLst>
          </p:nvPr>
        </p:nvGraphicFramePr>
        <p:xfrm>
          <a:off x="266700" y="3894730"/>
          <a:ext cx="4813300" cy="284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1410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722" y="313904"/>
            <a:ext cx="10515600" cy="598867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smtClean="0">
                <a:ln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Output and Growth</a:t>
            </a:r>
            <a:endParaRPr lang="en-US" b="1" dirty="0"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395259"/>
              </p:ext>
            </p:extLst>
          </p:nvPr>
        </p:nvGraphicFramePr>
        <p:xfrm>
          <a:off x="4626593" y="2032379"/>
          <a:ext cx="7397461" cy="309547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24812"/>
                <a:gridCol w="730804"/>
                <a:gridCol w="757656"/>
                <a:gridCol w="702553"/>
                <a:gridCol w="661227"/>
                <a:gridCol w="771430"/>
                <a:gridCol w="675001"/>
                <a:gridCol w="785204"/>
                <a:gridCol w="688774"/>
              </a:tblGrid>
              <a:tr h="352270">
                <a:tc gridSpan="6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2015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2016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Sector Growth rates (%)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Q1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Q2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Q3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Q4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Total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Q1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Q2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Q3</a:t>
                      </a:r>
                      <a:endParaRPr lang="en-US" sz="1600" b="1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Agriculture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4.7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3.49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3.46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3.48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3.72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3.09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4.53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4.54</a:t>
                      </a:r>
                      <a:endParaRPr lang="en-US" sz="1600" b="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Industry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-2.53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-3.31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-0.13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-3.04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-2.24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-5.49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-9.53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-12.2</a:t>
                      </a:r>
                      <a:endParaRPr lang="en-US" sz="1600" b="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Services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7.04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4.67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3.97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3.69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4.78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0.8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-1.25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-1.17</a:t>
                      </a:r>
                      <a:endParaRPr lang="en-US" sz="1600" b="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b="1" smtClean="0"/>
                        <a:t>Real</a:t>
                      </a:r>
                      <a:r>
                        <a:rPr lang="en-US" sz="1600" b="1" baseline="0" smtClean="0"/>
                        <a:t> Growth Rate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3.96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2.35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2.84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2.11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2.79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-0.36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-2.06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-2.24</a:t>
                      </a:r>
                      <a:endParaRPr lang="en-US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b="0" smtClean="0"/>
                        <a:t>Real</a:t>
                      </a:r>
                      <a:r>
                        <a:rPr lang="en-US" sz="1600" b="0" baseline="0" smtClean="0"/>
                        <a:t> Non-Oil Growth Rate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5.59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3.46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3.05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3.14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3.75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-0.18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-0.38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0.03</a:t>
                      </a:r>
                      <a:endParaRPr lang="en-US" sz="16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1888" y="1036088"/>
            <a:ext cx="4318003" cy="5705906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charset="2"/>
              <a:buChar char="q"/>
            </a:pPr>
            <a:r>
              <a:rPr lang="en-US" sz="1900" dirty="0" smtClean="0"/>
              <a:t> </a:t>
            </a:r>
            <a:r>
              <a:rPr lang="en-US" sz="2000" dirty="0" smtClean="0"/>
              <a:t>Nigeria moved into a deeper recession with growth in Q3’16 at -2.24</a:t>
            </a:r>
          </a:p>
          <a:p>
            <a:pPr algn="just">
              <a:buFont typeface="Wingdings" charset="2"/>
              <a:buChar char="q"/>
            </a:pPr>
            <a:r>
              <a:rPr lang="en-US" sz="2000" dirty="0" smtClean="0"/>
              <a:t>The industrial sector contracted the most (-12.21%)</a:t>
            </a:r>
          </a:p>
          <a:p>
            <a:pPr lvl="1" algn="just">
              <a:lnSpc>
                <a:spcPct val="100000"/>
              </a:lnSpc>
              <a:buFont typeface="Wingdings" charset="2"/>
              <a:buChar char="§"/>
            </a:pPr>
            <a:r>
              <a:rPr lang="en-GB" sz="2000" dirty="0" smtClean="0"/>
              <a:t>Largely due to contraction in Crude Petroleum and Natural Gas sub-sector (-22.01%)</a:t>
            </a:r>
            <a:endParaRPr lang="en-GB" sz="2000" dirty="0"/>
          </a:p>
          <a:p>
            <a:pPr lvl="1" algn="just">
              <a:lnSpc>
                <a:spcPct val="100000"/>
              </a:lnSpc>
              <a:buFont typeface="Wingdings" charset="2"/>
              <a:buChar char="§"/>
            </a:pPr>
            <a:r>
              <a:rPr lang="en-GB" sz="2000" dirty="0" smtClean="0"/>
              <a:t>Cement (-6.26%), Food, Beverage and Tobacco (-5.75%) and many other manufacturing activities also contributed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sz="2000" dirty="0" smtClean="0"/>
              <a:t>The service sector, which is contributes 50.24% of the country’s GDP, also contracted by -1.17%.</a:t>
            </a:r>
            <a:endParaRPr lang="en-GB" sz="2000" dirty="0"/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GB" sz="2000" dirty="0" smtClean="0"/>
              <a:t>Agriculture sector however grew by 4.54%</a:t>
            </a:r>
            <a:endParaRPr lang="en-GB" sz="2000" dirty="0"/>
          </a:p>
          <a:p>
            <a:pPr lvl="1" algn="just">
              <a:lnSpc>
                <a:spcPct val="100000"/>
              </a:lnSpc>
              <a:buFont typeface="Wingdings" charset="2"/>
              <a:buChar char="§"/>
            </a:pPr>
            <a:r>
              <a:rPr lang="en-GB" sz="2000" dirty="0" smtClean="0"/>
              <a:t>Only the Fishing component contracted by -5.59%</a:t>
            </a:r>
          </a:p>
          <a:p>
            <a:pPr lvl="1" algn="just">
              <a:lnSpc>
                <a:spcPct val="100000"/>
              </a:lnSpc>
              <a:buFont typeface="Wingdings" charset="2"/>
              <a:buChar char="§"/>
            </a:pPr>
            <a:r>
              <a:rPr lang="en-GB" sz="2000" dirty="0" smtClean="0"/>
              <a:t>Back to the farms!</a:t>
            </a:r>
            <a:endParaRPr lang="en-GB" sz="2000" dirty="0"/>
          </a:p>
          <a:p>
            <a:pPr>
              <a:lnSpc>
                <a:spcPct val="100000"/>
              </a:lnSpc>
              <a:buFont typeface="Arial" charset="0"/>
              <a:buChar char="•"/>
            </a:pPr>
            <a:endParaRPr lang="en-GB" dirty="0"/>
          </a:p>
          <a:p>
            <a:pPr lvl="1" algn="just">
              <a:buFont typeface="Arial" charset="0"/>
              <a:buChar char="•"/>
            </a:pPr>
            <a:endParaRPr lang="en-US" dirty="0" smtClean="0"/>
          </a:p>
          <a:p>
            <a:pPr lvl="1" algn="just">
              <a:buFont typeface="Arial" charset="0"/>
              <a:buChar char="•"/>
            </a:pPr>
            <a:endParaRPr lang="en-US" dirty="0" smtClean="0"/>
          </a:p>
          <a:p>
            <a:pPr algn="just">
              <a:buFont typeface="Wingdings" charset="2"/>
              <a:buChar char="q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891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4053"/>
            <a:ext cx="10515600" cy="644809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Prices and Employment</a:t>
            </a:r>
            <a:endParaRPr lang="en-US" b="1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533697"/>
              </p:ext>
            </p:extLst>
          </p:nvPr>
        </p:nvGraphicFramePr>
        <p:xfrm>
          <a:off x="266699" y="955343"/>
          <a:ext cx="5847497" cy="2854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540310" y="1187609"/>
            <a:ext cx="486808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charset="2"/>
              <a:buChar char="q"/>
            </a:pPr>
            <a:r>
              <a:rPr lang="en-US" dirty="0" smtClean="0"/>
              <a:t>Nigeria inflation increased to 18.3% in October, recording the 9</a:t>
            </a:r>
            <a:r>
              <a:rPr lang="en-US" baseline="30000" dirty="0" smtClean="0"/>
              <a:t>th</a:t>
            </a:r>
            <a:r>
              <a:rPr lang="en-US" dirty="0" smtClean="0"/>
              <a:t> consecutive month of rise in prices</a:t>
            </a:r>
          </a:p>
          <a:p>
            <a:pPr marL="742950" lvl="1" indent="-285750" algn="just">
              <a:buFont typeface="Wingdings" charset="2"/>
              <a:buChar char="§"/>
            </a:pPr>
            <a:r>
              <a:rPr lang="en-US" dirty="0" smtClean="0"/>
              <a:t>Increases were recorded in most of the key divisions that make up the CPI</a:t>
            </a:r>
          </a:p>
          <a:p>
            <a:pPr marL="742950" lvl="1" indent="-285750" algn="just">
              <a:buFont typeface="Wingdings" charset="2"/>
              <a:buChar char="§"/>
            </a:pPr>
            <a:r>
              <a:rPr lang="en-US" dirty="0" smtClean="0"/>
              <a:t>Major increase recorded in the food and core sub-indices</a:t>
            </a:r>
          </a:p>
          <a:p>
            <a:pPr marL="742950" lvl="1" indent="-285750" algn="just">
              <a:buFont typeface="Wingdings" charset="2"/>
              <a:buChar char="§"/>
            </a:pPr>
            <a:r>
              <a:rPr lang="en-US" dirty="0" smtClean="0"/>
              <a:t>High energy prices and imported inflation</a:t>
            </a:r>
          </a:p>
          <a:p>
            <a:pPr marL="285750" indent="-285750" algn="just">
              <a:buFont typeface="Wingdings" charset="2"/>
              <a:buChar char="q"/>
            </a:pPr>
            <a:r>
              <a:rPr lang="en-US" dirty="0" smtClean="0"/>
              <a:t>The rise highlights the macroeconomic uncertainty and high cost of living in the country</a:t>
            </a:r>
            <a:endParaRPr lang="en-US" dirty="0"/>
          </a:p>
          <a:p>
            <a:pPr marL="285750" indent="-285750" algn="just">
              <a:buFont typeface="Wingdings" charset="2"/>
              <a:buChar char="q"/>
            </a:pPr>
            <a:endParaRPr lang="en-US" dirty="0" smtClean="0"/>
          </a:p>
          <a:p>
            <a:pPr marL="285750" indent="-285750" algn="just">
              <a:buFont typeface="Wingdings" charset="2"/>
              <a:buChar char="q"/>
            </a:pPr>
            <a:endParaRPr lang="en-US" dirty="0" smtClean="0"/>
          </a:p>
          <a:p>
            <a:pPr marL="285750" indent="-285750">
              <a:buFont typeface="Wingdings" charset="2"/>
              <a:buChar char="q"/>
            </a:pPr>
            <a:r>
              <a:rPr lang="en-GB" dirty="0" smtClean="0"/>
              <a:t>Unemployment, underemployment have also risen to 13.3% and 19.3% respectively. </a:t>
            </a:r>
            <a:endParaRPr lang="en-GB" dirty="0"/>
          </a:p>
          <a:p>
            <a:pPr marL="742950" lvl="1" indent="-285750">
              <a:buFont typeface="Wingdings" charset="2"/>
              <a:buChar char="§"/>
            </a:pPr>
            <a:r>
              <a:rPr lang="en-GB" dirty="0" smtClean="0"/>
              <a:t>Thus, proportion of Nigeria’s labour force working for less than 20hrs a week is 32.6</a:t>
            </a:r>
            <a:r>
              <a:rPr lang="en-GB" dirty="0"/>
              <a:t>%</a:t>
            </a:r>
          </a:p>
          <a:p>
            <a:pPr marL="742950" lvl="1" indent="-285750" algn="just">
              <a:buFont typeface="Arial" charset="0"/>
              <a:buChar char="•"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31800" y="41275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1385389"/>
              </p:ext>
            </p:extLst>
          </p:nvPr>
        </p:nvGraphicFramePr>
        <p:xfrm>
          <a:off x="266701" y="3772258"/>
          <a:ext cx="5970326" cy="2907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413500" y="340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299434" y="4496832"/>
            <a:ext cx="35314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432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484" y="201352"/>
            <a:ext cx="10515600" cy="631161"/>
          </a:xfrm>
        </p:spPr>
        <p:txBody>
          <a:bodyPr>
            <a:noAutofit/>
          </a:bodyPr>
          <a:lstStyle/>
          <a:p>
            <a:pPr algn="ctr"/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Money Market</a:t>
            </a:r>
            <a:endParaRPr lang="en-US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7064548"/>
              </p:ext>
            </p:extLst>
          </p:nvPr>
        </p:nvGraphicFramePr>
        <p:xfrm>
          <a:off x="114300" y="1333500"/>
          <a:ext cx="5892800" cy="4241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375400" y="1409700"/>
            <a:ext cx="54737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q"/>
            </a:pPr>
            <a:r>
              <a:rPr lang="en-US" dirty="0" smtClean="0"/>
              <a:t>Short-term interest rates are on the rise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dirty="0" smtClean="0"/>
              <a:t>Average OBB rate rose from 2.1% in January to 30.0% in October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dirty="0" smtClean="0"/>
              <a:t>During the same period, O/N rate rose from 2.6% to 31.3%. Implications:</a:t>
            </a:r>
          </a:p>
          <a:p>
            <a:pPr marL="1200150" lvl="2" indent="-285750">
              <a:buFont typeface="Courier New" charset="0"/>
              <a:buChar char="o"/>
            </a:pPr>
            <a:r>
              <a:rPr lang="en-GB" dirty="0" smtClean="0"/>
              <a:t>High cost of borrowing (govt. and private</a:t>
            </a:r>
            <a:r>
              <a:rPr lang="en-GB" dirty="0"/>
              <a:t>)</a:t>
            </a:r>
          </a:p>
          <a:p>
            <a:pPr marL="1200150" lvl="2" indent="-285750">
              <a:buFont typeface="Courier New" charset="0"/>
              <a:buChar char="o"/>
            </a:pPr>
            <a:r>
              <a:rPr lang="en-GB" dirty="0" smtClean="0"/>
              <a:t>High returns on financial investment</a:t>
            </a:r>
            <a:endParaRPr lang="en-GB" dirty="0"/>
          </a:p>
          <a:p>
            <a:pPr marL="1200150" lvl="2" indent="-285750">
              <a:buFont typeface="Courier New" charset="0"/>
              <a:buChar char="o"/>
            </a:pPr>
            <a:r>
              <a:rPr lang="en-GB" dirty="0" smtClean="0"/>
              <a:t>Preference for fixed income instrument</a:t>
            </a:r>
            <a:endParaRPr lang="en-GB" dirty="0"/>
          </a:p>
          <a:p>
            <a:pPr marL="1200150" lvl="2" indent="-285750">
              <a:buFont typeface="Courier New" charset="0"/>
              <a:buChar char="o"/>
            </a:pPr>
            <a:r>
              <a:rPr lang="en-GB" dirty="0" smtClean="0"/>
              <a:t>But with high inflation, real return low</a:t>
            </a:r>
          </a:p>
          <a:p>
            <a:pPr marL="285750" indent="-285750">
              <a:buFont typeface="Arial" charset="0"/>
              <a:buChar char="•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MPC maintained the existing monetary policy, leaving the MPR rate at 14%</a:t>
            </a:r>
          </a:p>
          <a:p>
            <a:r>
              <a:rPr lang="en-GB" dirty="0" smtClean="0"/>
              <a:t> implying</a:t>
            </a:r>
            <a:r>
              <a:rPr lang="en-GB" dirty="0"/>
              <a:t>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dirty="0" smtClean="0"/>
              <a:t>Preference for price stability over growth</a:t>
            </a:r>
            <a:endParaRPr lang="en-GB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dirty="0" smtClean="0"/>
              <a:t>Trade-off between domestic and foreign investment</a:t>
            </a:r>
            <a:endParaRPr lang="en-GB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dirty="0" smtClean="0"/>
              <a:t>Need for complementary fiscal policy</a:t>
            </a:r>
            <a:endParaRPr lang="en-GB" dirty="0"/>
          </a:p>
          <a:p>
            <a:endParaRPr lang="en-GB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27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3299"/>
            <a:ext cx="10515600" cy="688395"/>
          </a:xfrm>
        </p:spPr>
        <p:txBody>
          <a:bodyPr>
            <a:noAutofit/>
          </a:bodyPr>
          <a:lstStyle/>
          <a:p>
            <a:pPr algn="ctr"/>
            <a:r>
              <a:rPr lang="en-GB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Stock Market</a:t>
            </a:r>
            <a:endParaRPr lang="en-US" sz="4800" b="1" dirty="0"/>
          </a:p>
        </p:txBody>
      </p:sp>
      <p:graphicFrame>
        <p:nvGraphicFramePr>
          <p:cNvPr id="4" name="Object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419945"/>
              </p:ext>
            </p:extLst>
          </p:nvPr>
        </p:nvGraphicFramePr>
        <p:xfrm>
          <a:off x="101600" y="1320800"/>
          <a:ext cx="5905500" cy="4370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20964" y="1320800"/>
            <a:ext cx="59309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q"/>
            </a:pPr>
            <a:r>
              <a:rPr lang="en-US" dirty="0" smtClean="0"/>
              <a:t>The All-Share Index stood at 27,220.09 points at the end of October 2016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dirty="0" smtClean="0"/>
              <a:t>Fell from 28,335.40 recorded in September.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dirty="0" smtClean="0"/>
              <a:t>Gained 18.48% from January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dirty="0" smtClean="0"/>
              <a:t>Lost 6.71% compared to October 2015</a:t>
            </a:r>
          </a:p>
          <a:p>
            <a:pPr marL="285750" indent="-285750">
              <a:buFont typeface="Wingdings" charset="2"/>
              <a:buChar char="q"/>
            </a:pPr>
            <a:r>
              <a:rPr lang="en-US" dirty="0" smtClean="0"/>
              <a:t>Market capitalization for the same period was N9.4trn</a:t>
            </a:r>
            <a:endParaRPr lang="en-US" dirty="0"/>
          </a:p>
          <a:p>
            <a:pPr marL="285750" indent="-285750">
              <a:buFont typeface="Wingdings" charset="2"/>
              <a:buChar char="q"/>
            </a:pPr>
            <a:r>
              <a:rPr lang="en-US" dirty="0" smtClean="0"/>
              <a:t>ASI closed at 25,517 yesterday </a:t>
            </a:r>
          </a:p>
          <a:p>
            <a:pPr marL="285750" indent="-285750">
              <a:buFont typeface="Wingdings" charset="2"/>
              <a:buChar char="q"/>
            </a:pPr>
            <a:r>
              <a:rPr lang="en-US" dirty="0" smtClean="0"/>
              <a:t>Market Cap of N8.8tn</a:t>
            </a:r>
          </a:p>
          <a:p>
            <a:pPr marL="285750" indent="-285750">
              <a:buFont typeface="Wingdings" charset="2"/>
              <a:buChar char="q"/>
            </a:pPr>
            <a:r>
              <a:rPr lang="en-US" dirty="0" smtClean="0"/>
              <a:t>Q3 corporate earnings was insipid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dirty="0" smtClean="0"/>
              <a:t>Challenging economic environment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dirty="0" smtClean="0"/>
              <a:t>Investors negative sentiment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dirty="0" smtClean="0"/>
              <a:t>Low foreign inflow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dirty="0" smtClean="0"/>
              <a:t>Introduction of Infrastructure Bonds can also deepen market </a:t>
            </a:r>
            <a:endParaRPr lang="en-GB" dirty="0"/>
          </a:p>
          <a:p>
            <a:pPr marL="800100" lvl="1" indent="-342900">
              <a:buFont typeface="Wingdings" charset="2"/>
              <a:buChar char="§"/>
            </a:pPr>
            <a:r>
              <a:rPr lang="en-GB" dirty="0" smtClean="0"/>
              <a:t>NSIA, </a:t>
            </a:r>
            <a:r>
              <a:rPr lang="en-GB" dirty="0" err="1" smtClean="0"/>
              <a:t>Infracredit</a:t>
            </a:r>
            <a:r>
              <a:rPr lang="en-GB" dirty="0" smtClean="0"/>
              <a:t>, </a:t>
            </a:r>
            <a:r>
              <a:rPr lang="en-GB" dirty="0" err="1" smtClean="0"/>
              <a:t>Guarantco</a:t>
            </a:r>
            <a:r>
              <a:rPr lang="en-GB" dirty="0" smtClean="0"/>
              <a:t>, PENCOM, SEC</a:t>
            </a:r>
            <a:endParaRPr lang="en-GB" dirty="0"/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 marL="742950" lvl="1" indent="-285750"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7983</TotalTime>
  <Words>1303</Words>
  <Application>Microsoft Macintosh PowerPoint</Application>
  <PresentationFormat>Widescreen</PresentationFormat>
  <Paragraphs>330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Calibri</vt:lpstr>
      <vt:lpstr>Calibri Light</vt:lpstr>
      <vt:lpstr>Century Gothic</vt:lpstr>
      <vt:lpstr>Courier New</vt:lpstr>
      <vt:lpstr>Mangal</vt:lpstr>
      <vt:lpstr>Times New Roman</vt:lpstr>
      <vt:lpstr>Wingdings</vt:lpstr>
      <vt:lpstr>Arial</vt:lpstr>
      <vt:lpstr>Office Theme</vt:lpstr>
      <vt:lpstr> Review of Recent Economic and Financial Developments</vt:lpstr>
      <vt:lpstr>Outline of Presentation</vt:lpstr>
      <vt:lpstr>The Global Economy</vt:lpstr>
      <vt:lpstr>The Global Economy (IMF, WEO-Oct.)</vt:lpstr>
      <vt:lpstr>Oil Price and Production</vt:lpstr>
      <vt:lpstr>Output and Growth</vt:lpstr>
      <vt:lpstr>Prices and Employment</vt:lpstr>
      <vt:lpstr>Money Market</vt:lpstr>
      <vt:lpstr>Stock Market</vt:lpstr>
      <vt:lpstr>Fiscal Position</vt:lpstr>
      <vt:lpstr>External Trade and Finance</vt:lpstr>
      <vt:lpstr>Determining Factors Going Forward</vt:lpstr>
      <vt:lpstr>Thank you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State of the Nigerian Economy</dc:title>
  <dc:creator>hauwa danmadami</dc:creator>
  <cp:lastModifiedBy>hauwa danmadami</cp:lastModifiedBy>
  <cp:revision>114</cp:revision>
  <dcterms:created xsi:type="dcterms:W3CDTF">2016-11-17T08:49:46Z</dcterms:created>
  <dcterms:modified xsi:type="dcterms:W3CDTF">2016-11-25T11:42:51Z</dcterms:modified>
</cp:coreProperties>
</file>