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57C70B"/>
    <a:srgbClr val="C5C5C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99" autoAdjust="0"/>
    <p:restoredTop sz="95742" autoAdjust="0"/>
  </p:normalViewPr>
  <p:slideViewPr>
    <p:cSldViewPr snapToGrid="0">
      <p:cViewPr varScale="1">
        <p:scale>
          <a:sx n="87" d="100"/>
          <a:sy n="87" d="100"/>
        </p:scale>
        <p:origin x="-582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3A6F0C-1D85-4786-8AD4-CE100CA5CEB1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8DCF70-4DA4-4A0B-8BFC-729FAF55A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75250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B58B9-70DF-4937-923E-583DE72A597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73577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BB7D8-5708-44AD-B1CA-9A4F9942E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7289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BB7D8-5708-44AD-B1CA-9A4F9942E51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685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gif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gif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66FC-C2CD-4CA4-9B9F-4B3F8765329A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9" name="Picture 10"/>
          <p:cNvPicPr>
            <a:picLocks noChangeAspect="1" noChangeArrowheads="1" noCrop="1"/>
          </p:cNvPicPr>
          <p:nvPr userDrawn="1"/>
        </p:nvPicPr>
        <p:blipFill>
          <a:blip r:embed="rId6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727245" y="137092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0A2-DF83-42D8-8221-E88114830673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5593-E304-47F3-AF84-6C6D7A637995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9449-3F93-4525-98B6-CE7398982599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2" name="Picture 10"/>
          <p:cNvPicPr>
            <a:picLocks noChangeAspect="1" noChangeArrowheads="1" noCrop="1"/>
          </p:cNvPicPr>
          <p:nvPr userDrawn="1"/>
        </p:nvPicPr>
        <p:blipFill>
          <a:blip r:embed="rId2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727245" y="137092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D68B4ED-2E9B-414C-A6EF-ECA38972076A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 noChangeArrowheads="1" noCrop="1"/>
          </p:cNvPicPr>
          <p:nvPr userDrawn="1"/>
        </p:nvPicPr>
        <p:blipFill>
          <a:blip r:embed="rId6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748010" y="60464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26C3-03BB-49D9-9C52-6C40B8B3BCA4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10"/>
          <p:cNvPicPr>
            <a:picLocks noChangeAspect="1" noChangeArrowheads="1" noCrop="1"/>
          </p:cNvPicPr>
          <p:nvPr userDrawn="1"/>
        </p:nvPicPr>
        <p:blipFill>
          <a:blip r:embed="rId2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08970" y="24479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E1F2-6C66-4ACA-A6F0-914C4B609920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 noChangeArrowheads="1" noCrop="1"/>
          </p:cNvPicPr>
          <p:nvPr userDrawn="1"/>
        </p:nvPicPr>
        <p:blipFill>
          <a:blip r:embed="rId2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39450" y="97632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2E-6513-4FFC-8D4B-D69AAE7E3082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10"/>
          <p:cNvPicPr>
            <a:picLocks noChangeAspect="1" noChangeArrowheads="1" noCrop="1"/>
          </p:cNvPicPr>
          <p:nvPr userDrawn="1"/>
        </p:nvPicPr>
        <p:blipFill>
          <a:blip r:embed="rId2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80090" y="125063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45D8-61A8-4ECE-91DE-81AC01A31F49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2CAC-FC29-4AE6-9CED-53D8A5DA3E6A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BF81-C90F-4348-82D1-EAB87C498F48}" type="datetime1">
              <a:rPr lang="en-US" smtClean="0"/>
              <a:pPr/>
              <a:t>4/11/2016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images.google.com.ng/imgres?imgurl=http://content.answers.com/main/content/wp/en-commons/0/0e/Nigeria_coa.png&amp;imgrefurl=http://www.answers.com/topic/coat-of-arms-of-nigeria&amp;h=182&amp;w=206&amp;sz=18&amp;hl=en&amp;start=6&amp;tbnid=8i4DAx0SZjuLBM:&amp;tbnh=93&amp;tbnw=105&amp;prev=/images?q=Nigerian+Government+-+Coat+of+Arms&amp;gbv=2&amp;svnum=10&amp;hl=en&amp;sa=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9A6F858-B5D6-4B48-B5A7-B6202EEFB8B8}" type="datetime1">
              <a:rPr lang="en-US" smtClean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10"/>
          <p:cNvPicPr>
            <a:picLocks noChangeAspect="1" noChangeArrowheads="1" noCrop="1"/>
          </p:cNvPicPr>
          <p:nvPr userDrawn="1"/>
        </p:nvPicPr>
        <p:blipFill>
          <a:blip r:embed="rId15">
            <a:lum bright="12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727245" y="137092"/>
            <a:ext cx="12239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>
            <a:grpSpLocks/>
          </p:cNvGrpSpPr>
          <p:nvPr userDrawn="1"/>
        </p:nvGrpSpPr>
        <p:grpSpPr bwMode="auto">
          <a:xfrm>
            <a:off x="0" y="0"/>
            <a:ext cx="2286000" cy="1398197"/>
            <a:chOff x="1219200" y="16072"/>
            <a:chExt cx="3048000" cy="1729421"/>
          </a:xfrm>
        </p:grpSpPr>
        <p:pic>
          <p:nvPicPr>
            <p:cNvPr id="13" name="Picture 4" descr="Nigeria_coa">
              <a:hlinkClick r:id="rId16"/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9744" y="16072"/>
              <a:ext cx="1205345" cy="987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7"/>
            <p:cNvSpPr txBox="1">
              <a:spLocks noChangeArrowheads="1"/>
            </p:cNvSpPr>
            <p:nvPr/>
          </p:nvSpPr>
          <p:spPr bwMode="auto">
            <a:xfrm>
              <a:off x="1219200" y="950533"/>
              <a:ext cx="3048000" cy="794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latin typeface="Arial Narrow" panose="020B0606020202030204" pitchFamily="34" charset="0"/>
                  <a:cs typeface="Arial" charset="0"/>
                </a:rPr>
                <a:t>DEBT MANAGEMENT OFFICE</a:t>
              </a:r>
              <a:endParaRPr lang="en-US" sz="1200" b="1" u="sng" dirty="0">
                <a:latin typeface="Arial Narrow" panose="020B0606020202030204" pitchFamily="34" charset="0"/>
                <a:cs typeface="Arial" charset="0"/>
              </a:endParaRPr>
            </a:p>
            <a:p>
              <a:pPr algn="ctr">
                <a:defRPr/>
              </a:pPr>
              <a:r>
                <a:rPr lang="en-US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NIGERIA</a:t>
              </a:r>
              <a:endParaRPr lang="en-US" sz="1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defRPr/>
              </a:pPr>
              <a:endParaRPr lang="en-US" sz="1200" dirty="0">
                <a:latin typeface="Calibri" pitchFamily="34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8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0371" y="1665288"/>
            <a:ext cx="3646715" cy="525462"/>
          </a:xfrm>
        </p:spPr>
        <p:txBody>
          <a:bodyPr>
            <a:no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FGN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DOMESTIC BOND MARKET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600008029"/>
              </p:ext>
            </p:extLst>
          </p:nvPr>
        </p:nvGraphicFramePr>
        <p:xfrm>
          <a:off x="348342" y="2809875"/>
          <a:ext cx="695597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515"/>
                <a:gridCol w="2634343"/>
                <a:gridCol w="2656114"/>
              </a:tblGrid>
              <a:tr h="24901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r>
                        <a:rPr lang="en-US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Issuance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Redemptions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2313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Q1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265,000.00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927" y="2513873"/>
            <a:ext cx="5080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Table 1: Issuance and Redemption (</a:t>
            </a:r>
            <a:r>
              <a:rPr lang="en-US" sz="1200" b="1" strike="dblStrike" dirty="0" smtClean="0"/>
              <a:t>N</a:t>
            </a:r>
            <a:r>
              <a:rPr lang="en-US" sz="1200" b="1" dirty="0" smtClean="0"/>
              <a:t>’ Billion)</a:t>
            </a:r>
            <a:endParaRPr lang="en-US" sz="1200" b="1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25689115"/>
              </p:ext>
            </p:extLst>
          </p:nvPr>
        </p:nvGraphicFramePr>
        <p:xfrm>
          <a:off x="359228" y="3800225"/>
          <a:ext cx="6945085" cy="1456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56"/>
                <a:gridCol w="1088572"/>
                <a:gridCol w="1132114"/>
                <a:gridCol w="1066800"/>
                <a:gridCol w="990600"/>
                <a:gridCol w="827314"/>
                <a:gridCol w="1045029"/>
              </a:tblGrid>
              <a:tr h="43431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Quarter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Description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15.54% FGN FEB</a:t>
                      </a:r>
                      <a:r>
                        <a:rPr lang="en-US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2020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12.50% FGN</a:t>
                      </a:r>
                      <a:r>
                        <a:rPr lang="en-US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</a:t>
                      </a:r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JAN 2026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12.40%</a:t>
                      </a:r>
                      <a:r>
                        <a:rPr lang="en-US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FGN MAR 2036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Total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Subscription Rate (%)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297889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Q1</a:t>
                      </a:r>
                      <a:endParaRPr lang="en-US" sz="1100" b="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Allotted</a:t>
                      </a:r>
                      <a:r>
                        <a:rPr lang="en-US" sz="1100" baseline="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100,000.00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125,000.00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40,000.00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265,000.00 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290.81</a:t>
                      </a:r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889">
                <a:tc vMerge="1">
                  <a:txBody>
                    <a:bodyPr/>
                    <a:lstStyle/>
                    <a:p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Subscription 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269,157.16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275,950.70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100,529.20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645,637.06 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/>
                </a:tc>
              </a:tr>
              <a:tr h="297889">
                <a:tc vMerge="1">
                  <a:txBody>
                    <a:bodyPr/>
                    <a:lstStyle/>
                    <a:p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Average Marginal Rate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12.0380%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12.3175%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12.4000%</a:t>
                      </a:r>
                      <a:endParaRPr lang="en-US" sz="11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4042" y="3495073"/>
            <a:ext cx="4215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Table 2: Auction Results (</a:t>
            </a:r>
            <a:r>
              <a:rPr lang="en-US" sz="1200" b="1" strike="dblStrike" dirty="0" smtClean="0"/>
              <a:t>N</a:t>
            </a:r>
            <a:r>
              <a:rPr lang="en-US" sz="1200" b="1" dirty="0" smtClean="0"/>
              <a:t>’ Billion)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2141" y="5593212"/>
            <a:ext cx="5300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Table 3: OTC Market and The Nigerian Stock Exchange (</a:t>
            </a:r>
            <a:r>
              <a:rPr lang="en-US" sz="1200" b="1" strike="dblStrike" dirty="0" smtClean="0"/>
              <a:t>N</a:t>
            </a:r>
            <a:r>
              <a:rPr lang="en-US" sz="1200" b="1" dirty="0" smtClean="0"/>
              <a:t>’ Million)</a:t>
            </a:r>
            <a:endParaRPr lang="en-US" sz="1200" b="1" dirty="0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9441647"/>
              </p:ext>
            </p:extLst>
          </p:nvPr>
        </p:nvGraphicFramePr>
        <p:xfrm>
          <a:off x="351126" y="5913120"/>
          <a:ext cx="693141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794"/>
                <a:gridCol w="1109326"/>
                <a:gridCol w="1154487"/>
                <a:gridCol w="1460524"/>
                <a:gridCol w="1077171"/>
                <a:gridCol w="1419113"/>
              </a:tblGrid>
              <a:tr h="25505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Quarter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Number of Transactions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Face Value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Consideration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Number of Transactions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Consideration</a:t>
                      </a:r>
                      <a:endParaRPr 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219676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OTC Market</a:t>
                      </a:r>
                      <a:endParaRPr lang="en-US" sz="1100" b="1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The NSE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77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Q1</a:t>
                      </a:r>
                      <a:endParaRPr lang="en-US" sz="1100" b="0" dirty="0"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    32,037.00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7,121,741,069.00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  7,121,759,249,776.00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41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575,499,340.54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72142" y="2190996"/>
            <a:ext cx="2264229" cy="307777"/>
          </a:xfrm>
          <a:prstGeom prst="rect">
            <a:avLst/>
          </a:prstGeom>
        </p:spPr>
        <p:txBody>
          <a:bodyPr wrap="square">
            <a:spAutoFit/>
            <a:scene3d>
              <a:camera prst="obliqueBottomRight"/>
              <a:lightRig rig="threePt" dir="t"/>
            </a:scene3d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	Primary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9613" y="5307207"/>
            <a:ext cx="22773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B.	Secondary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101237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Black" pitchFamily="34" charset="0"/>
              </a:rPr>
              <a:t>UPDATE ON THE DEBT MANAGEMENT OFFICE (DMO) ACTIVITIES </a:t>
            </a:r>
          </a:p>
          <a:p>
            <a:pPr algn="ctr"/>
            <a:r>
              <a:rPr lang="en-US" b="1" dirty="0" smtClean="0">
                <a:latin typeface="Arial Black" pitchFamily="34" charset="0"/>
              </a:rPr>
              <a:t>FOR FIRST QUARTER 2016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257" y="2895600"/>
            <a:ext cx="4562273" cy="300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14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DMO is currently working </a:t>
            </a:r>
            <a:r>
              <a:rPr lang="en-GB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deepening </a:t>
            </a:r>
            <a:r>
              <a:rPr lang="en-GB" sz="14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Repos market in collaboration with Stakeholders.</a:t>
            </a:r>
          </a:p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GB" sz="14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GB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DMO </a:t>
            </a:r>
            <a:r>
              <a:rPr lang="en-US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plans to introduce Government Savings Bonds in 2016 targeted at retail investors in the domestic </a:t>
            </a:r>
            <a:r>
              <a:rPr lang="en-US" sz="14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debt </a:t>
            </a:r>
            <a:r>
              <a:rPr lang="en-US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market. </a:t>
            </a:r>
          </a:p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US" sz="14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9863" indent="-169863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14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DMO </a:t>
            </a:r>
            <a:r>
              <a:rPr lang="en-US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working with the Securities and Exchange Commission (SEC) and other stakeholders to also establish sovereign benchmark on non-interest debt instrument (</a:t>
            </a:r>
            <a:r>
              <a:rPr lang="en-US" sz="14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Sukuk</a:t>
            </a:r>
            <a:r>
              <a:rPr lang="en-US" sz="14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en-US" sz="14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en-GB" sz="1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585745" y="2696988"/>
            <a:ext cx="3670084" cy="351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RECENT DEVELOPMENTS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46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2483</TotalTime>
  <Words>200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Wood Type</vt:lpstr>
      <vt:lpstr>FGN DOMESTIC BOND MARKET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and Investment Opportunities</dc:title>
  <dc:creator>SAM OKPO</dc:creator>
  <cp:lastModifiedBy>cmcsecretariat</cp:lastModifiedBy>
  <cp:revision>90</cp:revision>
  <cp:lastPrinted>2016-04-07T13:10:06Z</cp:lastPrinted>
  <dcterms:created xsi:type="dcterms:W3CDTF">2016-03-07T15:48:39Z</dcterms:created>
  <dcterms:modified xsi:type="dcterms:W3CDTF">2016-04-11T18:36:41Z</dcterms:modified>
</cp:coreProperties>
</file>