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Layouts/slideLayout1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 id="2147483684" r:id="rId2"/>
  </p:sldMasterIdLst>
  <p:notesMasterIdLst>
    <p:notesMasterId r:id="rId8"/>
  </p:notesMasterIdLst>
  <p:handoutMasterIdLst>
    <p:handoutMasterId r:id="rId9"/>
  </p:handoutMasterIdLst>
  <p:sldIdLst>
    <p:sldId id="412" r:id="rId3"/>
    <p:sldId id="547" r:id="rId4"/>
    <p:sldId id="635" r:id="rId5"/>
    <p:sldId id="594" r:id="rId6"/>
    <p:sldId id="436" r:id="rId7"/>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8" userDrawn="1">
          <p15:clr>
            <a:srgbClr val="A4A3A4"/>
          </p15:clr>
        </p15:guide>
        <p15:guide id="2" pos="216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125631"/>
    <a:srgbClr val="1C824A"/>
    <a:srgbClr val="2902CE"/>
    <a:srgbClr val="336600"/>
    <a:srgbClr val="009900"/>
    <a:srgbClr val="E60A2F"/>
    <a:srgbClr val="DA4314"/>
    <a:srgbClr val="F717DC"/>
    <a:srgbClr val="56E905"/>
    <a:srgbClr val="1FDF4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9971" autoAdjust="0"/>
    <p:restoredTop sz="94075" autoAdjust="0"/>
  </p:normalViewPr>
  <p:slideViewPr>
    <p:cSldViewPr>
      <p:cViewPr varScale="1">
        <p:scale>
          <a:sx n="29" d="100"/>
          <a:sy n="29" d="100"/>
        </p:scale>
        <p:origin x="-96" y="-63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p:cViewPr varScale="1">
        <p:scale>
          <a:sx n="53" d="100"/>
          <a:sy n="53" d="100"/>
        </p:scale>
        <p:origin x="2820" y="84"/>
      </p:cViewPr>
      <p:guideLst>
        <p:guide orient="horz" pos="2928"/>
        <p:guide pos="216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898102" y="0"/>
            <a:ext cx="2982119" cy="464820"/>
          </a:xfrm>
          <a:prstGeom prst="rect">
            <a:avLst/>
          </a:prstGeom>
        </p:spPr>
        <p:txBody>
          <a:bodyPr vert="horz" lIns="93177" tIns="46589" rIns="93177" bIns="46589" rtlCol="0"/>
          <a:lstStyle>
            <a:lvl1pPr algn="r">
              <a:defRPr sz="1200"/>
            </a:lvl1pPr>
          </a:lstStyle>
          <a:p>
            <a:fld id="{5E5ABDD5-1DD0-428A-912E-23934F57F65D}" type="datetimeFigureOut">
              <a:rPr lang="en-US" smtClean="0"/>
              <a:pPr/>
              <a:t>4/11/2016</a:t>
            </a:fld>
            <a:endParaRPr lang="en-US"/>
          </a:p>
        </p:txBody>
      </p:sp>
      <p:sp>
        <p:nvSpPr>
          <p:cNvPr id="4" name="Footer Placeholder 3"/>
          <p:cNvSpPr>
            <a:spLocks noGrp="1"/>
          </p:cNvSpPr>
          <p:nvPr>
            <p:ph type="ftr" sz="quarter" idx="2"/>
          </p:nvPr>
        </p:nvSpPr>
        <p:spPr>
          <a:xfrm>
            <a:off x="0" y="8829967"/>
            <a:ext cx="2982119"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3177" tIns="46589" rIns="93177" bIns="46589" rtlCol="0" anchor="b"/>
          <a:lstStyle>
            <a:lvl1pPr algn="r">
              <a:defRPr sz="1200"/>
            </a:lvl1pPr>
          </a:lstStyle>
          <a:p>
            <a:fld id="{952DD83F-D286-43C6-89CF-3F8AB135F955}" type="slidenum">
              <a:rPr lang="en-US" smtClean="0"/>
              <a:pPr/>
              <a:t>‹#›</a:t>
            </a:fld>
            <a:endParaRPr lang="en-US"/>
          </a:p>
        </p:txBody>
      </p:sp>
    </p:spTree>
    <p:extLst>
      <p:ext uri="{BB962C8B-B14F-4D97-AF65-F5344CB8AC3E}">
        <p14:creationId xmlns:p14="http://schemas.microsoft.com/office/powerpoint/2010/main" xmlns="" val="10665548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898102" y="0"/>
            <a:ext cx="2982119" cy="464820"/>
          </a:xfrm>
          <a:prstGeom prst="rect">
            <a:avLst/>
          </a:prstGeom>
        </p:spPr>
        <p:txBody>
          <a:bodyPr vert="horz" lIns="93177" tIns="46589" rIns="93177" bIns="46589" rtlCol="0"/>
          <a:lstStyle>
            <a:lvl1pPr algn="r">
              <a:defRPr sz="1200"/>
            </a:lvl1pPr>
          </a:lstStyle>
          <a:p>
            <a:fld id="{63235836-EEDF-4826-88C6-24D867ED7F3C}" type="datetimeFigureOut">
              <a:rPr lang="en-US" smtClean="0"/>
              <a:pPr/>
              <a:t>4/11/2016</a:t>
            </a:fld>
            <a:endParaRPr lang="en-US"/>
          </a:p>
        </p:txBody>
      </p:sp>
      <p:sp>
        <p:nvSpPr>
          <p:cNvPr id="4" name="Slide Image Placeholder 3"/>
          <p:cNvSpPr>
            <a:spLocks noGrp="1" noRot="1" noChangeAspect="1"/>
          </p:cNvSpPr>
          <p:nvPr>
            <p:ph type="sldImg" idx="2"/>
          </p:nvPr>
        </p:nvSpPr>
        <p:spPr>
          <a:xfrm>
            <a:off x="1117600" y="696913"/>
            <a:ext cx="4646613"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3177" tIns="46589" rIns="93177" bIns="46589" rtlCol="0" anchor="b"/>
          <a:lstStyle>
            <a:lvl1pPr algn="r">
              <a:defRPr sz="1200"/>
            </a:lvl1pPr>
          </a:lstStyle>
          <a:p>
            <a:fld id="{EF19DA59-DF62-4E87-BDB0-20DB6113B67D}" type="slidenum">
              <a:rPr lang="en-US" smtClean="0"/>
              <a:pPr/>
              <a:t>‹#›</a:t>
            </a:fld>
            <a:endParaRPr lang="en-US"/>
          </a:p>
        </p:txBody>
      </p:sp>
      <p:pic>
        <p:nvPicPr>
          <p:cNvPr id="8" name="Picture 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661709" y="8829968"/>
            <a:ext cx="1238057" cy="428263"/>
          </a:xfrm>
          <a:prstGeom prst="rect">
            <a:avLst/>
          </a:prstGeom>
        </p:spPr>
      </p:pic>
    </p:spTree>
    <p:extLst>
      <p:ext uri="{BB962C8B-B14F-4D97-AF65-F5344CB8AC3E}">
        <p14:creationId xmlns:p14="http://schemas.microsoft.com/office/powerpoint/2010/main" xmlns="" val="17303369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19DA59-DF62-4E87-BDB0-20DB6113B67D}" type="slidenum">
              <a:rPr lang="en-US" smtClean="0"/>
              <a:pPr/>
              <a:t>1</a:t>
            </a:fld>
            <a:endParaRPr lang="en-US"/>
          </a:p>
        </p:txBody>
      </p:sp>
    </p:spTree>
    <p:extLst>
      <p:ext uri="{BB962C8B-B14F-4D97-AF65-F5344CB8AC3E}">
        <p14:creationId xmlns:p14="http://schemas.microsoft.com/office/powerpoint/2010/main" xmlns="" val="1606023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F3A04C3-B227-47B7-8C32-D1493D3A9B7B}" type="datetime1">
              <a:rPr lang="en-US" smtClean="0"/>
              <a:pPr/>
              <a:t>4/11/2016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D0F5CE5-FE18-4362-948D-5FF39B3E03B2}" type="slidenum">
              <a:rPr lang="en-US" smtClean="0"/>
              <a:pPr/>
              <a:t>‹#›</a:t>
            </a:fld>
            <a:endParaRPr lang="en-US"/>
          </a:p>
        </p:txBody>
      </p:sp>
      <p:sp>
        <p:nvSpPr>
          <p:cNvPr id="7" name="Rectangle 6"/>
          <p:cNvSpPr/>
          <p:nvPr/>
        </p:nvSpPr>
        <p:spPr>
          <a:xfrm>
            <a:off x="0" y="0"/>
            <a:ext cx="1981200" cy="1447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0" y="0"/>
            <a:ext cx="1981200" cy="1447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107174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E870742-2D4E-473A-95C6-49CB8FC3EEF3}" type="datetime1">
              <a:rPr lang="en-US" smtClean="0"/>
              <a:pPr/>
              <a:t>4/11/2016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D0F5CE5-FE18-4362-948D-5FF39B3E03B2}" type="slidenum">
              <a:rPr lang="en-US" smtClean="0"/>
              <a:pPr/>
              <a:t>‹#›</a:t>
            </a:fld>
            <a:endParaRPr lang="en-US"/>
          </a:p>
        </p:txBody>
      </p:sp>
    </p:spTree>
    <p:extLst>
      <p:ext uri="{BB962C8B-B14F-4D97-AF65-F5344CB8AC3E}">
        <p14:creationId xmlns:p14="http://schemas.microsoft.com/office/powerpoint/2010/main" xmlns="" val="14226795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1D4BDBA-6677-40D6-87B1-B56AAE64A479}" type="datetime1">
              <a:rPr lang="en-US" smtClean="0"/>
              <a:pPr/>
              <a:t>4/11/2016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D0F5CE5-FE18-4362-948D-5FF39B3E03B2}" type="slidenum">
              <a:rPr lang="en-US" smtClean="0"/>
              <a:pPr/>
              <a:t>‹#›</a:t>
            </a:fld>
            <a:endParaRPr lang="en-US"/>
          </a:p>
        </p:txBody>
      </p:sp>
    </p:spTree>
    <p:extLst>
      <p:ext uri="{BB962C8B-B14F-4D97-AF65-F5344CB8AC3E}">
        <p14:creationId xmlns:p14="http://schemas.microsoft.com/office/powerpoint/2010/main" xmlns="" val="31228203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CC0A1F0-8CEF-4ACE-84EE-061F8A7718EE}" type="datetime1">
              <a:rPr lang="en-US" smtClean="0"/>
              <a:pPr/>
              <a:t>4/11/2016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F389D1-50F5-452B-B125-2BBB19B22DF0}" type="slidenum">
              <a:rPr lang="en-US" smtClean="0"/>
              <a:pPr/>
              <a:t>‹#›</a:t>
            </a:fld>
            <a:endParaRPr lang="en-US"/>
          </a:p>
        </p:txBody>
      </p:sp>
    </p:spTree>
    <p:extLst>
      <p:ext uri="{BB962C8B-B14F-4D97-AF65-F5344CB8AC3E}">
        <p14:creationId xmlns:p14="http://schemas.microsoft.com/office/powerpoint/2010/main" xmlns="" val="16918468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CD2A3D-5A19-4198-979B-2DF6DFF3F466}" type="datetime1">
              <a:rPr lang="en-US" smtClean="0"/>
              <a:pPr/>
              <a:t>4/11/2016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F389D1-50F5-452B-B125-2BBB19B22DF0}" type="slidenum">
              <a:rPr lang="en-US" smtClean="0"/>
              <a:pPr/>
              <a:t>‹#›</a:t>
            </a:fld>
            <a:endParaRPr lang="en-US"/>
          </a:p>
        </p:txBody>
      </p:sp>
    </p:spTree>
    <p:extLst>
      <p:ext uri="{BB962C8B-B14F-4D97-AF65-F5344CB8AC3E}">
        <p14:creationId xmlns:p14="http://schemas.microsoft.com/office/powerpoint/2010/main" xmlns="" val="13815576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0C0346-FFFC-4C79-9225-8EE3897189E4}" type="datetime1">
              <a:rPr lang="en-US" smtClean="0"/>
              <a:pPr/>
              <a:t>4/11/2016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F389D1-50F5-452B-B125-2BBB19B22DF0}" type="slidenum">
              <a:rPr lang="en-US" smtClean="0"/>
              <a:pPr/>
              <a:t>‹#›</a:t>
            </a:fld>
            <a:endParaRPr lang="en-US"/>
          </a:p>
        </p:txBody>
      </p:sp>
    </p:spTree>
    <p:extLst>
      <p:ext uri="{BB962C8B-B14F-4D97-AF65-F5344CB8AC3E}">
        <p14:creationId xmlns:p14="http://schemas.microsoft.com/office/powerpoint/2010/main" xmlns="" val="3139305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51C4DFB-6A22-4009-A0F9-AC7CF74E28A5}" type="datetime1">
              <a:rPr lang="en-US" smtClean="0"/>
              <a:pPr/>
              <a:t>4/11/2016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F389D1-50F5-452B-B125-2BBB19B22DF0}" type="slidenum">
              <a:rPr lang="en-US" smtClean="0"/>
              <a:pPr/>
              <a:t>‹#›</a:t>
            </a:fld>
            <a:endParaRPr lang="en-US"/>
          </a:p>
        </p:txBody>
      </p:sp>
    </p:spTree>
    <p:extLst>
      <p:ext uri="{BB962C8B-B14F-4D97-AF65-F5344CB8AC3E}">
        <p14:creationId xmlns:p14="http://schemas.microsoft.com/office/powerpoint/2010/main" xmlns="" val="25432398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E10C32-C57C-4D51-83FC-3AA152C24691}" type="datetime1">
              <a:rPr lang="en-US" smtClean="0"/>
              <a:pPr/>
              <a:t>4/11/2016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F389D1-50F5-452B-B125-2BBB19B22DF0}" type="slidenum">
              <a:rPr lang="en-US" smtClean="0"/>
              <a:pPr/>
              <a:t>‹#›</a:t>
            </a:fld>
            <a:endParaRPr lang="en-US"/>
          </a:p>
        </p:txBody>
      </p:sp>
    </p:spTree>
    <p:extLst>
      <p:ext uri="{BB962C8B-B14F-4D97-AF65-F5344CB8AC3E}">
        <p14:creationId xmlns:p14="http://schemas.microsoft.com/office/powerpoint/2010/main" xmlns="" val="409460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AE91635-D63B-41F3-AD41-53EA693CC232}" type="datetime1">
              <a:rPr lang="en-US" smtClean="0"/>
              <a:pPr/>
              <a:t>4/11/2016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F389D1-50F5-452B-B125-2BBB19B22DF0}" type="slidenum">
              <a:rPr lang="en-US" smtClean="0"/>
              <a:pPr/>
              <a:t>‹#›</a:t>
            </a:fld>
            <a:endParaRPr lang="en-US"/>
          </a:p>
        </p:txBody>
      </p:sp>
    </p:spTree>
    <p:extLst>
      <p:ext uri="{BB962C8B-B14F-4D97-AF65-F5344CB8AC3E}">
        <p14:creationId xmlns:p14="http://schemas.microsoft.com/office/powerpoint/2010/main" xmlns="" val="4807267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DA4898-930B-4857-B0CE-917C816675F0}" type="datetime1">
              <a:rPr lang="en-US" smtClean="0"/>
              <a:pPr/>
              <a:t>4/11/2016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F389D1-50F5-452B-B125-2BBB19B22DF0}" type="slidenum">
              <a:rPr lang="en-US" smtClean="0"/>
              <a:pPr/>
              <a:t>‹#›</a:t>
            </a:fld>
            <a:endParaRPr lang="en-US"/>
          </a:p>
        </p:txBody>
      </p:sp>
    </p:spTree>
    <p:extLst>
      <p:ext uri="{BB962C8B-B14F-4D97-AF65-F5344CB8AC3E}">
        <p14:creationId xmlns:p14="http://schemas.microsoft.com/office/powerpoint/2010/main" xmlns="" val="13171205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838BE6-54EE-4003-99DB-B6F36ADD42D0}" type="datetime1">
              <a:rPr lang="en-US" smtClean="0"/>
              <a:pPr/>
              <a:t>4/11/2016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F389D1-50F5-452B-B125-2BBB19B22DF0}" type="slidenum">
              <a:rPr lang="en-US" smtClean="0"/>
              <a:pPr/>
              <a:t>‹#›</a:t>
            </a:fld>
            <a:endParaRPr lang="en-US"/>
          </a:p>
        </p:txBody>
      </p:sp>
    </p:spTree>
    <p:extLst>
      <p:ext uri="{BB962C8B-B14F-4D97-AF65-F5344CB8AC3E}">
        <p14:creationId xmlns:p14="http://schemas.microsoft.com/office/powerpoint/2010/main" xmlns="" val="4075735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F2ABFBE-ADAB-412E-B6CB-14F1EDBD5F58}" type="datetime1">
              <a:rPr lang="en-US" smtClean="0"/>
              <a:pPr/>
              <a:t>4/11/2016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D0F5CE5-FE18-4362-948D-5FF39B3E03B2}" type="slidenum">
              <a:rPr lang="en-US" smtClean="0"/>
              <a:pPr/>
              <a:t>‹#›</a:t>
            </a:fld>
            <a:endParaRPr lang="en-US" dirty="0"/>
          </a:p>
        </p:txBody>
      </p:sp>
    </p:spTree>
    <p:extLst>
      <p:ext uri="{BB962C8B-B14F-4D97-AF65-F5344CB8AC3E}">
        <p14:creationId xmlns:p14="http://schemas.microsoft.com/office/powerpoint/2010/main" xmlns="" val="938055008"/>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57D964-2BBD-4047-8CE1-9DA3DE88CBB7}" type="datetime1">
              <a:rPr lang="en-US" smtClean="0"/>
              <a:pPr/>
              <a:t>4/11/2016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F389D1-50F5-452B-B125-2BBB19B22DF0}" type="slidenum">
              <a:rPr lang="en-US" smtClean="0"/>
              <a:pPr/>
              <a:t>‹#›</a:t>
            </a:fld>
            <a:endParaRPr lang="en-US"/>
          </a:p>
        </p:txBody>
      </p:sp>
    </p:spTree>
    <p:extLst>
      <p:ext uri="{BB962C8B-B14F-4D97-AF65-F5344CB8AC3E}">
        <p14:creationId xmlns:p14="http://schemas.microsoft.com/office/powerpoint/2010/main" xmlns="" val="21600228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22F2E2-DC67-4380-B5C4-3A5F78599C93}" type="datetime1">
              <a:rPr lang="en-US" smtClean="0"/>
              <a:pPr/>
              <a:t>4/11/2016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F389D1-50F5-452B-B125-2BBB19B22DF0}" type="slidenum">
              <a:rPr lang="en-US" smtClean="0"/>
              <a:pPr/>
              <a:t>‹#›</a:t>
            </a:fld>
            <a:endParaRPr lang="en-US"/>
          </a:p>
        </p:txBody>
      </p:sp>
    </p:spTree>
    <p:extLst>
      <p:ext uri="{BB962C8B-B14F-4D97-AF65-F5344CB8AC3E}">
        <p14:creationId xmlns:p14="http://schemas.microsoft.com/office/powerpoint/2010/main" xmlns="" val="24673612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21457D-4089-473D-9431-2D599EB08FFE}" type="datetime1">
              <a:rPr lang="en-US" smtClean="0"/>
              <a:pPr/>
              <a:t>4/11/2016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F389D1-50F5-452B-B125-2BBB19B22DF0}" type="slidenum">
              <a:rPr lang="en-US" smtClean="0"/>
              <a:pPr/>
              <a:t>‹#›</a:t>
            </a:fld>
            <a:endParaRPr lang="en-US"/>
          </a:p>
        </p:txBody>
      </p:sp>
    </p:spTree>
    <p:extLst>
      <p:ext uri="{BB962C8B-B14F-4D97-AF65-F5344CB8AC3E}">
        <p14:creationId xmlns:p14="http://schemas.microsoft.com/office/powerpoint/2010/main" xmlns="" val="2154043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D18DC6F-511A-4445-A047-C556A17DA4D0}" type="datetime1">
              <a:rPr lang="en-US" smtClean="0"/>
              <a:pPr/>
              <a:t>4/11/2016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D0F5CE5-FE18-4362-948D-5FF39B3E03B2}" type="slidenum">
              <a:rPr lang="en-US" smtClean="0"/>
              <a:pPr/>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7086600" y="6282558"/>
            <a:ext cx="1868487" cy="512708"/>
          </a:xfrm>
          <a:prstGeom prst="rect">
            <a:avLst/>
          </a:prstGeom>
        </p:spPr>
      </p:pic>
    </p:spTree>
    <p:extLst>
      <p:ext uri="{BB962C8B-B14F-4D97-AF65-F5344CB8AC3E}">
        <p14:creationId xmlns:p14="http://schemas.microsoft.com/office/powerpoint/2010/main" xmlns="" val="9138565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EDD082AF-2C21-4ABD-B601-44E7276706A4}" type="datetime1">
              <a:rPr lang="en-US" smtClean="0"/>
              <a:pPr/>
              <a:t>4/11/2016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FD0F5CE5-FE18-4362-948D-5FF39B3E03B2}" type="slidenum">
              <a:rPr lang="en-US" smtClean="0"/>
              <a:pPr/>
              <a:t>‹#›</a:t>
            </a:fld>
            <a:endParaRPr lang="en-US"/>
          </a:p>
        </p:txBody>
      </p:sp>
    </p:spTree>
    <p:extLst>
      <p:ext uri="{BB962C8B-B14F-4D97-AF65-F5344CB8AC3E}">
        <p14:creationId xmlns:p14="http://schemas.microsoft.com/office/powerpoint/2010/main" xmlns="" val="4168866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57CC1711-D99C-4DBC-82B4-518E4DCE7E34}" type="datetime1">
              <a:rPr lang="en-US" smtClean="0"/>
              <a:pPr/>
              <a:t>4/11/2016</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FD0F5CE5-FE18-4362-948D-5FF39B3E03B2}" type="slidenum">
              <a:rPr lang="en-US" smtClean="0"/>
              <a:pPr/>
              <a:t>‹#›</a:t>
            </a:fld>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7620000" y="6351480"/>
            <a:ext cx="1220499" cy="414446"/>
          </a:xfrm>
          <a:prstGeom prst="rect">
            <a:avLst/>
          </a:prstGeom>
        </p:spPr>
      </p:pic>
    </p:spTree>
    <p:extLst>
      <p:ext uri="{BB962C8B-B14F-4D97-AF65-F5344CB8AC3E}">
        <p14:creationId xmlns:p14="http://schemas.microsoft.com/office/powerpoint/2010/main" xmlns="" val="139314941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E2E96435-9ABC-4BA3-A345-8C8E760ED35C}" type="datetime1">
              <a:rPr lang="en-US" smtClean="0"/>
              <a:pPr/>
              <a:t>4/11/2016</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FD0F5CE5-FE18-4362-948D-5FF39B3E03B2}" type="slidenum">
              <a:rPr lang="en-US" smtClean="0"/>
              <a:pPr/>
              <a:t>‹#›</a:t>
            </a:fld>
            <a:endParaRPr lang="en-US"/>
          </a:p>
        </p:txBody>
      </p:sp>
    </p:spTree>
    <p:extLst>
      <p:ext uri="{BB962C8B-B14F-4D97-AF65-F5344CB8AC3E}">
        <p14:creationId xmlns:p14="http://schemas.microsoft.com/office/powerpoint/2010/main" xmlns="" val="706354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EF12F07A-22D4-49D9-9324-506761359DF1}" type="datetime1">
              <a:rPr lang="en-US" smtClean="0"/>
              <a:pPr/>
              <a:t>4/11/2016</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Tree>
    <p:extLst>
      <p:ext uri="{BB962C8B-B14F-4D97-AF65-F5344CB8AC3E}">
        <p14:creationId xmlns:p14="http://schemas.microsoft.com/office/powerpoint/2010/main" xmlns="" val="232031979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2370C64-1C41-4AA4-A598-DA41A2B1D8C8}" type="datetime1">
              <a:rPr lang="en-US" smtClean="0"/>
              <a:pPr/>
              <a:t>4/11/2016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FD0F5CE5-FE18-4362-948D-5FF39B3E03B2}" type="slidenum">
              <a:rPr lang="en-US" smtClean="0"/>
              <a:pPr/>
              <a:t>‹#›</a:t>
            </a:fld>
            <a:endParaRPr lang="en-US"/>
          </a:p>
        </p:txBody>
      </p:sp>
    </p:spTree>
    <p:extLst>
      <p:ext uri="{BB962C8B-B14F-4D97-AF65-F5344CB8AC3E}">
        <p14:creationId xmlns:p14="http://schemas.microsoft.com/office/powerpoint/2010/main" xmlns="" val="3006694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07C6C1A-C48F-491C-9EE1-9677121ADEB7}" type="datetime1">
              <a:rPr lang="en-US" smtClean="0"/>
              <a:pPr/>
              <a:t>4/11/2016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FD0F5CE5-FE18-4362-948D-5FF39B3E03B2}" type="slidenum">
              <a:rPr lang="en-US" smtClean="0"/>
              <a:pPr/>
              <a:t>‹#›</a:t>
            </a:fld>
            <a:endParaRPr lang="en-US"/>
          </a:p>
        </p:txBody>
      </p:sp>
    </p:spTree>
    <p:extLst>
      <p:ext uri="{BB962C8B-B14F-4D97-AF65-F5344CB8AC3E}">
        <p14:creationId xmlns:p14="http://schemas.microsoft.com/office/powerpoint/2010/main" xmlns="" val="2605767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cscs conner edge motif darker.png"/>
          <p:cNvPicPr>
            <a:picLocks noChangeAspect="1"/>
          </p:cNvPicPr>
          <p:nvPr/>
        </p:nvPicPr>
        <p:blipFill>
          <a:blip r:embed="rId13" cstate="print"/>
          <a:stretch>
            <a:fillRect/>
          </a:stretch>
        </p:blipFill>
        <p:spPr>
          <a:xfrm>
            <a:off x="6232340" y="0"/>
            <a:ext cx="2911659" cy="2362200"/>
          </a:xfrm>
          <a:prstGeom prst="rect">
            <a:avLst/>
          </a:prstGeom>
        </p:spPr>
      </p:pic>
      <p:pic>
        <p:nvPicPr>
          <p:cNvPr id="4" name="Picture 3" descr="cscs logo .png"/>
          <p:cNvPicPr>
            <a:picLocks noChangeAspect="1"/>
          </p:cNvPicPr>
          <p:nvPr/>
        </p:nvPicPr>
        <p:blipFill>
          <a:blip r:embed="rId14" cstate="print"/>
          <a:stretch>
            <a:fillRect/>
          </a:stretch>
        </p:blipFill>
        <p:spPr>
          <a:xfrm>
            <a:off x="228600" y="152400"/>
            <a:ext cx="1592943" cy="914400"/>
          </a:xfrm>
          <a:prstGeom prst="rect">
            <a:avLst/>
          </a:prstGeom>
        </p:spPr>
      </p:pic>
      <p:pic>
        <p:nvPicPr>
          <p:cNvPr id="5" name="Picture 4" descr="cscs conner edge motif darker.png"/>
          <p:cNvPicPr>
            <a:picLocks noChangeAspect="1"/>
          </p:cNvPicPr>
          <p:nvPr userDrawn="1"/>
        </p:nvPicPr>
        <p:blipFill>
          <a:blip r:embed="rId13" cstate="print"/>
          <a:stretch>
            <a:fillRect/>
          </a:stretch>
        </p:blipFill>
        <p:spPr>
          <a:xfrm>
            <a:off x="6232340" y="0"/>
            <a:ext cx="2911659" cy="2362200"/>
          </a:xfrm>
          <a:prstGeom prst="rect">
            <a:avLst/>
          </a:prstGeom>
        </p:spPr>
      </p:pic>
      <p:pic>
        <p:nvPicPr>
          <p:cNvPr id="6" name="Picture 5" descr="cscs logo .png"/>
          <p:cNvPicPr>
            <a:picLocks noChangeAspect="1"/>
          </p:cNvPicPr>
          <p:nvPr userDrawn="1"/>
        </p:nvPicPr>
        <p:blipFill>
          <a:blip r:embed="rId14" cstate="print"/>
          <a:stretch>
            <a:fillRect/>
          </a:stretch>
        </p:blipFill>
        <p:spPr>
          <a:xfrm>
            <a:off x="228600" y="152400"/>
            <a:ext cx="1592943" cy="914400"/>
          </a:xfrm>
          <a:prstGeom prst="rect">
            <a:avLst/>
          </a:prstGeom>
        </p:spPr>
      </p:pic>
    </p:spTree>
    <p:extLst>
      <p:ext uri="{BB962C8B-B14F-4D97-AF65-F5344CB8AC3E}">
        <p14:creationId xmlns:p14="http://schemas.microsoft.com/office/powerpoint/2010/main" xmlns="" val="417066592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533AED-3D73-4BF7-91E9-9950F8D56449}" type="datetime1">
              <a:rPr lang="en-US" smtClean="0"/>
              <a:pPr/>
              <a:t>4/11/2016</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F389D1-50F5-452B-B125-2BBB19B22DF0}" type="slidenum">
              <a:rPr lang="en-US" smtClean="0"/>
              <a:pPr/>
              <a:t>‹#›</a:t>
            </a:fld>
            <a:endParaRPr lang="en-US"/>
          </a:p>
        </p:txBody>
      </p:sp>
    </p:spTree>
    <p:extLst>
      <p:ext uri="{BB962C8B-B14F-4D97-AF65-F5344CB8AC3E}">
        <p14:creationId xmlns:p14="http://schemas.microsoft.com/office/powerpoint/2010/main" xmlns="" val="191981919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7467600" y="6400800"/>
            <a:ext cx="16764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round/>
                <a:headEnd/>
                <a:tailEnd/>
              </a14:hiddenLine>
            </a:ext>
          </a:extLst>
        </p:spPr>
        <p:txBody>
          <a:bodyPr/>
          <a:lstStyle>
            <a:lvl1pPr eaLnBrk="0" hangingPunct="0">
              <a:defRPr b="1">
                <a:solidFill>
                  <a:schemeClr val="tx1"/>
                </a:solidFill>
                <a:latin typeface="Arial" pitchFamily="34" charset="0"/>
                <a:ea typeface="MS PGothic" pitchFamily="34" charset="-128"/>
              </a:defRPr>
            </a:lvl1pPr>
            <a:lvl2pPr marL="742950" indent="-285750" eaLnBrk="0" hangingPunct="0">
              <a:defRPr b="1">
                <a:solidFill>
                  <a:schemeClr val="tx1"/>
                </a:solidFill>
                <a:latin typeface="Arial" pitchFamily="34" charset="0"/>
                <a:ea typeface="MS PGothic" pitchFamily="34" charset="-128"/>
              </a:defRPr>
            </a:lvl2pPr>
            <a:lvl3pPr marL="1143000" indent="-228600" eaLnBrk="0" hangingPunct="0">
              <a:defRPr b="1">
                <a:solidFill>
                  <a:schemeClr val="tx1"/>
                </a:solidFill>
                <a:latin typeface="Arial" pitchFamily="34" charset="0"/>
                <a:ea typeface="MS PGothic" pitchFamily="34" charset="-128"/>
              </a:defRPr>
            </a:lvl3pPr>
            <a:lvl4pPr marL="1600200" indent="-228600" eaLnBrk="0" hangingPunct="0">
              <a:defRPr b="1">
                <a:solidFill>
                  <a:schemeClr val="tx1"/>
                </a:solidFill>
                <a:latin typeface="Arial" pitchFamily="34" charset="0"/>
                <a:ea typeface="MS PGothic" pitchFamily="34" charset="-128"/>
              </a:defRPr>
            </a:lvl4pPr>
            <a:lvl5pPr marL="2057400" indent="-228600" eaLnBrk="0" hangingPunct="0">
              <a:defRPr b="1">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b="1">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b="1">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b="1">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b="1">
                <a:solidFill>
                  <a:schemeClr val="tx1"/>
                </a:solidFill>
                <a:latin typeface="Arial" pitchFamily="34" charset="0"/>
                <a:ea typeface="MS PGothic" pitchFamily="34" charset="-128"/>
              </a:defRPr>
            </a:lvl9pPr>
          </a:lstStyle>
          <a:p>
            <a:pPr algn="ctr" eaLnBrk="1" hangingPunct="1">
              <a:lnSpc>
                <a:spcPct val="90000"/>
              </a:lnSpc>
              <a:spcBef>
                <a:spcPct val="0"/>
              </a:spcBef>
              <a:defRPr/>
            </a:pPr>
            <a:r>
              <a:rPr lang="en-US" altLang="en-US" sz="1400" dirty="0" smtClean="0">
                <a:latin typeface="Tw Cen MT" panose="020B0602020104020603" pitchFamily="34" charset="0"/>
                <a:ea typeface="+mj-ea"/>
                <a:cs typeface="Aharoni" panose="02010803020104030203" pitchFamily="2" charset="-79"/>
              </a:rPr>
              <a:t>April, 2016</a:t>
            </a:r>
            <a:endParaRPr lang="en-US" altLang="en-US" sz="1400" dirty="0">
              <a:latin typeface="Tw Cen MT" panose="020B0602020104020603" pitchFamily="34" charset="0"/>
              <a:ea typeface="+mj-ea"/>
              <a:cs typeface="Aharoni" panose="02010803020104030203" pitchFamily="2" charset="-79"/>
            </a:endParaRPr>
          </a:p>
        </p:txBody>
      </p:sp>
      <p:sp>
        <p:nvSpPr>
          <p:cNvPr id="5" name="Title 2"/>
          <p:cNvSpPr txBox="1">
            <a:spLocks/>
          </p:cNvSpPr>
          <p:nvPr/>
        </p:nvSpPr>
        <p:spPr>
          <a:xfrm>
            <a:off x="0" y="1371600"/>
            <a:ext cx="9144000" cy="990600"/>
          </a:xfrm>
          <a:prstGeom prst="rect">
            <a:avLst/>
          </a:prstGeom>
          <a:solidFill>
            <a:srgbClr val="125631"/>
          </a:solidFill>
        </p:spPr>
        <p:txBody>
          <a:bodyPr rtlCol="0">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2800" b="1" i="1" dirty="0" smtClean="0">
                <a:solidFill>
                  <a:schemeClr val="bg1"/>
                </a:solidFill>
                <a:latin typeface="Goudy Old Style" panose="02020502050305020303" pitchFamily="18" charset="0"/>
              </a:rPr>
              <a:t>THE WEST AFRICAN CAPITAL MARKETS INTEGRATION</a:t>
            </a:r>
            <a:r>
              <a:rPr lang="en-US" sz="2800" b="1" dirty="0" smtClean="0">
                <a:solidFill>
                  <a:schemeClr val="bg1"/>
                </a:solidFill>
                <a:latin typeface="Goudy Old Style" panose="02020502050305020303" pitchFamily="18" charset="0"/>
              </a:rPr>
              <a:t>: </a:t>
            </a:r>
            <a:r>
              <a:rPr lang="en-US" sz="2800" b="1" i="1" dirty="0" smtClean="0">
                <a:solidFill>
                  <a:schemeClr val="bg1"/>
                </a:solidFill>
                <a:latin typeface="Goudy Old Style" panose="02020502050305020303" pitchFamily="18" charset="0"/>
              </a:rPr>
              <a:t>PROGRESS AND CHALLENGES </a:t>
            </a:r>
            <a:endParaRPr lang="en-US" sz="2800" b="1" i="1" dirty="0">
              <a:solidFill>
                <a:schemeClr val="bg1"/>
              </a:solidFill>
              <a:latin typeface="Goudy Old Style" pitchFamily="18" charset="0"/>
            </a:endParaRPr>
          </a:p>
        </p:txBody>
      </p:sp>
      <p:sp>
        <p:nvSpPr>
          <p:cNvPr id="4" name="Rectangle 3"/>
          <p:cNvSpPr/>
          <p:nvPr/>
        </p:nvSpPr>
        <p:spPr>
          <a:xfrm>
            <a:off x="2209800" y="2819400"/>
            <a:ext cx="4572000" cy="2862322"/>
          </a:xfrm>
          <a:prstGeom prst="rect">
            <a:avLst/>
          </a:prstGeom>
        </p:spPr>
        <p:txBody>
          <a:bodyPr>
            <a:spAutoFit/>
          </a:bodyPr>
          <a:lstStyle/>
          <a:p>
            <a:pPr algn="ctr"/>
            <a:endParaRPr lang="en-US" sz="1000" dirty="0">
              <a:solidFill>
                <a:srgbClr val="000000"/>
              </a:solidFill>
              <a:latin typeface="Calibri" panose="020F0502020204030204" pitchFamily="34" charset="0"/>
            </a:endParaRPr>
          </a:p>
          <a:p>
            <a:pPr algn="ctr"/>
            <a:endParaRPr lang="en-US" sz="1000" dirty="0">
              <a:latin typeface="Calibri" panose="020F0502020204030204" pitchFamily="34" charset="0"/>
            </a:endParaRPr>
          </a:p>
          <a:p>
            <a:pPr algn="ctr"/>
            <a:r>
              <a:rPr lang="en-US" sz="2000" dirty="0" smtClean="0">
                <a:latin typeface="Calibri" panose="020F0502020204030204" pitchFamily="34" charset="0"/>
              </a:rPr>
              <a:t>by </a:t>
            </a:r>
            <a:endParaRPr lang="en-US" sz="2000" dirty="0">
              <a:latin typeface="Calibri" panose="020F0502020204030204" pitchFamily="34" charset="0"/>
            </a:endParaRPr>
          </a:p>
          <a:p>
            <a:pPr algn="ctr"/>
            <a:r>
              <a:rPr lang="en-US" sz="2000" b="1" dirty="0" smtClean="0">
                <a:latin typeface="Calibri" panose="020F0502020204030204" pitchFamily="34" charset="0"/>
              </a:rPr>
              <a:t>WACMIC COMMITTEE </a:t>
            </a:r>
          </a:p>
          <a:p>
            <a:pPr algn="ctr"/>
            <a:endParaRPr lang="en-US" sz="2000" b="1" i="1" dirty="0">
              <a:latin typeface="Calibri" panose="020F0502020204030204" pitchFamily="34" charset="0"/>
            </a:endParaRPr>
          </a:p>
          <a:p>
            <a:pPr algn="ctr"/>
            <a:endParaRPr lang="en-US" sz="2000" b="1" i="1" dirty="0" smtClean="0">
              <a:latin typeface="Calibri" panose="020F0502020204030204" pitchFamily="34" charset="0"/>
            </a:endParaRPr>
          </a:p>
          <a:p>
            <a:pPr algn="ctr"/>
            <a:r>
              <a:rPr lang="en-US" sz="2000" i="1" dirty="0" smtClean="0">
                <a:latin typeface="Calibri" panose="020F0502020204030204" pitchFamily="34" charset="0"/>
              </a:rPr>
              <a:t>for </a:t>
            </a:r>
          </a:p>
          <a:p>
            <a:pPr algn="ctr"/>
            <a:endParaRPr lang="en-US" sz="2000" dirty="0">
              <a:latin typeface="Calibri" panose="020F0502020204030204" pitchFamily="34" charset="0"/>
            </a:endParaRPr>
          </a:p>
          <a:p>
            <a:pPr algn="ctr"/>
            <a:r>
              <a:rPr lang="en-US" sz="2000" b="1" dirty="0" smtClean="0">
                <a:latin typeface="Calibri" panose="020F0502020204030204" pitchFamily="34" charset="0"/>
              </a:rPr>
              <a:t>Capital Market Committee Meeting </a:t>
            </a:r>
          </a:p>
          <a:p>
            <a:pPr algn="ctr"/>
            <a:r>
              <a:rPr lang="en-US" sz="2000" dirty="0" smtClean="0">
                <a:latin typeface="Calibri" panose="020F0502020204030204" pitchFamily="34" charset="0"/>
              </a:rPr>
              <a:t>Lagos  </a:t>
            </a:r>
          </a:p>
        </p:txBody>
      </p:sp>
    </p:spTree>
    <p:extLst>
      <p:ext uri="{BB962C8B-B14F-4D97-AF65-F5344CB8AC3E}">
        <p14:creationId xmlns:p14="http://schemas.microsoft.com/office/powerpoint/2010/main" xmlns="" val="11320852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2362200" y="838200"/>
            <a:ext cx="4572000" cy="5334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2800" b="1" dirty="0">
                <a:solidFill>
                  <a:srgbClr val="C00000"/>
                </a:solidFill>
                <a:effectLst>
                  <a:outerShdw blurRad="38100" dist="38100" dir="2700000" algn="tl">
                    <a:srgbClr val="000000">
                      <a:alpha val="43137"/>
                    </a:srgbClr>
                  </a:outerShdw>
                </a:effectLst>
                <a:latin typeface="Tw Cen MT" panose="020B0602020104020603" pitchFamily="34" charset="0"/>
                <a:ea typeface="+mn-ea"/>
                <a:cs typeface="+mn-cs"/>
              </a:rPr>
              <a:t>Outline</a:t>
            </a:r>
            <a:endParaRPr lang="en-US" sz="2800" b="1" dirty="0">
              <a:solidFill>
                <a:srgbClr val="C00000"/>
              </a:solidFill>
              <a:effectLst>
                <a:outerShdw blurRad="38100" dist="38100" dir="2700000" algn="tl">
                  <a:srgbClr val="000000">
                    <a:alpha val="43137"/>
                  </a:srgbClr>
                </a:outerShdw>
              </a:effectLst>
              <a:latin typeface="Tw Cen MT" panose="020B0602020104020603" pitchFamily="34" charset="0"/>
              <a:ea typeface="+mn-ea"/>
              <a:cs typeface="+mn-cs"/>
            </a:endParaRPr>
          </a:p>
        </p:txBody>
      </p:sp>
      <p:sp>
        <p:nvSpPr>
          <p:cNvPr id="3" name="Rectangle 3"/>
          <p:cNvSpPr txBox="1">
            <a:spLocks noChangeArrowheads="1"/>
          </p:cNvSpPr>
          <p:nvPr/>
        </p:nvSpPr>
        <p:spPr>
          <a:xfrm>
            <a:off x="2909735" y="3418390"/>
            <a:ext cx="4329265" cy="64837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1" indent="0" algn="just">
              <a:lnSpc>
                <a:spcPct val="130000"/>
              </a:lnSpc>
              <a:buNone/>
              <a:defRPr/>
            </a:pPr>
            <a:r>
              <a:rPr lang="en-US" sz="2600" dirty="0" smtClean="0">
                <a:latin typeface="Tw Cen MT" pitchFamily="34" charset="0"/>
                <a:cs typeface="Arial" pitchFamily="34" charset="0"/>
              </a:rPr>
              <a:t>Progress/Challenges</a:t>
            </a:r>
            <a:endParaRPr lang="en-US" sz="2600" dirty="0">
              <a:latin typeface="Tw Cen MT" pitchFamily="34" charset="0"/>
              <a:cs typeface="Arial" pitchFamily="34" charset="0"/>
            </a:endParaRPr>
          </a:p>
        </p:txBody>
      </p:sp>
      <p:pic>
        <p:nvPicPr>
          <p:cNvPr id="4" name="Picture 3"/>
          <p:cNvPicPr>
            <a:picLocks noChangeAspect="1"/>
          </p:cNvPicPr>
          <p:nvPr/>
        </p:nvPicPr>
        <p:blipFill>
          <a:blip r:embed="rId2" cstate="print"/>
          <a:stretch>
            <a:fillRect/>
          </a:stretch>
        </p:blipFill>
        <p:spPr>
          <a:xfrm>
            <a:off x="2233913" y="2548560"/>
            <a:ext cx="499929" cy="637760"/>
          </a:xfrm>
          <a:prstGeom prst="rect">
            <a:avLst/>
          </a:prstGeom>
        </p:spPr>
      </p:pic>
      <p:sp>
        <p:nvSpPr>
          <p:cNvPr id="5" name="Rectangle 4"/>
          <p:cNvSpPr/>
          <p:nvPr/>
        </p:nvSpPr>
        <p:spPr>
          <a:xfrm>
            <a:off x="2856684" y="2548560"/>
            <a:ext cx="3583032" cy="568041"/>
          </a:xfrm>
          <a:prstGeom prst="rect">
            <a:avLst/>
          </a:prstGeom>
        </p:spPr>
        <p:txBody>
          <a:bodyPr wrap="none">
            <a:spAutoFit/>
          </a:bodyPr>
          <a:lstStyle/>
          <a:p>
            <a:pPr algn="just">
              <a:lnSpc>
                <a:spcPct val="130000"/>
              </a:lnSpc>
              <a:defRPr/>
            </a:pPr>
            <a:r>
              <a:rPr lang="en-US" sz="2600" dirty="0">
                <a:latin typeface="Tw Cen MT" pitchFamily="34" charset="0"/>
                <a:cs typeface="Arial" pitchFamily="34" charset="0"/>
              </a:rPr>
              <a:t>WACMI Stages Overview</a:t>
            </a:r>
          </a:p>
        </p:txBody>
      </p:sp>
      <p:pic>
        <p:nvPicPr>
          <p:cNvPr id="6" name="Picture 5"/>
          <p:cNvPicPr>
            <a:picLocks noChangeAspect="1"/>
          </p:cNvPicPr>
          <p:nvPr/>
        </p:nvPicPr>
        <p:blipFill>
          <a:blip r:embed="rId2" cstate="print"/>
          <a:stretch>
            <a:fillRect/>
          </a:stretch>
        </p:blipFill>
        <p:spPr>
          <a:xfrm>
            <a:off x="2246452" y="3429000"/>
            <a:ext cx="499929" cy="637760"/>
          </a:xfrm>
          <a:prstGeom prst="rect">
            <a:avLst/>
          </a:prstGeom>
        </p:spPr>
      </p:pic>
    </p:spTree>
    <p:extLst>
      <p:ext uri="{BB962C8B-B14F-4D97-AF65-F5344CB8AC3E}">
        <p14:creationId xmlns:p14="http://schemas.microsoft.com/office/powerpoint/2010/main" xmlns="" val="2523579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Rectangle 67"/>
          <p:cNvSpPr/>
          <p:nvPr/>
        </p:nvSpPr>
        <p:spPr>
          <a:xfrm>
            <a:off x="1179721" y="4054580"/>
            <a:ext cx="9144000" cy="2632165"/>
          </a:xfrm>
          <a:prstGeom prst="rect">
            <a:avLst/>
          </a:prstGeom>
          <a:solidFill>
            <a:schemeClr val="bg1">
              <a:lumMod val="95000"/>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p:cNvSpPr/>
          <p:nvPr/>
        </p:nvSpPr>
        <p:spPr>
          <a:xfrm>
            <a:off x="-233795" y="1620203"/>
            <a:ext cx="9144000" cy="2791980"/>
          </a:xfrm>
          <a:prstGeom prst="rect">
            <a:avLst/>
          </a:prstGeom>
          <a:solidFill>
            <a:schemeClr val="bg1">
              <a:lumMod val="95000"/>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2"/>
          <p:cNvSpPr txBox="1">
            <a:spLocks noChangeArrowheads="1"/>
          </p:cNvSpPr>
          <p:nvPr/>
        </p:nvSpPr>
        <p:spPr>
          <a:xfrm>
            <a:off x="1959818" y="151293"/>
            <a:ext cx="6096001" cy="48458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b="1" dirty="0" smtClean="0">
                <a:solidFill>
                  <a:srgbClr val="C00000"/>
                </a:solidFill>
                <a:latin typeface="Tw Cen MT" panose="020B0602020104020603" pitchFamily="34" charset="0"/>
                <a:cs typeface="Arial" panose="020B0604020202020204" pitchFamily="34" charset="0"/>
              </a:rPr>
              <a:t>WACMI Stages </a:t>
            </a:r>
            <a:r>
              <a:rPr lang="en-US" sz="2400" b="1" dirty="0">
                <a:solidFill>
                  <a:srgbClr val="C00000"/>
                </a:solidFill>
                <a:latin typeface="Tw Cen MT" panose="020B0602020104020603" pitchFamily="34" charset="0"/>
              </a:rPr>
              <a:t>Overview</a:t>
            </a:r>
          </a:p>
        </p:txBody>
      </p:sp>
      <p:sp>
        <p:nvSpPr>
          <p:cNvPr id="3" name="Rectangle 2"/>
          <p:cNvSpPr/>
          <p:nvPr/>
        </p:nvSpPr>
        <p:spPr>
          <a:xfrm>
            <a:off x="700354" y="1107322"/>
            <a:ext cx="3048000" cy="533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Tw Cen MT" panose="020B0602020104020603" pitchFamily="34" charset="0"/>
              </a:rPr>
              <a:t>Phase 1:	Sponsored Access</a:t>
            </a:r>
            <a:endParaRPr lang="en-US" b="1" dirty="0">
              <a:solidFill>
                <a:schemeClr val="tx1"/>
              </a:solidFill>
              <a:latin typeface="Tw Cen MT" panose="020B0602020104020603" pitchFamily="34" charset="0"/>
            </a:endParaRPr>
          </a:p>
        </p:txBody>
      </p:sp>
      <p:grpSp>
        <p:nvGrpSpPr>
          <p:cNvPr id="16" name="Group 15"/>
          <p:cNvGrpSpPr/>
          <p:nvPr/>
        </p:nvGrpSpPr>
        <p:grpSpPr>
          <a:xfrm>
            <a:off x="87331" y="1753911"/>
            <a:ext cx="3836843" cy="2112476"/>
            <a:chOff x="297543" y="1905000"/>
            <a:chExt cx="2293257" cy="1752600"/>
          </a:xfrm>
        </p:grpSpPr>
        <p:grpSp>
          <p:nvGrpSpPr>
            <p:cNvPr id="7" name="Group 6"/>
            <p:cNvGrpSpPr/>
            <p:nvPr/>
          </p:nvGrpSpPr>
          <p:grpSpPr>
            <a:xfrm>
              <a:off x="297543" y="1905000"/>
              <a:ext cx="2293257" cy="1752600"/>
              <a:chOff x="297543" y="1905000"/>
              <a:chExt cx="3207657" cy="2438400"/>
            </a:xfrm>
          </p:grpSpPr>
          <p:sp>
            <p:nvSpPr>
              <p:cNvPr id="4" name="Oval 3"/>
              <p:cNvSpPr/>
              <p:nvPr/>
            </p:nvSpPr>
            <p:spPr>
              <a:xfrm>
                <a:off x="297543" y="1905000"/>
                <a:ext cx="1295400" cy="11430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dirty="0" smtClean="0">
                  <a:latin typeface="Tw Cen MT" panose="020B0602020104020603" pitchFamily="34" charset="0"/>
                </a:endParaRPr>
              </a:p>
              <a:p>
                <a:pPr algn="ctr"/>
                <a:r>
                  <a:rPr lang="en-US" sz="1400" b="1" dirty="0" smtClean="0">
                    <a:latin typeface="Tw Cen MT" panose="020B0602020104020603" pitchFamily="34" charset="0"/>
                  </a:rPr>
                  <a:t>Exchange 1 </a:t>
                </a:r>
              </a:p>
              <a:p>
                <a:pPr algn="ctr"/>
                <a:r>
                  <a:rPr lang="en-US" sz="1400" b="1" dirty="0" smtClean="0">
                    <a:latin typeface="Tw Cen MT" panose="020B0602020104020603" pitchFamily="34" charset="0"/>
                  </a:rPr>
                  <a:t>CSD 1</a:t>
                </a:r>
              </a:p>
              <a:p>
                <a:pPr algn="ctr"/>
                <a:endParaRPr lang="en-US" sz="1400" b="1" dirty="0">
                  <a:latin typeface="Tw Cen MT" panose="020B0602020104020603" pitchFamily="34" charset="0"/>
                </a:endParaRPr>
              </a:p>
            </p:txBody>
          </p:sp>
          <p:sp>
            <p:nvSpPr>
              <p:cNvPr id="5" name="Oval 4"/>
              <p:cNvSpPr/>
              <p:nvPr/>
            </p:nvSpPr>
            <p:spPr>
              <a:xfrm>
                <a:off x="1181100" y="3200400"/>
                <a:ext cx="1295400" cy="11430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latin typeface="Tw Cen MT" panose="020B0602020104020603" pitchFamily="34" charset="0"/>
                  </a:rPr>
                  <a:t>Exchange 3 </a:t>
                </a:r>
                <a:endParaRPr lang="en-US" sz="1400" b="1" dirty="0">
                  <a:latin typeface="Tw Cen MT" panose="020B0602020104020603" pitchFamily="34" charset="0"/>
                </a:endParaRPr>
              </a:p>
              <a:p>
                <a:pPr algn="ctr"/>
                <a:r>
                  <a:rPr lang="en-US" sz="1400" b="1" dirty="0" smtClean="0">
                    <a:latin typeface="Tw Cen MT" panose="020B0602020104020603" pitchFamily="34" charset="0"/>
                  </a:rPr>
                  <a:t>CSD 3</a:t>
                </a:r>
                <a:endParaRPr lang="en-US" sz="1400" b="1" dirty="0">
                  <a:latin typeface="Tw Cen MT" panose="020B0602020104020603" pitchFamily="34" charset="0"/>
                </a:endParaRPr>
              </a:p>
            </p:txBody>
          </p:sp>
          <p:sp>
            <p:nvSpPr>
              <p:cNvPr id="6" name="Oval 5"/>
              <p:cNvSpPr/>
              <p:nvPr/>
            </p:nvSpPr>
            <p:spPr>
              <a:xfrm>
                <a:off x="2209800" y="1905000"/>
                <a:ext cx="1295400" cy="11430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Tw Cen MT" panose="020B0602020104020603" pitchFamily="34" charset="0"/>
                  </a:rPr>
                  <a:t>Exchange </a:t>
                </a:r>
                <a:r>
                  <a:rPr lang="en-US" sz="1400" b="1" dirty="0" smtClean="0">
                    <a:latin typeface="Tw Cen MT" panose="020B0602020104020603" pitchFamily="34" charset="0"/>
                  </a:rPr>
                  <a:t>2</a:t>
                </a:r>
                <a:endParaRPr lang="en-US" sz="1400" b="1" dirty="0">
                  <a:latin typeface="Tw Cen MT" panose="020B0602020104020603" pitchFamily="34" charset="0"/>
                </a:endParaRPr>
              </a:p>
              <a:p>
                <a:pPr algn="ctr"/>
                <a:r>
                  <a:rPr lang="en-US" sz="1400" b="1" dirty="0" smtClean="0">
                    <a:latin typeface="Tw Cen MT" panose="020B0602020104020603" pitchFamily="34" charset="0"/>
                  </a:rPr>
                  <a:t>CSD 2</a:t>
                </a:r>
                <a:endParaRPr lang="en-US" sz="1400" b="1" dirty="0">
                  <a:latin typeface="Tw Cen MT" panose="020B0602020104020603" pitchFamily="34" charset="0"/>
                </a:endParaRPr>
              </a:p>
            </p:txBody>
          </p:sp>
        </p:grpSp>
        <p:cxnSp>
          <p:nvCxnSpPr>
            <p:cNvPr id="9" name="Curved Connector 8"/>
            <p:cNvCxnSpPr>
              <a:stCxn id="6" idx="1"/>
              <a:endCxn id="4" idx="7"/>
            </p:cNvCxnSpPr>
            <p:nvPr/>
          </p:nvCxnSpPr>
          <p:spPr>
            <a:xfrm rot="16200000" flipV="1">
              <a:off x="1444172" y="1669176"/>
              <a:ext cx="12700" cy="712267"/>
            </a:xfrm>
            <a:prstGeom prst="curvedConnector3">
              <a:avLst>
                <a:gd name="adj1" fmla="val 1718724"/>
              </a:avLst>
            </a:prstGeom>
            <a:ln w="28575">
              <a:solidFill>
                <a:srgbClr val="FF0000"/>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 name="Curved Connector 11"/>
            <p:cNvCxnSpPr>
              <a:stCxn id="4" idx="4"/>
              <a:endCxn id="5" idx="2"/>
            </p:cNvCxnSpPr>
            <p:nvPr/>
          </p:nvCxnSpPr>
          <p:spPr>
            <a:xfrm rot="16200000" flipH="1">
              <a:off x="584763" y="2902372"/>
              <a:ext cx="520304" cy="168621"/>
            </a:xfrm>
            <a:prstGeom prst="curvedConnector2">
              <a:avLst/>
            </a:prstGeom>
            <a:ln w="28575">
              <a:solidFill>
                <a:srgbClr val="FF0000"/>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4" name="Curved Connector 13"/>
            <p:cNvCxnSpPr>
              <a:stCxn id="5" idx="6"/>
              <a:endCxn id="6" idx="4"/>
            </p:cNvCxnSpPr>
            <p:nvPr/>
          </p:nvCxnSpPr>
          <p:spPr>
            <a:xfrm flipV="1">
              <a:off x="1855349" y="2726531"/>
              <a:ext cx="272390" cy="520304"/>
            </a:xfrm>
            <a:prstGeom prst="curvedConnector2">
              <a:avLst/>
            </a:prstGeom>
            <a:ln w="28575">
              <a:solidFill>
                <a:srgbClr val="FF0000"/>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grpSp>
      <p:sp>
        <p:nvSpPr>
          <p:cNvPr id="19" name="Rectangle 18"/>
          <p:cNvSpPr/>
          <p:nvPr/>
        </p:nvSpPr>
        <p:spPr>
          <a:xfrm>
            <a:off x="3955610" y="737898"/>
            <a:ext cx="5431872" cy="7160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Tw Cen MT" panose="020B0602020104020603" pitchFamily="34" charset="0"/>
              </a:rPr>
              <a:t>Phase 2:	Qualified West African Broke</a:t>
            </a:r>
            <a:r>
              <a:rPr lang="en-US" dirty="0" smtClean="0">
                <a:solidFill>
                  <a:schemeClr val="tx1"/>
                </a:solidFill>
                <a:latin typeface="Tw Cen MT" panose="020B0602020104020603" pitchFamily="34" charset="0"/>
              </a:rPr>
              <a:t>rs (QWAB)</a:t>
            </a:r>
            <a:endParaRPr lang="en-US" dirty="0">
              <a:solidFill>
                <a:schemeClr val="tx1"/>
              </a:solidFill>
              <a:latin typeface="Tw Cen MT" panose="020B0602020104020603" pitchFamily="34" charset="0"/>
            </a:endParaRPr>
          </a:p>
        </p:txBody>
      </p:sp>
      <p:grpSp>
        <p:nvGrpSpPr>
          <p:cNvPr id="20" name="Group 19"/>
          <p:cNvGrpSpPr/>
          <p:nvPr/>
        </p:nvGrpSpPr>
        <p:grpSpPr>
          <a:xfrm>
            <a:off x="4395993" y="1533748"/>
            <a:ext cx="3876178" cy="2229191"/>
            <a:chOff x="297543" y="1905000"/>
            <a:chExt cx="2293257" cy="1752600"/>
          </a:xfrm>
        </p:grpSpPr>
        <p:grpSp>
          <p:nvGrpSpPr>
            <p:cNvPr id="21" name="Group 20"/>
            <p:cNvGrpSpPr/>
            <p:nvPr/>
          </p:nvGrpSpPr>
          <p:grpSpPr>
            <a:xfrm>
              <a:off x="297543" y="1905000"/>
              <a:ext cx="2293257" cy="1752600"/>
              <a:chOff x="297543" y="1905000"/>
              <a:chExt cx="3207657" cy="2438400"/>
            </a:xfrm>
          </p:grpSpPr>
          <p:sp>
            <p:nvSpPr>
              <p:cNvPr id="25" name="Oval 24"/>
              <p:cNvSpPr/>
              <p:nvPr/>
            </p:nvSpPr>
            <p:spPr>
              <a:xfrm>
                <a:off x="297543" y="1905000"/>
                <a:ext cx="1295400" cy="1143000"/>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Tw Cen MT" panose="020B0602020104020603" pitchFamily="34" charset="0"/>
                  </a:rPr>
                  <a:t>Exchange 1 </a:t>
                </a:r>
              </a:p>
              <a:p>
                <a:pPr algn="ctr"/>
                <a:r>
                  <a:rPr lang="en-US" sz="1400" b="1" dirty="0" smtClean="0">
                    <a:latin typeface="Tw Cen MT" panose="020B0602020104020603" pitchFamily="34" charset="0"/>
                  </a:rPr>
                  <a:t>CSD 1</a:t>
                </a:r>
                <a:endParaRPr lang="en-US" sz="1400" b="1" dirty="0">
                  <a:latin typeface="Tw Cen MT" panose="020B0602020104020603" pitchFamily="34" charset="0"/>
                </a:endParaRPr>
              </a:p>
            </p:txBody>
          </p:sp>
          <p:sp>
            <p:nvSpPr>
              <p:cNvPr id="26" name="Oval 25"/>
              <p:cNvSpPr/>
              <p:nvPr/>
            </p:nvSpPr>
            <p:spPr>
              <a:xfrm>
                <a:off x="1181100" y="3200400"/>
                <a:ext cx="1295400" cy="1143000"/>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Tw Cen MT" panose="020B0602020104020603" pitchFamily="34" charset="0"/>
                  </a:rPr>
                  <a:t>Exchange 3 </a:t>
                </a:r>
              </a:p>
              <a:p>
                <a:pPr algn="ctr"/>
                <a:r>
                  <a:rPr lang="en-US" sz="1400" b="1" dirty="0" smtClean="0">
                    <a:latin typeface="Tw Cen MT" panose="020B0602020104020603" pitchFamily="34" charset="0"/>
                  </a:rPr>
                  <a:t>CSD 3</a:t>
                </a:r>
                <a:endParaRPr lang="en-US" sz="1400" b="1" dirty="0">
                  <a:latin typeface="Tw Cen MT" panose="020B0602020104020603" pitchFamily="34" charset="0"/>
                </a:endParaRPr>
              </a:p>
            </p:txBody>
          </p:sp>
          <p:sp>
            <p:nvSpPr>
              <p:cNvPr id="27" name="Oval 26"/>
              <p:cNvSpPr/>
              <p:nvPr/>
            </p:nvSpPr>
            <p:spPr>
              <a:xfrm>
                <a:off x="2209800" y="1905000"/>
                <a:ext cx="1295400" cy="1143000"/>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Tw Cen MT" panose="020B0602020104020603" pitchFamily="34" charset="0"/>
                  </a:rPr>
                  <a:t>Exchange 2</a:t>
                </a:r>
              </a:p>
              <a:p>
                <a:pPr algn="ctr"/>
                <a:r>
                  <a:rPr lang="en-US" sz="1400" b="1" dirty="0" smtClean="0">
                    <a:latin typeface="Tw Cen MT" panose="020B0602020104020603" pitchFamily="34" charset="0"/>
                  </a:rPr>
                  <a:t>CSD 2</a:t>
                </a:r>
                <a:endParaRPr lang="en-US" sz="1400" b="1" dirty="0">
                  <a:latin typeface="Tw Cen MT" panose="020B0602020104020603" pitchFamily="34" charset="0"/>
                </a:endParaRPr>
              </a:p>
            </p:txBody>
          </p:sp>
        </p:grpSp>
        <p:cxnSp>
          <p:nvCxnSpPr>
            <p:cNvPr id="22" name="Curved Connector 21"/>
            <p:cNvCxnSpPr>
              <a:stCxn id="27" idx="1"/>
              <a:endCxn id="25" idx="7"/>
            </p:cNvCxnSpPr>
            <p:nvPr/>
          </p:nvCxnSpPr>
          <p:spPr>
            <a:xfrm rot="16200000" flipV="1">
              <a:off x="1444172" y="1669176"/>
              <a:ext cx="12700" cy="712267"/>
            </a:xfrm>
            <a:prstGeom prst="curvedConnector3">
              <a:avLst>
                <a:gd name="adj1" fmla="val 1718724"/>
              </a:avLst>
            </a:prstGeom>
            <a:ln w="28575">
              <a:solidFill>
                <a:srgbClr val="FF0000"/>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3" name="Curved Connector 22"/>
            <p:cNvCxnSpPr>
              <a:stCxn id="25" idx="4"/>
              <a:endCxn id="26" idx="2"/>
            </p:cNvCxnSpPr>
            <p:nvPr/>
          </p:nvCxnSpPr>
          <p:spPr>
            <a:xfrm rot="16200000" flipH="1">
              <a:off x="584763" y="2902372"/>
              <a:ext cx="520304" cy="168621"/>
            </a:xfrm>
            <a:prstGeom prst="curvedConnector2">
              <a:avLst/>
            </a:prstGeom>
            <a:ln w="28575">
              <a:solidFill>
                <a:srgbClr val="FF0000"/>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4" name="Curved Connector 23"/>
            <p:cNvCxnSpPr>
              <a:stCxn id="26" idx="6"/>
              <a:endCxn id="27" idx="4"/>
            </p:cNvCxnSpPr>
            <p:nvPr/>
          </p:nvCxnSpPr>
          <p:spPr>
            <a:xfrm flipV="1">
              <a:off x="1855349" y="2726531"/>
              <a:ext cx="272390" cy="520304"/>
            </a:xfrm>
            <a:prstGeom prst="curvedConnector2">
              <a:avLst/>
            </a:prstGeom>
            <a:ln w="28575">
              <a:solidFill>
                <a:srgbClr val="FF0000"/>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grpSp>
      <p:sp>
        <p:nvSpPr>
          <p:cNvPr id="28" name="Rectangle 27"/>
          <p:cNvSpPr/>
          <p:nvPr/>
        </p:nvSpPr>
        <p:spPr>
          <a:xfrm>
            <a:off x="4586554" y="1046773"/>
            <a:ext cx="1633622" cy="8042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1"/>
                </a:solidFill>
                <a:latin typeface="Tw Cen MT" panose="020B0602020104020603" pitchFamily="34" charset="0"/>
              </a:rPr>
              <a:t>QWAB</a:t>
            </a:r>
            <a:endParaRPr lang="en-US" sz="1400" dirty="0">
              <a:solidFill>
                <a:schemeClr val="tx1"/>
              </a:solidFill>
              <a:latin typeface="Tw Cen MT" panose="020B0602020104020603" pitchFamily="34" charset="0"/>
            </a:endParaRPr>
          </a:p>
        </p:txBody>
      </p:sp>
      <p:sp>
        <p:nvSpPr>
          <p:cNvPr id="29" name="Rectangle 28"/>
          <p:cNvSpPr/>
          <p:nvPr/>
        </p:nvSpPr>
        <p:spPr>
          <a:xfrm>
            <a:off x="7738875" y="1127933"/>
            <a:ext cx="1633622" cy="8042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1"/>
                </a:solidFill>
                <a:latin typeface="Tw Cen MT" panose="020B0602020104020603" pitchFamily="34" charset="0"/>
              </a:rPr>
              <a:t>QWAB</a:t>
            </a:r>
            <a:endParaRPr lang="en-US" sz="1400" dirty="0">
              <a:solidFill>
                <a:schemeClr val="tx1"/>
              </a:solidFill>
              <a:latin typeface="Tw Cen MT" panose="020B0602020104020603" pitchFamily="34" charset="0"/>
            </a:endParaRPr>
          </a:p>
        </p:txBody>
      </p:sp>
      <p:sp>
        <p:nvSpPr>
          <p:cNvPr id="30" name="Rectangle 29"/>
          <p:cNvSpPr/>
          <p:nvPr/>
        </p:nvSpPr>
        <p:spPr>
          <a:xfrm rot="20773473">
            <a:off x="6243506" y="3307597"/>
            <a:ext cx="1649339" cy="8042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1"/>
                </a:solidFill>
                <a:latin typeface="Tw Cen MT" panose="020B0602020104020603" pitchFamily="34" charset="0"/>
              </a:rPr>
              <a:t>QWAB</a:t>
            </a:r>
            <a:endParaRPr lang="en-US" sz="1400" dirty="0">
              <a:solidFill>
                <a:schemeClr val="tx1"/>
              </a:solidFill>
              <a:latin typeface="Tw Cen MT" panose="020B0602020104020603" pitchFamily="34" charset="0"/>
            </a:endParaRPr>
          </a:p>
        </p:txBody>
      </p:sp>
      <p:sp>
        <p:nvSpPr>
          <p:cNvPr id="32" name="Rectangle 31"/>
          <p:cNvSpPr/>
          <p:nvPr/>
        </p:nvSpPr>
        <p:spPr>
          <a:xfrm>
            <a:off x="2442725" y="3804199"/>
            <a:ext cx="3797582" cy="533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Tw Cen MT" panose="020B0602020104020603" pitchFamily="34" charset="0"/>
              </a:rPr>
              <a:t>Phase 3:	Federated System</a:t>
            </a:r>
            <a:endParaRPr lang="en-US" b="1" dirty="0">
              <a:solidFill>
                <a:schemeClr val="tx1"/>
              </a:solidFill>
              <a:latin typeface="Tw Cen MT" panose="020B0602020104020603" pitchFamily="34" charset="0"/>
            </a:endParaRPr>
          </a:p>
        </p:txBody>
      </p:sp>
      <p:grpSp>
        <p:nvGrpSpPr>
          <p:cNvPr id="65" name="Group 64"/>
          <p:cNvGrpSpPr/>
          <p:nvPr/>
        </p:nvGrpSpPr>
        <p:grpSpPr>
          <a:xfrm>
            <a:off x="3010224" y="4503629"/>
            <a:ext cx="5291341" cy="2274562"/>
            <a:chOff x="1828798" y="4487466"/>
            <a:chExt cx="5091907" cy="2580945"/>
          </a:xfrm>
        </p:grpSpPr>
        <p:cxnSp>
          <p:nvCxnSpPr>
            <p:cNvPr id="51" name="Straight Arrow Connector 50"/>
            <p:cNvCxnSpPr>
              <a:stCxn id="38" idx="6"/>
              <a:endCxn id="49" idx="1"/>
            </p:cNvCxnSpPr>
            <p:nvPr/>
          </p:nvCxnSpPr>
          <p:spPr>
            <a:xfrm>
              <a:off x="3307139" y="5178624"/>
              <a:ext cx="413165" cy="96349"/>
            </a:xfrm>
            <a:prstGeom prst="straightConnector1">
              <a:avLst/>
            </a:prstGeom>
            <a:ln w="34925">
              <a:solidFill>
                <a:srgbClr val="C00000"/>
              </a:solidFill>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63" name="Group 62"/>
            <p:cNvGrpSpPr/>
            <p:nvPr/>
          </p:nvGrpSpPr>
          <p:grpSpPr>
            <a:xfrm>
              <a:off x="1828798" y="4487466"/>
              <a:ext cx="5091907" cy="2580945"/>
              <a:chOff x="2604293" y="4487466"/>
              <a:chExt cx="5091907" cy="2580945"/>
            </a:xfrm>
          </p:grpSpPr>
          <p:grpSp>
            <p:nvGrpSpPr>
              <p:cNvPr id="33" name="Group 32"/>
              <p:cNvGrpSpPr/>
              <p:nvPr/>
            </p:nvGrpSpPr>
            <p:grpSpPr>
              <a:xfrm>
                <a:off x="2604293" y="4487466"/>
                <a:ext cx="5091907" cy="2580945"/>
                <a:chOff x="-61006" y="1935404"/>
                <a:chExt cx="3246132" cy="1875059"/>
              </a:xfrm>
            </p:grpSpPr>
            <p:grpSp>
              <p:nvGrpSpPr>
                <p:cNvPr id="34" name="Group 33"/>
                <p:cNvGrpSpPr/>
                <p:nvPr/>
              </p:nvGrpSpPr>
              <p:grpSpPr>
                <a:xfrm>
                  <a:off x="-61006" y="1935404"/>
                  <a:ext cx="3246132" cy="1875059"/>
                  <a:chOff x="-203972" y="1947302"/>
                  <a:chExt cx="4540477" cy="2608779"/>
                </a:xfrm>
              </p:grpSpPr>
              <p:sp>
                <p:nvSpPr>
                  <p:cNvPr id="38" name="Oval 37"/>
                  <p:cNvSpPr/>
                  <p:nvPr/>
                </p:nvSpPr>
                <p:spPr>
                  <a:xfrm>
                    <a:off x="-203972" y="2159112"/>
                    <a:ext cx="1318243" cy="973602"/>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Tw Cen MT" panose="020B0602020104020603" pitchFamily="34" charset="0"/>
                      </a:rPr>
                      <a:t>Exchange </a:t>
                    </a:r>
                    <a:r>
                      <a:rPr lang="en-US" sz="1400" b="1" dirty="0" smtClean="0">
                        <a:latin typeface="Tw Cen MT" panose="020B0602020104020603" pitchFamily="34" charset="0"/>
                      </a:rPr>
                      <a:t>1 </a:t>
                    </a:r>
                    <a:endParaRPr lang="en-US" sz="1400" b="1" dirty="0">
                      <a:latin typeface="Tw Cen MT" panose="020B0602020104020603" pitchFamily="34" charset="0"/>
                    </a:endParaRPr>
                  </a:p>
                  <a:p>
                    <a:pPr algn="ctr"/>
                    <a:r>
                      <a:rPr lang="en-US" sz="1400" b="1" dirty="0" smtClean="0">
                        <a:latin typeface="Tw Cen MT" panose="020B0602020104020603" pitchFamily="34" charset="0"/>
                      </a:rPr>
                      <a:t>CSD 1</a:t>
                    </a:r>
                    <a:endParaRPr lang="en-US" sz="1400" b="1" dirty="0">
                      <a:latin typeface="Tw Cen MT" panose="020B0602020104020603" pitchFamily="34" charset="0"/>
                    </a:endParaRPr>
                  </a:p>
                </p:txBody>
              </p:sp>
              <p:sp>
                <p:nvSpPr>
                  <p:cNvPr id="39" name="Oval 38"/>
                  <p:cNvSpPr/>
                  <p:nvPr/>
                </p:nvSpPr>
                <p:spPr>
                  <a:xfrm>
                    <a:off x="1422389" y="3654144"/>
                    <a:ext cx="1291391" cy="901937"/>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Tw Cen MT" panose="020B0602020104020603" pitchFamily="34" charset="0"/>
                      </a:rPr>
                      <a:t>Exchange </a:t>
                    </a:r>
                    <a:r>
                      <a:rPr lang="en-US" sz="1400" b="1" dirty="0" smtClean="0">
                        <a:latin typeface="Tw Cen MT" panose="020B0602020104020603" pitchFamily="34" charset="0"/>
                      </a:rPr>
                      <a:t>3 </a:t>
                    </a:r>
                    <a:endParaRPr lang="en-US" sz="1400" b="1" dirty="0">
                      <a:latin typeface="Tw Cen MT" panose="020B0602020104020603" pitchFamily="34" charset="0"/>
                    </a:endParaRPr>
                  </a:p>
                  <a:p>
                    <a:pPr algn="ctr"/>
                    <a:r>
                      <a:rPr lang="en-US" sz="1400" b="1" dirty="0" smtClean="0">
                        <a:latin typeface="Tw Cen MT" panose="020B0602020104020603" pitchFamily="34" charset="0"/>
                      </a:rPr>
                      <a:t>CSD 3</a:t>
                    </a:r>
                    <a:endParaRPr lang="en-US" sz="1400" b="1" dirty="0">
                      <a:latin typeface="Tw Cen MT" panose="020B0602020104020603" pitchFamily="34" charset="0"/>
                    </a:endParaRPr>
                  </a:p>
                </p:txBody>
              </p:sp>
              <p:sp>
                <p:nvSpPr>
                  <p:cNvPr id="40" name="Oval 39"/>
                  <p:cNvSpPr/>
                  <p:nvPr/>
                </p:nvSpPr>
                <p:spPr>
                  <a:xfrm>
                    <a:off x="3041105" y="1947302"/>
                    <a:ext cx="1295400" cy="114300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Tw Cen MT" panose="020B0602020104020603" pitchFamily="34" charset="0"/>
                      </a:rPr>
                      <a:t>Exchange </a:t>
                    </a:r>
                    <a:r>
                      <a:rPr lang="en-US" sz="1400" b="1" dirty="0" smtClean="0">
                        <a:latin typeface="Tw Cen MT" panose="020B0602020104020603" pitchFamily="34" charset="0"/>
                      </a:rPr>
                      <a:t>2 </a:t>
                    </a:r>
                    <a:endParaRPr lang="en-US" sz="1400" b="1" dirty="0">
                      <a:latin typeface="Tw Cen MT" panose="020B0602020104020603" pitchFamily="34" charset="0"/>
                    </a:endParaRPr>
                  </a:p>
                  <a:p>
                    <a:pPr algn="ctr"/>
                    <a:r>
                      <a:rPr lang="en-US" sz="1400" b="1" dirty="0" smtClean="0">
                        <a:latin typeface="Tw Cen MT" panose="020B0602020104020603" pitchFamily="34" charset="0"/>
                      </a:rPr>
                      <a:t>CSD </a:t>
                    </a:r>
                    <a:r>
                      <a:rPr lang="en-US" sz="1400" b="1" dirty="0">
                        <a:latin typeface="Tw Cen MT" panose="020B0602020104020603" pitchFamily="34" charset="0"/>
                      </a:rPr>
                      <a:t>2</a:t>
                    </a:r>
                  </a:p>
                </p:txBody>
              </p:sp>
            </p:grpSp>
            <p:cxnSp>
              <p:nvCxnSpPr>
                <p:cNvPr id="35" name="Curved Connector 34"/>
                <p:cNvCxnSpPr>
                  <a:stCxn id="40" idx="1"/>
                  <a:endCxn id="38" idx="7"/>
                </p:cNvCxnSpPr>
                <p:nvPr/>
              </p:nvCxnSpPr>
              <p:spPr>
                <a:xfrm rot="16200000" flipH="1" flipV="1">
                  <a:off x="1501826" y="1297318"/>
                  <a:ext cx="134408" cy="1651202"/>
                </a:xfrm>
                <a:prstGeom prst="curvedConnector3">
                  <a:avLst>
                    <a:gd name="adj1" fmla="val -226946"/>
                  </a:avLst>
                </a:prstGeom>
                <a:ln w="19050">
                  <a:solidFill>
                    <a:srgbClr val="7030A0"/>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6" name="Curved Connector 35"/>
                <p:cNvCxnSpPr>
                  <a:stCxn id="38" idx="4"/>
                  <a:endCxn id="39" idx="2"/>
                </p:cNvCxnSpPr>
                <p:nvPr/>
              </p:nvCxnSpPr>
              <p:spPr>
                <a:xfrm rot="16200000" flipH="1">
                  <a:off x="406521" y="2791119"/>
                  <a:ext cx="698911" cy="691510"/>
                </a:xfrm>
                <a:prstGeom prst="curvedConnector2">
                  <a:avLst/>
                </a:prstGeom>
                <a:ln w="19050">
                  <a:solidFill>
                    <a:srgbClr val="7030A0"/>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7" name="Curved Connector 36"/>
                <p:cNvCxnSpPr>
                  <a:stCxn id="39" idx="6"/>
                  <a:endCxn id="40" idx="4"/>
                </p:cNvCxnSpPr>
                <p:nvPr/>
              </p:nvCxnSpPr>
              <p:spPr>
                <a:xfrm flipV="1">
                  <a:off x="2024988" y="2756935"/>
                  <a:ext cx="697076" cy="729393"/>
                </a:xfrm>
                <a:prstGeom prst="curvedConnector2">
                  <a:avLst/>
                </a:prstGeom>
                <a:ln w="19050">
                  <a:solidFill>
                    <a:srgbClr val="7030A0"/>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grpSp>
          <p:sp>
            <p:nvSpPr>
              <p:cNvPr id="49" name="Rectangle 48"/>
              <p:cNvSpPr/>
              <p:nvPr/>
            </p:nvSpPr>
            <p:spPr>
              <a:xfrm>
                <a:off x="4495799" y="4889715"/>
                <a:ext cx="1380600" cy="770516"/>
              </a:xfrm>
              <a:prstGeom prst="rect">
                <a:avLst/>
              </a:prstGeom>
              <a:solidFill>
                <a:srgbClr val="1C82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latin typeface="Tw Cen MT" panose="020B0602020104020603" pitchFamily="34" charset="0"/>
                  </a:rPr>
                  <a:t>WASM</a:t>
                </a:r>
              </a:p>
              <a:p>
                <a:pPr algn="ctr"/>
                <a:r>
                  <a:rPr lang="en-US" sz="2000" b="1" dirty="0" smtClean="0">
                    <a:latin typeface="Tw Cen MT" panose="020B0602020104020603" pitchFamily="34" charset="0"/>
                  </a:rPr>
                  <a:t>ICSD</a:t>
                </a:r>
                <a:endParaRPr lang="en-US" sz="2000" b="1" dirty="0">
                  <a:latin typeface="Tw Cen MT" panose="020B0602020104020603" pitchFamily="34" charset="0"/>
                </a:endParaRPr>
              </a:p>
            </p:txBody>
          </p:sp>
          <p:cxnSp>
            <p:nvCxnSpPr>
              <p:cNvPr id="53" name="Straight Arrow Connector 52"/>
              <p:cNvCxnSpPr>
                <a:stCxn id="49" idx="3"/>
              </p:cNvCxnSpPr>
              <p:nvPr/>
            </p:nvCxnSpPr>
            <p:spPr>
              <a:xfrm flipV="1">
                <a:off x="5876399" y="5207900"/>
                <a:ext cx="364340" cy="67073"/>
              </a:xfrm>
              <a:prstGeom prst="straightConnector1">
                <a:avLst/>
              </a:prstGeom>
              <a:ln w="34925">
                <a:solidFill>
                  <a:srgbClr val="C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a:stCxn id="49" idx="2"/>
              </p:cNvCxnSpPr>
              <p:nvPr/>
            </p:nvCxnSpPr>
            <p:spPr>
              <a:xfrm flipH="1">
                <a:off x="5143500" y="5660231"/>
                <a:ext cx="42600" cy="457200"/>
              </a:xfrm>
              <a:prstGeom prst="straightConnector1">
                <a:avLst/>
              </a:prstGeom>
              <a:ln w="34925">
                <a:solidFill>
                  <a:srgbClr val="C00000"/>
                </a:solidFill>
                <a:headEnd type="triangle"/>
                <a:tailEnd type="triangle"/>
              </a:ln>
            </p:spPr>
            <p:style>
              <a:lnRef idx="1">
                <a:schemeClr val="accent1"/>
              </a:lnRef>
              <a:fillRef idx="0">
                <a:schemeClr val="accent1"/>
              </a:fillRef>
              <a:effectRef idx="0">
                <a:schemeClr val="accent1"/>
              </a:effectRef>
              <a:fontRef idx="minor">
                <a:schemeClr val="tx1"/>
              </a:fontRef>
            </p:style>
          </p:cxnSp>
        </p:grpSp>
      </p:grpSp>
      <p:sp>
        <p:nvSpPr>
          <p:cNvPr id="70" name="Rectangle 69"/>
          <p:cNvSpPr/>
          <p:nvPr/>
        </p:nvSpPr>
        <p:spPr>
          <a:xfrm>
            <a:off x="304800" y="1166273"/>
            <a:ext cx="3886200" cy="27199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913161" y="1143000"/>
            <a:ext cx="3926039" cy="27199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p:cNvSpPr/>
          <p:nvPr/>
        </p:nvSpPr>
        <p:spPr>
          <a:xfrm>
            <a:off x="2353371" y="3956784"/>
            <a:ext cx="3926039" cy="26163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chemeClr val="bg1"/>
                </a:solidFill>
              </a:ln>
            </a:endParaRPr>
          </a:p>
        </p:txBody>
      </p:sp>
      <p:sp>
        <p:nvSpPr>
          <p:cNvPr id="73" name="Slide Number Placeholder 5"/>
          <p:cNvSpPr txBox="1">
            <a:spLocks/>
          </p:cNvSpPr>
          <p:nvPr/>
        </p:nvSpPr>
        <p:spPr>
          <a:xfrm>
            <a:off x="8190121" y="651270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dirty="0" smtClean="0">
                <a:latin typeface="Tw Cen MT" panose="020B0602020104020603" pitchFamily="34" charset="0"/>
              </a:rPr>
              <a:t>2</a:t>
            </a:r>
            <a:endParaRPr lang="en-US" sz="1600" dirty="0">
              <a:latin typeface="Tw Cen MT" panose="020B0602020104020603" pitchFamily="34" charset="0"/>
            </a:endParaRPr>
          </a:p>
        </p:txBody>
      </p:sp>
      <p:sp>
        <p:nvSpPr>
          <p:cNvPr id="8" name="TextBox 7"/>
          <p:cNvSpPr txBox="1"/>
          <p:nvPr/>
        </p:nvSpPr>
        <p:spPr>
          <a:xfrm>
            <a:off x="3225859" y="2731710"/>
            <a:ext cx="1654239" cy="945219"/>
          </a:xfrm>
          <a:prstGeom prst="rect">
            <a:avLst/>
          </a:prstGeom>
          <a:noFill/>
        </p:spPr>
        <p:txBody>
          <a:bodyPr wrap="square" rtlCol="0">
            <a:spAutoFit/>
          </a:bodyPr>
          <a:lstStyle/>
          <a:p>
            <a:r>
              <a:rPr lang="en-US" sz="1400" dirty="0" smtClean="0">
                <a:latin typeface="Tw Cen MT" panose="020B0602020104020603" pitchFamily="34" charset="0"/>
              </a:rPr>
              <a:t>West African Broker operates under the umbrella of the Local Broker</a:t>
            </a:r>
            <a:endParaRPr lang="en-US" sz="1400" dirty="0">
              <a:latin typeface="Tw Cen MT" panose="020B0602020104020603" pitchFamily="34" charset="0"/>
            </a:endParaRPr>
          </a:p>
        </p:txBody>
      </p:sp>
      <p:sp>
        <p:nvSpPr>
          <p:cNvPr id="48" name="TextBox 47"/>
          <p:cNvSpPr txBox="1"/>
          <p:nvPr/>
        </p:nvSpPr>
        <p:spPr>
          <a:xfrm>
            <a:off x="7211772" y="3016193"/>
            <a:ext cx="1857631" cy="1384995"/>
          </a:xfrm>
          <a:prstGeom prst="rect">
            <a:avLst/>
          </a:prstGeom>
          <a:noFill/>
        </p:spPr>
        <p:txBody>
          <a:bodyPr wrap="square" rtlCol="0">
            <a:spAutoFit/>
          </a:bodyPr>
          <a:lstStyle/>
          <a:p>
            <a:pPr algn="just"/>
            <a:r>
              <a:rPr lang="en-US" sz="1400" dirty="0" smtClean="0">
                <a:latin typeface="Tw Cen MT" panose="020B0602020104020603" pitchFamily="34" charset="0"/>
              </a:rPr>
              <a:t>QWABs have direct access to the facilities of the Local Exchanges and CSDs. They are recognized as Trading Participants</a:t>
            </a:r>
            <a:endParaRPr lang="en-US" sz="1400" dirty="0">
              <a:latin typeface="Tw Cen MT" panose="020B0602020104020603" pitchFamily="34" charset="0"/>
            </a:endParaRPr>
          </a:p>
        </p:txBody>
      </p:sp>
      <p:cxnSp>
        <p:nvCxnSpPr>
          <p:cNvPr id="15" name="Straight Connector 14"/>
          <p:cNvCxnSpPr/>
          <p:nvPr/>
        </p:nvCxnSpPr>
        <p:spPr>
          <a:xfrm>
            <a:off x="225228" y="2229873"/>
            <a:ext cx="1203158"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2575187" y="2249022"/>
            <a:ext cx="1203158"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1337803" y="3377210"/>
            <a:ext cx="1203158"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4572000" y="2050086"/>
            <a:ext cx="1203158"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6858000" y="2036290"/>
            <a:ext cx="1203158"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5654842" y="3240472"/>
            <a:ext cx="1203158"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3135047" y="5108728"/>
            <a:ext cx="1203158"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202572" y="4220896"/>
            <a:ext cx="2847182" cy="2462213"/>
          </a:xfrm>
          <a:prstGeom prst="rect">
            <a:avLst/>
          </a:prstGeom>
          <a:noFill/>
        </p:spPr>
        <p:txBody>
          <a:bodyPr wrap="square" rtlCol="0">
            <a:spAutoFit/>
          </a:bodyPr>
          <a:lstStyle/>
          <a:p>
            <a:pPr algn="just"/>
            <a:r>
              <a:rPr lang="en-US" sz="1400" dirty="0">
                <a:latin typeface="Tw Cen MT" panose="020B0602020104020603" pitchFamily="34" charset="0"/>
              </a:rPr>
              <a:t>Securities will continue to be listed on the Local Exchanges but such securities will also be accessible on a common platform to be called West African Securities Market (WASM).  All Exchanges within the Region shall be linked to the WASM. There shall be virtual International Central Securities Depository (ICSD) which shall be established to mirror all local CSDs.</a:t>
            </a:r>
          </a:p>
        </p:txBody>
      </p:sp>
      <p:cxnSp>
        <p:nvCxnSpPr>
          <p:cNvPr id="74" name="Straight Connector 73"/>
          <p:cNvCxnSpPr/>
          <p:nvPr/>
        </p:nvCxnSpPr>
        <p:spPr>
          <a:xfrm>
            <a:off x="5007818" y="6384996"/>
            <a:ext cx="1203158"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6826020" y="5001912"/>
            <a:ext cx="1203158"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a:off x="5045242" y="5184206"/>
            <a:ext cx="1203158"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7999939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5105400" y="1341205"/>
            <a:ext cx="3200400" cy="523220"/>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en-US" sz="2800" b="1" dirty="0" smtClean="0">
                <a:solidFill>
                  <a:srgbClr val="C00000"/>
                </a:solidFill>
                <a:latin typeface="Tw Cen MT" panose="020B0602020104020603" pitchFamily="34" charset="0"/>
              </a:rPr>
              <a:t>Challenges </a:t>
            </a:r>
            <a:endParaRPr lang="en-US" sz="2800" b="1" dirty="0">
              <a:solidFill>
                <a:srgbClr val="C00000"/>
              </a:solidFill>
              <a:latin typeface="Tw Cen MT" panose="020B0602020104020603" pitchFamily="34" charset="0"/>
            </a:endParaRPr>
          </a:p>
        </p:txBody>
      </p:sp>
      <p:sp>
        <p:nvSpPr>
          <p:cNvPr id="24" name="Slide Number Placeholder 5"/>
          <p:cNvSpPr txBox="1">
            <a:spLocks/>
          </p:cNvSpPr>
          <p:nvPr/>
        </p:nvSpPr>
        <p:spPr>
          <a:xfrm>
            <a:off x="8077200" y="6414622"/>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dirty="0">
                <a:latin typeface="Tw Cen MT" panose="020B0602020104020603" pitchFamily="34" charset="0"/>
              </a:rPr>
              <a:t>3</a:t>
            </a:r>
            <a:r>
              <a:rPr lang="en-US" sz="1600" dirty="0" smtClean="0">
                <a:latin typeface="Tw Cen MT" panose="020B0602020104020603" pitchFamily="34" charset="0"/>
              </a:rPr>
              <a:t> </a:t>
            </a:r>
            <a:endParaRPr lang="en-US" sz="1600" dirty="0">
              <a:latin typeface="Tw Cen MT" panose="020B0602020104020603" pitchFamily="34" charset="0"/>
            </a:endParaRPr>
          </a:p>
        </p:txBody>
      </p:sp>
      <p:sp>
        <p:nvSpPr>
          <p:cNvPr id="3" name="Rectangle 2"/>
          <p:cNvSpPr/>
          <p:nvPr/>
        </p:nvSpPr>
        <p:spPr>
          <a:xfrm>
            <a:off x="541480" y="3077146"/>
            <a:ext cx="3543300" cy="2051780"/>
          </a:xfrm>
          <a:prstGeom prst="rect">
            <a:avLst/>
          </a:prstGeom>
          <a:solidFill>
            <a:schemeClr val="bg1">
              <a:lumMod val="95000"/>
            </a:schemeClr>
          </a:solidFill>
        </p:spPr>
        <p:txBody>
          <a:bodyPr wrap="square">
            <a:spAutoFit/>
          </a:bodyPr>
          <a:lstStyle/>
          <a:p>
            <a:pPr algn="just">
              <a:lnSpc>
                <a:spcPct val="107000"/>
              </a:lnSpc>
              <a:spcAft>
                <a:spcPts val="800"/>
              </a:spcAft>
            </a:pPr>
            <a:r>
              <a:rPr lang="en-US" sz="2000" dirty="0" smtClean="0">
                <a:latin typeface="Tw Cen MT" panose="020B0602020104020603" pitchFamily="34" charset="0"/>
                <a:ea typeface="Calibri" panose="020F0502020204030204" pitchFamily="34" charset="0"/>
                <a:cs typeface="Helvetica" panose="020B0604020202020204" pitchFamily="34" charset="0"/>
              </a:rPr>
              <a:t>Since the implementation </a:t>
            </a:r>
            <a:r>
              <a:rPr lang="en-US" sz="2000" dirty="0">
                <a:latin typeface="Tw Cen MT" panose="020B0602020104020603" pitchFamily="34" charset="0"/>
                <a:ea typeface="Calibri" panose="020F0502020204030204" pitchFamily="34" charset="0"/>
                <a:cs typeface="Helvetica" panose="020B0604020202020204" pitchFamily="34" charset="0"/>
              </a:rPr>
              <a:t>of the </a:t>
            </a:r>
            <a:r>
              <a:rPr lang="en-US" sz="2000" dirty="0" smtClean="0">
                <a:latin typeface="Tw Cen MT" panose="020B0602020104020603" pitchFamily="34" charset="0"/>
                <a:ea typeface="Calibri" panose="020F0502020204030204" pitchFamily="34" charset="0"/>
                <a:cs typeface="Helvetica" panose="020B0604020202020204" pitchFamily="34" charset="0"/>
              </a:rPr>
              <a:t>phase one </a:t>
            </a:r>
            <a:r>
              <a:rPr lang="en-US" sz="2000" dirty="0">
                <a:latin typeface="Tw Cen MT" panose="020B0602020104020603" pitchFamily="34" charset="0"/>
                <a:ea typeface="Calibri" panose="020F0502020204030204" pitchFamily="34" charset="0"/>
                <a:cs typeface="Helvetica" panose="020B0604020202020204" pitchFamily="34" charset="0"/>
              </a:rPr>
              <a:t>of the West African Capital </a:t>
            </a:r>
            <a:r>
              <a:rPr lang="en-US" sz="2000" dirty="0" smtClean="0">
                <a:latin typeface="Tw Cen MT" panose="020B0602020104020603" pitchFamily="34" charset="0"/>
                <a:ea typeface="Calibri" panose="020F0502020204030204" pitchFamily="34" charset="0"/>
                <a:cs typeface="Helvetica" panose="020B0604020202020204" pitchFamily="34" charset="0"/>
              </a:rPr>
              <a:t>Market </a:t>
            </a:r>
            <a:r>
              <a:rPr lang="en-US" sz="2000" dirty="0">
                <a:latin typeface="Tw Cen MT" panose="020B0602020104020603" pitchFamily="34" charset="0"/>
                <a:ea typeface="Calibri" panose="020F0502020204030204" pitchFamily="34" charset="0"/>
                <a:cs typeface="Helvetica" panose="020B0604020202020204" pitchFamily="34" charset="0"/>
              </a:rPr>
              <a:t>Integration </a:t>
            </a:r>
            <a:r>
              <a:rPr lang="en-US" sz="2000" dirty="0" err="1">
                <a:latin typeface="Tw Cen MT" panose="020B0602020104020603" pitchFamily="34" charset="0"/>
                <a:ea typeface="Calibri" panose="020F0502020204030204" pitchFamily="34" charset="0"/>
                <a:cs typeface="Helvetica" panose="020B0604020202020204" pitchFamily="34" charset="0"/>
              </a:rPr>
              <a:t>programme</a:t>
            </a:r>
            <a:r>
              <a:rPr lang="en-US" sz="2000" dirty="0">
                <a:latin typeface="Tw Cen MT" panose="020B0602020104020603" pitchFamily="34" charset="0"/>
                <a:ea typeface="Calibri" panose="020F0502020204030204" pitchFamily="34" charset="0"/>
                <a:cs typeface="Helvetica" panose="020B0604020202020204" pitchFamily="34" charset="0"/>
              </a:rPr>
              <a:t> </a:t>
            </a:r>
            <a:r>
              <a:rPr lang="en-US" sz="2000" dirty="0" smtClean="0">
                <a:latin typeface="Tw Cen MT" panose="020B0602020104020603" pitchFamily="34" charset="0"/>
                <a:ea typeface="Calibri" panose="020F0502020204030204" pitchFamily="34" charset="0"/>
                <a:cs typeface="Helvetica" panose="020B0604020202020204" pitchFamily="34" charset="0"/>
              </a:rPr>
              <a:t>several trades have been consummated between Ghana and Nigeria  </a:t>
            </a:r>
            <a:endParaRPr lang="en-US" sz="2000" dirty="0">
              <a:latin typeface="Tw Cen MT" panose="020B0602020104020603" pitchFamily="34" charset="0"/>
              <a:ea typeface="Calibri" panose="020F0502020204030204" pitchFamily="34" charset="0"/>
              <a:cs typeface="Times New Roman" panose="02020603050405020304" pitchFamily="18" charset="0"/>
            </a:endParaRPr>
          </a:p>
        </p:txBody>
      </p:sp>
      <p:pic>
        <p:nvPicPr>
          <p:cNvPr id="15" name="Picture 14"/>
          <p:cNvPicPr>
            <a:picLocks noChangeAspect="1"/>
          </p:cNvPicPr>
          <p:nvPr/>
        </p:nvPicPr>
        <p:blipFill rotWithShape="1">
          <a:blip r:embed="rId2"/>
          <a:srcRect l="1" t="1" r="71015" b="516"/>
          <a:stretch/>
        </p:blipFill>
        <p:spPr>
          <a:xfrm>
            <a:off x="541480" y="1295400"/>
            <a:ext cx="1302996" cy="1665829"/>
          </a:xfrm>
          <a:prstGeom prst="rect">
            <a:avLst/>
          </a:prstGeom>
        </p:spPr>
      </p:pic>
      <p:sp>
        <p:nvSpPr>
          <p:cNvPr id="8" name="TextBox 7"/>
          <p:cNvSpPr txBox="1"/>
          <p:nvPr/>
        </p:nvSpPr>
        <p:spPr>
          <a:xfrm>
            <a:off x="5562600" y="3077146"/>
            <a:ext cx="3048000" cy="1754326"/>
          </a:xfrm>
          <a:prstGeom prst="rect">
            <a:avLst/>
          </a:prstGeom>
          <a:solidFill>
            <a:schemeClr val="bg1">
              <a:lumMod val="95000"/>
            </a:schemeClr>
          </a:solidFill>
        </p:spPr>
        <p:txBody>
          <a:bodyPr wrap="square" rtlCol="0">
            <a:spAutoFit/>
          </a:bodyPr>
          <a:lstStyle/>
          <a:p>
            <a:pPr algn="just"/>
            <a:r>
              <a:rPr lang="en-US" dirty="0" smtClean="0">
                <a:solidFill>
                  <a:srgbClr val="000000"/>
                </a:solidFill>
                <a:latin typeface="Tw Cen MT" panose="020B0602020104020603" pitchFamily="34" charset="0"/>
                <a:ea typeface="Calibri" panose="020F0502020204030204" pitchFamily="34" charset="0"/>
                <a:cs typeface="Helvetica" panose="020B0604020202020204" pitchFamily="34" charset="0"/>
              </a:rPr>
              <a:t>Cash settlement has  been the major challenge, this is being addressed.  Also, more trades are being expected from other jurisdictions  </a:t>
            </a:r>
            <a:endParaRPr lang="en-US" dirty="0">
              <a:solidFill>
                <a:srgbClr val="000000"/>
              </a:solidFill>
              <a:latin typeface="Tw Cen MT" panose="020B0602020104020603" pitchFamily="34" charset="0"/>
              <a:ea typeface="Calibri" panose="020F0502020204030204" pitchFamily="34" charset="0"/>
              <a:cs typeface="Helvetica" panose="020B0604020202020204" pitchFamily="34" charset="0"/>
            </a:endParaRPr>
          </a:p>
          <a:p>
            <a:pPr algn="just"/>
            <a:endParaRPr lang="en-US" dirty="0">
              <a:solidFill>
                <a:srgbClr val="000000"/>
              </a:solidFill>
              <a:latin typeface="Tw Cen MT" panose="020B0602020104020603" pitchFamily="34" charset="0"/>
              <a:ea typeface="Calibri" panose="020F0502020204030204" pitchFamily="34" charset="0"/>
              <a:cs typeface="Helvetica" panose="020B0604020202020204" pitchFamily="34" charset="0"/>
            </a:endParaRPr>
          </a:p>
        </p:txBody>
      </p:sp>
      <p:sp>
        <p:nvSpPr>
          <p:cNvPr id="2" name="Teardrop 1"/>
          <p:cNvSpPr/>
          <p:nvPr/>
        </p:nvSpPr>
        <p:spPr>
          <a:xfrm>
            <a:off x="5791200" y="2108058"/>
            <a:ext cx="2165208" cy="666973"/>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Cash Settlements</a:t>
            </a:r>
            <a:endParaRPr lang="en-US" dirty="0"/>
          </a:p>
        </p:txBody>
      </p:sp>
      <p:sp>
        <p:nvSpPr>
          <p:cNvPr id="5" name="TextBox 4"/>
          <p:cNvSpPr txBox="1"/>
          <p:nvPr/>
        </p:nvSpPr>
        <p:spPr>
          <a:xfrm>
            <a:off x="1844476" y="1834524"/>
            <a:ext cx="2499787" cy="523220"/>
          </a:xfrm>
          <a:prstGeom prst="rect">
            <a:avLst/>
          </a:prstGeom>
          <a:noFill/>
        </p:spPr>
        <p:txBody>
          <a:bodyPr wrap="square" rtlCol="0">
            <a:spAutoFit/>
          </a:bodyPr>
          <a:lstStyle/>
          <a:p>
            <a:r>
              <a:rPr lang="en-US" sz="2800" b="1" dirty="0">
                <a:solidFill>
                  <a:srgbClr val="C00000"/>
                </a:solidFill>
                <a:latin typeface="Tw Cen MT" panose="020B0602020104020603" pitchFamily="34" charset="0"/>
              </a:rPr>
              <a:t>Progress so far</a:t>
            </a:r>
            <a:endParaRPr lang="en-US" sz="2800" dirty="0">
              <a:solidFill>
                <a:srgbClr val="C00000"/>
              </a:solidFill>
            </a:endParaRPr>
          </a:p>
        </p:txBody>
      </p:sp>
    </p:spTree>
    <p:extLst>
      <p:ext uri="{BB962C8B-B14F-4D97-AF65-F5344CB8AC3E}">
        <p14:creationId xmlns:p14="http://schemas.microsoft.com/office/powerpoint/2010/main" xmlns="" val="34493093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8"/>
          <p:cNvSpPr>
            <a:spLocks noChangeArrowheads="1"/>
          </p:cNvSpPr>
          <p:nvPr/>
        </p:nvSpPr>
        <p:spPr bwMode="auto">
          <a:xfrm>
            <a:off x="762000" y="2895600"/>
            <a:ext cx="7772400" cy="91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round/>
                <a:headEnd/>
                <a:tailEnd/>
              </a14:hiddenLine>
            </a:ext>
          </a:extLst>
        </p:spPr>
        <p:txBody>
          <a:bodyPr/>
          <a:lstStyle>
            <a:lvl1pPr eaLnBrk="0" hangingPunct="0">
              <a:defRPr b="1">
                <a:solidFill>
                  <a:schemeClr val="tx1"/>
                </a:solidFill>
                <a:latin typeface="Arial" pitchFamily="34" charset="0"/>
                <a:ea typeface="MS PGothic" pitchFamily="34" charset="-128"/>
              </a:defRPr>
            </a:lvl1pPr>
            <a:lvl2pPr marL="742950" indent="-285750" eaLnBrk="0" hangingPunct="0">
              <a:defRPr b="1">
                <a:solidFill>
                  <a:schemeClr val="tx1"/>
                </a:solidFill>
                <a:latin typeface="Arial" pitchFamily="34" charset="0"/>
                <a:ea typeface="MS PGothic" pitchFamily="34" charset="-128"/>
              </a:defRPr>
            </a:lvl2pPr>
            <a:lvl3pPr marL="1143000" indent="-228600" eaLnBrk="0" hangingPunct="0">
              <a:defRPr b="1">
                <a:solidFill>
                  <a:schemeClr val="tx1"/>
                </a:solidFill>
                <a:latin typeface="Arial" pitchFamily="34" charset="0"/>
                <a:ea typeface="MS PGothic" pitchFamily="34" charset="-128"/>
              </a:defRPr>
            </a:lvl3pPr>
            <a:lvl4pPr marL="1600200" indent="-228600" eaLnBrk="0" hangingPunct="0">
              <a:defRPr b="1">
                <a:solidFill>
                  <a:schemeClr val="tx1"/>
                </a:solidFill>
                <a:latin typeface="Arial" pitchFamily="34" charset="0"/>
                <a:ea typeface="MS PGothic" pitchFamily="34" charset="-128"/>
              </a:defRPr>
            </a:lvl4pPr>
            <a:lvl5pPr marL="2057400" indent="-228600" eaLnBrk="0" hangingPunct="0">
              <a:defRPr b="1">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b="1">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b="1">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b="1">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b="1">
                <a:solidFill>
                  <a:schemeClr val="tx1"/>
                </a:solidFill>
                <a:latin typeface="Arial" pitchFamily="34" charset="0"/>
                <a:ea typeface="MS PGothic" pitchFamily="34" charset="-128"/>
              </a:defRPr>
            </a:lvl9pPr>
          </a:lstStyle>
          <a:p>
            <a:pPr algn="ctr" eaLnBrk="1" hangingPunct="1"/>
            <a:endParaRPr lang="en-US" altLang="en-US" sz="3200" dirty="0">
              <a:latin typeface="Bookman Old Style" pitchFamily="18" charset="0"/>
            </a:endParaRPr>
          </a:p>
        </p:txBody>
      </p:sp>
      <p:sp>
        <p:nvSpPr>
          <p:cNvPr id="4" name="Rectangle 8"/>
          <p:cNvSpPr>
            <a:spLocks noChangeArrowheads="1"/>
          </p:cNvSpPr>
          <p:nvPr/>
        </p:nvSpPr>
        <p:spPr bwMode="auto">
          <a:xfrm>
            <a:off x="609600" y="2971800"/>
            <a:ext cx="7772400" cy="91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round/>
                <a:headEnd/>
                <a:tailEnd/>
              </a14:hiddenLine>
            </a:ext>
          </a:extLst>
        </p:spPr>
        <p:txBody>
          <a:bodyPr/>
          <a:lstStyle>
            <a:lvl1pPr eaLnBrk="0" hangingPunct="0">
              <a:defRPr b="1">
                <a:solidFill>
                  <a:schemeClr val="tx1"/>
                </a:solidFill>
                <a:latin typeface="Arial" pitchFamily="34" charset="0"/>
                <a:ea typeface="MS PGothic" pitchFamily="34" charset="-128"/>
              </a:defRPr>
            </a:lvl1pPr>
            <a:lvl2pPr marL="742950" indent="-285750" eaLnBrk="0" hangingPunct="0">
              <a:defRPr b="1">
                <a:solidFill>
                  <a:schemeClr val="tx1"/>
                </a:solidFill>
                <a:latin typeface="Arial" pitchFamily="34" charset="0"/>
                <a:ea typeface="MS PGothic" pitchFamily="34" charset="-128"/>
              </a:defRPr>
            </a:lvl2pPr>
            <a:lvl3pPr marL="1143000" indent="-228600" eaLnBrk="0" hangingPunct="0">
              <a:defRPr b="1">
                <a:solidFill>
                  <a:schemeClr val="tx1"/>
                </a:solidFill>
                <a:latin typeface="Arial" pitchFamily="34" charset="0"/>
                <a:ea typeface="MS PGothic" pitchFamily="34" charset="-128"/>
              </a:defRPr>
            </a:lvl3pPr>
            <a:lvl4pPr marL="1600200" indent="-228600" eaLnBrk="0" hangingPunct="0">
              <a:defRPr b="1">
                <a:solidFill>
                  <a:schemeClr val="tx1"/>
                </a:solidFill>
                <a:latin typeface="Arial" pitchFamily="34" charset="0"/>
                <a:ea typeface="MS PGothic" pitchFamily="34" charset="-128"/>
              </a:defRPr>
            </a:lvl4pPr>
            <a:lvl5pPr marL="2057400" indent="-228600" eaLnBrk="0" hangingPunct="0">
              <a:defRPr b="1">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b="1">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b="1">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b="1">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b="1">
                <a:solidFill>
                  <a:schemeClr val="tx1"/>
                </a:solidFill>
                <a:latin typeface="Arial" pitchFamily="34" charset="0"/>
                <a:ea typeface="MS PGothic" pitchFamily="34" charset="-128"/>
              </a:defRPr>
            </a:lvl9pPr>
          </a:lstStyle>
          <a:p>
            <a:pPr algn="ctr" eaLnBrk="1" hangingPunct="1"/>
            <a:r>
              <a:rPr lang="en-US" altLang="en-US" sz="4400" i="1" dirty="0">
                <a:effectLst>
                  <a:outerShdw blurRad="38100" dist="38100" dir="2700000" algn="tl">
                    <a:srgbClr val="000000">
                      <a:alpha val="43137"/>
                    </a:srgbClr>
                  </a:outerShdw>
                </a:effectLst>
                <a:latin typeface="Tw Cen MT" pitchFamily="34" charset="0"/>
              </a:rPr>
              <a:t>Thank you</a:t>
            </a:r>
          </a:p>
        </p:txBody>
      </p:sp>
    </p:spTree>
    <p:extLst>
      <p:ext uri="{BB962C8B-B14F-4D97-AF65-F5344CB8AC3E}">
        <p14:creationId xmlns:p14="http://schemas.microsoft.com/office/powerpoint/2010/main" xmlns="" val="198812161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17071</TotalTime>
  <Words>233</Words>
  <Application>Microsoft Office PowerPoint</Application>
  <PresentationFormat>On-screen Show (4:3)</PresentationFormat>
  <Paragraphs>55</Paragraphs>
  <Slides>5</Slides>
  <Notes>1</Notes>
  <HiddenSlides>0</HiddenSlides>
  <MMClips>0</MMClips>
  <ScaleCrop>false</ScaleCrop>
  <HeadingPairs>
    <vt:vector size="4" baseType="variant">
      <vt:variant>
        <vt:lpstr>Theme</vt:lpstr>
      </vt:variant>
      <vt:variant>
        <vt:i4>2</vt:i4>
      </vt:variant>
      <vt:variant>
        <vt:lpstr>Slide Titles</vt:lpstr>
      </vt:variant>
      <vt:variant>
        <vt:i4>5</vt:i4>
      </vt:variant>
    </vt:vector>
  </HeadingPairs>
  <TitlesOfParts>
    <vt:vector size="7" baseType="lpstr">
      <vt:lpstr>template</vt:lpstr>
      <vt:lpstr>Custom Design</vt:lpstr>
      <vt:lpstr>Slide 1</vt:lpstr>
      <vt:lpstr>Slide 2</vt:lpstr>
      <vt:lpstr>Slide 3</vt:lpstr>
      <vt:lpstr>Slide 4</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agbejimi</dc:creator>
  <cp:lastModifiedBy>cmcsecretariat</cp:lastModifiedBy>
  <cp:revision>2617</cp:revision>
  <cp:lastPrinted>2015-11-17T14:11:07Z</cp:lastPrinted>
  <dcterms:created xsi:type="dcterms:W3CDTF">2014-08-25T17:17:31Z</dcterms:created>
  <dcterms:modified xsi:type="dcterms:W3CDTF">2016-04-11T08:01:13Z</dcterms:modified>
</cp:coreProperties>
</file>