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363" r:id="rId4"/>
    <p:sldId id="379" r:id="rId5"/>
    <p:sldId id="371" r:id="rId6"/>
    <p:sldId id="372" r:id="rId7"/>
    <p:sldId id="352" r:id="rId8"/>
    <p:sldId id="359" r:id="rId9"/>
    <p:sldId id="354" r:id="rId10"/>
    <p:sldId id="375" r:id="rId11"/>
    <p:sldId id="378" r:id="rId12"/>
    <p:sldId id="377" r:id="rId13"/>
    <p:sldId id="380" r:id="rId14"/>
    <p:sldId id="369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B83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4" autoAdjust="0"/>
    <p:restoredTop sz="94660"/>
  </p:normalViewPr>
  <p:slideViewPr>
    <p:cSldViewPr>
      <p:cViewPr varScale="1">
        <p:scale>
          <a:sx n="42" d="100"/>
          <a:sy n="42" d="100"/>
        </p:scale>
        <p:origin x="11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5ABDD5-1DD0-428A-912E-23934F57F65D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2DD83F-D286-43C6-89CF-3F8AB135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4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235836-EEDF-4826-88C6-24D867ED7F3C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19DA59-DF62-4E87-BDB0-20DB6113B6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36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DA59-DF62-4E87-BDB0-20DB6113B67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81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DA59-DF62-4E87-BDB0-20DB6113B67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5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9DA59-DF62-4E87-BDB0-20DB6113B6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1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EACD7E-F094-4501-8045-B9FAEEB8AFB3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9812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CFB4D-DC6A-46AF-B1F1-E452C42462B3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1CBD0E-D3EA-401B-B081-4FEB40E74ABE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CCB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45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645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0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77" y="3559105"/>
            <a:ext cx="2174915" cy="107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8"/>
          <p:cNvSpPr txBox="1">
            <a:spLocks noChangeArrowheads="1"/>
          </p:cNvSpPr>
          <p:nvPr userDrawn="1"/>
        </p:nvSpPr>
        <p:spPr bwMode="auto">
          <a:xfrm>
            <a:off x="304800" y="6550028"/>
            <a:ext cx="5758308" cy="20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44" dirty="0">
                <a:solidFill>
                  <a:srgbClr val="FFFFFF"/>
                </a:solidFill>
                <a:latin typeface="Arial" charset="0"/>
              </a:rPr>
              <a:t>Copyright © </a:t>
            </a:r>
            <a:r>
              <a:rPr lang="en-US" sz="744" dirty="0" smtClean="0">
                <a:solidFill>
                  <a:srgbClr val="FFFFFF"/>
                </a:solidFill>
                <a:latin typeface="Arial" charset="0"/>
              </a:rPr>
              <a:t>2016 </a:t>
            </a:r>
            <a:r>
              <a:rPr lang="en-US" sz="744" dirty="0">
                <a:solidFill>
                  <a:srgbClr val="FFFFFF"/>
                </a:solidFill>
                <a:latin typeface="Arial" charset="0"/>
              </a:rPr>
              <a:t>Accenture. All rights reserved. Accenture, its logo, and High Performance Delivered are trademarks of Accenture.</a:t>
            </a:r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ctrTitle" sz="quarter"/>
          </p:nvPr>
        </p:nvSpPr>
        <p:spPr>
          <a:xfrm>
            <a:off x="2589087" y="4707959"/>
            <a:ext cx="6216650" cy="1046163"/>
          </a:xfrm>
          <a:ln w="9525"/>
        </p:spPr>
        <p:txBody>
          <a:bodyPr lIns="91440" tIns="45720" rIns="91440" bIns="45720" anchor="t"/>
          <a:lstStyle>
            <a:lvl1pPr>
              <a:defRPr sz="2479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5911" y="5144522"/>
            <a:ext cx="6216650" cy="858837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1984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0592" y="3559104"/>
            <a:ext cx="1843259" cy="1038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2" y="-5015"/>
            <a:ext cx="914479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6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4" y="2021244"/>
            <a:ext cx="8842375" cy="4256464"/>
          </a:xfrm>
        </p:spPr>
        <p:txBody>
          <a:bodyPr/>
          <a:lstStyle>
            <a:lvl1pPr marL="145633" indent="-145633">
              <a:defRPr/>
            </a:lvl1pPr>
            <a:lvl2pPr marL="334562" indent="-188929">
              <a:defRPr/>
            </a:lvl2pPr>
            <a:lvl3pPr marL="472324" indent="-137761">
              <a:defRPr/>
            </a:lvl3pPr>
            <a:lvl4pPr marL="661253" indent="-188929">
              <a:defRPr/>
            </a:lvl4pPr>
            <a:lvl5pPr marL="806886" indent="-14563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F570-D1CC-4D49-939A-4540C5D36D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7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5"/>
            <a:ext cx="7772400" cy="1362075"/>
          </a:xfrm>
        </p:spPr>
        <p:txBody>
          <a:bodyPr anchor="t"/>
          <a:lstStyle>
            <a:lvl1pPr algn="l">
              <a:defRPr sz="330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653"/>
            </a:lvl1pPr>
            <a:lvl2pPr marL="377859" indent="0">
              <a:buNone/>
              <a:defRPr sz="1487"/>
            </a:lvl2pPr>
            <a:lvl3pPr marL="755718" indent="0">
              <a:buNone/>
              <a:defRPr sz="1323"/>
            </a:lvl3pPr>
            <a:lvl4pPr marL="1133577" indent="0">
              <a:buNone/>
              <a:defRPr sz="1157"/>
            </a:lvl4pPr>
            <a:lvl5pPr marL="1511435" indent="0">
              <a:buNone/>
              <a:defRPr sz="1157"/>
            </a:lvl5pPr>
            <a:lvl6pPr marL="1889294" indent="0">
              <a:buNone/>
              <a:defRPr sz="1157"/>
            </a:lvl6pPr>
            <a:lvl7pPr marL="2267153" indent="0">
              <a:buNone/>
              <a:defRPr sz="1157"/>
            </a:lvl7pPr>
            <a:lvl8pPr marL="2645012" indent="0">
              <a:buNone/>
              <a:defRPr sz="1157"/>
            </a:lvl8pPr>
            <a:lvl9pPr marL="3022870" indent="0">
              <a:buNone/>
              <a:defRPr sz="115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CC28-EFF2-45D3-85C4-C152067FD53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6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7" y="1893888"/>
            <a:ext cx="4156075" cy="4113212"/>
          </a:xfrm>
        </p:spPr>
        <p:txBody>
          <a:bodyPr/>
          <a:lstStyle>
            <a:lvl1pPr>
              <a:defRPr sz="2314"/>
            </a:lvl1pPr>
            <a:lvl2pPr>
              <a:defRPr sz="1984"/>
            </a:lvl2pPr>
            <a:lvl3pPr>
              <a:defRPr sz="1653"/>
            </a:lvl3pPr>
            <a:lvl4pPr>
              <a:defRPr sz="1487"/>
            </a:lvl4pPr>
            <a:lvl5pPr>
              <a:defRPr sz="1487"/>
            </a:lvl5pPr>
            <a:lvl6pPr>
              <a:defRPr sz="1487"/>
            </a:lvl6pPr>
            <a:lvl7pPr>
              <a:defRPr sz="1487"/>
            </a:lvl7pPr>
            <a:lvl8pPr>
              <a:defRPr sz="1487"/>
            </a:lvl8pPr>
            <a:lvl9pPr>
              <a:defRPr sz="148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2" y="1893888"/>
            <a:ext cx="4156075" cy="4113212"/>
          </a:xfrm>
        </p:spPr>
        <p:txBody>
          <a:bodyPr/>
          <a:lstStyle>
            <a:lvl1pPr>
              <a:defRPr sz="2314"/>
            </a:lvl1pPr>
            <a:lvl2pPr>
              <a:defRPr sz="1984"/>
            </a:lvl2pPr>
            <a:lvl3pPr>
              <a:defRPr sz="1653"/>
            </a:lvl3pPr>
            <a:lvl4pPr>
              <a:defRPr sz="1487"/>
            </a:lvl4pPr>
            <a:lvl5pPr>
              <a:defRPr sz="1487"/>
            </a:lvl5pPr>
            <a:lvl6pPr>
              <a:defRPr sz="1487"/>
            </a:lvl6pPr>
            <a:lvl7pPr>
              <a:defRPr sz="1487"/>
            </a:lvl7pPr>
            <a:lvl8pPr>
              <a:defRPr sz="1487"/>
            </a:lvl8pPr>
            <a:lvl9pPr>
              <a:defRPr sz="148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199A-33AC-49E8-928B-2ACA1847546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1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859" indent="0">
              <a:buNone/>
              <a:defRPr sz="1653" b="1"/>
            </a:lvl2pPr>
            <a:lvl3pPr marL="755718" indent="0">
              <a:buNone/>
              <a:defRPr sz="1487" b="1"/>
            </a:lvl3pPr>
            <a:lvl4pPr marL="1133577" indent="0">
              <a:buNone/>
              <a:defRPr sz="1323" b="1"/>
            </a:lvl4pPr>
            <a:lvl5pPr marL="1511435" indent="0">
              <a:buNone/>
              <a:defRPr sz="1323" b="1"/>
            </a:lvl5pPr>
            <a:lvl6pPr marL="1889294" indent="0">
              <a:buNone/>
              <a:defRPr sz="1323" b="1"/>
            </a:lvl6pPr>
            <a:lvl7pPr marL="2267153" indent="0">
              <a:buNone/>
              <a:defRPr sz="1323" b="1"/>
            </a:lvl7pPr>
            <a:lvl8pPr marL="2645012" indent="0">
              <a:buNone/>
              <a:defRPr sz="1323" b="1"/>
            </a:lvl8pPr>
            <a:lvl9pPr marL="3022870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1984"/>
            </a:lvl1pPr>
            <a:lvl2pPr>
              <a:defRPr sz="1653"/>
            </a:lvl2pPr>
            <a:lvl3pPr>
              <a:defRPr sz="1487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859" indent="0">
              <a:buNone/>
              <a:defRPr sz="1653" b="1"/>
            </a:lvl2pPr>
            <a:lvl3pPr marL="755718" indent="0">
              <a:buNone/>
              <a:defRPr sz="1487" b="1"/>
            </a:lvl3pPr>
            <a:lvl4pPr marL="1133577" indent="0">
              <a:buNone/>
              <a:defRPr sz="1323" b="1"/>
            </a:lvl4pPr>
            <a:lvl5pPr marL="1511435" indent="0">
              <a:buNone/>
              <a:defRPr sz="1323" b="1"/>
            </a:lvl5pPr>
            <a:lvl6pPr marL="1889294" indent="0">
              <a:buNone/>
              <a:defRPr sz="1323" b="1"/>
            </a:lvl6pPr>
            <a:lvl7pPr marL="2267153" indent="0">
              <a:buNone/>
              <a:defRPr sz="1323" b="1"/>
            </a:lvl7pPr>
            <a:lvl8pPr marL="2645012" indent="0">
              <a:buNone/>
              <a:defRPr sz="1323" b="1"/>
            </a:lvl8pPr>
            <a:lvl9pPr marL="3022870" indent="0">
              <a:buNone/>
              <a:defRPr sz="132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984"/>
            </a:lvl1pPr>
            <a:lvl2pPr>
              <a:defRPr sz="1653"/>
            </a:lvl2pPr>
            <a:lvl3pPr>
              <a:defRPr sz="1487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15FE-E295-4D15-8AAC-B140D356F34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57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728B-42C0-49CF-901B-F26BDD6B1A5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94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65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645"/>
            </a:lvl1pPr>
            <a:lvl2pPr>
              <a:defRPr sz="2314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157"/>
            </a:lvl1pPr>
            <a:lvl2pPr marL="377859" indent="0">
              <a:buNone/>
              <a:defRPr sz="992"/>
            </a:lvl2pPr>
            <a:lvl3pPr marL="755718" indent="0">
              <a:buNone/>
              <a:defRPr sz="826"/>
            </a:lvl3pPr>
            <a:lvl4pPr marL="1133577" indent="0">
              <a:buNone/>
              <a:defRPr sz="744"/>
            </a:lvl4pPr>
            <a:lvl5pPr marL="1511435" indent="0">
              <a:buNone/>
              <a:defRPr sz="744"/>
            </a:lvl5pPr>
            <a:lvl6pPr marL="1889294" indent="0">
              <a:buNone/>
              <a:defRPr sz="744"/>
            </a:lvl6pPr>
            <a:lvl7pPr marL="2267153" indent="0">
              <a:buNone/>
              <a:defRPr sz="744"/>
            </a:lvl7pPr>
            <a:lvl8pPr marL="2645012" indent="0">
              <a:buNone/>
              <a:defRPr sz="744"/>
            </a:lvl8pPr>
            <a:lvl9pPr marL="3022870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AF84-E38B-41FE-9C9A-F53B993AFB5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2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65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645"/>
            </a:lvl1pPr>
            <a:lvl2pPr marL="377859" indent="0">
              <a:buNone/>
              <a:defRPr sz="2314"/>
            </a:lvl2pPr>
            <a:lvl3pPr marL="755718" indent="0">
              <a:buNone/>
              <a:defRPr sz="1984"/>
            </a:lvl3pPr>
            <a:lvl4pPr marL="1133577" indent="0">
              <a:buNone/>
              <a:defRPr sz="1653"/>
            </a:lvl4pPr>
            <a:lvl5pPr marL="1511435" indent="0">
              <a:buNone/>
              <a:defRPr sz="1653"/>
            </a:lvl5pPr>
            <a:lvl6pPr marL="1889294" indent="0">
              <a:buNone/>
              <a:defRPr sz="1653"/>
            </a:lvl6pPr>
            <a:lvl7pPr marL="2267153" indent="0">
              <a:buNone/>
              <a:defRPr sz="1653"/>
            </a:lvl7pPr>
            <a:lvl8pPr marL="2645012" indent="0">
              <a:buNone/>
              <a:defRPr sz="1653"/>
            </a:lvl8pPr>
            <a:lvl9pPr marL="3022870" indent="0">
              <a:buNone/>
              <a:defRPr sz="1653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57"/>
            </a:lvl1pPr>
            <a:lvl2pPr marL="377859" indent="0">
              <a:buNone/>
              <a:defRPr sz="992"/>
            </a:lvl2pPr>
            <a:lvl3pPr marL="755718" indent="0">
              <a:buNone/>
              <a:defRPr sz="826"/>
            </a:lvl3pPr>
            <a:lvl4pPr marL="1133577" indent="0">
              <a:buNone/>
              <a:defRPr sz="744"/>
            </a:lvl4pPr>
            <a:lvl5pPr marL="1511435" indent="0">
              <a:buNone/>
              <a:defRPr sz="744"/>
            </a:lvl5pPr>
            <a:lvl6pPr marL="1889294" indent="0">
              <a:buNone/>
              <a:defRPr sz="744"/>
            </a:lvl6pPr>
            <a:lvl7pPr marL="2267153" indent="0">
              <a:buNone/>
              <a:defRPr sz="744"/>
            </a:lvl7pPr>
            <a:lvl8pPr marL="2645012" indent="0">
              <a:buNone/>
              <a:defRPr sz="744"/>
            </a:lvl8pPr>
            <a:lvl9pPr marL="3022870" indent="0">
              <a:buNone/>
              <a:defRPr sz="7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A60C-783D-4F00-A654-C97F9DAD1B8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00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DF1B7D-DB95-415F-B705-6E88457B1547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7356-2ACF-414D-8911-BC3B56ED918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6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91" y="581028"/>
            <a:ext cx="2116137" cy="5426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6" y="581028"/>
            <a:ext cx="6196013" cy="542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168F-1ECE-49E6-A081-753706F5B43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37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960D-CE91-4086-8625-B3FA6E54DC5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3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CCBB8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106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480" y="3559105"/>
            <a:ext cx="2174915" cy="107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8"/>
          <p:cNvSpPr txBox="1">
            <a:spLocks noChangeArrowheads="1"/>
          </p:cNvSpPr>
          <p:nvPr userDrawn="1"/>
        </p:nvSpPr>
        <p:spPr bwMode="auto">
          <a:xfrm>
            <a:off x="304800" y="6550025"/>
            <a:ext cx="689323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rgbClr val="FFFFFF"/>
                </a:solidFill>
                <a:latin typeface="Arial" charset="0"/>
              </a:rPr>
              <a:t>Copyright © </a:t>
            </a:r>
            <a:r>
              <a:rPr lang="en-US" sz="900" dirty="0" smtClean="0">
                <a:solidFill>
                  <a:srgbClr val="FFFFFF"/>
                </a:solidFill>
                <a:latin typeface="Arial" charset="0"/>
              </a:rPr>
              <a:t>2015 </a:t>
            </a:r>
            <a:r>
              <a:rPr lang="en-US" sz="900" dirty="0">
                <a:solidFill>
                  <a:srgbClr val="FFFFFF"/>
                </a:solidFill>
                <a:latin typeface="Arial" charset="0"/>
              </a:rPr>
              <a:t>Accenture. All rights reserved. Accenture, its logo, and High Performance Delivered are trademarks of Accenture.</a:t>
            </a:r>
          </a:p>
        </p:txBody>
      </p:sp>
      <p:sp>
        <p:nvSpPr>
          <p:cNvPr id="10300" name="Rectangle 60"/>
          <p:cNvSpPr>
            <a:spLocks noGrp="1" noChangeArrowheads="1"/>
          </p:cNvSpPr>
          <p:nvPr>
            <p:ph type="ctrTitle" sz="quarter"/>
          </p:nvPr>
        </p:nvSpPr>
        <p:spPr>
          <a:xfrm>
            <a:off x="2589090" y="4707962"/>
            <a:ext cx="6216650" cy="1046163"/>
          </a:xfrm>
          <a:ln w="9525"/>
        </p:spPr>
        <p:txBody>
          <a:bodyPr lIns="91440" tIns="45720" rIns="91440" bIns="45720" anchor="t"/>
          <a:lstStyle>
            <a:lvl1pPr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301" name="Rectangle 6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5911" y="5144525"/>
            <a:ext cx="6216650" cy="858837"/>
          </a:xfrm>
          <a:ln w="9525"/>
        </p:spPr>
        <p:txBody>
          <a:bodyPr lIns="91440" tIns="45720" rIns="91440" bIns="45720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0594" y="3559104"/>
            <a:ext cx="1843259" cy="1038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9144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9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7" y="2021244"/>
            <a:ext cx="8842375" cy="4256464"/>
          </a:xfrm>
        </p:spPr>
        <p:txBody>
          <a:bodyPr/>
          <a:lstStyle>
            <a:lvl1pPr marL="176213" indent="-176213">
              <a:defRPr/>
            </a:lvl1pPr>
            <a:lvl2pPr marL="404813" indent="-228600">
              <a:defRPr/>
            </a:lvl2pPr>
            <a:lvl3pPr marL="571500" indent="-166688">
              <a:defRPr/>
            </a:lvl3pPr>
            <a:lvl4pPr marL="800100" indent="-228600">
              <a:defRPr/>
            </a:lvl4pPr>
            <a:lvl5pPr marL="976313" indent="-17621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F570-D1CC-4D49-939A-4540C5D36DC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BCC28-EFF2-45D3-85C4-C152067FD53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7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9" y="1893888"/>
            <a:ext cx="4156075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4" y="1893888"/>
            <a:ext cx="4156075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199A-33AC-49E8-928B-2ACA18475467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7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415FE-E295-4D15-8AAC-B140D356F345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4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0728B-42C0-49CF-901B-F26BDD6B1A5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4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AAF84-E38B-41FE-9C9A-F53B993AFB58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9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40F8F0-5D53-4B5A-AD45-571DE69B005C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A60C-783D-4F00-A654-C97F9DAD1B84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9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7356-2ACF-414D-8911-BC3B56ED918D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00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92" y="581025"/>
            <a:ext cx="2116137" cy="5426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581025"/>
            <a:ext cx="6196013" cy="542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168F-1ECE-49E6-A081-753706F5B433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4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E960D-CE91-4086-8625-B3FA6E54DC56}" type="slidenum">
              <a:rPr lang="en-A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1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897" y="2295533"/>
            <a:ext cx="6397625" cy="1050925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6391" y="3498850"/>
            <a:ext cx="8181657" cy="3041650"/>
          </a:xfrm>
        </p:spPr>
        <p:txBody>
          <a:bodyPr/>
          <a:lstStyle>
            <a:lvl1pPr>
              <a:spcBef>
                <a:spcPts val="1500"/>
              </a:spcBef>
              <a:buFont typeface="Arial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9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AU" dirty="0" smtClean="0">
                <a:solidFill>
                  <a:srgbClr val="FFFFFF"/>
                </a:solidFill>
              </a:rPr>
              <a:t>Copyright © 2015 Accenture. All rights reserved.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5144081-11C3-4835-AC3F-58672E2430EE}" type="slidenum">
              <a:rPr lang="en-A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A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5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DBCA97-D8CF-4D1D-A873-DDAA5942ED1A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7DCAE7-419B-4028-A635-D9E3A7AC1D09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213BB7-976A-42B2-8459-BFF760C469A2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8FE26A-2C82-426A-8AFC-053E83E27B54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2A8406-F9A1-485D-AB21-0D786E5EA3DF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DE885F-B1F5-4669-B028-6DA4B6F84AB8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0F5CE5-FE18-4362-948D-5FF39B3E03B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scs conner edge motif darke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232340" y="0"/>
            <a:ext cx="2911659" cy="2362200"/>
          </a:xfrm>
          <a:prstGeom prst="rect">
            <a:avLst/>
          </a:prstGeom>
        </p:spPr>
      </p:pic>
      <p:pic>
        <p:nvPicPr>
          <p:cNvPr id="4" name="Picture 3" descr="cscs logo 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0" y="152400"/>
            <a:ext cx="1592943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9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596" y="1302285"/>
            <a:ext cx="8842375" cy="359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301626" y="0"/>
            <a:ext cx="6602413" cy="1072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1625" y="6492880"/>
            <a:ext cx="3348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Copyright © 2016 Accenture &amp; CSCS.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869240" y="6492880"/>
            <a:ext cx="1082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44" b="0">
                <a:latin typeface="Arial" charset="0"/>
              </a:defRPr>
            </a:lvl1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FC8B88F1-6362-4DA3-9226-E9D73E9D52CA}" type="slidenum">
              <a:rPr lang="en-AU">
                <a:solidFill>
                  <a:srgbClr val="000000"/>
                </a:solidFill>
              </a:rPr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  <p:pic>
        <p:nvPicPr>
          <p:cNvPr id="12" name="Picture 11" descr="Description: Description: logo cscs.png"/>
          <p:cNvPicPr/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12038"/>
            <a:ext cx="1331914" cy="701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-16422" y="1076996"/>
            <a:ext cx="916042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68584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984" b="1">
          <a:solidFill>
            <a:srgbClr val="00B050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84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84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84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84" b="1">
          <a:solidFill>
            <a:schemeClr val="accent1"/>
          </a:solidFill>
          <a:latin typeface="Arial" charset="0"/>
        </a:defRPr>
      </a:lvl5pPr>
      <a:lvl6pPr marL="377859" algn="l" rtl="0" eaLnBrk="0" fontAlgn="base" hangingPunct="0">
        <a:spcBef>
          <a:spcPct val="0"/>
        </a:spcBef>
        <a:spcAft>
          <a:spcPct val="0"/>
        </a:spcAft>
        <a:defRPr sz="2149" b="1">
          <a:solidFill>
            <a:schemeClr val="bg1"/>
          </a:solidFill>
          <a:latin typeface="Arial" charset="0"/>
        </a:defRPr>
      </a:lvl6pPr>
      <a:lvl7pPr marL="755718" algn="l" rtl="0" eaLnBrk="0" fontAlgn="base" hangingPunct="0">
        <a:spcBef>
          <a:spcPct val="0"/>
        </a:spcBef>
        <a:spcAft>
          <a:spcPct val="0"/>
        </a:spcAft>
        <a:defRPr sz="2149" b="1">
          <a:solidFill>
            <a:schemeClr val="bg1"/>
          </a:solidFill>
          <a:latin typeface="Arial" charset="0"/>
        </a:defRPr>
      </a:lvl7pPr>
      <a:lvl8pPr marL="1133577" algn="l" rtl="0" eaLnBrk="0" fontAlgn="base" hangingPunct="0">
        <a:spcBef>
          <a:spcPct val="0"/>
        </a:spcBef>
        <a:spcAft>
          <a:spcPct val="0"/>
        </a:spcAft>
        <a:defRPr sz="2149" b="1">
          <a:solidFill>
            <a:schemeClr val="bg1"/>
          </a:solidFill>
          <a:latin typeface="Arial" charset="0"/>
        </a:defRPr>
      </a:lvl8pPr>
      <a:lvl9pPr marL="1511435" algn="l" rtl="0" eaLnBrk="0" fontAlgn="base" hangingPunct="0">
        <a:spcBef>
          <a:spcPct val="0"/>
        </a:spcBef>
        <a:spcAft>
          <a:spcPct val="0"/>
        </a:spcAft>
        <a:defRPr sz="2149" b="1">
          <a:solidFill>
            <a:schemeClr val="bg1"/>
          </a:solidFill>
          <a:latin typeface="Arial" charset="0"/>
        </a:defRPr>
      </a:lvl9pPr>
    </p:titleStyle>
    <p:bodyStyle>
      <a:lvl1pPr marL="150882" indent="-15088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53">
          <a:solidFill>
            <a:schemeClr val="tx1"/>
          </a:solidFill>
          <a:latin typeface="Arial"/>
          <a:ea typeface="+mn-ea"/>
          <a:cs typeface="Arial"/>
        </a:defRPr>
      </a:lvl1pPr>
      <a:lvl2pPr marL="334562" indent="-18892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53">
          <a:solidFill>
            <a:schemeClr val="tx1"/>
          </a:solidFill>
          <a:latin typeface="Arial"/>
          <a:cs typeface="Arial"/>
        </a:defRPr>
      </a:lvl2pPr>
      <a:lvl3pPr marL="472324" indent="-137761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53">
          <a:solidFill>
            <a:schemeClr val="tx1"/>
          </a:solidFill>
          <a:latin typeface="Arial"/>
          <a:cs typeface="Arial"/>
        </a:defRPr>
      </a:lvl3pPr>
      <a:lvl4pPr marL="661253" indent="-18892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53">
          <a:solidFill>
            <a:schemeClr val="tx1"/>
          </a:solidFill>
          <a:latin typeface="Arial"/>
          <a:cs typeface="Arial"/>
        </a:defRPr>
      </a:lvl4pPr>
      <a:lvl5pPr marL="806886" indent="-14563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53">
          <a:solidFill>
            <a:schemeClr val="tx1"/>
          </a:solidFill>
          <a:latin typeface="Arial"/>
          <a:cs typeface="Arial"/>
        </a:defRPr>
      </a:lvl5pPr>
      <a:lvl6pPr marL="1699053" indent="-18892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53">
          <a:solidFill>
            <a:schemeClr val="tx1"/>
          </a:solidFill>
          <a:latin typeface="+mn-lt"/>
        </a:defRPr>
      </a:lvl6pPr>
      <a:lvl7pPr marL="2076912" indent="-18892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53">
          <a:solidFill>
            <a:schemeClr val="tx1"/>
          </a:solidFill>
          <a:latin typeface="+mn-lt"/>
        </a:defRPr>
      </a:lvl7pPr>
      <a:lvl8pPr marL="2454771" indent="-18892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53">
          <a:solidFill>
            <a:schemeClr val="tx1"/>
          </a:solidFill>
          <a:latin typeface="+mn-lt"/>
        </a:defRPr>
      </a:lvl8pPr>
      <a:lvl9pPr marL="2832629" indent="-188929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65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55718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1pPr>
      <a:lvl2pPr marL="377859" algn="l" defTabSz="755718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2pPr>
      <a:lvl3pPr marL="755718" algn="l" defTabSz="755718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3pPr>
      <a:lvl4pPr marL="1133577" algn="l" defTabSz="755718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4pPr>
      <a:lvl5pPr marL="1511435" algn="l" defTabSz="755718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5pPr>
      <a:lvl6pPr marL="1889294" algn="l" defTabSz="755718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6pPr>
      <a:lvl7pPr marL="2267153" algn="l" defTabSz="755718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7pPr>
      <a:lvl8pPr marL="2645012" algn="l" defTabSz="755718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8pPr>
      <a:lvl9pPr marL="3022870" algn="l" defTabSz="755718" rtl="0" eaLnBrk="1" latinLnBrk="0" hangingPunct="1">
        <a:defRPr sz="14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9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7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599" y="1302283"/>
            <a:ext cx="8842375" cy="3597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301625" y="0"/>
            <a:ext cx="6602413" cy="1072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01625" y="649288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AU" dirty="0" smtClean="0">
                <a:solidFill>
                  <a:srgbClr val="000000"/>
                </a:solidFill>
              </a:rPr>
              <a:t>Copyright © 2015 Accenture. All rights reserved.</a:t>
            </a:r>
            <a:endParaRPr lang="en-AU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7869242" y="6492883"/>
            <a:ext cx="1082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latin typeface="Arial" charset="0"/>
              </a:defRPr>
            </a:lvl1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fld id="{FC8B88F1-6362-4DA3-9226-E9D73E9D52CA}" type="slidenum">
              <a:rPr lang="en-AU">
                <a:solidFill>
                  <a:srgbClr val="000000"/>
                </a:solidFill>
              </a:rPr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AU">
              <a:solidFill>
                <a:srgbClr val="000000"/>
              </a:solidFill>
            </a:endParaRPr>
          </a:p>
        </p:txBody>
      </p:sp>
      <p:pic>
        <p:nvPicPr>
          <p:cNvPr id="12" name="Picture 11" descr="Description: Description: logo cscs.png"/>
          <p:cNvPicPr/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4" y="212035"/>
            <a:ext cx="1331913" cy="701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 userDrawn="1"/>
        </p:nvCxnSpPr>
        <p:spPr bwMode="auto">
          <a:xfrm>
            <a:off x="-16422" y="1076996"/>
            <a:ext cx="916042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722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B050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/>
          <a:ea typeface="+mn-ea"/>
          <a:cs typeface="Arial"/>
        </a:defRPr>
      </a:lvl1pPr>
      <a:lvl2pPr marL="4048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/>
          <a:cs typeface="Arial"/>
        </a:defRPr>
      </a:lvl2pPr>
      <a:lvl3pPr marL="571500" indent="-1666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/>
          <a:cs typeface="Arial"/>
        </a:defRPr>
      </a:lvl3pPr>
      <a:lvl4pPr marL="8001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Arial"/>
          <a:cs typeface="Arial"/>
        </a:defRPr>
      </a:lvl4pPr>
      <a:lvl5pPr marL="976313" indent="-1762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/>
          <a:cs typeface="Arial"/>
        </a:defRPr>
      </a:lvl5pPr>
      <a:lvl6pPr marL="20558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5130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29702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42741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9" y="3043713"/>
            <a:ext cx="7696200" cy="269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                             </a:t>
            </a:r>
            <a:fld id="{FD0F5CE5-FE18-4362-948D-5FF39B3E03B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14805" y="3278679"/>
            <a:ext cx="1513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Presentation to </a:t>
            </a:r>
            <a:endParaRPr lang="en-US" sz="1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98768" y="2549077"/>
            <a:ext cx="3429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/>
              <a:t>“PROJECT MERIDIAN”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4238321"/>
            <a:ext cx="3972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dirty="0"/>
              <a:t>SEC Nigeria CMC Meeting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67236" y="5715000"/>
            <a:ext cx="1241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August 2016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477" y="2153173"/>
            <a:ext cx="1219200" cy="150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5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Current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756177" y="6511346"/>
            <a:ext cx="1321899" cy="331932"/>
          </a:xfrm>
        </p:spPr>
        <p:txBody>
          <a:bodyPr/>
          <a:lstStyle/>
          <a:p>
            <a:pPr>
              <a:defRPr/>
            </a:pPr>
            <a:r>
              <a:rPr lang="en-AU" sz="1400" dirty="0" smtClean="0">
                <a:solidFill>
                  <a:srgbClr val="000000"/>
                </a:solidFill>
              </a:rPr>
              <a:t>10</a:t>
            </a:r>
            <a:endParaRPr lang="en-AU" sz="1400" dirty="0">
              <a:solidFill>
                <a:srgbClr val="000000"/>
              </a:solidFill>
            </a:endParaRPr>
          </a:p>
        </p:txBody>
      </p:sp>
      <p:sp>
        <p:nvSpPr>
          <p:cNvPr id="9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45529" y="6326275"/>
            <a:ext cx="3159314" cy="331932"/>
          </a:xfrm>
        </p:spPr>
        <p:txBody>
          <a:bodyPr/>
          <a:lstStyle/>
          <a:p>
            <a:pPr>
              <a:defRPr/>
            </a:pPr>
            <a:r>
              <a:rPr lang="en-US" sz="909" dirty="0">
                <a:solidFill>
                  <a:srgbClr val="000000"/>
                </a:solidFill>
              </a:rPr>
              <a:t>Copyright © 2016 Accenture &amp; CSCS. All rights reserved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AU" dirty="0">
              <a:solidFill>
                <a:srgbClr val="000000"/>
              </a:solidFill>
            </a:endParaRPr>
          </a:p>
        </p:txBody>
      </p:sp>
      <p:graphicFrame>
        <p:nvGraphicFramePr>
          <p:cNvPr id="97" name="Table 96"/>
          <p:cNvGraphicFramePr>
            <a:graphicFrameLocks noGrp="1"/>
          </p:cNvGraphicFramePr>
          <p:nvPr>
            <p:extLst/>
          </p:nvPr>
        </p:nvGraphicFramePr>
        <p:xfrm>
          <a:off x="330070" y="1514944"/>
          <a:ext cx="8465693" cy="4721625"/>
        </p:xfrm>
        <a:graphic>
          <a:graphicData uri="http://schemas.openxmlformats.org/drawingml/2006/table">
            <a:tbl>
              <a:tblPr firstRow="1" firstCol="1" bandRow="1"/>
              <a:tblGrid>
                <a:gridCol w="1772561"/>
                <a:gridCol w="392922"/>
                <a:gridCol w="450015"/>
                <a:gridCol w="450015"/>
                <a:gridCol w="450015"/>
                <a:gridCol w="450015"/>
                <a:gridCol w="450015"/>
                <a:gridCol w="450015"/>
                <a:gridCol w="450015"/>
                <a:gridCol w="450015"/>
                <a:gridCol w="450015"/>
                <a:gridCol w="450015"/>
                <a:gridCol w="450015"/>
                <a:gridCol w="450015"/>
                <a:gridCol w="450015"/>
                <a:gridCol w="450015"/>
              </a:tblGrid>
              <a:tr h="3803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Project Activities</a:t>
                      </a: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Dec ‘15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Jan ‘16</a:t>
                      </a: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Feb</a:t>
                      </a:r>
                      <a:r>
                        <a:rPr lang="en-GB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‘16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Mar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‘16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Apr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endParaRPr lang="en-GB" sz="1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‘16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May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‘16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Jun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‘16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Jul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‘16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Aug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‘16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Sep ‘16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Oct</a:t>
                      </a: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‘16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Nov ‘16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Dec ‘16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Jan ‘17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Feb ‘17</a:t>
                      </a: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5570" marR="75570" marT="755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89417">
                <a:tc rowSpan="3">
                  <a:txBody>
                    <a:bodyPr/>
                    <a:lstStyle/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Plan</a:t>
                      </a:r>
                      <a:endParaRPr lang="en-GB" sz="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171450" marR="0" indent="-117475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Pre-Mobilisation</a:t>
                      </a: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171450" marR="0" indent="-117475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Product Overview Training </a:t>
                      </a: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7785" marR="75570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9417">
                <a:tc vMerge="1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564" marR="83127" marT="83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417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564" marR="83127" marT="83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9417">
                <a:tc>
                  <a:txBody>
                    <a:bodyPr/>
                    <a:lstStyle/>
                    <a:p>
                      <a:pPr marL="0" marR="0" lvl="2" indent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Solution Analysis</a:t>
                      </a:r>
                      <a:endParaRPr lang="en-GB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7785" marR="75570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17">
                <a:tc rowSpan="2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Solution Alignment</a:t>
                      </a:r>
                      <a:endParaRPr lang="en-GB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171450" marR="0" indent="-117475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Verification Checkpoints</a:t>
                      </a: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7785" marR="75570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9417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564" marR="83127" marT="83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17">
                <a:tc rowSpan="4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Testing </a:t>
                      </a:r>
                      <a:endParaRPr lang="en-GB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171450" marR="0" indent="-117475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System Integration Testing </a:t>
                      </a: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171450" marR="0" indent="-117475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User</a:t>
                      </a:r>
                      <a:r>
                        <a:rPr lang="en-GB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Training (Internal)</a:t>
                      </a: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171450" marR="0" indent="-117475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Acceptance</a:t>
                      </a:r>
                      <a:r>
                        <a:rPr lang="en-GB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 Testing</a:t>
                      </a: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7785" marR="75570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9417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564" marR="83127" marT="83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17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564" marR="83127" marT="83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17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564" marR="83127" marT="83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17">
                <a:tc rowSpan="4"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Training </a:t>
                      </a:r>
                    </a:p>
                    <a:p>
                      <a:pPr marL="171450" marR="0" indent="-117475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User Training (External)</a:t>
                      </a:r>
                    </a:p>
                    <a:p>
                      <a:pPr marL="171450" marR="0" indent="-117475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Market Testing</a:t>
                      </a: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171450" marR="0" indent="-117475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9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Training Before Go-Live</a:t>
                      </a:r>
                      <a:endParaRPr lang="en-GB" sz="9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7785" marR="75570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89417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564" marR="83127" marT="83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17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564" marR="83127" marT="83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9417">
                <a:tc vMerge="1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564" marR="83127" marT="8312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41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Go Live Preparation</a:t>
                      </a:r>
                      <a:endParaRPr lang="en-GB" sz="9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7785" marR="75570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51141" marR="226711" marT="7557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82880" marR="274320" marT="914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9" name="Straight Connector 108"/>
          <p:cNvCxnSpPr/>
          <p:nvPr/>
        </p:nvCxnSpPr>
        <p:spPr bwMode="auto">
          <a:xfrm>
            <a:off x="2459395" y="1926539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418057" y="6248747"/>
            <a:ext cx="1448569" cy="214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92" b="1" dirty="0">
                <a:solidFill>
                  <a:srgbClr val="000000"/>
                </a:solidFill>
                <a:latin typeface="Arial" pitchFamily="34" charset="0"/>
              </a:rPr>
              <a:t>Project Stage Gates</a:t>
            </a:r>
          </a:p>
        </p:txBody>
      </p:sp>
      <p:sp>
        <p:nvSpPr>
          <p:cNvPr id="111" name="5-Point Star 110"/>
          <p:cNvSpPr/>
          <p:nvPr/>
        </p:nvSpPr>
        <p:spPr bwMode="auto">
          <a:xfrm>
            <a:off x="2814284" y="6254626"/>
            <a:ext cx="181841" cy="15851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909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217130" y="6243105"/>
            <a:ext cx="647836" cy="214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992" b="1" dirty="0">
                <a:solidFill>
                  <a:srgbClr val="000000"/>
                </a:solidFill>
                <a:latin typeface="Arial" pitchFamily="34" charset="0"/>
              </a:rPr>
              <a:t>Go Live</a:t>
            </a:r>
          </a:p>
        </p:txBody>
      </p:sp>
      <p:cxnSp>
        <p:nvCxnSpPr>
          <p:cNvPr id="113" name="Straight Arrow Connector 112"/>
          <p:cNvCxnSpPr/>
          <p:nvPr/>
        </p:nvCxnSpPr>
        <p:spPr bwMode="auto">
          <a:xfrm>
            <a:off x="2082958" y="1436391"/>
            <a:ext cx="668834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19" name="Straight Connector 118"/>
          <p:cNvCxnSpPr/>
          <p:nvPr/>
        </p:nvCxnSpPr>
        <p:spPr bwMode="auto">
          <a:xfrm>
            <a:off x="2082957" y="1323350"/>
            <a:ext cx="0" cy="17283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Straight Connector 122"/>
          <p:cNvCxnSpPr/>
          <p:nvPr/>
        </p:nvCxnSpPr>
        <p:spPr bwMode="auto">
          <a:xfrm>
            <a:off x="8770971" y="1347800"/>
            <a:ext cx="0" cy="13749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Rectangle 124"/>
          <p:cNvSpPr/>
          <p:nvPr/>
        </p:nvSpPr>
        <p:spPr bwMode="auto">
          <a:xfrm>
            <a:off x="4260691" y="1329796"/>
            <a:ext cx="2498546" cy="1541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1091" b="1" dirty="0">
                <a:solidFill>
                  <a:srgbClr val="000000"/>
                </a:solidFill>
                <a:latin typeface="Arial" charset="0"/>
              </a:rPr>
              <a:t>Project and Change Management</a:t>
            </a:r>
            <a:endParaRPr lang="en-GB" sz="10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26" name="Straight Connector 125"/>
          <p:cNvCxnSpPr/>
          <p:nvPr/>
        </p:nvCxnSpPr>
        <p:spPr bwMode="auto">
          <a:xfrm>
            <a:off x="3360972" y="1914315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>
            <a:off x="6075111" y="1926539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>
            <a:off x="6517962" y="1926539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>
            <a:off x="6973706" y="1926539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>
            <a:off x="7430731" y="1938764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>
            <a:off x="7866748" y="1926539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>
            <a:off x="8306828" y="1936493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/>
          <p:cNvCxnSpPr/>
          <p:nvPr/>
        </p:nvCxnSpPr>
        <p:spPr bwMode="auto">
          <a:xfrm>
            <a:off x="3812250" y="1914315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4272915" y="1914315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/>
          <p:cNvCxnSpPr/>
          <p:nvPr/>
        </p:nvCxnSpPr>
        <p:spPr bwMode="auto">
          <a:xfrm>
            <a:off x="4723969" y="1914315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6" name="Straight Connector 135"/>
          <p:cNvCxnSpPr/>
          <p:nvPr/>
        </p:nvCxnSpPr>
        <p:spPr bwMode="auto">
          <a:xfrm>
            <a:off x="5169180" y="1926539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>
            <a:off x="5607833" y="1926539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/>
          <p:cNvCxnSpPr/>
          <p:nvPr/>
        </p:nvCxnSpPr>
        <p:spPr bwMode="auto">
          <a:xfrm>
            <a:off x="2915780" y="1914315"/>
            <a:ext cx="0" cy="428780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9" name="Rectangle 138"/>
          <p:cNvSpPr/>
          <p:nvPr/>
        </p:nvSpPr>
        <p:spPr bwMode="auto">
          <a:xfrm>
            <a:off x="2107757" y="2255742"/>
            <a:ext cx="334045" cy="146392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0" name="Rectangle 139"/>
          <p:cNvSpPr/>
          <p:nvPr/>
        </p:nvSpPr>
        <p:spPr bwMode="auto">
          <a:xfrm>
            <a:off x="2527688" y="2565432"/>
            <a:ext cx="272532" cy="142317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2112966" y="1950990"/>
            <a:ext cx="698692" cy="169979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2" name="Rectangle 141"/>
          <p:cNvSpPr/>
          <p:nvPr/>
        </p:nvSpPr>
        <p:spPr bwMode="auto">
          <a:xfrm>
            <a:off x="2811658" y="2823010"/>
            <a:ext cx="1351559" cy="165905"/>
          </a:xfrm>
          <a:prstGeom prst="rect">
            <a:avLst/>
          </a:prstGeom>
          <a:solidFill>
            <a:srgbClr val="00B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4174382" y="3064096"/>
            <a:ext cx="2787809" cy="242658"/>
          </a:xfrm>
          <a:prstGeom prst="rect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27" b="1" dirty="0">
                <a:solidFill>
                  <a:srgbClr val="000000"/>
                </a:solidFill>
                <a:latin typeface="Arial" charset="0"/>
              </a:rPr>
              <a:t>System Build, Data Cleansing and Migration, Preparation for Testing and Training</a:t>
            </a:r>
            <a:endParaRPr lang="en-GB" sz="2182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4" name="Rectangle 143"/>
          <p:cNvSpPr/>
          <p:nvPr/>
        </p:nvSpPr>
        <p:spPr bwMode="auto">
          <a:xfrm>
            <a:off x="5304979" y="3392705"/>
            <a:ext cx="272532" cy="142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6198020" y="3401309"/>
            <a:ext cx="272532" cy="142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6" name="Rectangle 145"/>
          <p:cNvSpPr/>
          <p:nvPr/>
        </p:nvSpPr>
        <p:spPr bwMode="auto">
          <a:xfrm>
            <a:off x="5624921" y="3999283"/>
            <a:ext cx="272532" cy="142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7" name="Rectangle 146"/>
          <p:cNvSpPr/>
          <p:nvPr/>
        </p:nvSpPr>
        <p:spPr bwMode="auto">
          <a:xfrm>
            <a:off x="6988868" y="3999283"/>
            <a:ext cx="187645" cy="142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7219678" y="4286484"/>
            <a:ext cx="187645" cy="142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7445893" y="4578945"/>
            <a:ext cx="575500" cy="1458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8115120" y="5158506"/>
            <a:ext cx="187645" cy="142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1" name="Rectangle 150"/>
          <p:cNvSpPr/>
          <p:nvPr/>
        </p:nvSpPr>
        <p:spPr bwMode="auto">
          <a:xfrm>
            <a:off x="8238486" y="5421258"/>
            <a:ext cx="187645" cy="142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8404619" y="5720683"/>
            <a:ext cx="187645" cy="1423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" name="Rectangle 152"/>
          <p:cNvSpPr/>
          <p:nvPr/>
        </p:nvSpPr>
        <p:spPr bwMode="auto">
          <a:xfrm>
            <a:off x="8340860" y="6020108"/>
            <a:ext cx="413998" cy="1616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4" name="Rectangle 153"/>
          <p:cNvSpPr/>
          <p:nvPr/>
        </p:nvSpPr>
        <p:spPr bwMode="auto">
          <a:xfrm>
            <a:off x="5620235" y="3700019"/>
            <a:ext cx="2386877" cy="1690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5" name="Rectangle 154"/>
          <p:cNvSpPr/>
          <p:nvPr/>
        </p:nvSpPr>
        <p:spPr bwMode="auto">
          <a:xfrm>
            <a:off x="8121328" y="4828901"/>
            <a:ext cx="470937" cy="1724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6" name="Diamond 155"/>
          <p:cNvSpPr/>
          <p:nvPr/>
        </p:nvSpPr>
        <p:spPr bwMode="auto">
          <a:xfrm>
            <a:off x="2824698" y="1985476"/>
            <a:ext cx="118078" cy="116454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7" name="Diamond 156"/>
          <p:cNvSpPr/>
          <p:nvPr/>
        </p:nvSpPr>
        <p:spPr bwMode="auto">
          <a:xfrm>
            <a:off x="4174067" y="2844642"/>
            <a:ext cx="118078" cy="116454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" name="Diamond 157"/>
          <p:cNvSpPr/>
          <p:nvPr/>
        </p:nvSpPr>
        <p:spPr bwMode="auto">
          <a:xfrm>
            <a:off x="6974597" y="3137050"/>
            <a:ext cx="118078" cy="116454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9" name="Diamond 158"/>
          <p:cNvSpPr/>
          <p:nvPr/>
        </p:nvSpPr>
        <p:spPr bwMode="auto">
          <a:xfrm>
            <a:off x="8025395" y="3733363"/>
            <a:ext cx="118078" cy="116454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0" name="Diamond 159"/>
          <p:cNvSpPr/>
          <p:nvPr/>
        </p:nvSpPr>
        <p:spPr bwMode="auto">
          <a:xfrm>
            <a:off x="8607687" y="4870681"/>
            <a:ext cx="118078" cy="116454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1" name="5-Point Star 160"/>
          <p:cNvSpPr/>
          <p:nvPr/>
        </p:nvSpPr>
        <p:spPr bwMode="auto">
          <a:xfrm>
            <a:off x="8687967" y="6013816"/>
            <a:ext cx="181841" cy="158510"/>
          </a:xfrm>
          <a:prstGeom prst="star5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909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2" name="Diamond 161"/>
          <p:cNvSpPr/>
          <p:nvPr/>
        </p:nvSpPr>
        <p:spPr bwMode="auto">
          <a:xfrm>
            <a:off x="1724099" y="6280022"/>
            <a:ext cx="118078" cy="116454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5570" tIns="37785" rIns="75570" bIns="37785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GB" sz="2645" b="1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837319" y="1872811"/>
            <a:ext cx="1027283" cy="4596853"/>
            <a:chOff x="3772358" y="1675264"/>
            <a:chExt cx="1243012" cy="4833466"/>
          </a:xfrm>
        </p:grpSpPr>
        <p:sp>
          <p:nvSpPr>
            <p:cNvPr id="164" name="TextBox 163"/>
            <p:cNvSpPr txBox="1"/>
            <p:nvPr/>
          </p:nvSpPr>
          <p:spPr>
            <a:xfrm>
              <a:off x="3772358" y="6283208"/>
              <a:ext cx="1243012" cy="225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992" b="1" dirty="0">
                  <a:solidFill>
                    <a:srgbClr val="FF0000"/>
                  </a:solidFill>
                  <a:latin typeface="Arial" pitchFamily="34" charset="0"/>
                </a:rPr>
                <a:t>We are here</a:t>
              </a:r>
            </a:p>
          </p:txBody>
        </p:sp>
        <p:sp>
          <p:nvSpPr>
            <p:cNvPr id="165" name="Isosceles Triangle 164"/>
            <p:cNvSpPr/>
            <p:nvPr/>
          </p:nvSpPr>
          <p:spPr bwMode="auto">
            <a:xfrm>
              <a:off x="4249910" y="6175464"/>
              <a:ext cx="126609" cy="129301"/>
            </a:xfrm>
            <a:prstGeom prst="triangl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5570" tIns="37785" rIns="75570" bIns="37785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645" b="1">
                <a:solidFill>
                  <a:srgbClr val="000000"/>
                </a:solidFill>
                <a:latin typeface="Arial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 bwMode="auto">
            <a:xfrm>
              <a:off x="4341366" y="1675264"/>
              <a:ext cx="0" cy="452628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71" y="6281101"/>
            <a:ext cx="3364138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4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18776" y="6506531"/>
            <a:ext cx="2625224" cy="365125"/>
          </a:xfrm>
        </p:spPr>
        <p:txBody>
          <a:bodyPr/>
          <a:lstStyle/>
          <a:p>
            <a:pPr>
              <a:defRPr/>
            </a:pPr>
            <a:fld id="{07C0728B-42C0-49CF-901B-F26BDD6B1A56}" type="slidenum">
              <a:rPr lang="en-AU" sz="1800" smtClean="0">
                <a:solidFill>
                  <a:srgbClr val="000000"/>
                </a:solidFill>
                <a:latin typeface="+mn-lt"/>
              </a:rPr>
              <a:pPr>
                <a:defRPr/>
              </a:pPr>
              <a:t>11</a:t>
            </a:fld>
            <a:endParaRPr lang="en-AU" sz="1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198" y="4409322"/>
            <a:ext cx="256222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vapvarun.com/wp-content/uploads/2014/06/any_ques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425" y="940333"/>
            <a:ext cx="4769351" cy="573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FD0F5CE5-FE18-4362-948D-5FF39B3E03B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2667000"/>
            <a:ext cx="7969960" cy="56516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Thank you! </a:t>
            </a:r>
            <a:endParaRPr lang="en-US" sz="6000" b="1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0F5CE5-FE18-4362-948D-5FF39B3E03B2}" type="slidenum">
              <a:rPr lang="en-US" smtClean="0">
                <a:solidFill>
                  <a:prstClr val="black"/>
                </a:solidFill>
              </a:rPr>
              <a:pPr algn="r"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8600" y="685800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828800"/>
            <a:ext cx="66294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Introduction	                                                         		 3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Benefits of the New System				 4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CSD Vendor Selection Process                                         		 5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TCS Clients                                                          		 6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New CSD Platform                                           		 7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Capital Market Interface – TCS BaNCS                       		 8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Project Implementation Plan                                                      	</a:t>
            </a:r>
            <a:r>
              <a:rPr lang="en-US" altLang="en-US" sz="1600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9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Current Status                                                  		10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Questions                                                                                                11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1600" kern="0" dirty="0">
              <a:solidFill>
                <a:srgbClr val="000000"/>
              </a:solidFill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2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59532"/>
            <a:ext cx="792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 a bid to improve post trade </a:t>
            </a:r>
            <a:r>
              <a:rPr lang="en-US" altLang="en-US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services </a:t>
            </a:r>
            <a:r>
              <a:rPr lang="en-US" altLang="en-US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 to meet the demands of evolving trends and new initiatives in the </a:t>
            </a:r>
            <a:r>
              <a:rPr lang="en-US" altLang="en-US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both the Nigerian and Global Capital Markets, CSCS commissioned  “</a:t>
            </a:r>
            <a:r>
              <a:rPr lang="en-US" altLang="en-US" b="1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Project Meridian”</a:t>
            </a:r>
            <a:r>
              <a:rPr lang="en-US" altLang="en-US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 acquire and </a:t>
            </a:r>
            <a:r>
              <a:rPr lang="en-US" altLang="en-US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implement a new CSD platform to replace </a:t>
            </a:r>
            <a:r>
              <a:rPr lang="en-US" altLang="en-US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its  existing platform</a:t>
            </a:r>
          </a:p>
          <a:p>
            <a:pPr algn="just">
              <a:lnSpc>
                <a:spcPct val="150000"/>
              </a:lnSpc>
            </a:pPr>
            <a:endParaRPr lang="en-US" altLang="en-US" dirty="0"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This acquisition has the added benefit of helping CSCS modernize </a:t>
            </a:r>
            <a:r>
              <a:rPr lang="en-US" altLang="en-US" dirty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its operations and implement a single integrated application system for all its key business </a:t>
            </a:r>
            <a:r>
              <a:rPr lang="en-US" altLang="en-US" dirty="0" smtClean="0"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operations</a:t>
            </a:r>
            <a:endParaRPr 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9424" y="609600"/>
            <a:ext cx="2061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Introduction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98" y="4864121"/>
            <a:ext cx="2133600" cy="1228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899" y="4864120"/>
            <a:ext cx="1985399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6298" y="4864120"/>
            <a:ext cx="2020406" cy="1228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704" y="4851610"/>
            <a:ext cx="2143125" cy="1228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6248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32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99376" y="6324600"/>
            <a:ext cx="2426262" cy="365125"/>
          </a:xfrm>
        </p:spPr>
        <p:txBody>
          <a:bodyPr/>
          <a:lstStyle/>
          <a:p>
            <a:r>
              <a:rPr lang="en-US" dirty="0" smtClean="0"/>
              <a:t>                        </a:t>
            </a:r>
            <a:fld id="{FD0F5CE5-FE18-4362-948D-5FF39B3E03B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860" y="2362200"/>
            <a:ext cx="2095500" cy="2181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2510" y="3262312"/>
            <a:ext cx="1600200" cy="6002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Nigerian Capital Market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0638" y="3150824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Enhanced </a:t>
            </a:r>
            <a:r>
              <a:rPr lang="en-US" sz="1600" b="1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monitoring and investigative </a:t>
            </a:r>
            <a:r>
              <a:rPr lang="en-US" sz="16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capabilities</a:t>
            </a:r>
            <a:endParaRPr lang="en-US" sz="1600" b="1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09030" y="1817827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Enhanced Technology to improve operational efficiency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3298" y="4761865"/>
            <a:ext cx="1835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Support of a wider  array of asset classes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458" y="3157042"/>
            <a:ext cx="2169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flexibility to launch new products and initiatives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8595" y="1882329"/>
            <a:ext cx="217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 Availability and Improved performance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10688" y="4717055"/>
            <a:ext cx="213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Increased productivity and process automation</a:t>
            </a:r>
          </a:p>
        </p:txBody>
      </p:sp>
      <p:cxnSp>
        <p:nvCxnSpPr>
          <p:cNvPr id="23" name="Straight Connector 22"/>
          <p:cNvCxnSpPr>
            <a:stCxn id="29" idx="3"/>
          </p:cNvCxnSpPr>
          <p:nvPr/>
        </p:nvCxnSpPr>
        <p:spPr>
          <a:xfrm flipV="1">
            <a:off x="5499785" y="2494929"/>
            <a:ext cx="273263" cy="149596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9" idx="2"/>
          </p:cNvCxnSpPr>
          <p:nvPr/>
        </p:nvCxnSpPr>
        <p:spPr>
          <a:xfrm flipH="1" flipV="1">
            <a:off x="5858335" y="3502995"/>
            <a:ext cx="504366" cy="6057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5611203" y="4277620"/>
            <a:ext cx="330886" cy="36004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flipH="1" flipV="1">
            <a:off x="3410003" y="2288935"/>
            <a:ext cx="2448332" cy="2428120"/>
          </a:xfrm>
          <a:prstGeom prst="ellipse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3363010" y="2523428"/>
            <a:ext cx="313062" cy="18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48371" y="3572541"/>
            <a:ext cx="484487" cy="11794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9" idx="7"/>
          </p:cNvCxnSpPr>
          <p:nvPr/>
        </p:nvCxnSpPr>
        <p:spPr>
          <a:xfrm flipV="1">
            <a:off x="3348608" y="4361465"/>
            <a:ext cx="419945" cy="35559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41585" y="4277620"/>
            <a:ext cx="1102893" cy="24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166595" y="566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Benefits of the New System</a:t>
            </a:r>
          </a:p>
        </p:txBody>
      </p:sp>
      <p:sp>
        <p:nvSpPr>
          <p:cNvPr id="54" name="Oval 53"/>
          <p:cNvSpPr/>
          <p:nvPr/>
        </p:nvSpPr>
        <p:spPr>
          <a:xfrm>
            <a:off x="2649056" y="2060154"/>
            <a:ext cx="1041595" cy="6475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Efficient</a:t>
            </a:r>
            <a:endParaRPr lang="en-US" sz="1200" b="1" dirty="0"/>
          </a:p>
        </p:txBody>
      </p:sp>
      <p:sp>
        <p:nvSpPr>
          <p:cNvPr id="55" name="Oval 54"/>
          <p:cNvSpPr/>
          <p:nvPr/>
        </p:nvSpPr>
        <p:spPr>
          <a:xfrm>
            <a:off x="2676049" y="4513355"/>
            <a:ext cx="1099424" cy="73275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Asset classes</a:t>
            </a:r>
            <a:endParaRPr lang="en-US" sz="1200" b="1" dirty="0"/>
          </a:p>
        </p:txBody>
      </p:sp>
      <p:sp>
        <p:nvSpPr>
          <p:cNvPr id="56" name="Oval 55"/>
          <p:cNvSpPr/>
          <p:nvPr/>
        </p:nvSpPr>
        <p:spPr>
          <a:xfrm>
            <a:off x="5611203" y="1939198"/>
            <a:ext cx="1127392" cy="64976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Available</a:t>
            </a:r>
            <a:endParaRPr lang="en-US" sz="1200" b="1" dirty="0"/>
          </a:p>
        </p:txBody>
      </p:sp>
      <p:sp>
        <p:nvSpPr>
          <p:cNvPr id="57" name="Oval 56"/>
          <p:cNvSpPr/>
          <p:nvPr/>
        </p:nvSpPr>
        <p:spPr>
          <a:xfrm>
            <a:off x="6166578" y="3129801"/>
            <a:ext cx="1072421" cy="73275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Monitor</a:t>
            </a:r>
            <a:endParaRPr lang="en-US" sz="1200" dirty="0"/>
          </a:p>
        </p:txBody>
      </p:sp>
      <p:sp>
        <p:nvSpPr>
          <p:cNvPr id="58" name="Oval 57"/>
          <p:cNvSpPr/>
          <p:nvPr/>
        </p:nvSpPr>
        <p:spPr>
          <a:xfrm>
            <a:off x="5858335" y="4483593"/>
            <a:ext cx="1236106" cy="68215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Automate</a:t>
            </a:r>
            <a:endParaRPr lang="en-US" sz="1200" b="1" dirty="0"/>
          </a:p>
        </p:txBody>
      </p:sp>
      <p:sp>
        <p:nvSpPr>
          <p:cNvPr id="11" name="Oval 10"/>
          <p:cNvSpPr/>
          <p:nvPr/>
        </p:nvSpPr>
        <p:spPr>
          <a:xfrm>
            <a:off x="2266651" y="3150824"/>
            <a:ext cx="983325" cy="7389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Flexible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2684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0F5CE5-FE18-4362-948D-5FF39B3E03B2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85543" y="599729"/>
            <a:ext cx="4784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CSD Vendor Selection Process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871" y="2539716"/>
            <a:ext cx="2306053" cy="10847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05624" y="4267200"/>
            <a:ext cx="24003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TATA Consultancy Services (TCS) </a:t>
            </a:r>
            <a:r>
              <a:rPr lang="en-US" sz="1600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selected as the preferred vendor with the approval of the CSCS Board of Directors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115" y="2520587"/>
            <a:ext cx="1574457" cy="1257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66" y="2495581"/>
            <a:ext cx="1828800" cy="12666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817" y="4140464"/>
            <a:ext cx="2666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RFPs sent to prospective vendors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Responses received</a:t>
            </a:r>
            <a:endParaRPr lang="en-US" sz="1600" kern="0" dirty="0">
              <a:solidFill>
                <a:srgbClr val="000000"/>
              </a:solidFill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4411" y="4140464"/>
            <a:ext cx="2525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Vendor Presentations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Proposal Evaluations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Negotiation sessions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Site Visit</a:t>
            </a:r>
          </a:p>
          <a:p>
            <a:pPr>
              <a:lnSpc>
                <a:spcPct val="150000"/>
              </a:lnSpc>
            </a:pPr>
            <a:endParaRPr lang="en-US" sz="1600" kern="0" dirty="0" smtClean="0">
              <a:solidFill>
                <a:srgbClr val="000000"/>
              </a:solidFill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600" kern="0" dirty="0">
              <a:solidFill>
                <a:srgbClr val="000000"/>
              </a:solidFill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911" y="1868431"/>
            <a:ext cx="2517036" cy="414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kern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Request For Proposals (RFP)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74171" y="1844930"/>
            <a:ext cx="1599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kern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Vendor Selection</a:t>
            </a:r>
            <a:endParaRPr lang="en-US" sz="1600" b="1" kern="0" dirty="0">
              <a:solidFill>
                <a:srgbClr val="000000"/>
              </a:solidFill>
              <a:latin typeface="Arial Narrow" panose="020B060602020203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417415" y="2605765"/>
            <a:ext cx="675350" cy="1219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21242" y="2354641"/>
            <a:ext cx="2667000" cy="1602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792947" y="2354642"/>
            <a:ext cx="2541053" cy="160276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7840" y="2354642"/>
            <a:ext cx="2541053" cy="160276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54281" y="6367602"/>
            <a:ext cx="1600200" cy="381000"/>
          </a:xfrm>
        </p:spPr>
        <p:txBody>
          <a:bodyPr/>
          <a:lstStyle/>
          <a:p>
            <a:r>
              <a:rPr lang="en-US" dirty="0" smtClean="0"/>
              <a:t>            </a:t>
            </a:r>
            <a:fld id="{FD0F5CE5-FE18-4362-948D-5FF39B3E03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7338" y="1570932"/>
            <a:ext cx="4984173" cy="447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err="1" smtClean="0">
                <a:latin typeface="Arial Narrow" panose="020B0606020202030204" pitchFamily="34" charset="0"/>
                <a:cs typeface="Arial" pitchFamily="34" charset="0"/>
              </a:rPr>
              <a:t>Maroclear</a:t>
            </a: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, Morocco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Kuwait Clearing Company (KCC)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STRATE, South Africa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CDS, Canada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DTCC, USA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London Clearing House (LCH)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Euroclear Finland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Philippines Depository and Trust Company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Indonesia Commodity and Derivatives Exchange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 Narrow" panose="020B0606020202030204" pitchFamily="34" charset="0"/>
                <a:cs typeface="Arial" pitchFamily="34" charset="0"/>
              </a:rPr>
              <a:t>KELER Ltd., </a:t>
            </a:r>
            <a:r>
              <a:rPr lang="en-US" sz="1600" dirty="0" smtClean="0">
                <a:latin typeface="Arial Narrow" panose="020B0606020202030204" pitchFamily="34" charset="0"/>
                <a:cs typeface="Arial" pitchFamily="34" charset="0"/>
              </a:rPr>
              <a:t>Hungarian </a:t>
            </a:r>
            <a:r>
              <a:rPr lang="en-US" sz="1600" dirty="0">
                <a:latin typeface="Arial Narrow" panose="020B0606020202030204" pitchFamily="34" charset="0"/>
                <a:cs typeface="Arial" pitchFamily="34" charset="0"/>
              </a:rPr>
              <a:t>CSD</a:t>
            </a:r>
            <a:endParaRPr lang="en-US" sz="16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1600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en-US" sz="1600" dirty="0"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9010" y="496837"/>
            <a:ext cx="5305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TATA Consultancy Services (TCS)  Clients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410" y="1279708"/>
            <a:ext cx="1371600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465" y="2193401"/>
            <a:ext cx="3286125" cy="590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386" y="1357275"/>
            <a:ext cx="1676400" cy="552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1954" y="3056053"/>
            <a:ext cx="1581150" cy="4543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1415" y="3882392"/>
            <a:ext cx="800100" cy="800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875" y="4352428"/>
            <a:ext cx="1485900" cy="7429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8281" y="5095378"/>
            <a:ext cx="2286000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8641" y="3570358"/>
            <a:ext cx="2127775" cy="4810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1435" y="5863478"/>
            <a:ext cx="1042826" cy="37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5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D0F5CE5-FE18-4362-948D-5FF39B3E03B2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9675" y="523370"/>
            <a:ext cx="2887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New CSD Platform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71941"/>
            <a:ext cx="8229600" cy="6093976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Name of CSD Platform – </a:t>
            </a:r>
            <a:r>
              <a:rPr lang="en-US" sz="28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TCS </a:t>
            </a:r>
            <a:r>
              <a:rPr lang="en-US" sz="2800" b="1" dirty="0" err="1" smtClean="0">
                <a:solidFill>
                  <a:schemeClr val="accent1"/>
                </a:solidFill>
                <a:latin typeface="Arial Narrow" panose="020B0606020202030204" pitchFamily="34" charset="0"/>
              </a:rPr>
              <a:t>BaNCS</a:t>
            </a:r>
            <a:endParaRPr lang="en-US" dirty="0" smtClean="0">
              <a:latin typeface="Arial Narrow" panose="020B060602020203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00" dirty="0" smtClean="0">
              <a:latin typeface="Arial Narrow" panose="020B0606020202030204" pitchFamily="34" charset="0"/>
            </a:endParaRP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 Narrow" panose="020B0606020202030204" pitchFamily="34" charset="0"/>
              </a:rPr>
              <a:t>The TCS </a:t>
            </a:r>
            <a:r>
              <a:rPr lang="en-US" dirty="0">
                <a:latin typeface="Arial Narrow" panose="020B0606020202030204" pitchFamily="34" charset="0"/>
              </a:rPr>
              <a:t>BaNCS platform will </a:t>
            </a:r>
            <a:r>
              <a:rPr lang="en-US" dirty="0" smtClean="0">
                <a:latin typeface="Arial Narrow" panose="020B0606020202030204" pitchFamily="34" charset="0"/>
              </a:rPr>
              <a:t>provide CSCS with:</a:t>
            </a:r>
            <a:endParaRPr lang="en-US" dirty="0">
              <a:latin typeface="Arial Narrow" panose="020B0606020202030204" pitchFamily="34" charset="0"/>
            </a:endParaRP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 Narrow" panose="020B0606020202030204" pitchFamily="34" charset="0"/>
              </a:rPr>
              <a:t>Depository Services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 Narrow" panose="020B0606020202030204" pitchFamily="34" charset="0"/>
              </a:rPr>
              <a:t>Clearing &amp; Settlement functions including support for various DVP </a:t>
            </a:r>
            <a:r>
              <a:rPr lang="en-US" dirty="0" smtClean="0">
                <a:latin typeface="Arial Narrow" panose="020B0606020202030204" pitchFamily="34" charset="0"/>
              </a:rPr>
              <a:t>models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anose="020B0606020202030204" pitchFamily="34" charset="0"/>
              </a:rPr>
              <a:t>Integration </a:t>
            </a:r>
            <a:r>
              <a:rPr lang="en-US" dirty="0">
                <a:latin typeface="Arial Narrow" panose="020B0606020202030204" pitchFamily="34" charset="0"/>
              </a:rPr>
              <a:t>with </a:t>
            </a:r>
            <a:r>
              <a:rPr lang="en-US" dirty="0" smtClean="0">
                <a:latin typeface="Arial Narrow" panose="020B0606020202030204" pitchFamily="34" charset="0"/>
              </a:rPr>
              <a:t>Exchanges – NSE, NASD, FMDQ, NCX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anose="020B0606020202030204" pitchFamily="34" charset="0"/>
              </a:rPr>
              <a:t>Interface with Market Participants – Registrars, Brokers, Custodians etc.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anose="020B0606020202030204" pitchFamily="34" charset="0"/>
              </a:rPr>
              <a:t>Risk &amp; Collateral Management</a:t>
            </a:r>
          </a:p>
          <a:p>
            <a:pPr marL="1200150" lvl="2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latin typeface="Arial Narrow" panose="020B0606020202030204" pitchFamily="34" charset="0"/>
              </a:rPr>
              <a:t>Securities </a:t>
            </a:r>
            <a:r>
              <a:rPr lang="en-US" dirty="0">
                <a:latin typeface="Arial Narrow" panose="020B0606020202030204" pitchFamily="34" charset="0"/>
              </a:rPr>
              <a:t>Lending and </a:t>
            </a:r>
            <a:r>
              <a:rPr lang="en-US" dirty="0" smtClean="0">
                <a:latin typeface="Arial Narrow" panose="020B0606020202030204" pitchFamily="34" charset="0"/>
              </a:rPr>
              <a:t>Borrowing (SLB)</a:t>
            </a:r>
          </a:p>
          <a:p>
            <a:pPr lvl="2">
              <a:lnSpc>
                <a:spcPct val="200000"/>
              </a:lnSpc>
            </a:pPr>
            <a:endParaRPr lang="en-US" dirty="0" smtClean="0">
              <a:latin typeface="Arial Narrow" panose="020B0606020202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500" y="5080012"/>
            <a:ext cx="3060300" cy="75860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411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881477" y="2787666"/>
            <a:ext cx="1824646" cy="2133600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1800" y="6294437"/>
            <a:ext cx="2133600" cy="365125"/>
          </a:xfrm>
        </p:spPr>
        <p:txBody>
          <a:bodyPr/>
          <a:lstStyle/>
          <a:p>
            <a:r>
              <a:rPr lang="en-US" dirty="0" smtClean="0"/>
              <a:t>                  </a:t>
            </a:r>
            <a:fld id="{FD0F5CE5-FE18-4362-948D-5FF39B3E03B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514" y="3129672"/>
            <a:ext cx="1398225" cy="164830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962400" y="1729155"/>
            <a:ext cx="1662799" cy="685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Custodians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98150" y="3240901"/>
            <a:ext cx="1692176" cy="97245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Exchanges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144110" y="5263272"/>
            <a:ext cx="1325032" cy="685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Brokers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391923" y="4167789"/>
            <a:ext cx="1371600" cy="685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Registrars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463913" y="3054366"/>
            <a:ext cx="1447800" cy="685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Settlement Banks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11206" y="3750192"/>
            <a:ext cx="1371600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067509" y="3240901"/>
            <a:ext cx="1318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TCS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BaNCS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Straight Arrow Connector 51"/>
          <p:cNvCxnSpPr>
            <a:stCxn id="5" idx="2"/>
            <a:endCxn id="42" idx="0"/>
          </p:cNvCxnSpPr>
          <p:nvPr/>
        </p:nvCxnSpPr>
        <p:spPr>
          <a:xfrm>
            <a:off x="4793800" y="2414955"/>
            <a:ext cx="0" cy="37271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706123" y="3397266"/>
            <a:ext cx="75779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703890" y="4464067"/>
            <a:ext cx="681281" cy="96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2" idx="2"/>
            <a:endCxn id="7" idx="0"/>
          </p:cNvCxnSpPr>
          <p:nvPr/>
        </p:nvCxnSpPr>
        <p:spPr>
          <a:xfrm>
            <a:off x="4793800" y="4921266"/>
            <a:ext cx="12826" cy="3420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411206" y="646711"/>
            <a:ext cx="642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Capital Market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Interface  - TCS BaNCS</a:t>
            </a:r>
          </a:p>
        </p:txBody>
      </p:sp>
    </p:spTree>
    <p:extLst>
      <p:ext uri="{BB962C8B-B14F-4D97-AF65-F5344CB8AC3E}">
        <p14:creationId xmlns:p14="http://schemas.microsoft.com/office/powerpoint/2010/main" val="7262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/>
          <a:lstStyle/>
          <a:p>
            <a:pPr algn="l" eaLnBrk="0" fontAlgn="base" hangingPunct="0">
              <a:spcAft>
                <a:spcPct val="0"/>
              </a:spcAft>
            </a:pPr>
            <a:r>
              <a:rPr lang="en-US" sz="3600" dirty="0" smtClean="0"/>
              <a:t>       </a:t>
            </a:r>
            <a:br>
              <a:rPr lang="en-US" sz="3600" dirty="0" smtClean="0"/>
            </a:b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Implementation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5383" y="1746961"/>
            <a:ext cx="8611904" cy="512127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Project Duration 14 months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239000" y="6466622"/>
            <a:ext cx="2133600" cy="365125"/>
          </a:xfrm>
        </p:spPr>
        <p:txBody>
          <a:bodyPr/>
          <a:lstStyle/>
          <a:p>
            <a:r>
              <a:rPr lang="en-US" dirty="0" smtClean="0"/>
              <a:t>                 </a:t>
            </a:r>
            <a:fld id="{FD0F5CE5-FE18-4362-948D-5FF39B3E03B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44" y="2136270"/>
            <a:ext cx="8384607" cy="42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66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ccenture Cliff-Title Brand">
  <a:themeElements>
    <a:clrScheme name="Custom 88">
      <a:dk1>
        <a:srgbClr val="000000"/>
      </a:dk1>
      <a:lt1>
        <a:srgbClr val="FFFFFF"/>
      </a:lt1>
      <a:dk2>
        <a:srgbClr val="F8F8F8"/>
      </a:dk2>
      <a:lt2>
        <a:srgbClr val="DD4411"/>
      </a:lt2>
      <a:accent1>
        <a:srgbClr val="002266"/>
      </a:accent1>
      <a:accent2>
        <a:srgbClr val="FF9900"/>
      </a:accent2>
      <a:accent3>
        <a:srgbClr val="CCBB88"/>
      </a:accent3>
      <a:accent4>
        <a:srgbClr val="778888"/>
      </a:accent4>
      <a:accent5>
        <a:srgbClr val="DD4411"/>
      </a:accent5>
      <a:accent6>
        <a:srgbClr val="6688BB"/>
      </a:accent6>
      <a:hlink>
        <a:srgbClr val="FF9900"/>
      </a:hlink>
      <a:folHlink>
        <a:srgbClr val="0022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centure Cliff-Title Brand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5">
        <a:dk1>
          <a:srgbClr val="000000"/>
        </a:dk1>
        <a:lt1>
          <a:srgbClr val="FFFFFF"/>
        </a:lt1>
        <a:dk2>
          <a:srgbClr val="F8F8F8"/>
        </a:dk2>
        <a:lt2>
          <a:srgbClr val="666699"/>
        </a:lt2>
        <a:accent1>
          <a:srgbClr val="CCCC33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8A002D"/>
        </a:accent6>
        <a:hlink>
          <a:srgbClr val="999966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6">
        <a:dk1>
          <a:srgbClr val="000000"/>
        </a:dk1>
        <a:lt1>
          <a:srgbClr val="FFFFFF"/>
        </a:lt1>
        <a:dk2>
          <a:srgbClr val="F8F8F8"/>
        </a:dk2>
        <a:lt2>
          <a:srgbClr val="0099CC"/>
        </a:lt2>
        <a:accent1>
          <a:srgbClr val="CC3300"/>
        </a:accent1>
        <a:accent2>
          <a:srgbClr val="6600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0000"/>
        </a:accent6>
        <a:hlink>
          <a:srgbClr val="999966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7">
        <a:dk1>
          <a:srgbClr val="000000"/>
        </a:dk1>
        <a:lt1>
          <a:srgbClr val="FFFFFF"/>
        </a:lt1>
        <a:dk2>
          <a:srgbClr val="F8F8F8"/>
        </a:dk2>
        <a:lt2>
          <a:srgbClr val="666699"/>
        </a:lt2>
        <a:accent1>
          <a:srgbClr val="CC3300"/>
        </a:accent1>
        <a:accent2>
          <a:srgbClr val="6600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0000"/>
        </a:accent6>
        <a:hlink>
          <a:srgbClr val="999966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8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CC3300"/>
        </a:accent1>
        <a:accent2>
          <a:srgbClr val="6600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0000"/>
        </a:accent6>
        <a:hlink>
          <a:srgbClr val="999966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9">
        <a:dk1>
          <a:srgbClr val="000000"/>
        </a:dk1>
        <a:lt1>
          <a:srgbClr val="FFFFFF"/>
        </a:lt1>
        <a:dk2>
          <a:srgbClr val="F8F8F8"/>
        </a:dk2>
        <a:lt2>
          <a:srgbClr val="0099CC"/>
        </a:lt2>
        <a:accent1>
          <a:srgbClr val="669999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B8CACA"/>
        </a:accent5>
        <a:accent6>
          <a:srgbClr val="5C5C8A"/>
        </a:accent6>
        <a:hlink>
          <a:srgbClr val="CC9966"/>
        </a:hlink>
        <a:folHlink>
          <a:srgbClr val="99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0">
        <a:dk1>
          <a:srgbClr val="000000"/>
        </a:dk1>
        <a:lt1>
          <a:srgbClr val="FFFFFF"/>
        </a:lt1>
        <a:dk2>
          <a:srgbClr val="F8F8F8"/>
        </a:dk2>
        <a:lt2>
          <a:srgbClr val="FFCC66"/>
        </a:lt2>
        <a:accent1>
          <a:srgbClr val="669999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B8CACA"/>
        </a:accent5>
        <a:accent6>
          <a:srgbClr val="5C5C8A"/>
        </a:accent6>
        <a:hlink>
          <a:srgbClr val="CC9966"/>
        </a:hlink>
        <a:folHlink>
          <a:srgbClr val="99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1">
        <a:dk1>
          <a:srgbClr val="000000"/>
        </a:dk1>
        <a:lt1>
          <a:srgbClr val="FFFFFF"/>
        </a:lt1>
        <a:dk2>
          <a:srgbClr val="F8F8F8"/>
        </a:dk2>
        <a:lt2>
          <a:srgbClr val="FF3366"/>
        </a:lt2>
        <a:accent1>
          <a:srgbClr val="0099CC"/>
        </a:accent1>
        <a:accent2>
          <a:srgbClr val="669933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5C8A2D"/>
        </a:accent6>
        <a:hlink>
          <a:srgbClr val="FF99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2">
        <a:dk1>
          <a:srgbClr val="000000"/>
        </a:dk1>
        <a:lt1>
          <a:srgbClr val="FFFFFF"/>
        </a:lt1>
        <a:dk2>
          <a:srgbClr val="F8F8F8"/>
        </a:dk2>
        <a:lt2>
          <a:srgbClr val="FF3366"/>
        </a:lt2>
        <a:accent1>
          <a:srgbClr val="009999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2D5C8A"/>
        </a:accent6>
        <a:hlink>
          <a:srgbClr val="FF99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3">
        <a:dk1>
          <a:srgbClr val="000000"/>
        </a:dk1>
        <a:lt1>
          <a:srgbClr val="FFFFFF"/>
        </a:lt1>
        <a:dk2>
          <a:srgbClr val="F8F8F8"/>
        </a:dk2>
        <a:lt2>
          <a:srgbClr val="992222"/>
        </a:lt2>
        <a:accent1>
          <a:srgbClr val="445511"/>
        </a:accent1>
        <a:accent2>
          <a:srgbClr val="BBBB00"/>
        </a:accent2>
        <a:accent3>
          <a:srgbClr val="FFFFFF"/>
        </a:accent3>
        <a:accent4>
          <a:srgbClr val="000000"/>
        </a:accent4>
        <a:accent5>
          <a:srgbClr val="B0B4AA"/>
        </a:accent5>
        <a:accent6>
          <a:srgbClr val="A9A900"/>
        </a:accent6>
        <a:hlink>
          <a:srgbClr val="FF9900"/>
        </a:hlink>
        <a:folHlink>
          <a:srgbClr val="00AA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4">
        <a:dk1>
          <a:srgbClr val="000000"/>
        </a:dk1>
        <a:lt1>
          <a:srgbClr val="FFFFFF"/>
        </a:lt1>
        <a:dk2>
          <a:srgbClr val="F8F8F8"/>
        </a:dk2>
        <a:lt2>
          <a:srgbClr val="992222"/>
        </a:lt2>
        <a:accent1>
          <a:srgbClr val="445511"/>
        </a:accent1>
        <a:accent2>
          <a:srgbClr val="BBBB00"/>
        </a:accent2>
        <a:accent3>
          <a:srgbClr val="FFFFFF"/>
        </a:accent3>
        <a:accent4>
          <a:srgbClr val="000000"/>
        </a:accent4>
        <a:accent5>
          <a:srgbClr val="B0B4AA"/>
        </a:accent5>
        <a:accent6>
          <a:srgbClr val="A9A900"/>
        </a:accent6>
        <a:hlink>
          <a:srgbClr val="FF9900"/>
        </a:hlink>
        <a:folHlink>
          <a:srgbClr val="77888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5">
        <a:dk1>
          <a:srgbClr val="000000"/>
        </a:dk1>
        <a:lt1>
          <a:srgbClr val="FFFFFF"/>
        </a:lt1>
        <a:dk2>
          <a:srgbClr val="F8F8F8"/>
        </a:dk2>
        <a:lt2>
          <a:srgbClr val="00BBEE"/>
        </a:lt2>
        <a:accent1>
          <a:srgbClr val="337722"/>
        </a:accent1>
        <a:accent2>
          <a:srgbClr val="002266"/>
        </a:accent2>
        <a:accent3>
          <a:srgbClr val="FFFFFF"/>
        </a:accent3>
        <a:accent4>
          <a:srgbClr val="000000"/>
        </a:accent4>
        <a:accent5>
          <a:srgbClr val="ADBDAB"/>
        </a:accent5>
        <a:accent6>
          <a:srgbClr val="001E5C"/>
        </a:accent6>
        <a:hlink>
          <a:srgbClr val="FF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6">
        <a:dk1>
          <a:srgbClr val="000000"/>
        </a:dk1>
        <a:lt1>
          <a:srgbClr val="FFFFFF"/>
        </a:lt1>
        <a:dk2>
          <a:srgbClr val="F8F8F8"/>
        </a:dk2>
        <a:lt2>
          <a:srgbClr val="00BBEE"/>
        </a:lt2>
        <a:accent1>
          <a:srgbClr val="337722"/>
        </a:accent1>
        <a:accent2>
          <a:srgbClr val="002266"/>
        </a:accent2>
        <a:accent3>
          <a:srgbClr val="FFFFFF"/>
        </a:accent3>
        <a:accent4>
          <a:srgbClr val="000000"/>
        </a:accent4>
        <a:accent5>
          <a:srgbClr val="ADBDAB"/>
        </a:accent5>
        <a:accent6>
          <a:srgbClr val="001E5C"/>
        </a:accent6>
        <a:hlink>
          <a:srgbClr val="6688BB"/>
        </a:hlink>
        <a:folHlink>
          <a:srgbClr val="992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ccenture Cliff-Title Brand">
  <a:themeElements>
    <a:clrScheme name="Custom 88">
      <a:dk1>
        <a:srgbClr val="000000"/>
      </a:dk1>
      <a:lt1>
        <a:srgbClr val="FFFFFF"/>
      </a:lt1>
      <a:dk2>
        <a:srgbClr val="F8F8F8"/>
      </a:dk2>
      <a:lt2>
        <a:srgbClr val="DD4411"/>
      </a:lt2>
      <a:accent1>
        <a:srgbClr val="002266"/>
      </a:accent1>
      <a:accent2>
        <a:srgbClr val="FF9900"/>
      </a:accent2>
      <a:accent3>
        <a:srgbClr val="CCBB88"/>
      </a:accent3>
      <a:accent4>
        <a:srgbClr val="778888"/>
      </a:accent4>
      <a:accent5>
        <a:srgbClr val="DD4411"/>
      </a:accent5>
      <a:accent6>
        <a:srgbClr val="6688BB"/>
      </a:accent6>
      <a:hlink>
        <a:srgbClr val="FF9900"/>
      </a:hlink>
      <a:folHlink>
        <a:srgbClr val="0022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ccenture Cliff-Title Brand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5">
        <a:dk1>
          <a:srgbClr val="000000"/>
        </a:dk1>
        <a:lt1>
          <a:srgbClr val="FFFFFF"/>
        </a:lt1>
        <a:dk2>
          <a:srgbClr val="F8F8F8"/>
        </a:dk2>
        <a:lt2>
          <a:srgbClr val="666699"/>
        </a:lt2>
        <a:accent1>
          <a:srgbClr val="CCCC33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8A002D"/>
        </a:accent6>
        <a:hlink>
          <a:srgbClr val="999966"/>
        </a:hlink>
        <a:folHlink>
          <a:srgbClr val="66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6">
        <a:dk1>
          <a:srgbClr val="000000"/>
        </a:dk1>
        <a:lt1>
          <a:srgbClr val="FFFFFF"/>
        </a:lt1>
        <a:dk2>
          <a:srgbClr val="F8F8F8"/>
        </a:dk2>
        <a:lt2>
          <a:srgbClr val="0099CC"/>
        </a:lt2>
        <a:accent1>
          <a:srgbClr val="CC3300"/>
        </a:accent1>
        <a:accent2>
          <a:srgbClr val="6600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0000"/>
        </a:accent6>
        <a:hlink>
          <a:srgbClr val="999966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7">
        <a:dk1>
          <a:srgbClr val="000000"/>
        </a:dk1>
        <a:lt1>
          <a:srgbClr val="FFFFFF"/>
        </a:lt1>
        <a:dk2>
          <a:srgbClr val="F8F8F8"/>
        </a:dk2>
        <a:lt2>
          <a:srgbClr val="666699"/>
        </a:lt2>
        <a:accent1>
          <a:srgbClr val="CC3300"/>
        </a:accent1>
        <a:accent2>
          <a:srgbClr val="6600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0000"/>
        </a:accent6>
        <a:hlink>
          <a:srgbClr val="999966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8">
        <a:dk1>
          <a:srgbClr val="000000"/>
        </a:dk1>
        <a:lt1>
          <a:srgbClr val="FFFFFF"/>
        </a:lt1>
        <a:dk2>
          <a:srgbClr val="F8F8F8"/>
        </a:dk2>
        <a:lt2>
          <a:srgbClr val="336699"/>
        </a:lt2>
        <a:accent1>
          <a:srgbClr val="CC3300"/>
        </a:accent1>
        <a:accent2>
          <a:srgbClr val="6600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0000"/>
        </a:accent6>
        <a:hlink>
          <a:srgbClr val="999966"/>
        </a:hlink>
        <a:folHlink>
          <a:srgbClr val="66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9">
        <a:dk1>
          <a:srgbClr val="000000"/>
        </a:dk1>
        <a:lt1>
          <a:srgbClr val="FFFFFF"/>
        </a:lt1>
        <a:dk2>
          <a:srgbClr val="F8F8F8"/>
        </a:dk2>
        <a:lt2>
          <a:srgbClr val="0099CC"/>
        </a:lt2>
        <a:accent1>
          <a:srgbClr val="669999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B8CACA"/>
        </a:accent5>
        <a:accent6>
          <a:srgbClr val="5C5C8A"/>
        </a:accent6>
        <a:hlink>
          <a:srgbClr val="CC9966"/>
        </a:hlink>
        <a:folHlink>
          <a:srgbClr val="99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0">
        <a:dk1>
          <a:srgbClr val="000000"/>
        </a:dk1>
        <a:lt1>
          <a:srgbClr val="FFFFFF"/>
        </a:lt1>
        <a:dk2>
          <a:srgbClr val="F8F8F8"/>
        </a:dk2>
        <a:lt2>
          <a:srgbClr val="FFCC66"/>
        </a:lt2>
        <a:accent1>
          <a:srgbClr val="669999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B8CACA"/>
        </a:accent5>
        <a:accent6>
          <a:srgbClr val="5C5C8A"/>
        </a:accent6>
        <a:hlink>
          <a:srgbClr val="CC9966"/>
        </a:hlink>
        <a:folHlink>
          <a:srgbClr val="9933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1">
        <a:dk1>
          <a:srgbClr val="000000"/>
        </a:dk1>
        <a:lt1>
          <a:srgbClr val="FFFFFF"/>
        </a:lt1>
        <a:dk2>
          <a:srgbClr val="F8F8F8"/>
        </a:dk2>
        <a:lt2>
          <a:srgbClr val="FF3366"/>
        </a:lt2>
        <a:accent1>
          <a:srgbClr val="0099CC"/>
        </a:accent1>
        <a:accent2>
          <a:srgbClr val="669933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5C8A2D"/>
        </a:accent6>
        <a:hlink>
          <a:srgbClr val="FF99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2">
        <a:dk1>
          <a:srgbClr val="000000"/>
        </a:dk1>
        <a:lt1>
          <a:srgbClr val="FFFFFF"/>
        </a:lt1>
        <a:dk2>
          <a:srgbClr val="F8F8F8"/>
        </a:dk2>
        <a:lt2>
          <a:srgbClr val="FF3366"/>
        </a:lt2>
        <a:accent1>
          <a:srgbClr val="009999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2D5C8A"/>
        </a:accent6>
        <a:hlink>
          <a:srgbClr val="FF9900"/>
        </a:hlink>
        <a:folHlink>
          <a:srgbClr val="66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3">
        <a:dk1>
          <a:srgbClr val="000000"/>
        </a:dk1>
        <a:lt1>
          <a:srgbClr val="FFFFFF"/>
        </a:lt1>
        <a:dk2>
          <a:srgbClr val="F8F8F8"/>
        </a:dk2>
        <a:lt2>
          <a:srgbClr val="992222"/>
        </a:lt2>
        <a:accent1>
          <a:srgbClr val="445511"/>
        </a:accent1>
        <a:accent2>
          <a:srgbClr val="BBBB00"/>
        </a:accent2>
        <a:accent3>
          <a:srgbClr val="FFFFFF"/>
        </a:accent3>
        <a:accent4>
          <a:srgbClr val="000000"/>
        </a:accent4>
        <a:accent5>
          <a:srgbClr val="B0B4AA"/>
        </a:accent5>
        <a:accent6>
          <a:srgbClr val="A9A900"/>
        </a:accent6>
        <a:hlink>
          <a:srgbClr val="FF9900"/>
        </a:hlink>
        <a:folHlink>
          <a:srgbClr val="00AA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4">
        <a:dk1>
          <a:srgbClr val="000000"/>
        </a:dk1>
        <a:lt1>
          <a:srgbClr val="FFFFFF"/>
        </a:lt1>
        <a:dk2>
          <a:srgbClr val="F8F8F8"/>
        </a:dk2>
        <a:lt2>
          <a:srgbClr val="992222"/>
        </a:lt2>
        <a:accent1>
          <a:srgbClr val="445511"/>
        </a:accent1>
        <a:accent2>
          <a:srgbClr val="BBBB00"/>
        </a:accent2>
        <a:accent3>
          <a:srgbClr val="FFFFFF"/>
        </a:accent3>
        <a:accent4>
          <a:srgbClr val="000000"/>
        </a:accent4>
        <a:accent5>
          <a:srgbClr val="B0B4AA"/>
        </a:accent5>
        <a:accent6>
          <a:srgbClr val="A9A900"/>
        </a:accent6>
        <a:hlink>
          <a:srgbClr val="FF9900"/>
        </a:hlink>
        <a:folHlink>
          <a:srgbClr val="77888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5">
        <a:dk1>
          <a:srgbClr val="000000"/>
        </a:dk1>
        <a:lt1>
          <a:srgbClr val="FFFFFF"/>
        </a:lt1>
        <a:dk2>
          <a:srgbClr val="F8F8F8"/>
        </a:dk2>
        <a:lt2>
          <a:srgbClr val="00BBEE"/>
        </a:lt2>
        <a:accent1>
          <a:srgbClr val="337722"/>
        </a:accent1>
        <a:accent2>
          <a:srgbClr val="002266"/>
        </a:accent2>
        <a:accent3>
          <a:srgbClr val="FFFFFF"/>
        </a:accent3>
        <a:accent4>
          <a:srgbClr val="000000"/>
        </a:accent4>
        <a:accent5>
          <a:srgbClr val="ADBDAB"/>
        </a:accent5>
        <a:accent6>
          <a:srgbClr val="001E5C"/>
        </a:accent6>
        <a:hlink>
          <a:srgbClr val="FF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enture Cliff-Title Brand 16">
        <a:dk1>
          <a:srgbClr val="000000"/>
        </a:dk1>
        <a:lt1>
          <a:srgbClr val="FFFFFF"/>
        </a:lt1>
        <a:dk2>
          <a:srgbClr val="F8F8F8"/>
        </a:dk2>
        <a:lt2>
          <a:srgbClr val="00BBEE"/>
        </a:lt2>
        <a:accent1>
          <a:srgbClr val="337722"/>
        </a:accent1>
        <a:accent2>
          <a:srgbClr val="002266"/>
        </a:accent2>
        <a:accent3>
          <a:srgbClr val="FFFFFF"/>
        </a:accent3>
        <a:accent4>
          <a:srgbClr val="000000"/>
        </a:accent4>
        <a:accent5>
          <a:srgbClr val="ADBDAB"/>
        </a:accent5>
        <a:accent6>
          <a:srgbClr val="001E5C"/>
        </a:accent6>
        <a:hlink>
          <a:srgbClr val="6688BB"/>
        </a:hlink>
        <a:folHlink>
          <a:srgbClr val="9922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18990</TotalTime>
  <Words>461</Words>
  <Application>Microsoft Office PowerPoint</Application>
  <PresentationFormat>On-screen Show (4:3)</PresentationFormat>
  <Paragraphs>134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Times New Roman</vt:lpstr>
      <vt:lpstr>Wingdings</vt:lpstr>
      <vt:lpstr>Office Theme</vt:lpstr>
      <vt:lpstr>2_Accenture Cliff-Title Brand</vt:lpstr>
      <vt:lpstr>Accenture Cliff-Title Brand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Project Implementation Plan</vt:lpstr>
      <vt:lpstr>Current Status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Ibkworld</dc:creator>
  <cp:lastModifiedBy>Akingbelure Folasade S.</cp:lastModifiedBy>
  <cp:revision>322</cp:revision>
  <cp:lastPrinted>2015-09-17T12:46:29Z</cp:lastPrinted>
  <dcterms:created xsi:type="dcterms:W3CDTF">2014-08-25T17:17:31Z</dcterms:created>
  <dcterms:modified xsi:type="dcterms:W3CDTF">2016-08-06T12:13:58Z</dcterms:modified>
</cp:coreProperties>
</file>