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5"/>
  </p:sldMasterIdLst>
  <p:notesMasterIdLst>
    <p:notesMasterId r:id="rId7"/>
  </p:notesMasterIdLst>
  <p:handoutMasterIdLst>
    <p:handoutMasterId r:id="rId8"/>
  </p:handoutMasterIdLst>
  <p:sldIdLst>
    <p:sldId id="259" r:id="rId6"/>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57C70B"/>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99" autoAdjust="0"/>
    <p:restoredTop sz="95742" autoAdjust="0"/>
  </p:normalViewPr>
  <p:slideViewPr>
    <p:cSldViewPr snapToGrid="0">
      <p:cViewPr varScale="1">
        <p:scale>
          <a:sx n="42" d="100"/>
          <a:sy n="42" d="100"/>
        </p:scale>
        <p:origin x="90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82119" cy="466434"/>
          </a:xfrm>
          <a:prstGeom prst="rect">
            <a:avLst/>
          </a:prstGeom>
        </p:spPr>
        <p:txBody>
          <a:bodyPr vert="horz" lIns="93165" tIns="46581" rIns="93165" bIns="46581" rtlCol="0"/>
          <a:lstStyle>
            <a:lvl1pPr algn="l">
              <a:defRPr sz="1200"/>
            </a:lvl1pPr>
          </a:lstStyle>
          <a:p>
            <a:endParaRPr lang="en-US"/>
          </a:p>
        </p:txBody>
      </p:sp>
      <p:sp>
        <p:nvSpPr>
          <p:cNvPr id="3" name="Date Placeholder 2"/>
          <p:cNvSpPr>
            <a:spLocks noGrp="1"/>
          </p:cNvSpPr>
          <p:nvPr>
            <p:ph type="dt" sz="quarter" idx="1"/>
          </p:nvPr>
        </p:nvSpPr>
        <p:spPr>
          <a:xfrm>
            <a:off x="3898104" y="0"/>
            <a:ext cx="2982119" cy="466434"/>
          </a:xfrm>
          <a:prstGeom prst="rect">
            <a:avLst/>
          </a:prstGeom>
        </p:spPr>
        <p:txBody>
          <a:bodyPr vert="horz" lIns="93165" tIns="46581" rIns="93165" bIns="46581" rtlCol="0"/>
          <a:lstStyle>
            <a:lvl1pPr algn="r">
              <a:defRPr sz="1200"/>
            </a:lvl1pPr>
          </a:lstStyle>
          <a:p>
            <a:fld id="{713A6F0C-1D85-4786-8AD4-CE100CA5CEB1}" type="datetimeFigureOut">
              <a:rPr lang="en-US" smtClean="0"/>
              <a:pPr/>
              <a:t>8/1/2016</a:t>
            </a:fld>
            <a:endParaRPr lang="en-US"/>
          </a:p>
        </p:txBody>
      </p:sp>
      <p:sp>
        <p:nvSpPr>
          <p:cNvPr id="4" name="Footer Placeholder 3"/>
          <p:cNvSpPr>
            <a:spLocks noGrp="1"/>
          </p:cNvSpPr>
          <p:nvPr>
            <p:ph type="ftr" sz="quarter" idx="2"/>
          </p:nvPr>
        </p:nvSpPr>
        <p:spPr>
          <a:xfrm>
            <a:off x="2" y="8829970"/>
            <a:ext cx="2982119" cy="466433"/>
          </a:xfrm>
          <a:prstGeom prst="rect">
            <a:avLst/>
          </a:prstGeom>
        </p:spPr>
        <p:txBody>
          <a:bodyPr vert="horz" lIns="93165" tIns="46581" rIns="93165"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898104" y="8829970"/>
            <a:ext cx="2982119" cy="466433"/>
          </a:xfrm>
          <a:prstGeom prst="rect">
            <a:avLst/>
          </a:prstGeom>
        </p:spPr>
        <p:txBody>
          <a:bodyPr vert="horz" lIns="93165" tIns="46581" rIns="93165" bIns="46581" rtlCol="0" anchor="b"/>
          <a:lstStyle>
            <a:lvl1pPr algn="r">
              <a:defRPr sz="1200"/>
            </a:lvl1pPr>
          </a:lstStyle>
          <a:p>
            <a:fld id="{9C8DCF70-4DA4-4A0B-8BFC-729FAF55A4E2}" type="slidenum">
              <a:rPr lang="en-US" smtClean="0"/>
              <a:pPr/>
              <a:t>‹#›</a:t>
            </a:fld>
            <a:endParaRPr lang="en-US"/>
          </a:p>
        </p:txBody>
      </p:sp>
    </p:spTree>
    <p:extLst>
      <p:ext uri="{BB962C8B-B14F-4D97-AF65-F5344CB8AC3E}">
        <p14:creationId xmlns:p14="http://schemas.microsoft.com/office/powerpoint/2010/main" val="16375250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82742" cy="466725"/>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3897515" y="1"/>
            <a:ext cx="2982742" cy="466725"/>
          </a:xfrm>
          <a:prstGeom prst="rect">
            <a:avLst/>
          </a:prstGeom>
        </p:spPr>
        <p:txBody>
          <a:bodyPr vert="horz" lIns="91428" tIns="45714" rIns="91428" bIns="45714" rtlCol="0"/>
          <a:lstStyle>
            <a:lvl1pPr algn="r">
              <a:defRPr sz="1200"/>
            </a:lvl1pPr>
          </a:lstStyle>
          <a:p>
            <a:fld id="{834B58B9-70DF-4937-923E-583DE72A5979}" type="datetimeFigureOut">
              <a:rPr lang="en-US" smtClean="0"/>
              <a:pPr/>
              <a:t>8/1/2016</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688806" y="4473580"/>
            <a:ext cx="5504204" cy="3660775"/>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0"/>
            <a:ext cx="2982742" cy="466725"/>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3897515" y="8829680"/>
            <a:ext cx="2982742" cy="466725"/>
          </a:xfrm>
          <a:prstGeom prst="rect">
            <a:avLst/>
          </a:prstGeom>
        </p:spPr>
        <p:txBody>
          <a:bodyPr vert="horz" lIns="91428" tIns="45714" rIns="91428" bIns="45714" rtlCol="0" anchor="b"/>
          <a:lstStyle>
            <a:lvl1pPr algn="r">
              <a:defRPr sz="1200"/>
            </a:lvl1pPr>
          </a:lstStyle>
          <a:p>
            <a:fld id="{A1ABB7D8-5708-44AD-B1CA-9A4F9942E51B}" type="slidenum">
              <a:rPr lang="en-US" smtClean="0"/>
              <a:pPr/>
              <a:t>‹#›</a:t>
            </a:fld>
            <a:endParaRPr lang="en-US"/>
          </a:p>
        </p:txBody>
      </p:sp>
    </p:spTree>
    <p:extLst>
      <p:ext uri="{BB962C8B-B14F-4D97-AF65-F5344CB8AC3E}">
        <p14:creationId xmlns:p14="http://schemas.microsoft.com/office/powerpoint/2010/main" val="8372896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BB7D8-5708-44AD-B1CA-9A4F9942E51B}" type="slidenum">
              <a:rPr lang="en-US" smtClean="0"/>
              <a:pPr/>
              <a:t>1</a:t>
            </a:fld>
            <a:endParaRPr lang="en-US"/>
          </a:p>
        </p:txBody>
      </p:sp>
    </p:spTree>
    <p:extLst>
      <p:ext uri="{BB962C8B-B14F-4D97-AF65-F5344CB8AC3E}">
        <p14:creationId xmlns:p14="http://schemas.microsoft.com/office/powerpoint/2010/main" val="126685445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gif"/><Relationship Id="rId5" Type="http://schemas.microsoft.com/office/2007/relationships/hdphoto" Target="../media/hdphoto1.wdp"/><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3.gif"/><Relationship Id="rId5" Type="http://schemas.microsoft.com/office/2007/relationships/hdphoto" Target="../media/hdphoto1.wdp"/><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D266FC-C2CD-4CA4-9B9F-4B3F8765329A}" type="datetime1">
              <a:rPr lang="en-US" smtClean="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pic>
        <p:nvPicPr>
          <p:cNvPr id="19" name="Picture 10"/>
          <p:cNvPicPr>
            <a:picLocks noChangeAspect="1" noChangeArrowheads="1" noCrop="1"/>
          </p:cNvPicPr>
          <p:nvPr userDrawn="1"/>
        </p:nvPicPr>
        <p:blipFill>
          <a:blip r:embed="rId6">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2870A2-DF83-42D8-8221-E88114830673}" type="datetime1">
              <a:rPr lang="en-US" smtClean="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AB5593-E304-47F3-AF84-6C6D7A637995}" type="datetime1">
              <a:rPr lang="en-US" smtClean="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4C9449-3F93-4525-98B6-CE7398982599}" type="datetime1">
              <a:rPr lang="en-US" smtClean="0"/>
              <a:pPr/>
              <a:t>8/1/2016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12"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D68B4ED-2E9B-414C-A6EF-ECA38972076A}" type="datetime1">
              <a:rPr lang="en-US" smtClean="0"/>
              <a:pPr/>
              <a:t>8/1/2016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pic>
        <p:nvPicPr>
          <p:cNvPr id="11" name="Picture 10"/>
          <p:cNvPicPr>
            <a:picLocks noChangeAspect="1" noChangeArrowheads="1" noCrop="1"/>
          </p:cNvPicPr>
          <p:nvPr userDrawn="1"/>
        </p:nvPicPr>
        <p:blipFill>
          <a:blip r:embed="rId6">
            <a:lum bright="12000" contrast="18000"/>
            <a:extLst>
              <a:ext uri="{28A0092B-C50C-407E-A947-70E740481C1C}">
                <a14:useLocalDpi xmlns:a14="http://schemas.microsoft.com/office/drawing/2010/main" val="0"/>
              </a:ext>
            </a:extLst>
          </a:blip>
          <a:srcRect/>
          <a:stretch>
            <a:fillRect/>
          </a:stretch>
        </p:blipFill>
        <p:spPr bwMode="auto">
          <a:xfrm rot="10800000">
            <a:off x="10748010" y="60464"/>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C826C3-03BB-49D9-9C52-6C40B8B3BCA4}" type="datetime1">
              <a:rPr lang="en-US" smtClean="0"/>
              <a:pPr/>
              <a:t>8/1/2016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pic>
        <p:nvPicPr>
          <p:cNvPr id="8"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08970" y="24479"/>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6CE1F2-6C66-4ACA-A6F0-914C4B609920}" type="datetime1">
              <a:rPr lang="en-US" smtClean="0"/>
              <a:pPr/>
              <a:t>8/1/2016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1"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39450" y="9763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2EAC2E-6513-4FFC-8D4B-D69AAE7E3082}" type="datetime1">
              <a:rPr lang="en-US" smtClean="0"/>
              <a:pPr/>
              <a:t>8/1/2016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pic>
        <p:nvPicPr>
          <p:cNvPr id="7" name="Picture 10"/>
          <p:cNvPicPr>
            <a:picLocks noChangeAspect="1" noChangeArrowheads="1" noCrop="1"/>
          </p:cNvPicPr>
          <p:nvPr userDrawn="1"/>
        </p:nvPicPr>
        <p:blipFill>
          <a:blip r:embed="rId2">
            <a:lum bright="12000" contrast="18000"/>
            <a:extLst>
              <a:ext uri="{28A0092B-C50C-407E-A947-70E740481C1C}">
                <a14:useLocalDpi xmlns:a14="http://schemas.microsoft.com/office/drawing/2010/main" val="0"/>
              </a:ext>
            </a:extLst>
          </a:blip>
          <a:srcRect/>
          <a:stretch>
            <a:fillRect/>
          </a:stretch>
        </p:blipFill>
        <p:spPr bwMode="auto">
          <a:xfrm rot="10800000">
            <a:off x="10880090" y="125063"/>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145D8-61A8-4ECE-91DE-81AC01A31F49}" type="datetime1">
              <a:rPr lang="en-US" smtClean="0"/>
              <a:pPr/>
              <a:t>8/1/2016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D2CAC-FC29-4AE6-9CED-53D8A5DA3E6A}" type="datetime1">
              <a:rPr lang="en-US" smtClean="0"/>
              <a:pPr/>
              <a:t>8/1/2016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C8BF81-C90F-4348-82D1-EAB87C498F48}" type="datetime1">
              <a:rPr lang="en-US" smtClean="0"/>
              <a:pPr/>
              <a:t>8/1/2016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hyperlink" Target="http://images.google.com.ng/imgres?imgurl=http://content.answers.com/main/content/wp/en-commons/0/0e/Nigeria_coa.png&amp;imgrefurl=http://www.answers.com/topic/coat-of-arms-of-nigeria&amp;h=182&amp;w=206&amp;sz=18&amp;hl=en&amp;start=6&amp;tbnid=8i4DAx0SZjuLBM:&amp;tbnh=93&amp;tbnw=105&amp;prev=/images?q=Nigerian+Government+-+Coat+of+Arms&amp;gbv=2&amp;svnum=10&amp;hl=en&amp;sa=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rgbClr val="92D050"/>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9A6F858-B5D6-4B48-B5A7-B6202EEFB8B8}" type="datetime1">
              <a:rPr lang="en-US" smtClean="0"/>
              <a:pPr/>
              <a:t>8/1/2016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pic>
        <p:nvPicPr>
          <p:cNvPr id="10" name="Picture 10"/>
          <p:cNvPicPr>
            <a:picLocks noChangeAspect="1" noChangeArrowheads="1" noCrop="1"/>
          </p:cNvPicPr>
          <p:nvPr userDrawn="1"/>
        </p:nvPicPr>
        <p:blipFill>
          <a:blip r:embed="rId15">
            <a:lum bright="12000" contrast="18000"/>
            <a:extLst>
              <a:ext uri="{28A0092B-C50C-407E-A947-70E740481C1C}">
                <a14:useLocalDpi xmlns:a14="http://schemas.microsoft.com/office/drawing/2010/main" val="0"/>
              </a:ext>
            </a:extLst>
          </a:blip>
          <a:srcRect/>
          <a:stretch>
            <a:fillRect/>
          </a:stretch>
        </p:blipFill>
        <p:spPr bwMode="auto">
          <a:xfrm rot="10800000">
            <a:off x="10727245" y="137092"/>
            <a:ext cx="122396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userDrawn="1"/>
        </p:nvGrpSpPr>
        <p:grpSpPr bwMode="auto">
          <a:xfrm>
            <a:off x="0" y="0"/>
            <a:ext cx="2286000" cy="1398197"/>
            <a:chOff x="1219200" y="16072"/>
            <a:chExt cx="3048000" cy="1729421"/>
          </a:xfrm>
        </p:grpSpPr>
        <p:pic>
          <p:nvPicPr>
            <p:cNvPr id="13" name="Picture 4" descr="Nigeria_coa">
              <a:hlinkClick r:id="rId16"/>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119744" y="16072"/>
              <a:ext cx="1205345" cy="987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7"/>
            <p:cNvSpPr txBox="1">
              <a:spLocks noChangeArrowheads="1"/>
            </p:cNvSpPr>
            <p:nvPr/>
          </p:nvSpPr>
          <p:spPr bwMode="auto">
            <a:xfrm>
              <a:off x="1219200" y="950533"/>
              <a:ext cx="3048000" cy="794960"/>
            </a:xfrm>
            <a:prstGeom prst="rect">
              <a:avLst/>
            </a:prstGeom>
            <a:noFill/>
            <a:ln w="9525">
              <a:noFill/>
              <a:miter lim="800000"/>
              <a:headEnd/>
              <a:tailEnd/>
            </a:ln>
          </p:spPr>
          <p:txBody>
            <a:bodyPr>
              <a:spAutoFit/>
            </a:bodyPr>
            <a:lstStyle/>
            <a:p>
              <a:pPr algn="ctr">
                <a:defRPr/>
              </a:pPr>
              <a:r>
                <a:rPr lang="en-US" sz="1200" b="1" dirty="0">
                  <a:latin typeface="Arial Narrow" panose="020B0606020202030204" pitchFamily="34" charset="0"/>
                  <a:cs typeface="Arial" charset="0"/>
                </a:rPr>
                <a:t>DEBT MANAGEMENT OFFICE</a:t>
              </a:r>
              <a:endParaRPr lang="en-US" sz="1200" b="1" u="sng" dirty="0">
                <a:latin typeface="Arial Narrow" panose="020B0606020202030204" pitchFamily="34" charset="0"/>
                <a:cs typeface="Arial" charset="0"/>
              </a:endParaRPr>
            </a:p>
            <a:p>
              <a:pPr algn="ctr">
                <a:defRPr/>
              </a:pPr>
              <a:r>
                <a:rPr lang="en-US" sz="1100" b="1" dirty="0">
                  <a:latin typeface="Times New Roman" panose="02020603050405020304" pitchFamily="18" charset="0"/>
                  <a:cs typeface="Times New Roman" panose="02020603050405020304" pitchFamily="18" charset="0"/>
                </a:rPr>
                <a:t>NIGERIA</a:t>
              </a:r>
              <a:endParaRPr lang="en-US" sz="1050" dirty="0">
                <a:latin typeface="Times New Roman" panose="02020603050405020304" pitchFamily="18" charset="0"/>
                <a:cs typeface="Times New Roman" panose="02020603050405020304" pitchFamily="18" charset="0"/>
              </a:endParaRPr>
            </a:p>
            <a:p>
              <a:pPr>
                <a:defRPr/>
              </a:pPr>
              <a:endParaRPr lang="en-US" sz="1200" dirty="0">
                <a:latin typeface="Calibri" pitchFamily="34" charset="0"/>
                <a:cs typeface="Arial" charset="0"/>
              </a:endParaRPr>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800" b="1" kern="1200" cap="none" baseline="0">
          <a:blipFill>
            <a:blip r:embed="rId18">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44285" y="1219201"/>
            <a:ext cx="3646715" cy="293914"/>
          </a:xfrm>
        </p:spPr>
        <p:txBody>
          <a:bodyPr>
            <a:noAutofit/>
          </a:bodyPr>
          <a:lstStyle/>
          <a:p>
            <a:r>
              <a:rPr lang="en-US" sz="1400" dirty="0">
                <a:effectLst>
                  <a:outerShdw blurRad="38100" dist="38100" dir="2700000" algn="tl">
                    <a:srgbClr val="000000">
                      <a:alpha val="43137"/>
                    </a:srgbClr>
                  </a:outerShdw>
                </a:effectLst>
                <a:ea typeface="Tahoma" pitchFamily="34" charset="0"/>
                <a:cs typeface="Tahoma" pitchFamily="34" charset="0"/>
              </a:rPr>
              <a:t>FGN </a:t>
            </a:r>
            <a:r>
              <a:rPr lang="en-US" sz="1400" dirty="0" smtClean="0">
                <a:effectLst>
                  <a:outerShdw blurRad="38100" dist="38100" dir="2700000" algn="tl">
                    <a:srgbClr val="000000">
                      <a:alpha val="43137"/>
                    </a:srgbClr>
                  </a:outerShdw>
                </a:effectLst>
                <a:ea typeface="Tahoma" pitchFamily="34" charset="0"/>
                <a:cs typeface="Tahoma" pitchFamily="34" charset="0"/>
              </a:rPr>
              <a:t>DOMESTIC BOND </a:t>
            </a:r>
            <a:r>
              <a:rPr lang="en-US" sz="1600" dirty="0" smtClean="0">
                <a:effectLst>
                  <a:outerShdw blurRad="38100" dist="38100" dir="2700000" algn="tl">
                    <a:srgbClr val="000000">
                      <a:alpha val="43137"/>
                    </a:srgbClr>
                  </a:outerShdw>
                </a:effectLst>
                <a:ea typeface="Tahoma" pitchFamily="34" charset="0"/>
                <a:cs typeface="Tahoma" pitchFamily="34" charset="0"/>
              </a:rPr>
              <a:t>MARKET</a:t>
            </a:r>
            <a:endParaRPr lang="en-US" sz="1600" dirty="0">
              <a:effectLst>
                <a:outerShdw blurRad="38100" dist="38100" dir="2700000" algn="tl">
                  <a:srgbClr val="000000">
                    <a:alpha val="43137"/>
                  </a:srgbClr>
                </a:outerShdw>
              </a:effectLst>
              <a:ea typeface="Tahoma" pitchFamily="34" charset="0"/>
              <a:cs typeface="Tahoma" pitchFamily="34" charset="0"/>
            </a:endParaRP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600008029"/>
              </p:ext>
            </p:extLst>
          </p:nvPr>
        </p:nvGraphicFramePr>
        <p:xfrm>
          <a:off x="608389" y="2003374"/>
          <a:ext cx="6901544" cy="918923"/>
        </p:xfrm>
        <a:graphic>
          <a:graphicData uri="http://schemas.openxmlformats.org/drawingml/2006/table">
            <a:tbl>
              <a:tblPr firstRow="1" bandRow="1">
                <a:tableStyleId>{7DF18680-E054-41AD-8BC1-D1AEF772440D}</a:tableStyleId>
              </a:tblPr>
              <a:tblGrid>
                <a:gridCol w="1652483"/>
                <a:gridCol w="2613730"/>
                <a:gridCol w="2635331"/>
              </a:tblGrid>
              <a:tr h="228033">
                <a:tc>
                  <a:txBody>
                    <a:bodyPr/>
                    <a:lstStyle/>
                    <a:p>
                      <a:pPr algn="ctr"/>
                      <a:r>
                        <a:rPr lang="en-US" sz="900" dirty="0" smtClean="0">
                          <a:effectLst>
                            <a:outerShdw blurRad="38100" dist="38100" dir="2700000" algn="tl">
                              <a:srgbClr val="000000">
                                <a:alpha val="43137"/>
                              </a:srgbClr>
                            </a:outerShdw>
                          </a:effectLst>
                        </a:rPr>
                        <a:t>Quarter</a:t>
                      </a:r>
                      <a:endParaRPr lang="en-US" sz="900" dirty="0">
                        <a:effectLst>
                          <a:outerShdw blurRad="38100" dist="38100" dir="2700000" algn="tl">
                            <a:srgbClr val="000000">
                              <a:alpha val="43137"/>
                            </a:srgbClr>
                          </a:outerShdw>
                        </a:effectLst>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Total</a:t>
                      </a:r>
                      <a:r>
                        <a:rPr lang="en-US" sz="900" baseline="0" dirty="0" smtClean="0">
                          <a:effectLst>
                            <a:outerShdw blurRad="38100" dist="38100" dir="2700000" algn="tl">
                              <a:srgbClr val="000000">
                                <a:alpha val="43137"/>
                              </a:srgbClr>
                            </a:outerShdw>
                          </a:effectLst>
                        </a:rPr>
                        <a:t> Issuance</a:t>
                      </a:r>
                      <a:endParaRPr lang="en-US" sz="900" dirty="0">
                        <a:effectLst>
                          <a:outerShdw blurRad="38100" dist="38100" dir="2700000" algn="tl">
                            <a:srgbClr val="000000">
                              <a:alpha val="43137"/>
                            </a:srgbClr>
                          </a:outerShdw>
                        </a:effectLst>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Redemptions</a:t>
                      </a:r>
                      <a:endParaRPr lang="en-US" sz="900" dirty="0">
                        <a:effectLst>
                          <a:outerShdw blurRad="38100" dist="38100" dir="2700000" algn="tl">
                            <a:srgbClr val="000000">
                              <a:alpha val="43137"/>
                            </a:srgbClr>
                          </a:outerShdw>
                        </a:effectLst>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10294">
                <a:tc>
                  <a:txBody>
                    <a:bodyPr/>
                    <a:lstStyle/>
                    <a:p>
                      <a:pPr algn="ctr"/>
                      <a:r>
                        <a:rPr lang="en-US" sz="900" dirty="0" smtClean="0"/>
                        <a:t>1.</a:t>
                      </a:r>
                      <a:endParaRPr lang="en-US" sz="900" b="1"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 265,000.00</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10294">
                <a:tc>
                  <a:txBody>
                    <a:bodyPr/>
                    <a:lstStyle/>
                    <a:p>
                      <a:pPr algn="ctr"/>
                      <a:r>
                        <a:rPr lang="en-US" sz="900" smtClean="0"/>
                        <a:t>2.</a:t>
                      </a:r>
                      <a:endParaRPr lang="en-US" sz="900" b="1"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264,500.00</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33123">
                <a:tc>
                  <a:txBody>
                    <a:bodyPr/>
                    <a:lstStyle/>
                    <a:p>
                      <a:pPr algn="ctr"/>
                      <a:r>
                        <a:rPr lang="en-US" sz="900" b="1" dirty="0" smtClean="0"/>
                        <a:t>Total</a:t>
                      </a:r>
                      <a:endParaRPr lang="en-US" sz="900" b="1"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b="1" dirty="0" smtClean="0"/>
                        <a:t>529,500.00</a:t>
                      </a:r>
                      <a:endParaRPr lang="en-US" sz="900" b="1"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bl>
          </a:graphicData>
        </a:graphic>
      </p:graphicFrame>
      <p:sp>
        <p:nvSpPr>
          <p:cNvPr id="6" name="TextBox 5"/>
          <p:cNvSpPr txBox="1"/>
          <p:nvPr/>
        </p:nvSpPr>
        <p:spPr>
          <a:xfrm>
            <a:off x="274928" y="1749778"/>
            <a:ext cx="5080844" cy="276999"/>
          </a:xfrm>
          <a:prstGeom prst="rect">
            <a:avLst/>
          </a:prstGeom>
          <a:noFill/>
        </p:spPr>
        <p:txBody>
          <a:bodyPr wrap="square" rtlCol="0">
            <a:spAutoFit/>
          </a:bodyPr>
          <a:lstStyle/>
          <a:p>
            <a:pPr algn="ctr"/>
            <a:r>
              <a:rPr lang="en-US" sz="1200" b="1" dirty="0" smtClean="0"/>
              <a:t>Table 1: Issuance and Redemption (</a:t>
            </a:r>
            <a:r>
              <a:rPr lang="en-US" sz="1200" b="1" strike="dblStrike" dirty="0" smtClean="0"/>
              <a:t>N</a:t>
            </a:r>
            <a:r>
              <a:rPr lang="en-US" sz="1200" b="1" dirty="0" smtClean="0"/>
              <a:t>’ Billion)</a:t>
            </a:r>
            <a:endParaRPr lang="en-US" sz="1200" b="1" dirty="0"/>
          </a:p>
        </p:txBody>
      </p:sp>
      <p:graphicFrame>
        <p:nvGraphicFramePr>
          <p:cNvPr id="7" name="Content Placeholder 4"/>
          <p:cNvGraphicFramePr>
            <a:graphicFrameLocks/>
          </p:cNvGraphicFramePr>
          <p:nvPr>
            <p:extLst>
              <p:ext uri="{D42A27DB-BD31-4B8C-83A1-F6EECF244321}">
                <p14:modId xmlns:p14="http://schemas.microsoft.com/office/powerpoint/2010/main" val="1525689115"/>
              </p:ext>
            </p:extLst>
          </p:nvPr>
        </p:nvGraphicFramePr>
        <p:xfrm>
          <a:off x="619682" y="3223911"/>
          <a:ext cx="6912428" cy="1737360"/>
        </p:xfrm>
        <a:graphic>
          <a:graphicData uri="http://schemas.openxmlformats.org/drawingml/2006/table">
            <a:tbl>
              <a:tblPr firstRow="1" bandRow="1">
                <a:tableStyleId>{7DF18680-E054-41AD-8BC1-D1AEF772440D}</a:tableStyleId>
              </a:tblPr>
              <a:tblGrid>
                <a:gridCol w="664027"/>
                <a:gridCol w="1404257"/>
                <a:gridCol w="932879"/>
                <a:gridCol w="1061784"/>
                <a:gridCol w="985942"/>
                <a:gridCol w="823424"/>
                <a:gridCol w="1040115"/>
              </a:tblGrid>
              <a:tr h="357092">
                <a:tc>
                  <a:txBody>
                    <a:bodyPr/>
                    <a:lstStyle/>
                    <a:p>
                      <a:pPr algn="ctr"/>
                      <a:r>
                        <a:rPr lang="en-US" sz="900" dirty="0" smtClean="0">
                          <a:effectLst>
                            <a:outerShdw blurRad="38100" dist="38100" dir="2700000" algn="tl">
                              <a:srgbClr val="000000">
                                <a:alpha val="43137"/>
                              </a:srgbClr>
                            </a:outerShdw>
                          </a:effectLst>
                        </a:rPr>
                        <a:t>Quarter</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Description</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15.54% FGN FEB</a:t>
                      </a:r>
                      <a:r>
                        <a:rPr lang="en-US" sz="900" baseline="0" dirty="0" smtClean="0">
                          <a:effectLst>
                            <a:outerShdw blurRad="38100" dist="38100" dir="2700000" algn="tl">
                              <a:srgbClr val="000000">
                                <a:alpha val="43137"/>
                              </a:srgbClr>
                            </a:outerShdw>
                          </a:effectLst>
                        </a:rPr>
                        <a:t> 2020</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12.50% FGN</a:t>
                      </a:r>
                      <a:r>
                        <a:rPr lang="en-US" sz="900" baseline="0" dirty="0" smtClean="0">
                          <a:effectLst>
                            <a:outerShdw blurRad="38100" dist="38100" dir="2700000" algn="tl">
                              <a:srgbClr val="000000">
                                <a:alpha val="43137"/>
                              </a:srgbClr>
                            </a:outerShdw>
                          </a:effectLst>
                        </a:rPr>
                        <a:t> </a:t>
                      </a:r>
                      <a:r>
                        <a:rPr lang="en-US" sz="900" dirty="0" smtClean="0">
                          <a:effectLst>
                            <a:outerShdw blurRad="38100" dist="38100" dir="2700000" algn="tl">
                              <a:srgbClr val="000000">
                                <a:alpha val="43137"/>
                              </a:srgbClr>
                            </a:outerShdw>
                          </a:effectLst>
                        </a:rPr>
                        <a:t>JAN 2026</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12.40%</a:t>
                      </a:r>
                      <a:r>
                        <a:rPr lang="en-US" sz="900" baseline="0" dirty="0" smtClean="0">
                          <a:effectLst>
                            <a:outerShdw blurRad="38100" dist="38100" dir="2700000" algn="tl">
                              <a:srgbClr val="000000">
                                <a:alpha val="43137"/>
                              </a:srgbClr>
                            </a:outerShdw>
                          </a:effectLst>
                        </a:rPr>
                        <a:t> FGN MAR 2036</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Total</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Subscription Rate (%) </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23183">
                <a:tc rowSpan="3">
                  <a:txBody>
                    <a:bodyPr/>
                    <a:lstStyle/>
                    <a:p>
                      <a:pPr algn="ctr"/>
                      <a:r>
                        <a:rPr lang="en-US" sz="900" dirty="0" smtClean="0"/>
                        <a:t>1.</a:t>
                      </a: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r>
                        <a:rPr lang="en-US" sz="900" dirty="0" smtClean="0"/>
                        <a:t>Allotted</a:t>
                      </a:r>
                      <a:r>
                        <a:rPr lang="en-US" sz="900" baseline="0" dirty="0" smtClean="0"/>
                        <a:t> </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100,000.00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125,000.00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40,000.00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265,000.00 </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rowSpan="3">
                  <a:txBody>
                    <a:bodyPr/>
                    <a:lstStyle/>
                    <a:p>
                      <a:pPr algn="ctr"/>
                      <a:r>
                        <a:rPr lang="en-US" sz="900" b="0" dirty="0" smtClean="0">
                          <a:latin typeface="Segoe UI Semilight" panose="020B0402040204020203" pitchFamily="34" charset="0"/>
                          <a:cs typeface="Segoe UI Semilight" panose="020B0402040204020203" pitchFamily="34" charset="0"/>
                        </a:rPr>
                        <a:t>239.12</a:t>
                      </a:r>
                      <a:r>
                        <a:rPr lang="en-US" sz="900" b="0" baseline="0" dirty="0" smtClean="0">
                          <a:latin typeface="Segoe UI Semilight" panose="020B0402040204020203" pitchFamily="34" charset="0"/>
                          <a:cs typeface="Segoe UI Semilight" panose="020B0402040204020203" pitchFamily="34" charset="0"/>
                        </a:rPr>
                        <a:t> </a:t>
                      </a:r>
                      <a:endParaRPr lang="en-US" sz="900" b="0" dirty="0" smtClean="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r>
              <a:tr h="223183">
                <a:tc vMerge="1">
                  <a:txBody>
                    <a:bodyPr/>
                    <a:lstStyle/>
                    <a:p>
                      <a:endParaRPr lang="en-US" sz="1600" dirty="0">
                        <a:latin typeface="Segoe UI Semilight" panose="020B0402040204020203" pitchFamily="34" charset="0"/>
                        <a:cs typeface="Segoe UI Semilight" panose="020B0402040204020203" pitchFamily="34" charset="0"/>
                      </a:endParaRPr>
                    </a:p>
                  </a:txBody>
                  <a:tcPr/>
                </a:tc>
                <a:tc>
                  <a:txBody>
                    <a:bodyPr/>
                    <a:lstStyle/>
                    <a:p>
                      <a:r>
                        <a:rPr lang="en-US" sz="900" dirty="0" smtClean="0"/>
                        <a:t>Subscription </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269,157.16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275,950.70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100,529.20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r>
                        <a:rPr lang="en-US" sz="900" kern="1200" dirty="0" smtClean="0"/>
                        <a:t>645,637.06 </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vMerge="1">
                  <a:txBody>
                    <a:bodyPr/>
                    <a:lstStyle/>
                    <a:p>
                      <a:endParaRPr lang="en-US" sz="1600" dirty="0">
                        <a:latin typeface="Segoe UI Semilight" panose="020B0402040204020203" pitchFamily="34" charset="0"/>
                        <a:cs typeface="Segoe UI Semilight" panose="020B0402040204020203" pitchFamily="34" charset="0"/>
                      </a:endParaRPr>
                    </a:p>
                  </a:txBody>
                  <a:tcPr/>
                </a:tc>
              </a:tr>
              <a:tr h="220329">
                <a:tc vMerge="1">
                  <a:txBody>
                    <a:bodyPr/>
                    <a:lstStyle/>
                    <a:p>
                      <a:endParaRPr lang="en-US" sz="1600" dirty="0">
                        <a:latin typeface="Segoe UI Semilight" panose="020B0402040204020203" pitchFamily="34" charset="0"/>
                        <a:cs typeface="Segoe UI Semilight" panose="020B0402040204020203" pitchFamily="34" charset="0"/>
                      </a:endParaRPr>
                    </a:p>
                  </a:txBody>
                  <a:tcPr/>
                </a:tc>
                <a:tc>
                  <a:txBody>
                    <a:bodyPr/>
                    <a:lstStyle/>
                    <a:p>
                      <a:r>
                        <a:rPr lang="en-US" sz="900" dirty="0" smtClean="0"/>
                        <a:t>Average Marginal Rate</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algn="ctr"/>
                      <a:r>
                        <a:rPr lang="en-US" sz="900" dirty="0" smtClean="0"/>
                        <a:t>12.0380%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algn="ctr"/>
                      <a:r>
                        <a:rPr lang="en-US" sz="900" dirty="0" smtClean="0"/>
                        <a:t>12.3175%</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algn="ctr"/>
                      <a:r>
                        <a:rPr lang="en-US" sz="900" dirty="0" smtClean="0"/>
                        <a:t>12.4000%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a:txBody>
                    <a:bodyPr/>
                    <a:lstStyle/>
                    <a:p>
                      <a:pPr algn="ctr"/>
                      <a:r>
                        <a:rPr lang="en-US" sz="900" dirty="0" smtClean="0"/>
                        <a:t>-</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9050" cap="flat" cmpd="sng" algn="ctr">
                      <a:solidFill>
                        <a:srgbClr val="002060"/>
                      </a:solidFill>
                      <a:prstDash val="solid"/>
                      <a:round/>
                      <a:headEnd type="none" w="med" len="med"/>
                      <a:tailEnd type="none" w="med" len="med"/>
                    </a:lnB>
                  </a:tcPr>
                </a:tc>
                <a:tc vMerge="1">
                  <a:txBody>
                    <a:bodyPr/>
                    <a:lstStyle/>
                    <a:p>
                      <a:endParaRPr lang="en-US" sz="1600" dirty="0">
                        <a:latin typeface="Segoe UI Semilight" panose="020B0402040204020203" pitchFamily="34" charset="0"/>
                        <a:cs typeface="Segoe UI Semilight" panose="020B0402040204020203" pitchFamily="34" charset="0"/>
                      </a:endParaRPr>
                    </a:p>
                  </a:txBody>
                  <a:tcPr/>
                </a:tc>
              </a:tr>
              <a:tr h="223183">
                <a:tc rowSpan="3">
                  <a:txBody>
                    <a:bodyPr/>
                    <a:lstStyle/>
                    <a:p>
                      <a:pPr algn="ctr"/>
                      <a:r>
                        <a:rPr lang="en-US" sz="900" dirty="0" smtClean="0"/>
                        <a:t>2.</a:t>
                      </a: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r>
                        <a:rPr lang="en-US" sz="900" dirty="0" smtClean="0"/>
                        <a:t>Allotted</a:t>
                      </a:r>
                      <a:r>
                        <a:rPr lang="en-US" sz="900" baseline="0" dirty="0" smtClean="0"/>
                        <a:t> </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49,500.00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100,000.00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115,000.00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264,500.00</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rowSpan="3">
                  <a:txBody>
                    <a:bodyPr/>
                    <a:lstStyle/>
                    <a:p>
                      <a:pPr algn="ctr"/>
                      <a:r>
                        <a:rPr lang="en-US" sz="900" b="0" dirty="0" smtClean="0">
                          <a:latin typeface="Segoe UI Semilight" panose="020B0402040204020203" pitchFamily="34" charset="0"/>
                          <a:cs typeface="Segoe UI Semilight" panose="020B0402040204020203" pitchFamily="34" charset="0"/>
                        </a:rPr>
                        <a:t>168.19</a:t>
                      </a: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9050" cap="flat" cmpd="sng" algn="ctr">
                      <a:solidFill>
                        <a:srgbClr val="002060"/>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23183">
                <a:tc vMerge="1">
                  <a:txBody>
                    <a:bodyPr/>
                    <a:lstStyle/>
                    <a:p>
                      <a:pPr algn="ctr"/>
                      <a:endParaRPr lang="en-US" sz="900" b="0" dirty="0">
                        <a:latin typeface="Segoe UI Semilight" panose="020B0402040204020203" pitchFamily="34" charset="0"/>
                        <a:cs typeface="Segoe UI Semilight" panose="020B04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900" dirty="0" smtClean="0"/>
                        <a:t>Subscription </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126,810.00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197,160.00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214,230.00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538,200.00</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vMerge="1">
                  <a:txBody>
                    <a:bodyPr/>
                    <a:lstStyle/>
                    <a:p>
                      <a:pPr algn="ctr"/>
                      <a:endParaRPr lang="en-US" sz="900" dirty="0" smtClean="0">
                        <a:latin typeface="Segoe UI Semilight" panose="020B0402040204020203" pitchFamily="34" charset="0"/>
                        <a:cs typeface="Segoe UI Semilight" panose="020B04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223183">
                <a:tc vMerge="1">
                  <a:txBody>
                    <a:bodyPr/>
                    <a:lstStyle/>
                    <a:p>
                      <a:pPr algn="ctr"/>
                      <a:endParaRPr lang="en-US" sz="900" b="0" dirty="0">
                        <a:latin typeface="Segoe UI Semilight" panose="020B0402040204020203" pitchFamily="34" charset="0"/>
                        <a:cs typeface="Segoe UI Semilight" panose="020B04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r>
                        <a:rPr lang="en-US" sz="900" dirty="0" smtClean="0"/>
                        <a:t>Average Marginal Rate</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13.1497%</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13.5810%</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13.9867%</a:t>
                      </a:r>
                      <a:endParaRPr lang="en-US" sz="900"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t>-</a:t>
                      </a:r>
                      <a:endParaRPr lang="en-US" sz="900" dirty="0" smtClean="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vMerge="1">
                  <a:txBody>
                    <a:bodyPr/>
                    <a:lstStyle/>
                    <a:p>
                      <a:pPr algn="ctr"/>
                      <a:endParaRPr lang="en-US" sz="900" dirty="0" smtClean="0">
                        <a:latin typeface="Segoe UI Semilight" panose="020B0402040204020203" pitchFamily="34" charset="0"/>
                        <a:cs typeface="Segoe UI Semilight" panose="020B04020402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bl>
          </a:graphicData>
        </a:graphic>
      </p:graphicFrame>
      <p:sp>
        <p:nvSpPr>
          <p:cNvPr id="8" name="TextBox 7"/>
          <p:cNvSpPr txBox="1"/>
          <p:nvPr/>
        </p:nvSpPr>
        <p:spPr>
          <a:xfrm>
            <a:off x="619276" y="2968978"/>
            <a:ext cx="4016828" cy="276999"/>
          </a:xfrm>
          <a:prstGeom prst="rect">
            <a:avLst/>
          </a:prstGeom>
          <a:noFill/>
        </p:spPr>
        <p:txBody>
          <a:bodyPr wrap="square" rtlCol="0">
            <a:spAutoFit/>
          </a:bodyPr>
          <a:lstStyle/>
          <a:p>
            <a:pPr algn="ctr"/>
            <a:r>
              <a:rPr lang="en-US" sz="1200" b="1" dirty="0" smtClean="0"/>
              <a:t>Table 2: Auction Results (</a:t>
            </a:r>
            <a:r>
              <a:rPr lang="en-US" sz="1200" b="1" strike="dblStrike" dirty="0" smtClean="0"/>
              <a:t>N</a:t>
            </a:r>
            <a:r>
              <a:rPr lang="en-US" sz="1200" b="1" dirty="0" smtClean="0"/>
              <a:t>’ Billion)</a:t>
            </a:r>
            <a:endParaRPr lang="en-US" sz="1200" b="1" dirty="0"/>
          </a:p>
        </p:txBody>
      </p:sp>
      <p:sp>
        <p:nvSpPr>
          <p:cNvPr id="9" name="TextBox 8"/>
          <p:cNvSpPr txBox="1"/>
          <p:nvPr/>
        </p:nvSpPr>
        <p:spPr>
          <a:xfrm>
            <a:off x="631370" y="5233982"/>
            <a:ext cx="5300313" cy="276999"/>
          </a:xfrm>
          <a:prstGeom prst="rect">
            <a:avLst/>
          </a:prstGeom>
          <a:noFill/>
        </p:spPr>
        <p:txBody>
          <a:bodyPr wrap="square" rtlCol="0">
            <a:spAutoFit/>
          </a:bodyPr>
          <a:lstStyle/>
          <a:p>
            <a:pPr algn="ctr"/>
            <a:r>
              <a:rPr lang="en-US" sz="1200" b="1" dirty="0" smtClean="0"/>
              <a:t>Table 3: OTC Market and The Nigerian Stock Exchange (</a:t>
            </a:r>
            <a:r>
              <a:rPr lang="en-US" sz="1200" b="1" strike="dblStrike" dirty="0" smtClean="0"/>
              <a:t>N</a:t>
            </a:r>
            <a:r>
              <a:rPr lang="en-US" sz="1200" b="1" dirty="0" smtClean="0"/>
              <a:t>’ Million)</a:t>
            </a:r>
            <a:endParaRPr lang="en-US" sz="1200" b="1" dirty="0"/>
          </a:p>
        </p:txBody>
      </p:sp>
      <p:graphicFrame>
        <p:nvGraphicFramePr>
          <p:cNvPr id="10" name="Content Placeholder 4"/>
          <p:cNvGraphicFramePr>
            <a:graphicFrameLocks/>
          </p:cNvGraphicFramePr>
          <p:nvPr>
            <p:extLst>
              <p:ext uri="{D42A27DB-BD31-4B8C-83A1-F6EECF244321}">
                <p14:modId xmlns:p14="http://schemas.microsoft.com/office/powerpoint/2010/main" val="559441647"/>
              </p:ext>
            </p:extLst>
          </p:nvPr>
        </p:nvGraphicFramePr>
        <p:xfrm>
          <a:off x="623268" y="5442858"/>
          <a:ext cx="6934410" cy="1280160"/>
        </p:xfrm>
        <a:graphic>
          <a:graphicData uri="http://schemas.openxmlformats.org/drawingml/2006/table">
            <a:tbl>
              <a:tblPr firstRow="1" bandRow="1">
                <a:tableStyleId>{7DF18680-E054-41AD-8BC1-D1AEF772440D}</a:tableStyleId>
              </a:tblPr>
              <a:tblGrid>
                <a:gridCol w="628589"/>
                <a:gridCol w="990600"/>
                <a:gridCol w="1358413"/>
                <a:gridCol w="1460524"/>
                <a:gridCol w="1077171"/>
                <a:gridCol w="1419113"/>
              </a:tblGrid>
              <a:tr h="342122">
                <a:tc>
                  <a:txBody>
                    <a:bodyPr/>
                    <a:lstStyle/>
                    <a:p>
                      <a:pPr algn="ctr"/>
                      <a:r>
                        <a:rPr lang="en-US" sz="900" dirty="0" smtClean="0">
                          <a:effectLst>
                            <a:outerShdw blurRad="38100" dist="38100" dir="2700000" algn="tl">
                              <a:srgbClr val="000000">
                                <a:alpha val="43137"/>
                              </a:srgbClr>
                            </a:outerShdw>
                          </a:effectLst>
                        </a:rPr>
                        <a:t>Quarter</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Number of Transactions</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Face Value</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Consideration</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Number of Transactions</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algn="ctr"/>
                      <a:r>
                        <a:rPr lang="en-US" sz="900" dirty="0" smtClean="0">
                          <a:effectLst>
                            <a:outerShdw blurRad="38100" dist="38100" dir="2700000" algn="tl">
                              <a:srgbClr val="000000">
                                <a:alpha val="43137"/>
                              </a:srgbClr>
                            </a:outerShdw>
                          </a:effectLst>
                        </a:rPr>
                        <a:t>Consideration</a:t>
                      </a:r>
                      <a:endParaRPr lang="en-US" sz="900" dirty="0">
                        <a:effectLst>
                          <a:outerShdw blurRad="38100" dist="38100" dir="2700000" algn="tl">
                            <a:srgbClr val="000000">
                              <a:alpha val="43137"/>
                            </a:srgbClr>
                          </a:outerShdw>
                        </a:effectLst>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13826">
                <a:tc>
                  <a:txBody>
                    <a:bodyPr/>
                    <a:lstStyle/>
                    <a:p>
                      <a:pPr algn="ct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gridSpan="3">
                  <a:txBody>
                    <a:bodyPr/>
                    <a:lstStyle/>
                    <a:p>
                      <a:pPr algn="ctr"/>
                      <a:r>
                        <a:rPr lang="en-US" sz="900" dirty="0" smtClean="0"/>
                        <a:t>OTC Market</a:t>
                      </a:r>
                      <a:endParaRPr lang="en-US" sz="900" b="1" dirty="0">
                        <a:latin typeface="Segoe UI Semilight" panose="020B0402040204020203" pitchFamily="34" charset="0"/>
                        <a:cs typeface="Segoe UI Semilight" panose="020B0402040204020203" pitchFamily="34" charset="0"/>
                      </a:endParaRPr>
                    </a:p>
                  </a:txBody>
                  <a:tcP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0" algn="ctr" defTabSz="914400" rtl="0" eaLnBrk="1" fontAlgn="t" latinLnBrk="0" hangingPunct="1"/>
                      <a:r>
                        <a:rPr lang="en-US" sz="900" kern="1200" dirty="0" smtClean="0"/>
                        <a:t>The NSE</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hMerge="1">
                  <a:txBody>
                    <a:bodyPr/>
                    <a:lstStyle/>
                    <a:p>
                      <a:endParaRPr lang="en-US"/>
                    </a:p>
                  </a:txBody>
                  <a:tcPr/>
                </a:tc>
              </a:tr>
              <a:tr h="213826">
                <a:tc>
                  <a:txBody>
                    <a:bodyPr/>
                    <a:lstStyle/>
                    <a:p>
                      <a:pPr algn="ctr"/>
                      <a:r>
                        <a:rPr lang="en-US" sz="900" dirty="0" smtClean="0"/>
                        <a:t>1.</a:t>
                      </a: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a:t>    32,037.00 </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solidFill>
                            <a:schemeClr val="dk1"/>
                          </a:solidFill>
                          <a:latin typeface="Segoe UI Semilight" panose="020B0402040204020203" pitchFamily="34" charset="0"/>
                          <a:ea typeface="+mn-ea"/>
                          <a:cs typeface="Segoe UI Semilight" panose="020B0402040204020203" pitchFamily="34" charset="0"/>
                        </a:rPr>
                        <a:t>7,121,759,249,776.00</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solidFill>
                            <a:schemeClr val="dk1"/>
                          </a:solidFill>
                          <a:latin typeface="Segoe UI Semilight" panose="020B0402040204020203" pitchFamily="34" charset="0"/>
                          <a:ea typeface="+mn-ea"/>
                          <a:cs typeface="Segoe UI Semilight" panose="020B0402040204020203" pitchFamily="34" charset="0"/>
                        </a:rPr>
                        <a:t>9,779,242,718,562.55</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t>41</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t>575,499,340.54</a:t>
                      </a:r>
                      <a:endParaRPr lang="en-US" sz="900" b="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13826">
                <a:tc>
                  <a:txBody>
                    <a:bodyPr/>
                    <a:lstStyle/>
                    <a:p>
                      <a:pPr algn="ctr"/>
                      <a:r>
                        <a:rPr lang="en-US" sz="900" dirty="0" smtClean="0"/>
                        <a:t>2.</a:t>
                      </a: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solidFill>
                            <a:schemeClr val="dk1"/>
                          </a:solidFill>
                          <a:latin typeface="Segoe UI Semilight" panose="020B0402040204020203" pitchFamily="34" charset="0"/>
                          <a:ea typeface="+mn-ea"/>
                          <a:cs typeface="Segoe UI Semilight" panose="020B0402040204020203" pitchFamily="34" charset="0"/>
                        </a:rPr>
                        <a:t>17,646.00</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solidFill>
                            <a:schemeClr val="dk1"/>
                          </a:solidFill>
                          <a:latin typeface="Segoe UI Semilight" panose="020B0402040204020203" pitchFamily="34" charset="0"/>
                          <a:ea typeface="+mn-ea"/>
                          <a:cs typeface="Segoe UI Semilight" panose="020B0402040204020203" pitchFamily="34" charset="0"/>
                        </a:rPr>
                        <a:t>4,176,023,744,000.00</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solidFill>
                            <a:schemeClr val="dk1"/>
                          </a:solidFill>
                          <a:latin typeface="Segoe UI Semilight" panose="020B0402040204020203" pitchFamily="34" charset="0"/>
                          <a:ea typeface="+mn-ea"/>
                          <a:cs typeface="Segoe UI Semilight" panose="020B0402040204020203" pitchFamily="34" charset="0"/>
                        </a:rPr>
                        <a:t>4,294,455,649,740.00</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t>74</a:t>
                      </a:r>
                      <a:endParaRPr lang="en-US" sz="90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kern="1200" dirty="0" smtClean="0"/>
                        <a:t>127,130,713.90</a:t>
                      </a:r>
                      <a:endParaRPr lang="en-US" sz="900" b="0"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r h="213826">
                <a:tc>
                  <a:txBody>
                    <a:bodyPr/>
                    <a:lstStyle/>
                    <a:p>
                      <a:pPr algn="ctr"/>
                      <a:r>
                        <a:rPr lang="en-US" sz="900" b="1" dirty="0" smtClean="0"/>
                        <a:t>Total</a:t>
                      </a:r>
                      <a:endParaRPr lang="en-US" sz="900" b="1" dirty="0">
                        <a:latin typeface="Segoe UI Semilight" panose="020B0402040204020203" pitchFamily="34" charset="0"/>
                        <a:cs typeface="Segoe UI Semilight" panose="020B0402040204020203" pitchFamily="34" charset="0"/>
                      </a:endParaRPr>
                    </a:p>
                  </a:txBody>
                  <a:tcPr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b="1" kern="1200" dirty="0" smtClean="0">
                          <a:solidFill>
                            <a:schemeClr val="dk1"/>
                          </a:solidFill>
                          <a:latin typeface="Segoe UI Semilight" panose="020B0402040204020203" pitchFamily="34" charset="0"/>
                          <a:ea typeface="+mn-ea"/>
                          <a:cs typeface="Segoe UI Semilight" panose="020B0402040204020203" pitchFamily="34" charset="0"/>
                        </a:rPr>
                        <a:t>49,683.00</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b="1" kern="1200" dirty="0" smtClean="0">
                          <a:solidFill>
                            <a:schemeClr val="dk1"/>
                          </a:solidFill>
                          <a:latin typeface="Segoe UI Semilight" panose="020B0402040204020203" pitchFamily="34" charset="0"/>
                          <a:ea typeface="+mn-ea"/>
                          <a:cs typeface="Segoe UI Semilight" panose="020B0402040204020203" pitchFamily="34" charset="0"/>
                        </a:rPr>
                        <a:t>11,297,782,993,776.00</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b="1" kern="1200" dirty="0" smtClean="0">
                          <a:solidFill>
                            <a:schemeClr val="dk1"/>
                          </a:solidFill>
                          <a:latin typeface="Segoe UI Semilight" panose="020B0402040204020203" pitchFamily="34" charset="0"/>
                          <a:ea typeface="+mn-ea"/>
                          <a:cs typeface="Segoe UI Semilight" panose="020B0402040204020203" pitchFamily="34" charset="0"/>
                        </a:rPr>
                        <a:t>14,073,698,365,302.55</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b="1" kern="1200" dirty="0" smtClean="0"/>
                        <a:t>115</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c>
                  <a:txBody>
                    <a:bodyPr/>
                    <a:lstStyle/>
                    <a:p>
                      <a:pPr marL="0" algn="ctr" defTabSz="914400" rtl="0" eaLnBrk="1" fontAlgn="t" latinLnBrk="0" hangingPunct="1">
                        <a:lnSpc>
                          <a:spcPct val="100000"/>
                        </a:lnSpc>
                      </a:pPr>
                      <a:r>
                        <a:rPr lang="en-US" sz="900" b="1" kern="1200" dirty="0" smtClean="0"/>
                        <a:t>702 ,630,054.44</a:t>
                      </a:r>
                      <a:endParaRPr lang="en-US" sz="900" b="1" kern="1200" dirty="0">
                        <a:solidFill>
                          <a:schemeClr val="dk1"/>
                        </a:solidFill>
                        <a:latin typeface="Segoe UI Semilight" panose="020B0402040204020203" pitchFamily="34" charset="0"/>
                        <a:ea typeface="+mn-ea"/>
                        <a:cs typeface="Segoe UI Semilight" panose="020B0402040204020203" pitchFamily="34" charset="0"/>
                      </a:endParaRPr>
                    </a:p>
                  </a:txBody>
                  <a:tcPr marL="9525" marR="9525" marT="9525" marB="0" anchor="ctr">
                    <a:lnL w="12700" cap="flat" cmpd="sng" algn="ctr">
                      <a:solidFill>
                        <a:schemeClr val="accent5">
                          <a:lumMod val="75000"/>
                        </a:schemeClr>
                      </a:solid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tcPr>
                </a:tc>
              </a:tr>
            </a:tbl>
          </a:graphicData>
        </a:graphic>
      </p:graphicFrame>
      <p:sp>
        <p:nvSpPr>
          <p:cNvPr id="3" name="Rectangle 2"/>
          <p:cNvSpPr/>
          <p:nvPr/>
        </p:nvSpPr>
        <p:spPr>
          <a:xfrm>
            <a:off x="664028" y="1469573"/>
            <a:ext cx="2264229" cy="307777"/>
          </a:xfrm>
          <a:prstGeom prst="rect">
            <a:avLst/>
          </a:prstGeom>
        </p:spPr>
        <p:txBody>
          <a:bodyPr wrap="square">
            <a:spAutoFit/>
            <a:scene3d>
              <a:camera prst="obliqueBottomRight"/>
              <a:lightRig rig="threePt" dir="t"/>
            </a:scene3d>
          </a:bodyPr>
          <a:lstStyle/>
          <a:p>
            <a:r>
              <a:rPr lang="en-US" sz="1400" b="1" dirty="0" smtClean="0">
                <a:solidFill>
                  <a:schemeClr val="accent1">
                    <a:lumMod val="50000"/>
                  </a:schemeClr>
                </a:solidFill>
                <a:effectLst>
                  <a:outerShdw blurRad="38100" dist="38100" dir="2700000" algn="tl">
                    <a:srgbClr val="000000">
                      <a:alpha val="43137"/>
                    </a:srgbClr>
                  </a:outerShdw>
                </a:effectLst>
              </a:rPr>
              <a:t>A.	Primary</a:t>
            </a:r>
            <a:r>
              <a:rPr lang="en-US" sz="1200" b="1" dirty="0" smtClean="0">
                <a:solidFill>
                  <a:schemeClr val="accent1">
                    <a:lumMod val="50000"/>
                  </a:schemeClr>
                </a:solidFill>
                <a:effectLst>
                  <a:outerShdw blurRad="38100" dist="38100" dir="2700000" algn="tl">
                    <a:srgbClr val="000000">
                      <a:alpha val="43137"/>
                    </a:srgbClr>
                  </a:outerShdw>
                </a:effectLst>
              </a:rPr>
              <a:t> </a:t>
            </a:r>
            <a:r>
              <a:rPr lang="en-US" sz="1400" b="1" dirty="0">
                <a:solidFill>
                  <a:schemeClr val="accent1">
                    <a:lumMod val="50000"/>
                  </a:schemeClr>
                </a:solidFill>
                <a:effectLst>
                  <a:outerShdw blurRad="38100" dist="38100" dir="2700000" algn="tl">
                    <a:srgbClr val="000000">
                      <a:alpha val="43137"/>
                    </a:srgbClr>
                  </a:outerShdw>
                </a:effectLst>
              </a:rPr>
              <a:t>Market</a:t>
            </a:r>
          </a:p>
        </p:txBody>
      </p:sp>
      <p:sp>
        <p:nvSpPr>
          <p:cNvPr id="11" name="Rectangle 10"/>
          <p:cNvSpPr/>
          <p:nvPr/>
        </p:nvSpPr>
        <p:spPr>
          <a:xfrm>
            <a:off x="645042" y="4991521"/>
            <a:ext cx="2277376" cy="307777"/>
          </a:xfrm>
          <a:prstGeom prst="rect">
            <a:avLst/>
          </a:prstGeom>
        </p:spPr>
        <p:txBody>
          <a:bodyPr wrap="square">
            <a:spAutoFit/>
          </a:bodyPr>
          <a:lstStyle/>
          <a:p>
            <a:r>
              <a:rPr lang="en-US" sz="1400" b="1" dirty="0" smtClean="0">
                <a:solidFill>
                  <a:schemeClr val="accent1">
                    <a:lumMod val="50000"/>
                  </a:schemeClr>
                </a:solidFill>
                <a:effectLst>
                  <a:outerShdw blurRad="38100" dist="38100" dir="2700000" algn="tl">
                    <a:srgbClr val="000000">
                      <a:alpha val="43137"/>
                    </a:srgbClr>
                  </a:outerShdw>
                </a:effectLst>
              </a:rPr>
              <a:t> B.	Secondary </a:t>
            </a:r>
            <a:r>
              <a:rPr lang="en-US" sz="1400" b="1" dirty="0">
                <a:solidFill>
                  <a:schemeClr val="accent1">
                    <a:lumMod val="50000"/>
                  </a:schemeClr>
                </a:solidFill>
                <a:effectLst>
                  <a:outerShdw blurRad="38100" dist="38100" dir="2700000" algn="tl">
                    <a:srgbClr val="000000">
                      <a:alpha val="43137"/>
                    </a:srgbClr>
                  </a:outerShdw>
                </a:effectLst>
              </a:rPr>
              <a:t>Market</a:t>
            </a:r>
          </a:p>
        </p:txBody>
      </p:sp>
      <p:sp>
        <p:nvSpPr>
          <p:cNvPr id="13" name="TextBox 12"/>
          <p:cNvSpPr txBox="1"/>
          <p:nvPr/>
        </p:nvSpPr>
        <p:spPr>
          <a:xfrm>
            <a:off x="7607150" y="1761067"/>
            <a:ext cx="4213930" cy="5239896"/>
          </a:xfrm>
          <a:prstGeom prst="rect">
            <a:avLst/>
          </a:prstGeom>
          <a:noFill/>
        </p:spPr>
        <p:txBody>
          <a:bodyPr wrap="square" rtlCol="0">
            <a:spAutoFit/>
          </a:bodyPr>
          <a:lstStyle/>
          <a:p>
            <a:pPr marL="169863" indent="-169863" algn="just">
              <a:buClr>
                <a:schemeClr val="accent5">
                  <a:lumMod val="75000"/>
                </a:schemeClr>
              </a:buClr>
              <a:buFont typeface="Wingdings" pitchFamily="2" charset="2"/>
              <a:buChar char="v"/>
            </a:pPr>
            <a:r>
              <a:rPr lang="en-GB" sz="1450" dirty="0" smtClean="0">
                <a:latin typeface="Tahoma" panose="020B0604030504040204" pitchFamily="34" charset="0"/>
                <a:ea typeface="Tahoma" panose="020B0604030504040204" pitchFamily="34" charset="0"/>
                <a:cs typeface="Tahoma" panose="020B0604030504040204" pitchFamily="34" charset="0"/>
              </a:rPr>
              <a:t>The</a:t>
            </a:r>
            <a:r>
              <a:rPr lang="en-US" sz="1450" dirty="0" smtClean="0">
                <a:latin typeface="Tahoma" panose="020B0604030504040204" pitchFamily="34" charset="0"/>
                <a:ea typeface="Tahoma" panose="020B0604030504040204" pitchFamily="34" charset="0"/>
                <a:cs typeface="Tahoma" panose="020B0604030504040204" pitchFamily="34" charset="0"/>
              </a:rPr>
              <a:t> Framework for the issuance of the Federal Government of Nigeria Savings Bond (FGNSB) targeted at retail investors in the domestic debt market has been approved by the authorities. The DMO is at the implementation stage of the Framework and is currently engaging stakeholders on how to effectively market and distribute the Savings Bond to achieve the desired subscription rate.</a:t>
            </a:r>
          </a:p>
          <a:p>
            <a:pPr marL="169863" indent="-169863" algn="just">
              <a:buClr>
                <a:schemeClr val="accent5">
                  <a:lumMod val="75000"/>
                </a:schemeClr>
              </a:buClr>
            </a:pPr>
            <a:r>
              <a:rPr lang="en-US" sz="800" dirty="0" smtClean="0">
                <a:latin typeface="Tahoma" panose="020B0604030504040204" pitchFamily="34" charset="0"/>
                <a:ea typeface="Tahoma" panose="020B0604030504040204" pitchFamily="34" charset="0"/>
                <a:cs typeface="Tahoma" panose="020B0604030504040204" pitchFamily="34" charset="0"/>
              </a:rPr>
              <a:t> </a:t>
            </a:r>
            <a:endParaRPr lang="en-US" sz="800" dirty="0">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r>
              <a:rPr lang="en-US" sz="1450" dirty="0">
                <a:latin typeface="Tahoma" panose="020B0604030504040204" pitchFamily="34" charset="0"/>
                <a:ea typeface="Tahoma" panose="020B0604030504040204" pitchFamily="34" charset="0"/>
                <a:cs typeface="Tahoma" panose="020B0604030504040204" pitchFamily="34" charset="0"/>
              </a:rPr>
              <a:t>The </a:t>
            </a:r>
            <a:r>
              <a:rPr lang="en-US" sz="1450" dirty="0" smtClean="0">
                <a:latin typeface="Tahoma" panose="020B0604030504040204" pitchFamily="34" charset="0"/>
                <a:ea typeface="Tahoma" panose="020B0604030504040204" pitchFamily="34" charset="0"/>
                <a:cs typeface="Tahoma" panose="020B0604030504040204" pitchFamily="34" charset="0"/>
              </a:rPr>
              <a:t>Technical Committee comprising of DMO, SEC, CBN and ICRC has developed a Draft Framework for the Issuance of Sovereign </a:t>
            </a:r>
            <a:r>
              <a:rPr lang="en-US" sz="1450" dirty="0" err="1" smtClean="0">
                <a:latin typeface="Tahoma" panose="020B0604030504040204" pitchFamily="34" charset="0"/>
                <a:ea typeface="Tahoma" panose="020B0604030504040204" pitchFamily="34" charset="0"/>
                <a:cs typeface="Tahoma" panose="020B0604030504040204" pitchFamily="34" charset="0"/>
              </a:rPr>
              <a:t>Sukuk</a:t>
            </a:r>
            <a:r>
              <a:rPr lang="en-US" sz="1450" dirty="0" smtClean="0">
                <a:latin typeface="Tahoma" panose="020B0604030504040204" pitchFamily="34" charset="0"/>
                <a:ea typeface="Tahoma" panose="020B0604030504040204" pitchFamily="34" charset="0"/>
                <a:cs typeface="Tahoma" panose="020B0604030504040204" pitchFamily="34" charset="0"/>
              </a:rPr>
              <a:t> in the domestic debt market. The draft is currently undergoing internal review amongst the agencies after which it will be sent to other market stakeholders for their inputs.</a:t>
            </a:r>
          </a:p>
          <a:p>
            <a:pPr marL="169863" indent="-169863" algn="just">
              <a:buClr>
                <a:schemeClr val="accent5">
                  <a:lumMod val="75000"/>
                </a:schemeClr>
              </a:buClr>
              <a:buFont typeface="Wingdings" pitchFamily="2" charset="2"/>
              <a:buChar char="v"/>
            </a:pPr>
            <a:endParaRPr lang="en-US" sz="800" dirty="0" smtClean="0">
              <a:latin typeface="Tahoma" panose="020B0604030504040204" pitchFamily="34" charset="0"/>
              <a:ea typeface="Tahoma" panose="020B0604030504040204" pitchFamily="34" charset="0"/>
              <a:cs typeface="Tahoma" panose="020B0604030504040204" pitchFamily="34" charset="0"/>
            </a:endParaRPr>
          </a:p>
          <a:p>
            <a:pPr marL="169863" indent="-169863" algn="just">
              <a:buClr>
                <a:schemeClr val="accent5">
                  <a:lumMod val="75000"/>
                </a:schemeClr>
              </a:buClr>
              <a:buFont typeface="Wingdings" pitchFamily="2" charset="2"/>
              <a:buChar char="v"/>
            </a:pPr>
            <a:r>
              <a:rPr lang="en-GB" sz="1450" dirty="0" smtClean="0">
                <a:latin typeface="Tahoma" panose="020B0604030504040204" pitchFamily="34" charset="0"/>
                <a:ea typeface="Tahoma" panose="020B0604030504040204" pitchFamily="34" charset="0"/>
                <a:cs typeface="Tahoma" panose="020B0604030504040204" pitchFamily="34" charset="0"/>
              </a:rPr>
              <a:t>The DMO is also working on the deepening of the Repos market in collaboration  with  relevant market stakeholders.</a:t>
            </a:r>
          </a:p>
          <a:p>
            <a:pPr marL="169863" indent="-169863" algn="just">
              <a:buClr>
                <a:schemeClr val="accent5">
                  <a:lumMod val="75000"/>
                </a:schemeClr>
              </a:buClr>
              <a:buFont typeface="Wingdings" pitchFamily="2" charset="2"/>
              <a:buChar char="v"/>
            </a:pPr>
            <a:endParaRPr lang="en-US" sz="1450" dirty="0">
              <a:latin typeface="Tahoma" panose="020B0604030504040204" pitchFamily="34" charset="0"/>
              <a:ea typeface="Tahoma" panose="020B0604030504040204" pitchFamily="34" charset="0"/>
              <a:cs typeface="Tahoma" panose="020B0604030504040204" pitchFamily="34" charset="0"/>
            </a:endParaRPr>
          </a:p>
          <a:p>
            <a:pPr marL="457200" indent="-457200" algn="just">
              <a:buClr>
                <a:schemeClr val="accent5">
                  <a:lumMod val="75000"/>
                </a:schemeClr>
              </a:buClr>
              <a:buFont typeface="Wingdings" panose="05000000000000000000" pitchFamily="2" charset="2"/>
              <a:buChar char="v"/>
            </a:pPr>
            <a:endParaRPr lang="en-GB" sz="1400" dirty="0"/>
          </a:p>
        </p:txBody>
      </p:sp>
      <p:sp>
        <p:nvSpPr>
          <p:cNvPr id="14" name="Title 1"/>
          <p:cNvSpPr txBox="1">
            <a:spLocks/>
          </p:cNvSpPr>
          <p:nvPr/>
        </p:nvSpPr>
        <p:spPr>
          <a:xfrm>
            <a:off x="7609532" y="1298222"/>
            <a:ext cx="3670084" cy="41768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800" b="1" kern="1200" cap="none" baseline="0">
                <a:blipFill>
                  <a:blip r:embed="rId3">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pPr algn="ctr"/>
            <a:r>
              <a:rPr lang="en-US" sz="1600" dirty="0" smtClean="0">
                <a:effectLst>
                  <a:outerShdw blurRad="38100" dist="38100" dir="2700000" algn="tl">
                    <a:srgbClr val="000000">
                      <a:alpha val="43137"/>
                    </a:srgbClr>
                  </a:outerShdw>
                </a:effectLst>
                <a:ea typeface="Tahoma" pitchFamily="34" charset="0"/>
                <a:cs typeface="Tahoma" pitchFamily="34" charset="0"/>
              </a:rPr>
              <a:t>RECENT DEVELOPMENTS</a:t>
            </a:r>
            <a:endParaRPr lang="en-US" sz="1600" dirty="0">
              <a:effectLst>
                <a:outerShdw blurRad="38100" dist="38100" dir="2700000" algn="tl">
                  <a:srgbClr val="000000">
                    <a:alpha val="43137"/>
                  </a:srgbClr>
                </a:outerShdw>
              </a:effectLst>
              <a:ea typeface="Tahoma" pitchFamily="34" charset="0"/>
              <a:cs typeface="Tahoma" pitchFamily="34" charset="0"/>
            </a:endParaRPr>
          </a:p>
        </p:txBody>
      </p:sp>
      <p:sp>
        <p:nvSpPr>
          <p:cNvPr id="17" name="TextBox 16"/>
          <p:cNvSpPr txBox="1"/>
          <p:nvPr/>
        </p:nvSpPr>
        <p:spPr>
          <a:xfrm>
            <a:off x="2246490" y="361246"/>
            <a:ext cx="7947378" cy="630942"/>
          </a:xfrm>
          <a:prstGeom prst="rect">
            <a:avLst/>
          </a:prstGeom>
          <a:noFill/>
        </p:spPr>
        <p:txBody>
          <a:bodyPr wrap="square" rtlCol="0">
            <a:spAutoFit/>
          </a:bodyPr>
          <a:lstStyle/>
          <a:p>
            <a:pPr algn="ctr"/>
            <a:r>
              <a:rPr lang="en-US" sz="1750" b="1" dirty="0" smtClean="0"/>
              <a:t>UPDATE ON THE DEBT MANAGEMENT OFFICE (DMO) ACTIVITIES </a:t>
            </a:r>
          </a:p>
          <a:p>
            <a:pPr algn="ctr"/>
            <a:r>
              <a:rPr lang="en-US" sz="1750" b="1" dirty="0" smtClean="0"/>
              <a:t>FOR SECOND QUARTER 2016</a:t>
            </a:r>
            <a:endParaRPr lang="en-US" sz="1750" b="1" dirty="0"/>
          </a:p>
        </p:txBody>
      </p:sp>
    </p:spTree>
    <p:extLst>
      <p:ext uri="{BB962C8B-B14F-4D97-AF65-F5344CB8AC3E}">
        <p14:creationId xmlns:p14="http://schemas.microsoft.com/office/powerpoint/2010/main" val="21974655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A649EF09A28C419FC4FB073F3088B3" ma:contentTypeVersion="0" ma:contentTypeDescription="Create a new document." ma:contentTypeScope="" ma:versionID="7ead9473f3cfbda87d465692156f96c2">
  <xsd:schema xmlns:xsd="http://www.w3.org/2001/XMLSchema" xmlns:xs="http://www.w3.org/2001/XMLSchema" xmlns:p="http://schemas.microsoft.com/office/2006/metadata/properties" xmlns:ns2="7cf93226-5a6c-4321-8347-aeea6eb88ecb" targetNamespace="http://schemas.microsoft.com/office/2006/metadata/properties" ma:root="true" ma:fieldsID="fc83d6248c608e60e517db00b6f9eec9" ns2:_="">
    <xsd:import namespace="7cf93226-5a6c-4321-8347-aeea6eb88ec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f93226-5a6c-4321-8347-aeea6eb88ec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7cf93226-5a6c-4321-8347-aeea6eb88ecb">WTP5TCCSXU25-9-533</_dlc_DocId>
    <_dlc_DocIdUrl xmlns="7cf93226-5a6c-4321-8347-aeea6eb88ecb">
      <Url>http://dmoportal/mdd/_layouts/DocIdRedir.aspx?ID=WTP5TCCSXU25-9-533</Url>
      <Description>WTP5TCCSXU25-9-533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B8DEA3E-A613-4082-81F1-8FD178A53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f93226-5a6c-4321-8347-aeea6eb88e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2D3F8C-E71A-42F9-A2B1-06C26E6B68FF}">
  <ds:schemaRefs>
    <ds:schemaRef ds:uri="http://schemas.microsoft.com/office/2006/documentManagement/types"/>
    <ds:schemaRef ds:uri="http://purl.org/dc/dcmitype/"/>
    <ds:schemaRef ds:uri="http://www.w3.org/XML/1998/namespace"/>
    <ds:schemaRef ds:uri="http://schemas.openxmlformats.org/package/2006/metadata/core-properties"/>
    <ds:schemaRef ds:uri="http://purl.org/dc/terms/"/>
    <ds:schemaRef ds:uri="http://schemas.microsoft.com/office/infopath/2007/PartnerControls"/>
    <ds:schemaRef ds:uri="http://purl.org/dc/elements/1.1/"/>
    <ds:schemaRef ds:uri="http://schemas.microsoft.com/office/2006/metadata/properties"/>
    <ds:schemaRef ds:uri="7cf93226-5a6c-4321-8347-aeea6eb88ecb"/>
  </ds:schemaRefs>
</ds:datastoreItem>
</file>

<file path=customXml/itemProps3.xml><?xml version="1.0" encoding="utf-8"?>
<ds:datastoreItem xmlns:ds="http://schemas.openxmlformats.org/officeDocument/2006/customXml" ds:itemID="{6B32A113-1387-4258-9F1D-8A0FE80650EE}">
  <ds:schemaRefs>
    <ds:schemaRef ds:uri="http://schemas.microsoft.com/sharepoint/v3/contenttype/forms"/>
  </ds:schemaRefs>
</ds:datastoreItem>
</file>

<file path=customXml/itemProps4.xml><?xml version="1.0" encoding="utf-8"?>
<ds:datastoreItem xmlns:ds="http://schemas.openxmlformats.org/officeDocument/2006/customXml" ds:itemID="{F075DBF2-77F4-4D4A-9ED2-5CDF5C79FDF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3458</TotalTime>
  <Words>320</Words>
  <Application>Microsoft Office PowerPoint</Application>
  <PresentationFormat>Widescreen</PresentationFormat>
  <Paragraphs>94</Paragraphs>
  <Slides>1</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Arial Narrow</vt:lpstr>
      <vt:lpstr>Calibri</vt:lpstr>
      <vt:lpstr>Georgia</vt:lpstr>
      <vt:lpstr>Segoe UI Semilight</vt:lpstr>
      <vt:lpstr>Tahoma</vt:lpstr>
      <vt:lpstr>Times New Roman</vt:lpstr>
      <vt:lpstr>Trebuchet MS</vt:lpstr>
      <vt:lpstr>Wingdings</vt:lpstr>
      <vt:lpstr>Wood Type</vt:lpstr>
      <vt:lpstr>FGN DOMESTIC BOND MARKET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Financing and Investment Opportunities</dc:title>
  <dc:creator>SAM OKPO</dc:creator>
  <cp:lastModifiedBy>Akingbelure Folasade S.</cp:lastModifiedBy>
  <cp:revision>158</cp:revision>
  <cp:lastPrinted>2016-04-07T13:10:06Z</cp:lastPrinted>
  <dcterms:created xsi:type="dcterms:W3CDTF">2016-03-07T15:48:39Z</dcterms:created>
  <dcterms:modified xsi:type="dcterms:W3CDTF">2016-08-01T15:15:23Z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d4f28637-faf1-45ac-b95b-4a879b0b57d1</vt:lpwstr>
  </property>
  <property fmtid="{D5CDD505-2E9C-101B-9397-08002B2CF9AE}" pid="3" name="ContentTypeId">
    <vt:lpwstr>0x01010062A649EF09A28C419FC4FB073F3088B3</vt:lpwstr>
  </property>
</Properties>
</file>