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Pos val="inEnd"/>
            <c:showPercent val="1"/>
            <c:showLeaderLines val="1"/>
          </c:dLbls>
          <c:cat>
            <c:strRef>
              <c:f>Sheet1!$A$1:$A$3</c:f>
              <c:strCache>
                <c:ptCount val="2"/>
                <c:pt idx="0">
                  <c:v>OA</c:v>
                </c:pt>
                <c:pt idx="1">
                  <c:v>APP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46</c:v>
                </c:pt>
                <c:pt idx="1">
                  <c:v>4</c:v>
                </c:pt>
              </c:numCache>
            </c:numRef>
          </c:val>
        </c:ser>
        <c:ser>
          <c:idx val="1"/>
          <c:order val="1"/>
          <c:cat>
            <c:strRef>
              <c:f>Sheet1!$A$1:$A$3</c:f>
              <c:strCache>
                <c:ptCount val="2"/>
                <c:pt idx="0">
                  <c:v>OA</c:v>
                </c:pt>
                <c:pt idx="1">
                  <c:v>APP</c:v>
                </c:pt>
              </c:strCache>
            </c:strRef>
          </c:cat>
          <c:val>
            <c:numRef>
              <c:f>Sheet1!$C$1:$C$3</c:f>
              <c:numCache>
                <c:formatCode>0%</c:formatCode>
                <c:ptCount val="3"/>
                <c:pt idx="0">
                  <c:v>0.92</c:v>
                </c:pt>
                <c:pt idx="1">
                  <c:v>8.0000000000000016E-2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/>
      <c:pie3DChart>
        <c:varyColors val="1"/>
        <c:ser>
          <c:idx val="1"/>
          <c:order val="0"/>
          <c:cat>
            <c:strRef>
              <c:f>Sheet1!$A$1:$A$3</c:f>
              <c:strCache>
                <c:ptCount val="3"/>
                <c:pt idx="0">
                  <c:v>JUDGMENTS</c:v>
                </c:pt>
                <c:pt idx="1">
                  <c:v>STRUCK OUT</c:v>
                </c:pt>
                <c:pt idx="2">
                  <c:v>DISMISSED</c:v>
                </c:pt>
              </c:strCache>
            </c:strRef>
          </c:cat>
          <c:val>
            <c:numRef>
              <c:f>Sheet1!$C$1:$C$3</c:f>
              <c:numCache>
                <c:formatCode>0.00%</c:formatCode>
                <c:ptCount val="3"/>
                <c:pt idx="0">
                  <c:v>0.77800000000000014</c:v>
                </c:pt>
                <c:pt idx="1">
                  <c:v>0.222</c:v>
                </c:pt>
                <c:pt idx="2" formatCode="0%">
                  <c:v>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  <c:dispBlanksAs val="zero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31953-6A68-4122-B11B-8D9FC1CC99A1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1E31-1861-4FC4-962B-F94B3CF90B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381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E1E31-1861-4FC4-962B-F94B3CF90BD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9864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E1E31-1861-4FC4-962B-F94B3CF90BD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7809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D54B-76AE-4F9C-A175-84E6C4260793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22-B0F0-4757-BAD5-4CA6EC6A2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61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D54B-76AE-4F9C-A175-84E6C4260793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22-B0F0-4757-BAD5-4CA6EC6A2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8473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D54B-76AE-4F9C-A175-84E6C4260793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22-B0F0-4757-BAD5-4CA6EC6A2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5374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D54B-76AE-4F9C-A175-84E6C4260793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22-B0F0-4757-BAD5-4CA6EC6A2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875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D54B-76AE-4F9C-A175-84E6C4260793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22-B0F0-4757-BAD5-4CA6EC6A2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898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D54B-76AE-4F9C-A175-84E6C4260793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22-B0F0-4757-BAD5-4CA6EC6A2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879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D54B-76AE-4F9C-A175-84E6C4260793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22-B0F0-4757-BAD5-4CA6EC6A2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967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D54B-76AE-4F9C-A175-84E6C4260793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22-B0F0-4757-BAD5-4CA6EC6A2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802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D54B-76AE-4F9C-A175-84E6C4260793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22-B0F0-4757-BAD5-4CA6EC6A2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1411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D54B-76AE-4F9C-A175-84E6C4260793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22-B0F0-4757-BAD5-4CA6EC6A2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569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D54B-76AE-4F9C-A175-84E6C4260793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22-B0F0-4757-BAD5-4CA6EC6A2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3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FD54B-76AE-4F9C-A175-84E6C4260793}" type="datetimeFigureOut">
              <a:rPr lang="en-US" smtClean="0"/>
              <a:pPr/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7B222-B0F0-4757-BAD5-4CA6EC6A2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852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761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IST 1</a:t>
            </a:r>
            <a:r>
              <a:rPr lang="en-US" baseline="30000" dirty="0" smtClean="0"/>
              <a:t>ST</a:t>
            </a:r>
            <a:r>
              <a:rPr lang="en-US" dirty="0" smtClean="0"/>
              <a:t> &amp; 2</a:t>
            </a:r>
            <a:r>
              <a:rPr lang="en-US" baseline="30000" dirty="0" smtClean="0"/>
              <a:t>ND</a:t>
            </a:r>
            <a:r>
              <a:rPr lang="en-US" dirty="0" smtClean="0"/>
              <a:t> QUARTERS, 2016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229600" cy="5181600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</a:pPr>
            <a:r>
              <a:rPr lang="en-GB" sz="5600" b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Our Vision </a:t>
            </a:r>
            <a:endParaRPr lang="en-US" sz="4800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</a:pPr>
            <a:r>
              <a:rPr lang="en-GB" sz="56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To be a world class capital market tribunal that is fair and transparent, dispensing justice without fear or favour</a:t>
            </a:r>
            <a:r>
              <a:rPr lang="en-GB" sz="5600" b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.</a:t>
            </a:r>
            <a:endParaRPr lang="en-US" sz="4800" b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</a:pPr>
            <a:r>
              <a:rPr lang="en-GB" sz="5600" b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 </a:t>
            </a:r>
            <a:endParaRPr lang="en-US" sz="4800" b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en-GB" sz="5600" b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Our Mission </a:t>
            </a:r>
            <a:endParaRPr lang="en-US" sz="4800" b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</a:pPr>
            <a:r>
              <a:rPr lang="en-GB" sz="56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The efficient resolution of capital market disputes with fairness, flexibility and transparency</a:t>
            </a:r>
            <a:r>
              <a:rPr lang="en-GB" sz="5600" b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.</a:t>
            </a:r>
            <a:endParaRPr lang="en-US" sz="4800" b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</a:pPr>
            <a:r>
              <a:rPr lang="en-GB" sz="5600" b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 </a:t>
            </a:r>
            <a:endParaRPr lang="en-US" sz="4800" b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en-GB" sz="5600" b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Our Strategy</a:t>
            </a:r>
            <a:endParaRPr lang="en-US" sz="4800" b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just">
              <a:lnSpc>
                <a:spcPts val="1320"/>
              </a:lnSpc>
              <a:spcBef>
                <a:spcPts val="0"/>
              </a:spcBef>
            </a:pPr>
            <a:r>
              <a:rPr lang="en-GB" sz="56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The Tribunal combines the rule of law with the responsiveness, flexibility, speed and cost-effectiveness associated with specialized courts and alternative dispute resolution systems. </a:t>
            </a:r>
          </a:p>
          <a:p>
            <a:pPr algn="just">
              <a:lnSpc>
                <a:spcPts val="1320"/>
              </a:lnSpc>
              <a:spcBef>
                <a:spcPts val="0"/>
              </a:spcBef>
            </a:pPr>
            <a:endParaRPr lang="en-GB" sz="5600" b="1" i="1" dirty="0">
              <a:solidFill>
                <a:schemeClr val="tx1"/>
              </a:solidFill>
              <a:latin typeface="Bookman Old Style"/>
              <a:ea typeface="Times New Roman"/>
            </a:endParaRPr>
          </a:p>
          <a:p>
            <a:pPr algn="just">
              <a:lnSpc>
                <a:spcPts val="1320"/>
              </a:lnSpc>
              <a:spcBef>
                <a:spcPts val="0"/>
              </a:spcBef>
            </a:pPr>
            <a:r>
              <a:rPr lang="en-GB" sz="56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This is supported by our drive to make justice accessible for investors across Nigeria.</a:t>
            </a:r>
            <a:endParaRPr lang="en-US" sz="4800" b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</a:pPr>
            <a:r>
              <a:rPr lang="en-GB" sz="5600" b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 </a:t>
            </a:r>
            <a:endParaRPr lang="en-US" sz="4800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</a:pPr>
            <a:r>
              <a:rPr lang="en-GB" sz="5600" b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Our Core values</a:t>
            </a:r>
            <a:endParaRPr lang="en-US" sz="48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685800" indent="-2286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56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Fairness</a:t>
            </a:r>
            <a:endParaRPr lang="en-US" sz="48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685800" indent="-2286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56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Integrity</a:t>
            </a:r>
            <a:endParaRPr lang="en-US" sz="48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685800" indent="-2286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56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Efficiency</a:t>
            </a:r>
            <a:endParaRPr lang="en-US" sz="48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685800" indent="-2286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56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Professionalism</a:t>
            </a:r>
            <a:endParaRPr lang="en-US" sz="4800" b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</a:pPr>
            <a:r>
              <a:rPr lang="en-GB" sz="5600" b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 </a:t>
            </a:r>
            <a:endParaRPr lang="en-US" sz="4800" b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</a:pPr>
            <a:r>
              <a:rPr lang="en-GB" sz="5600" b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Our Strength</a:t>
            </a:r>
            <a:endParaRPr lang="en-US" sz="5600" b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GB" sz="56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Specialised knowledge of securities law &amp; capital market operations</a:t>
            </a:r>
            <a:endParaRPr lang="en-US" sz="5600" b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GB" sz="56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Varied technical &amp; professional skill of members;</a:t>
            </a:r>
            <a:endParaRPr lang="en-US" sz="4800" b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GB" sz="56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Expertise of members and staff of the 1ST;</a:t>
            </a:r>
            <a:endParaRPr lang="en-US" sz="4800" b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/>
              <a:buChar char=""/>
            </a:pPr>
            <a:r>
              <a:rPr lang="en-GB" sz="56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Independence, flexibility and efficiency in settling disputes; a</a:t>
            </a:r>
            <a:r>
              <a:rPr lang="en-GB" sz="64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</a:rPr>
              <a:t>nd</a:t>
            </a:r>
          </a:p>
          <a:p>
            <a:pPr marL="692150" marR="0" indent="-2349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6400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  <a:cs typeface="Times New Roman"/>
              </a:rPr>
              <a:t> Unique case management approach</a:t>
            </a:r>
            <a:r>
              <a:rPr lang="en-GB" b="1" i="1" dirty="0" smtClean="0">
                <a:solidFill>
                  <a:schemeClr val="tx1"/>
                </a:solidFill>
                <a:effectLst/>
                <a:latin typeface="Bookman Old Style"/>
                <a:ea typeface="Times New Roman"/>
                <a:cs typeface="Times New Roman"/>
              </a:rPr>
              <a:t>.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698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400" b="1" dirty="0" smtClean="0">
                <a:effectLst/>
                <a:latin typeface="Bookman Old Style"/>
                <a:ea typeface="Times New Roman"/>
              </a:rPr>
              <a:t>SUMMARY OF ACTIVITIES OF THE TRIBUNAL</a:t>
            </a:r>
            <a:r>
              <a:rPr lang="en-US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000" dirty="0" smtClean="0">
                <a:effectLst/>
                <a:latin typeface="Times New Roman"/>
                <a:ea typeface="Times New Roman"/>
              </a:rPr>
            </a:br>
            <a:r>
              <a:rPr lang="en-GB" sz="2400" b="1" dirty="0" smtClean="0">
                <a:effectLst/>
                <a:latin typeface="Bookman Old Style"/>
                <a:ea typeface="Times New Roman"/>
                <a:cs typeface="Times New Roman"/>
              </a:rPr>
              <a:t>JANUARY – JUNE, 2016.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>
                <a:effectLst/>
                <a:latin typeface="Bookman Old Style"/>
                <a:ea typeface="Times New Roman"/>
              </a:rPr>
              <a:t>The summary is as follows:</a:t>
            </a:r>
            <a:r>
              <a:rPr lang="en-GB" sz="1600" dirty="0" smtClean="0">
                <a:effectLst/>
                <a:latin typeface="Bookman Old Style"/>
                <a:ea typeface="Times New Roman"/>
              </a:rPr>
              <a:t> 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lvl="0" algn="just">
              <a:lnSpc>
                <a:spcPct val="170000"/>
              </a:lnSpc>
              <a:spcBef>
                <a:spcPts val="0"/>
              </a:spcBef>
              <a:buFont typeface="Wingdings"/>
              <a:buChar char=""/>
            </a:pPr>
            <a:r>
              <a:rPr lang="en-GB" dirty="0" smtClean="0">
                <a:effectLst/>
                <a:latin typeface="Bookman Old Style"/>
                <a:ea typeface="Times New Roman"/>
              </a:rPr>
              <a:t>No. of Cases Filed in Abuja 			-	6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  <a:buFont typeface="Wingdings"/>
              <a:buChar char=""/>
            </a:pPr>
            <a:endParaRPr lang="en-GB" sz="2100" dirty="0" smtClean="0">
              <a:effectLst/>
              <a:latin typeface="Bookman Old Style"/>
              <a:ea typeface="Times New Roman"/>
            </a:endParaRPr>
          </a:p>
          <a:p>
            <a:pPr lvl="0" algn="just">
              <a:lnSpc>
                <a:spcPct val="170000"/>
              </a:lnSpc>
              <a:spcBef>
                <a:spcPts val="0"/>
              </a:spcBef>
              <a:buFont typeface="Wingdings"/>
              <a:buChar char=""/>
            </a:pPr>
            <a:r>
              <a:rPr lang="en-GB" sz="3100" dirty="0" smtClean="0">
                <a:latin typeface="Bookman Old Style"/>
                <a:ea typeface="Times New Roman"/>
              </a:rPr>
              <a:t>No. of cases Filed in Lagos</a:t>
            </a:r>
            <a:r>
              <a:rPr lang="en-GB" sz="3400" dirty="0" smtClean="0">
                <a:latin typeface="Bookman Old Style"/>
                <a:ea typeface="Times New Roman"/>
              </a:rPr>
              <a:t>			-	</a:t>
            </a:r>
            <a:r>
              <a:rPr lang="en-GB" sz="3100" dirty="0" smtClean="0">
                <a:latin typeface="Bookman Old Style"/>
                <a:ea typeface="Times New Roman"/>
              </a:rPr>
              <a:t>6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  <a:buFont typeface="Wingdings"/>
              <a:buChar char=""/>
            </a:pPr>
            <a:endParaRPr lang="en-GB" sz="2900" dirty="0" smtClean="0">
              <a:latin typeface="Bookman Old Style"/>
              <a:ea typeface="Times New Roman"/>
            </a:endParaRPr>
          </a:p>
          <a:p>
            <a:pPr lvl="0" algn="just">
              <a:lnSpc>
                <a:spcPct val="170000"/>
              </a:lnSpc>
              <a:spcBef>
                <a:spcPts val="0"/>
              </a:spcBef>
              <a:buFont typeface="Wingdings"/>
              <a:buChar char=""/>
            </a:pPr>
            <a:r>
              <a:rPr lang="en-GB" sz="3100" dirty="0" smtClean="0">
                <a:latin typeface="Bookman Old Style"/>
                <a:ea typeface="Times New Roman"/>
              </a:rPr>
              <a:t>No of Cases attended to at the ADR Centre as 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  <a:buFont typeface="Wingdings"/>
              <a:buChar char=""/>
            </a:pPr>
            <a:r>
              <a:rPr lang="en-GB" sz="3100" dirty="0" smtClean="0">
                <a:latin typeface="Bookman Old Style"/>
                <a:ea typeface="Times New Roman"/>
              </a:rPr>
              <a:t>at 30</a:t>
            </a:r>
            <a:r>
              <a:rPr lang="en-GB" sz="3100" baseline="30000" dirty="0" smtClean="0">
                <a:latin typeface="Bookman Old Style"/>
                <a:ea typeface="Times New Roman"/>
              </a:rPr>
              <a:t>th</a:t>
            </a:r>
            <a:r>
              <a:rPr lang="en-GB" sz="3100" dirty="0" smtClean="0">
                <a:latin typeface="Bookman Old Style"/>
                <a:ea typeface="Times New Roman"/>
              </a:rPr>
              <a:t> June </a:t>
            </a:r>
            <a:r>
              <a:rPr lang="en-GB" sz="3100" dirty="0">
                <a:latin typeface="Bookman Old Style"/>
                <a:ea typeface="Times New Roman"/>
              </a:rPr>
              <a:t>	</a:t>
            </a:r>
            <a:r>
              <a:rPr lang="en-GB" sz="3100" dirty="0" smtClean="0">
                <a:latin typeface="Bookman Old Style"/>
                <a:ea typeface="Times New Roman"/>
              </a:rPr>
              <a:t>				</a:t>
            </a:r>
            <a:r>
              <a:rPr lang="en-GB" sz="2900" dirty="0" smtClean="0">
                <a:latin typeface="Bookman Old Style"/>
                <a:ea typeface="Times New Roman"/>
              </a:rPr>
              <a:t>-	</a:t>
            </a:r>
            <a:r>
              <a:rPr lang="en-GB" sz="3100" dirty="0" smtClean="0">
                <a:latin typeface="Bookman Old Style"/>
                <a:ea typeface="Times New Roman"/>
              </a:rPr>
              <a:t>4</a:t>
            </a:r>
            <a:endParaRPr lang="en-GB" sz="3100" dirty="0">
              <a:latin typeface="Bookman Old Style"/>
              <a:ea typeface="Times New Roman"/>
            </a:endParaRPr>
          </a:p>
          <a:p>
            <a:pPr lvl="0" algn="just">
              <a:lnSpc>
                <a:spcPct val="170000"/>
              </a:lnSpc>
              <a:spcBef>
                <a:spcPts val="0"/>
              </a:spcBef>
              <a:buFont typeface="Wingdings"/>
              <a:buChar char=""/>
            </a:pPr>
            <a:r>
              <a:rPr lang="en-GB" dirty="0" smtClean="0">
                <a:effectLst/>
                <a:latin typeface="Bookman Old Style"/>
                <a:ea typeface="Times New Roman"/>
              </a:rPr>
              <a:t>Publication of Volumes VIII, IX &amp; X NISLR in progress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088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249362"/>
          </a:xfrm>
        </p:spPr>
        <p:txBody>
          <a:bodyPr>
            <a:no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200" b="1" dirty="0" smtClean="0">
                <a:effectLst/>
                <a:latin typeface="Bookman Old Style"/>
                <a:ea typeface="Times New Roman"/>
              </a:rPr>
              <a:t/>
            </a:r>
            <a:br>
              <a:rPr lang="en-GB" sz="3200" b="1" dirty="0" smtClean="0">
                <a:effectLst/>
                <a:latin typeface="Bookman Old Style"/>
                <a:ea typeface="Times New Roman"/>
              </a:rPr>
            </a:br>
            <a:r>
              <a:rPr lang="en-GB" sz="3200" b="1" dirty="0" smtClean="0">
                <a:effectLst/>
                <a:latin typeface="Bookman Old Style"/>
                <a:ea typeface="Times New Roman"/>
              </a:rPr>
              <a:t>Adjudication.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800" dirty="0" smtClean="0">
                <a:effectLst/>
                <a:latin typeface="Times New Roman"/>
                <a:ea typeface="Times New Roman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dirty="0" smtClean="0">
              <a:effectLst/>
              <a:latin typeface="Bookman Old Style"/>
              <a:ea typeface="Times New Roman"/>
              <a:cs typeface="Times New Roman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effectLst/>
                <a:latin typeface="Bookman Old Style"/>
                <a:ea typeface="Times New Roman"/>
                <a:cs typeface="Times New Roman"/>
              </a:rPr>
              <a:t>Adjudicatory activities of the Tribunal have been put on hold since November, 2016 because government is yet to reconstitute the Tribunal;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073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effectLst/>
                <a:latin typeface="Bookman Old Style"/>
                <a:ea typeface="Times New Roman"/>
              </a:rPr>
              <a:t/>
            </a:r>
            <a:br>
              <a:rPr lang="en-GB" b="1" dirty="0" smtClean="0">
                <a:effectLst/>
                <a:latin typeface="Bookman Old Style"/>
                <a:ea typeface="Times New Roman"/>
              </a:rPr>
            </a:br>
            <a:r>
              <a:rPr lang="en-GB" b="1" dirty="0" smtClean="0">
                <a:effectLst/>
                <a:latin typeface="Bookman Old Style"/>
                <a:ea typeface="Times New Roman"/>
              </a:rPr>
              <a:t>The ADR Centre. </a:t>
            </a:r>
            <a:r>
              <a:rPr lang="en-US" sz="40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4000" dirty="0" smtClean="0">
                <a:effectLst/>
                <a:latin typeface="Times New Roman"/>
                <a:ea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prstClr val="black"/>
                </a:solidFill>
                <a:latin typeface="Bookman Old Style"/>
                <a:cs typeface="Times New Roman"/>
              </a:rPr>
              <a:t>Revitalisation of the IST ADR Centre to commence resolution of dispute;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 smtClean="0">
                <a:latin typeface="Bookman Old Style" panose="02050604050505020204" pitchFamily="18" charset="0"/>
              </a:rPr>
              <a:t>Matters were transferred to the ADR Centre;</a:t>
            </a:r>
          </a:p>
          <a:p>
            <a:pPr marL="0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Bookman Old Style" panose="02050604050505020204" pitchFamily="18" charset="0"/>
              </a:rPr>
              <a:t>2</a:t>
            </a:r>
            <a:r>
              <a:rPr lang="en-US" dirty="0" smtClean="0">
                <a:latin typeface="Bookman Old Style" panose="02050604050505020204" pitchFamily="18" charset="0"/>
              </a:rPr>
              <a:t> Matters fully resolved;</a:t>
            </a:r>
          </a:p>
          <a:p>
            <a:pPr marL="0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Bookman Old Style" panose="02050604050505020204" pitchFamily="18" charset="0"/>
              </a:rPr>
              <a:t>1 matter withdrawn.</a:t>
            </a:r>
          </a:p>
          <a:p>
            <a:pPr marL="0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182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3200" b="1" dirty="0" smtClean="0">
                <a:effectLst/>
                <a:latin typeface="Bookman Old Style"/>
                <a:ea typeface="Times New Roman"/>
              </a:rPr>
              <a:t/>
            </a:r>
            <a:br>
              <a:rPr lang="en-GB" sz="3200" b="1" dirty="0" smtClean="0">
                <a:effectLst/>
                <a:latin typeface="Bookman Old Style"/>
                <a:ea typeface="Times New Roman"/>
              </a:rPr>
            </a:br>
            <a:r>
              <a:rPr lang="en-GB" sz="3200" b="1" dirty="0" smtClean="0">
                <a:effectLst/>
                <a:latin typeface="Bookman Old Style"/>
                <a:ea typeface="Times New Roman"/>
              </a:rPr>
              <a:t>FUNDING OF THE TRIBUNAL.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800" dirty="0" smtClean="0">
                <a:effectLst/>
                <a:latin typeface="Times New Roman"/>
                <a:ea typeface="Times New Roman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95800"/>
          </a:xfrm>
        </p:spPr>
        <p:txBody>
          <a:bodyPr>
            <a:normAutofit/>
          </a:bodyPr>
          <a:lstStyle/>
          <a:p>
            <a:r>
              <a:rPr lang="en-GB" dirty="0" smtClean="0">
                <a:effectLst/>
                <a:latin typeface="Bookman Old Style"/>
                <a:ea typeface="Times New Roman"/>
                <a:cs typeface="Times New Roman"/>
              </a:rPr>
              <a:t>The Tribunal </a:t>
            </a:r>
            <a:r>
              <a:rPr lang="en-GB" dirty="0" smtClean="0">
                <a:latin typeface="Bookman Old Style"/>
                <a:ea typeface="Times New Roman"/>
                <a:cs typeface="Times New Roman"/>
              </a:rPr>
              <a:t>is </a:t>
            </a:r>
            <a:r>
              <a:rPr lang="en-GB" dirty="0" smtClean="0">
                <a:effectLst/>
                <a:latin typeface="Bookman Old Style"/>
                <a:ea typeface="Times New Roman"/>
                <a:cs typeface="Times New Roman"/>
              </a:rPr>
              <a:t>operating at very low ebb due to the protracted delay in the passage of the 2016 Budget and inadequat</a:t>
            </a:r>
            <a:r>
              <a:rPr lang="en-GB" dirty="0" smtClean="0">
                <a:latin typeface="Bookman Old Style"/>
                <a:ea typeface="Times New Roman"/>
                <a:cs typeface="Times New Roman"/>
              </a:rPr>
              <a:t>e </a:t>
            </a:r>
            <a:r>
              <a:rPr lang="en-GB" dirty="0" smtClean="0">
                <a:effectLst/>
                <a:latin typeface="Bookman Old Style"/>
                <a:ea typeface="Times New Roman"/>
                <a:cs typeface="Times New Roman"/>
              </a:rPr>
              <a:t>releases of funds.</a:t>
            </a:r>
          </a:p>
          <a:p>
            <a:pPr marL="55563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dirty="0" smtClean="0">
              <a:effectLst/>
              <a:latin typeface="Bookman Old Style"/>
              <a:ea typeface="Times New Roman"/>
            </a:endParaRPr>
          </a:p>
          <a:p>
            <a:pPr marL="398463" marR="0"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effectLst/>
                <a:latin typeface="Bookman Old Style"/>
                <a:ea typeface="Times New Roman"/>
              </a:rPr>
              <a:t>Inability to execute key activities such            as Public Enlightenment and Investors Education. 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60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447800"/>
          </a:xfrm>
        </p:spPr>
        <p:txBody>
          <a:bodyPr>
            <a:normAutofit fontScale="90000"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5733415" algn="r"/>
              </a:tabLst>
            </a:pPr>
            <a:r>
              <a:rPr lang="en-GB" b="1" dirty="0" smtClean="0">
                <a:ea typeface="Times New Roman"/>
              </a:rPr>
              <a:t/>
            </a:r>
            <a:br>
              <a:rPr lang="en-GB" b="1" dirty="0" smtClean="0">
                <a:ea typeface="Times New Roman"/>
              </a:rPr>
            </a:br>
            <a:r>
              <a:rPr lang="en-GB" sz="3100" dirty="0" smtClean="0">
                <a:ea typeface="Times New Roman"/>
              </a:rPr>
              <a:t>DIAGRAMATIC </a:t>
            </a:r>
            <a:r>
              <a:rPr lang="en-GB" sz="3100" dirty="0">
                <a:ea typeface="Times New Roman"/>
              </a:rPr>
              <a:t>REPRESENTATION OF PENDING APPEALS </a:t>
            </a:r>
            <a:r>
              <a:rPr lang="en-GB" sz="3100" dirty="0" smtClean="0">
                <a:ea typeface="Times New Roman"/>
              </a:rPr>
              <a:t>AND ORIGINATING APPLICATIONS </a:t>
            </a:r>
            <a:br>
              <a:rPr lang="en-GB" sz="3100" dirty="0" smtClean="0">
                <a:ea typeface="Times New Roman"/>
              </a:rPr>
            </a:br>
            <a:r>
              <a:rPr lang="en-GB" sz="3100" dirty="0" smtClean="0">
                <a:ea typeface="Times New Roman"/>
              </a:rPr>
              <a:t>2015 JANUARY – JUNE 2016.  </a:t>
            </a:r>
            <a:r>
              <a:rPr lang="en-US" sz="66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6600" dirty="0" smtClean="0">
                <a:effectLst/>
                <a:latin typeface="Times New Roman"/>
                <a:ea typeface="Times New Roman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09800"/>
          <a:ext cx="8229600" cy="3916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3935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DIAGRAMATIC REPRESENTATION OF CONCLUDED CASES JANUARY - JUNE, 2016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01377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6155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UPDATE OF ACTIVITIES OF THE IST </a:t>
            </a:r>
            <a:br>
              <a:rPr lang="en-US" dirty="0" smtClean="0"/>
            </a:br>
            <a:r>
              <a:rPr lang="en-US" dirty="0" smtClean="0"/>
              <a:t>JAN-JUNE, 2016.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75050934"/>
              </p:ext>
            </p:extLst>
          </p:nvPr>
        </p:nvGraphicFramePr>
        <p:xfrm>
          <a:off x="609600" y="1371600"/>
          <a:ext cx="8229600" cy="47411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90600"/>
                <a:gridCol w="5181600"/>
                <a:gridCol w="2057400"/>
              </a:tblGrid>
              <a:tr h="74020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S/NO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PARTICULARS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74020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OF CASES BROUGHT</a:t>
                      </a:r>
                      <a:r>
                        <a:rPr lang="en-US" sz="2400" baseline="0" dirty="0" smtClean="0"/>
                        <a:t> FORWARD</a:t>
                      </a:r>
                      <a:r>
                        <a:rPr lang="en-US" sz="2400" dirty="0" smtClean="0"/>
                        <a:t>  FROM 2015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32</a:t>
                      </a:r>
                      <a:endParaRPr lang="en-US" sz="2400" dirty="0"/>
                    </a:p>
                  </a:txBody>
                  <a:tcPr/>
                </a:tc>
              </a:tr>
              <a:tr h="4942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OF CASES FILED</a:t>
                      </a:r>
                      <a:r>
                        <a:rPr lang="en-US" sz="2400" baseline="0" dirty="0" smtClean="0"/>
                        <a:t> JAN –JUNE, 2016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  <a:tr h="74020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 NUMBER</a:t>
                      </a:r>
                      <a:r>
                        <a:rPr lang="en-US" sz="2400" baseline="0" dirty="0" smtClean="0"/>
                        <a:t> OF CASES PENDING BEFORE THE TRIBUNAL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44</a:t>
                      </a:r>
                      <a:endParaRPr lang="en-US" sz="2400" dirty="0"/>
                    </a:p>
                  </a:txBody>
                  <a:tcPr/>
                </a:tc>
              </a:tr>
              <a:tr h="51892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OF CASES AT ADR CENTRE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51892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OF CASES RESOLVED</a:t>
                      </a:r>
                      <a:r>
                        <a:rPr lang="en-US" sz="2400" baseline="0" dirty="0" smtClean="0"/>
                        <a:t> AT ADR.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74020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OF CASES PENDING BEFORE ADR CENTRE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9737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212</Words>
  <Application>Microsoft Office PowerPoint</Application>
  <PresentationFormat>On-screen Show (4:3)</PresentationFormat>
  <Paragraphs>76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IST 1ST &amp; 2ND QUARTERS, 2016 REPORT</vt:lpstr>
      <vt:lpstr>SUMMARY OF ACTIVITIES OF THE TRIBUNAL JANUARY – JUNE, 2016.</vt:lpstr>
      <vt:lpstr> Adjudication. </vt:lpstr>
      <vt:lpstr> The ADR Centre.  </vt:lpstr>
      <vt:lpstr> FUNDING OF THE TRIBUNAL. </vt:lpstr>
      <vt:lpstr> DIAGRAMATIC REPRESENTATION OF PENDING APPEALS AND ORIGINATING APPLICATIONS  2015 JANUARY – JUNE 2016.   </vt:lpstr>
      <vt:lpstr>DIAGRAMATIC REPRESENTATION OF CONCLUDED CASES JANUARY - JUNE, 2016</vt:lpstr>
      <vt:lpstr>UPDATE OF ACTIVITIES OF THE IST  JAN-JUNE, 2016.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FOLA-BOLUMOLE</dc:creator>
  <cp:lastModifiedBy>secit</cp:lastModifiedBy>
  <cp:revision>18</cp:revision>
  <cp:lastPrinted>2016-08-01T11:14:48Z</cp:lastPrinted>
  <dcterms:created xsi:type="dcterms:W3CDTF">2016-07-27T08:50:28Z</dcterms:created>
  <dcterms:modified xsi:type="dcterms:W3CDTF">2016-08-09T14:28:17Z</dcterms:modified>
</cp:coreProperties>
</file>