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9" r:id="rId3"/>
    <p:sldId id="257" r:id="rId4"/>
    <p:sldId id="271" r:id="rId5"/>
    <p:sldId id="272" r:id="rId6"/>
    <p:sldId id="270" r:id="rId7"/>
    <p:sldId id="260" r:id="rId8"/>
    <p:sldId id="265" r:id="rId9"/>
    <p:sldId id="263" r:id="rId10"/>
    <p:sldId id="266" r:id="rId11"/>
    <p:sldId id="268" r:id="rId12"/>
    <p:sldId id="267" r:id="rId13"/>
  </p:sldIdLst>
  <p:sldSz cx="9906000" cy="6858000" type="A4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188" y="-11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18AF5F-C9D0-4C4F-A704-6610582D03D6}" type="doc">
      <dgm:prSet loTypeId="urn:microsoft.com/office/officeart/2005/8/layout/gear1" loCatId="relationship" qsTypeId="urn:microsoft.com/office/officeart/2005/8/quickstyle/simple1" qsCatId="simple" csTypeId="urn:microsoft.com/office/officeart/2005/8/colors/colorful3" csCatId="colorful" phldr="1"/>
      <dgm:spPr/>
    </dgm:pt>
    <dgm:pt modelId="{172D98D9-CD2E-4586-B8C2-A1E78C702288}">
      <dgm:prSet phldrT="[Text]"/>
      <dgm:spPr>
        <a:ln>
          <a:noFill/>
        </a:ln>
      </dgm:spPr>
      <dgm:t>
        <a:bodyPr/>
        <a:lstStyle/>
        <a:p>
          <a:r>
            <a:rPr lang="en-US" b="1" dirty="0" smtClean="0"/>
            <a:t>Industry Engagement</a:t>
          </a:r>
          <a:endParaRPr lang="en-US" b="1" dirty="0"/>
        </a:p>
      </dgm:t>
    </dgm:pt>
    <dgm:pt modelId="{7A06D484-9319-4C88-8ECC-DF7B8E9C51E9}" type="parTrans" cxnId="{CDA1AB33-90BC-4EE4-AB8E-C0F0B77F2C91}">
      <dgm:prSet/>
      <dgm:spPr/>
      <dgm:t>
        <a:bodyPr/>
        <a:lstStyle/>
        <a:p>
          <a:endParaRPr lang="en-US" b="1"/>
        </a:p>
      </dgm:t>
    </dgm:pt>
    <dgm:pt modelId="{C6CBD4C8-6174-488C-A085-395DE1835230}" type="sibTrans" cxnId="{CDA1AB33-90BC-4EE4-AB8E-C0F0B77F2C91}">
      <dgm:prSet/>
      <dgm:spPr>
        <a:ln>
          <a:noFill/>
        </a:ln>
      </dgm:spPr>
      <dgm:t>
        <a:bodyPr/>
        <a:lstStyle/>
        <a:p>
          <a:endParaRPr lang="en-US" b="1"/>
        </a:p>
      </dgm:t>
    </dgm:pt>
    <dgm:pt modelId="{305F71FF-2D65-4F3F-A361-03E26C444992}">
      <dgm:prSet phldrT="[Text]"/>
      <dgm:spPr>
        <a:solidFill>
          <a:schemeClr val="accent5">
            <a:lumMod val="75000"/>
          </a:schemeClr>
        </a:solidFill>
        <a:ln>
          <a:noFill/>
        </a:ln>
      </dgm:spPr>
      <dgm:t>
        <a:bodyPr/>
        <a:lstStyle/>
        <a:p>
          <a:r>
            <a:rPr lang="en-US" b="1" dirty="0" smtClean="0"/>
            <a:t>Regulator Engagement </a:t>
          </a:r>
          <a:endParaRPr lang="en-US" b="1" dirty="0"/>
        </a:p>
      </dgm:t>
    </dgm:pt>
    <dgm:pt modelId="{86F4862B-3355-4D5F-92AA-26C5571DA128}" type="sibTrans" cxnId="{6D57D07D-CCFA-4961-A798-CCA9F1AB88E2}">
      <dgm:prSet/>
      <dgm:spPr>
        <a:solidFill>
          <a:schemeClr val="accent6">
            <a:lumMod val="50000"/>
          </a:schemeClr>
        </a:solidFill>
        <a:ln>
          <a:noFill/>
        </a:ln>
      </dgm:spPr>
      <dgm:t>
        <a:bodyPr/>
        <a:lstStyle/>
        <a:p>
          <a:endParaRPr lang="en-US" b="1"/>
        </a:p>
      </dgm:t>
    </dgm:pt>
    <dgm:pt modelId="{6D9CB833-75FE-4385-9DC7-6E2E81E42FD0}" type="parTrans" cxnId="{6D57D07D-CCFA-4961-A798-CCA9F1AB88E2}">
      <dgm:prSet/>
      <dgm:spPr/>
      <dgm:t>
        <a:bodyPr/>
        <a:lstStyle/>
        <a:p>
          <a:endParaRPr lang="en-US" b="1"/>
        </a:p>
      </dgm:t>
    </dgm:pt>
    <dgm:pt modelId="{0116473C-B509-4AE8-9678-03D714EB0E7C}">
      <dgm:prSet phldrT="[Text]"/>
      <dgm:spPr>
        <a:ln>
          <a:noFill/>
        </a:ln>
      </dgm:spPr>
      <dgm:t>
        <a:bodyPr/>
        <a:lstStyle/>
        <a:p>
          <a:r>
            <a:rPr lang="en-US" b="1" dirty="0" smtClean="0"/>
            <a:t>MDA Engagement</a:t>
          </a:r>
          <a:endParaRPr lang="en-US" b="1" dirty="0"/>
        </a:p>
      </dgm:t>
    </dgm:pt>
    <dgm:pt modelId="{F8EA2299-C56C-4F94-A5AB-D299FC478DB7}" type="sibTrans" cxnId="{CC481230-55E6-484F-8AEC-0AFC7315F745}">
      <dgm:prSet/>
      <dgm:spPr>
        <a:ln>
          <a:noFill/>
        </a:ln>
      </dgm:spPr>
      <dgm:t>
        <a:bodyPr/>
        <a:lstStyle/>
        <a:p>
          <a:endParaRPr lang="en-US" b="1"/>
        </a:p>
      </dgm:t>
    </dgm:pt>
    <dgm:pt modelId="{0DF87C00-3495-484C-B620-D2C1ECEAC95E}" type="parTrans" cxnId="{CC481230-55E6-484F-8AEC-0AFC7315F745}">
      <dgm:prSet/>
      <dgm:spPr/>
      <dgm:t>
        <a:bodyPr/>
        <a:lstStyle/>
        <a:p>
          <a:endParaRPr lang="en-US" b="1"/>
        </a:p>
      </dgm:t>
    </dgm:pt>
    <dgm:pt modelId="{A78F73C4-2F6E-4BAD-AEC1-09AB63C4937E}" type="pres">
      <dgm:prSet presAssocID="{7818AF5F-C9D0-4C4F-A704-6610582D03D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721BF58-FFB5-495F-BD21-A5478E6DB4E2}" type="pres">
      <dgm:prSet presAssocID="{305F71FF-2D65-4F3F-A361-03E26C444992}" presName="gear1" presStyleLbl="node1" presStyleIdx="0" presStyleCnt="3" custScaleX="75931" custScaleY="7593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903B72-0FE1-4E1A-BDFC-67F5B66BE973}" type="pres">
      <dgm:prSet presAssocID="{305F71FF-2D65-4F3F-A361-03E26C444992}" presName="gear1srcNode" presStyleLbl="node1" presStyleIdx="0" presStyleCnt="3"/>
      <dgm:spPr/>
      <dgm:t>
        <a:bodyPr/>
        <a:lstStyle/>
        <a:p>
          <a:endParaRPr lang="en-US"/>
        </a:p>
      </dgm:t>
    </dgm:pt>
    <dgm:pt modelId="{1BDA1AB1-1F27-4AE4-BD82-D8B739D9CC39}" type="pres">
      <dgm:prSet presAssocID="{305F71FF-2D65-4F3F-A361-03E26C444992}" presName="gear1dstNode" presStyleLbl="node1" presStyleIdx="0" presStyleCnt="3"/>
      <dgm:spPr/>
      <dgm:t>
        <a:bodyPr/>
        <a:lstStyle/>
        <a:p>
          <a:endParaRPr lang="en-US"/>
        </a:p>
      </dgm:t>
    </dgm:pt>
    <dgm:pt modelId="{E208AD61-F259-4CDB-A2A9-53C092CF3051}" type="pres">
      <dgm:prSet presAssocID="{0116473C-B509-4AE8-9678-03D714EB0E7C}" presName="gear2" presStyleLbl="node1" presStyleIdx="1" presStyleCnt="3" custLinFactNeighborX="-13853" custLinFactNeighborY="1176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A39955-A849-4F6D-BCF8-9DE99CB9C6A2}" type="pres">
      <dgm:prSet presAssocID="{0116473C-B509-4AE8-9678-03D714EB0E7C}" presName="gear2srcNode" presStyleLbl="node1" presStyleIdx="1" presStyleCnt="3"/>
      <dgm:spPr/>
      <dgm:t>
        <a:bodyPr/>
        <a:lstStyle/>
        <a:p>
          <a:endParaRPr lang="en-US"/>
        </a:p>
      </dgm:t>
    </dgm:pt>
    <dgm:pt modelId="{875A07BA-EE60-4A1E-8599-8DF70B368369}" type="pres">
      <dgm:prSet presAssocID="{0116473C-B509-4AE8-9678-03D714EB0E7C}" presName="gear2dstNode" presStyleLbl="node1" presStyleIdx="1" presStyleCnt="3"/>
      <dgm:spPr/>
      <dgm:t>
        <a:bodyPr/>
        <a:lstStyle/>
        <a:p>
          <a:endParaRPr lang="en-US"/>
        </a:p>
      </dgm:t>
    </dgm:pt>
    <dgm:pt modelId="{D7634068-0AE6-4400-8A5D-12D902EBE4E6}" type="pres">
      <dgm:prSet presAssocID="{172D98D9-CD2E-4586-B8C2-A1E78C702288}" presName="gear3" presStyleLbl="node1" presStyleIdx="2" presStyleCnt="3" custScaleX="122631" custScaleY="122924"/>
      <dgm:spPr/>
      <dgm:t>
        <a:bodyPr/>
        <a:lstStyle/>
        <a:p>
          <a:endParaRPr lang="en-US"/>
        </a:p>
      </dgm:t>
    </dgm:pt>
    <dgm:pt modelId="{A909D923-BDDD-412C-92BE-77B188C509DE}" type="pres">
      <dgm:prSet presAssocID="{172D98D9-CD2E-4586-B8C2-A1E78C70228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CC6169-9D5B-44E7-B392-E5AA80FF2DD1}" type="pres">
      <dgm:prSet presAssocID="{172D98D9-CD2E-4586-B8C2-A1E78C702288}" presName="gear3srcNode" presStyleLbl="node1" presStyleIdx="2" presStyleCnt="3"/>
      <dgm:spPr/>
      <dgm:t>
        <a:bodyPr/>
        <a:lstStyle/>
        <a:p>
          <a:endParaRPr lang="en-US"/>
        </a:p>
      </dgm:t>
    </dgm:pt>
    <dgm:pt modelId="{DD8125D7-F603-4216-A03D-BE1F372B2F9E}" type="pres">
      <dgm:prSet presAssocID="{172D98D9-CD2E-4586-B8C2-A1E78C702288}" presName="gear3dstNode" presStyleLbl="node1" presStyleIdx="2" presStyleCnt="3"/>
      <dgm:spPr/>
      <dgm:t>
        <a:bodyPr/>
        <a:lstStyle/>
        <a:p>
          <a:endParaRPr lang="en-US"/>
        </a:p>
      </dgm:t>
    </dgm:pt>
    <dgm:pt modelId="{21A8932B-7A19-4EB1-A422-20120A764EC4}" type="pres">
      <dgm:prSet presAssocID="{86F4862B-3355-4D5F-92AA-26C5571DA128}" presName="connector1" presStyleLbl="sibTrans2D1" presStyleIdx="0" presStyleCnt="3" custScaleX="79094" custScaleY="79094"/>
      <dgm:spPr/>
      <dgm:t>
        <a:bodyPr/>
        <a:lstStyle/>
        <a:p>
          <a:endParaRPr lang="en-US"/>
        </a:p>
      </dgm:t>
    </dgm:pt>
    <dgm:pt modelId="{96F3F8A6-8EB2-4486-92B6-4594A79D8216}" type="pres">
      <dgm:prSet presAssocID="{F8EA2299-C56C-4F94-A5AB-D299FC478DB7}" presName="connector2" presStyleLbl="sibTrans2D1" presStyleIdx="1" presStyleCnt="3" custLinFactNeighborX="-14444" custLinFactNeighborY="9802"/>
      <dgm:spPr/>
      <dgm:t>
        <a:bodyPr/>
        <a:lstStyle/>
        <a:p>
          <a:endParaRPr lang="en-US"/>
        </a:p>
      </dgm:t>
    </dgm:pt>
    <dgm:pt modelId="{2C56EA6E-5C27-4D2C-A173-A56615C0D760}" type="pres">
      <dgm:prSet presAssocID="{C6CBD4C8-6174-488C-A085-395DE1835230}" presName="connector3" presStyleLbl="sibTrans2D1" presStyleIdx="2" presStyleCnt="3" custAng="977064" custScaleY="98517" custLinFactNeighborX="-5740" custLinFactNeighborY="1434"/>
      <dgm:spPr/>
      <dgm:t>
        <a:bodyPr/>
        <a:lstStyle/>
        <a:p>
          <a:endParaRPr lang="en-US"/>
        </a:p>
      </dgm:t>
    </dgm:pt>
  </dgm:ptLst>
  <dgm:cxnLst>
    <dgm:cxn modelId="{8BE46D2C-7A79-4966-97D1-DFAB8A215819}" type="presOf" srcId="{F8EA2299-C56C-4F94-A5AB-D299FC478DB7}" destId="{96F3F8A6-8EB2-4486-92B6-4594A79D8216}" srcOrd="0" destOrd="0" presId="urn:microsoft.com/office/officeart/2005/8/layout/gear1"/>
    <dgm:cxn modelId="{06FCA735-66B6-411C-9571-FC7FA2992F73}" type="presOf" srcId="{7818AF5F-C9D0-4C4F-A704-6610582D03D6}" destId="{A78F73C4-2F6E-4BAD-AEC1-09AB63C4937E}" srcOrd="0" destOrd="0" presId="urn:microsoft.com/office/officeart/2005/8/layout/gear1"/>
    <dgm:cxn modelId="{BBE21427-6CDF-47A3-B88D-E4041EB7AF56}" type="presOf" srcId="{C6CBD4C8-6174-488C-A085-395DE1835230}" destId="{2C56EA6E-5C27-4D2C-A173-A56615C0D760}" srcOrd="0" destOrd="0" presId="urn:microsoft.com/office/officeart/2005/8/layout/gear1"/>
    <dgm:cxn modelId="{E5C156CB-8215-4CE7-BEFB-9265697A67D6}" type="presOf" srcId="{305F71FF-2D65-4F3F-A361-03E26C444992}" destId="{1BDA1AB1-1F27-4AE4-BD82-D8B739D9CC39}" srcOrd="2" destOrd="0" presId="urn:microsoft.com/office/officeart/2005/8/layout/gear1"/>
    <dgm:cxn modelId="{2F6CC255-C08A-41EA-A028-FB8094240845}" type="presOf" srcId="{172D98D9-CD2E-4586-B8C2-A1E78C702288}" destId="{D7634068-0AE6-4400-8A5D-12D902EBE4E6}" srcOrd="0" destOrd="0" presId="urn:microsoft.com/office/officeart/2005/8/layout/gear1"/>
    <dgm:cxn modelId="{B79A5FF5-5244-421C-A164-F9C901D84CBA}" type="presOf" srcId="{172D98D9-CD2E-4586-B8C2-A1E78C702288}" destId="{0ECC6169-9D5B-44E7-B392-E5AA80FF2DD1}" srcOrd="2" destOrd="0" presId="urn:microsoft.com/office/officeart/2005/8/layout/gear1"/>
    <dgm:cxn modelId="{91D2B2D1-41E2-4503-AC7E-8A872761763A}" type="presOf" srcId="{172D98D9-CD2E-4586-B8C2-A1E78C702288}" destId="{DD8125D7-F603-4216-A03D-BE1F372B2F9E}" srcOrd="3" destOrd="0" presId="urn:microsoft.com/office/officeart/2005/8/layout/gear1"/>
    <dgm:cxn modelId="{D4FF9186-54BF-45F2-B6A2-F259F201A560}" type="presOf" srcId="{0116473C-B509-4AE8-9678-03D714EB0E7C}" destId="{875A07BA-EE60-4A1E-8599-8DF70B368369}" srcOrd="2" destOrd="0" presId="urn:microsoft.com/office/officeart/2005/8/layout/gear1"/>
    <dgm:cxn modelId="{32B54E8A-C068-4F94-8057-10C2F2FC67C3}" type="presOf" srcId="{305F71FF-2D65-4F3F-A361-03E26C444992}" destId="{B721BF58-FFB5-495F-BD21-A5478E6DB4E2}" srcOrd="0" destOrd="0" presId="urn:microsoft.com/office/officeart/2005/8/layout/gear1"/>
    <dgm:cxn modelId="{5F93AF2C-E553-493E-8578-4A32EBA0ADCF}" type="presOf" srcId="{305F71FF-2D65-4F3F-A361-03E26C444992}" destId="{10903B72-0FE1-4E1A-BDFC-67F5B66BE973}" srcOrd="1" destOrd="0" presId="urn:microsoft.com/office/officeart/2005/8/layout/gear1"/>
    <dgm:cxn modelId="{6D57D07D-CCFA-4961-A798-CCA9F1AB88E2}" srcId="{7818AF5F-C9D0-4C4F-A704-6610582D03D6}" destId="{305F71FF-2D65-4F3F-A361-03E26C444992}" srcOrd="0" destOrd="0" parTransId="{6D9CB833-75FE-4385-9DC7-6E2E81E42FD0}" sibTransId="{86F4862B-3355-4D5F-92AA-26C5571DA128}"/>
    <dgm:cxn modelId="{CDA1AB33-90BC-4EE4-AB8E-C0F0B77F2C91}" srcId="{7818AF5F-C9D0-4C4F-A704-6610582D03D6}" destId="{172D98D9-CD2E-4586-B8C2-A1E78C702288}" srcOrd="2" destOrd="0" parTransId="{7A06D484-9319-4C88-8ECC-DF7B8E9C51E9}" sibTransId="{C6CBD4C8-6174-488C-A085-395DE1835230}"/>
    <dgm:cxn modelId="{313C6117-2B07-44C7-AF1C-D52AFF0B56CB}" type="presOf" srcId="{0116473C-B509-4AE8-9678-03D714EB0E7C}" destId="{7DA39955-A849-4F6D-BCF8-9DE99CB9C6A2}" srcOrd="1" destOrd="0" presId="urn:microsoft.com/office/officeart/2005/8/layout/gear1"/>
    <dgm:cxn modelId="{B285B198-A81F-4C26-990E-034EFAE49946}" type="presOf" srcId="{0116473C-B509-4AE8-9678-03D714EB0E7C}" destId="{E208AD61-F259-4CDB-A2A9-53C092CF3051}" srcOrd="0" destOrd="0" presId="urn:microsoft.com/office/officeart/2005/8/layout/gear1"/>
    <dgm:cxn modelId="{CC481230-55E6-484F-8AEC-0AFC7315F745}" srcId="{7818AF5F-C9D0-4C4F-A704-6610582D03D6}" destId="{0116473C-B509-4AE8-9678-03D714EB0E7C}" srcOrd="1" destOrd="0" parTransId="{0DF87C00-3495-484C-B620-D2C1ECEAC95E}" sibTransId="{F8EA2299-C56C-4F94-A5AB-D299FC478DB7}"/>
    <dgm:cxn modelId="{5818C0A8-A8E9-43A8-AD1F-0AF79894F2A8}" type="presOf" srcId="{172D98D9-CD2E-4586-B8C2-A1E78C702288}" destId="{A909D923-BDDD-412C-92BE-77B188C509DE}" srcOrd="1" destOrd="0" presId="urn:microsoft.com/office/officeart/2005/8/layout/gear1"/>
    <dgm:cxn modelId="{9C2B1671-4E91-4E06-82F3-29EDC28645D4}" type="presOf" srcId="{86F4862B-3355-4D5F-92AA-26C5571DA128}" destId="{21A8932B-7A19-4EB1-A422-20120A764EC4}" srcOrd="0" destOrd="0" presId="urn:microsoft.com/office/officeart/2005/8/layout/gear1"/>
    <dgm:cxn modelId="{F8EE4216-A602-4A66-AE3C-DE4464898723}" type="presParOf" srcId="{A78F73C4-2F6E-4BAD-AEC1-09AB63C4937E}" destId="{B721BF58-FFB5-495F-BD21-A5478E6DB4E2}" srcOrd="0" destOrd="0" presId="urn:microsoft.com/office/officeart/2005/8/layout/gear1"/>
    <dgm:cxn modelId="{0B5FF636-94BD-42FE-9973-4D904B1F5AD7}" type="presParOf" srcId="{A78F73C4-2F6E-4BAD-AEC1-09AB63C4937E}" destId="{10903B72-0FE1-4E1A-BDFC-67F5B66BE973}" srcOrd="1" destOrd="0" presId="urn:microsoft.com/office/officeart/2005/8/layout/gear1"/>
    <dgm:cxn modelId="{36B4CF6A-9471-48B2-AAE5-B9F63BBCF009}" type="presParOf" srcId="{A78F73C4-2F6E-4BAD-AEC1-09AB63C4937E}" destId="{1BDA1AB1-1F27-4AE4-BD82-D8B739D9CC39}" srcOrd="2" destOrd="0" presId="urn:microsoft.com/office/officeart/2005/8/layout/gear1"/>
    <dgm:cxn modelId="{30B9C1D9-28C9-4AB2-B547-A530550332CE}" type="presParOf" srcId="{A78F73C4-2F6E-4BAD-AEC1-09AB63C4937E}" destId="{E208AD61-F259-4CDB-A2A9-53C092CF3051}" srcOrd="3" destOrd="0" presId="urn:microsoft.com/office/officeart/2005/8/layout/gear1"/>
    <dgm:cxn modelId="{F519C823-2A16-481B-B546-4E263AD05789}" type="presParOf" srcId="{A78F73C4-2F6E-4BAD-AEC1-09AB63C4937E}" destId="{7DA39955-A849-4F6D-BCF8-9DE99CB9C6A2}" srcOrd="4" destOrd="0" presId="urn:microsoft.com/office/officeart/2005/8/layout/gear1"/>
    <dgm:cxn modelId="{29E42B1B-C090-433C-815F-4E7BC7A01C22}" type="presParOf" srcId="{A78F73C4-2F6E-4BAD-AEC1-09AB63C4937E}" destId="{875A07BA-EE60-4A1E-8599-8DF70B368369}" srcOrd="5" destOrd="0" presId="urn:microsoft.com/office/officeart/2005/8/layout/gear1"/>
    <dgm:cxn modelId="{25F6338E-209D-42EF-8FE5-E75ED7943032}" type="presParOf" srcId="{A78F73C4-2F6E-4BAD-AEC1-09AB63C4937E}" destId="{D7634068-0AE6-4400-8A5D-12D902EBE4E6}" srcOrd="6" destOrd="0" presId="urn:microsoft.com/office/officeart/2005/8/layout/gear1"/>
    <dgm:cxn modelId="{8645DF69-BF6F-4F1F-B921-282FAB69596F}" type="presParOf" srcId="{A78F73C4-2F6E-4BAD-AEC1-09AB63C4937E}" destId="{A909D923-BDDD-412C-92BE-77B188C509DE}" srcOrd="7" destOrd="0" presId="urn:microsoft.com/office/officeart/2005/8/layout/gear1"/>
    <dgm:cxn modelId="{51DDC8A5-C0C0-4C24-8108-722C834443BD}" type="presParOf" srcId="{A78F73C4-2F6E-4BAD-AEC1-09AB63C4937E}" destId="{0ECC6169-9D5B-44E7-B392-E5AA80FF2DD1}" srcOrd="8" destOrd="0" presId="urn:microsoft.com/office/officeart/2005/8/layout/gear1"/>
    <dgm:cxn modelId="{952DC1D3-9E5C-4996-B7F3-0EA0C178D803}" type="presParOf" srcId="{A78F73C4-2F6E-4BAD-AEC1-09AB63C4937E}" destId="{DD8125D7-F603-4216-A03D-BE1F372B2F9E}" srcOrd="9" destOrd="0" presId="urn:microsoft.com/office/officeart/2005/8/layout/gear1"/>
    <dgm:cxn modelId="{C0280885-DDB0-463A-AF48-444FF71AA297}" type="presParOf" srcId="{A78F73C4-2F6E-4BAD-AEC1-09AB63C4937E}" destId="{21A8932B-7A19-4EB1-A422-20120A764EC4}" srcOrd="10" destOrd="0" presId="urn:microsoft.com/office/officeart/2005/8/layout/gear1"/>
    <dgm:cxn modelId="{B0578AA9-B599-4339-9479-AD9F6960149A}" type="presParOf" srcId="{A78F73C4-2F6E-4BAD-AEC1-09AB63C4937E}" destId="{96F3F8A6-8EB2-4486-92B6-4594A79D8216}" srcOrd="11" destOrd="0" presId="urn:microsoft.com/office/officeart/2005/8/layout/gear1"/>
    <dgm:cxn modelId="{73044ECB-2739-42E9-84B5-88806F4554E3}" type="presParOf" srcId="{A78F73C4-2F6E-4BAD-AEC1-09AB63C4937E}" destId="{2C56EA6E-5C27-4D2C-A173-A56615C0D760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21BF58-FFB5-495F-BD21-A5478E6DB4E2}">
      <dsp:nvSpPr>
        <dsp:cNvPr id="0" name=""/>
        <dsp:cNvSpPr/>
      </dsp:nvSpPr>
      <dsp:spPr>
        <a:xfrm>
          <a:off x="3934072" y="2923411"/>
          <a:ext cx="2160008" cy="2160008"/>
        </a:xfrm>
        <a:prstGeom prst="gear9">
          <a:avLst/>
        </a:prstGeom>
        <a:solidFill>
          <a:schemeClr val="accent5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Regulator Engagement </a:t>
          </a:r>
          <a:endParaRPr lang="en-US" sz="1500" b="1" kern="1200" dirty="0"/>
        </a:p>
      </dsp:txBody>
      <dsp:txXfrm>
        <a:off x="4368330" y="3429383"/>
        <a:ext cx="1291492" cy="1110288"/>
      </dsp:txXfrm>
    </dsp:sp>
    <dsp:sp modelId="{E208AD61-F259-4CDB-A2A9-53C092CF3051}">
      <dsp:nvSpPr>
        <dsp:cNvPr id="0" name=""/>
        <dsp:cNvSpPr/>
      </dsp:nvSpPr>
      <dsp:spPr>
        <a:xfrm>
          <a:off x="1650028" y="2152002"/>
          <a:ext cx="2068872" cy="2068872"/>
        </a:xfrm>
        <a:prstGeom prst="gear6">
          <a:avLst/>
        </a:prstGeom>
        <a:solidFill>
          <a:schemeClr val="accent3">
            <a:hueOff val="-858055"/>
            <a:satOff val="-11908"/>
            <a:lumOff val="-353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MDA Engagement</a:t>
          </a:r>
          <a:endParaRPr lang="en-US" sz="1500" b="1" kern="1200" dirty="0"/>
        </a:p>
      </dsp:txBody>
      <dsp:txXfrm>
        <a:off x="2170873" y="2675995"/>
        <a:ext cx="1027182" cy="1020886"/>
      </dsp:txXfrm>
    </dsp:sp>
    <dsp:sp modelId="{D7634068-0AE6-4400-8A5D-12D902EBE4E6}">
      <dsp:nvSpPr>
        <dsp:cNvPr id="0" name=""/>
        <dsp:cNvSpPr/>
      </dsp:nvSpPr>
      <dsp:spPr>
        <a:xfrm rot="20700000">
          <a:off x="2867122" y="247942"/>
          <a:ext cx="2483645" cy="2493932"/>
        </a:xfrm>
        <a:prstGeom prst="gear6">
          <a:avLst/>
        </a:prstGeom>
        <a:solidFill>
          <a:schemeClr val="accent3">
            <a:hueOff val="-1716109"/>
            <a:satOff val="-23817"/>
            <a:lumOff val="-706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Industry Engagement</a:t>
          </a:r>
          <a:endParaRPr lang="en-US" sz="1500" b="1" kern="1200" dirty="0"/>
        </a:p>
      </dsp:txBody>
      <dsp:txXfrm rot="-20700000">
        <a:off x="3411248" y="795544"/>
        <a:ext cx="1395393" cy="1398727"/>
      </dsp:txXfrm>
    </dsp:sp>
    <dsp:sp modelId="{21A8932B-7A19-4EB1-A422-20120A764EC4}">
      <dsp:nvSpPr>
        <dsp:cNvPr id="0" name=""/>
        <dsp:cNvSpPr/>
      </dsp:nvSpPr>
      <dsp:spPr>
        <a:xfrm>
          <a:off x="3764489" y="2526204"/>
          <a:ext cx="2879982" cy="2879982"/>
        </a:xfrm>
        <a:prstGeom prst="circularArrow">
          <a:avLst>
            <a:gd name="adj1" fmla="val 4687"/>
            <a:gd name="adj2" fmla="val 299029"/>
            <a:gd name="adj3" fmla="val 2535438"/>
            <a:gd name="adj4" fmla="val 15820367"/>
            <a:gd name="adj5" fmla="val 5469"/>
          </a:avLst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F3F8A6-8EB2-4486-92B6-4594A79D8216}">
      <dsp:nvSpPr>
        <dsp:cNvPr id="0" name=""/>
        <dsp:cNvSpPr/>
      </dsp:nvSpPr>
      <dsp:spPr>
        <a:xfrm>
          <a:off x="1188110" y="1706041"/>
          <a:ext cx="2645570" cy="264557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-858055"/>
            <a:satOff val="-11908"/>
            <a:lumOff val="-35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56EA6E-5C27-4D2C-A173-A56615C0D760}">
      <dsp:nvSpPr>
        <dsp:cNvPr id="0" name=""/>
        <dsp:cNvSpPr/>
      </dsp:nvSpPr>
      <dsp:spPr>
        <a:xfrm rot="977064">
          <a:off x="2462795" y="95225"/>
          <a:ext cx="2852457" cy="281015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3">
            <a:hueOff val="-1716109"/>
            <a:satOff val="-23817"/>
            <a:lumOff val="-706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D345-649A-4FD6-8B3E-2808BD868535}" type="datetimeFigureOut">
              <a:rPr lang="en-US" smtClean="0"/>
              <a:pPr/>
              <a:t>8/12/2016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0472-4A6C-499C-8169-8F6DEDBA51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8425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D345-649A-4FD6-8B3E-2808BD868535}" type="datetimeFigureOut">
              <a:rPr lang="en-US" smtClean="0"/>
              <a:pPr/>
              <a:t>8/12/2016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0472-4A6C-499C-8169-8F6DEDBA51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9426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4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40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D345-649A-4FD6-8B3E-2808BD868535}" type="datetimeFigureOut">
              <a:rPr lang="en-US" smtClean="0"/>
              <a:pPr/>
              <a:t>8/12/2016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0472-4A6C-499C-8169-8F6DEDBA51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3133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3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8D134-0859-41EA-B4B4-21E8269854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5011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C155A-7124-4F67-95E6-668804DBCA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7707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465E5-4EB0-493D-BFD1-774A9875D0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8399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F69D0-0E07-4319-AD02-C0C959C20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4300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4"/>
            <a:ext cx="437687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8" y="1535114"/>
            <a:ext cx="437859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8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D9AF4-88F4-48F7-806F-6C8E4A705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3854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177EF-7E36-4284-98A6-70A0FF3A8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8852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12BCF-5E23-4677-AC3B-21DC995054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00073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3" y="273050"/>
            <a:ext cx="3259006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3" y="1435104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2DE64-A4BC-4FB4-8E2D-C24CE7C45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9098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D345-649A-4FD6-8B3E-2808BD868535}" type="datetimeFigureOut">
              <a:rPr lang="en-US" smtClean="0"/>
              <a:pPr/>
              <a:t>8/12/2016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0472-4A6C-499C-8169-8F6DEDBA51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2615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2"/>
            <a:ext cx="59436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42"/>
            <a:ext cx="59436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DA10F-D6C3-4184-9307-556AD2488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4841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6DDC0-8A9F-402E-9B45-483D658B9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40890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F6103-949C-40CE-A480-D6B983791F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3815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81" y="1709744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81" y="4589469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D345-649A-4FD6-8B3E-2808BD868535}" type="datetimeFigureOut">
              <a:rPr lang="en-US" smtClean="0"/>
              <a:pPr/>
              <a:t>8/12/2016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0472-4A6C-499C-8169-8F6DEDBA51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8859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D345-649A-4FD6-8B3E-2808BD868535}" type="datetimeFigureOut">
              <a:rPr lang="en-US" smtClean="0"/>
              <a:pPr/>
              <a:t>8/12/2016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0472-4A6C-499C-8169-8F6DEDBA51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9226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0" y="365129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D345-649A-4FD6-8B3E-2808BD868535}" type="datetimeFigureOut">
              <a:rPr lang="en-US" smtClean="0"/>
              <a:pPr/>
              <a:t>8/12/2016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0472-4A6C-499C-8169-8F6DEDBA51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812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D345-649A-4FD6-8B3E-2808BD868535}" type="datetimeFigureOut">
              <a:rPr lang="en-US" smtClean="0"/>
              <a:pPr/>
              <a:t>8/12/2016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0472-4A6C-499C-8169-8F6DEDBA51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1915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D345-649A-4FD6-8B3E-2808BD868535}" type="datetimeFigureOut">
              <a:rPr lang="en-US" smtClean="0"/>
              <a:pPr/>
              <a:t>8/12/2016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0472-4A6C-499C-8169-8F6DEDBA51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7885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0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31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30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D345-649A-4FD6-8B3E-2808BD868535}" type="datetimeFigureOut">
              <a:rPr lang="en-US" smtClean="0"/>
              <a:pPr/>
              <a:t>8/12/2016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0472-4A6C-499C-8169-8F6DEDBA51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9533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0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31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30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D345-649A-4FD6-8B3E-2808BD868535}" type="datetimeFigureOut">
              <a:rPr lang="en-US" smtClean="0"/>
              <a:pPr/>
              <a:t>8/12/2016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0472-4A6C-499C-8169-8F6DEDBA51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9848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40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40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0D345-649A-4FD6-8B3E-2808BD868535}" type="datetimeFigureOut">
              <a:rPr lang="en-US" smtClean="0"/>
              <a:pPr/>
              <a:t>8/12/2016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5" y="6356356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20472-4A6C-499C-8169-8F6DEDBA51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42117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E4BA28-A9DA-4472-AD3D-CDF5CBC1EB72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974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F7AB62-5F4D-4402-BEB1-76C5566BBAA2}" type="slidenum">
              <a:rPr 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1000" y="3505200"/>
            <a:ext cx="5791200" cy="1143000"/>
          </a:xfrm>
          <a:prstGeom prst="roundRect">
            <a:avLst/>
          </a:prstGeom>
          <a:solidFill>
            <a:srgbClr val="152E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3581400"/>
            <a:ext cx="457200" cy="1066800"/>
          </a:xfrm>
          <a:prstGeom prst="rect">
            <a:avLst/>
          </a:prstGeom>
          <a:solidFill>
            <a:srgbClr val="152E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7653" name="Group 7"/>
          <p:cNvGrpSpPr>
            <a:grpSpLocks/>
          </p:cNvGrpSpPr>
          <p:nvPr/>
        </p:nvGrpSpPr>
        <p:grpSpPr bwMode="auto">
          <a:xfrm>
            <a:off x="381000" y="6324600"/>
            <a:ext cx="9144000" cy="533400"/>
            <a:chOff x="0" y="6324600"/>
            <a:chExt cx="9144000" cy="533400"/>
          </a:xfrm>
        </p:grpSpPr>
        <p:sp>
          <p:nvSpPr>
            <p:cNvPr id="9" name="Rectangle 8"/>
            <p:cNvSpPr/>
            <p:nvPr/>
          </p:nvSpPr>
          <p:spPr>
            <a:xfrm>
              <a:off x="0" y="6324600"/>
              <a:ext cx="9144000" cy="533400"/>
            </a:xfrm>
            <a:prstGeom prst="rect">
              <a:avLst/>
            </a:prstGeom>
            <a:solidFill>
              <a:srgbClr val="152E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kern="0" dirty="0">
                <a:solidFill>
                  <a:srgbClr val="FFFFFF"/>
                </a:solidFill>
                <a:sym typeface="Arial"/>
              </a:endParaRPr>
            </a:p>
          </p:txBody>
        </p:sp>
        <p:pic>
          <p:nvPicPr>
            <p:cNvPr id="27659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0602" y="6388679"/>
              <a:ext cx="457198" cy="469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Shape 98"/>
          <p:cNvSpPr txBox="1">
            <a:spLocks/>
          </p:cNvSpPr>
          <p:nvPr/>
        </p:nvSpPr>
        <p:spPr>
          <a:xfrm>
            <a:off x="381000" y="3559176"/>
            <a:ext cx="6496050" cy="15462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/>
          <a:lstStyle/>
          <a:p>
            <a:pPr>
              <a:buClr>
                <a:srgbClr val="FFFFFF"/>
              </a:buClr>
              <a:buSzPct val="100000"/>
              <a:buFont typeface="Roboto Slab"/>
              <a:buNone/>
              <a:defRPr/>
            </a:pPr>
            <a:r>
              <a:rPr lang="en" sz="3200" b="1" kern="0" dirty="0" smtClean="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Implementation Strategy for</a:t>
            </a:r>
          </a:p>
          <a:p>
            <a:pPr>
              <a:buClr>
                <a:srgbClr val="FFFFFF"/>
              </a:buClr>
              <a:buSzPct val="100000"/>
              <a:buFont typeface="Roboto Slab"/>
              <a:buNone/>
              <a:defRPr/>
            </a:pPr>
            <a:r>
              <a:rPr lang="en" sz="3200" b="1" kern="0" dirty="0" smtClean="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New </a:t>
            </a:r>
            <a:r>
              <a:rPr lang="en" sz="3200" b="1" kern="0" smtClean="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Listings Initiatives</a:t>
            </a:r>
            <a:r>
              <a:rPr lang="en" sz="3200" b="1" kern="0" dirty="0" smtClean="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/>
            </a:r>
            <a:br>
              <a:rPr lang="en" sz="3200" b="1" kern="0" dirty="0" smtClean="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</a:br>
            <a:endParaRPr lang="en" sz="3200" b="1" kern="0" dirty="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" y="6551614"/>
            <a:ext cx="1905000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00" b="1" kern="0" dirty="0" smtClean="0">
                <a:solidFill>
                  <a:srgbClr val="FFFFFF"/>
                </a:solidFill>
                <a:cs typeface="Arial"/>
                <a:sym typeface="Arial"/>
              </a:rPr>
              <a:t>Tuesday 9</a:t>
            </a:r>
            <a:r>
              <a:rPr lang="en-US" sz="900" b="1" kern="0" baseline="30000" dirty="0" smtClean="0">
                <a:solidFill>
                  <a:srgbClr val="FFFFFF"/>
                </a:solidFill>
                <a:cs typeface="Arial"/>
                <a:sym typeface="Arial"/>
              </a:rPr>
              <a:t>th</a:t>
            </a:r>
            <a:r>
              <a:rPr lang="en-US" sz="900" b="1" kern="0" dirty="0" smtClean="0">
                <a:solidFill>
                  <a:srgbClr val="FFFFFF"/>
                </a:solidFill>
                <a:cs typeface="Arial"/>
                <a:sym typeface="Arial"/>
              </a:rPr>
              <a:t> August, </a:t>
            </a:r>
            <a:r>
              <a:rPr lang="en-US" sz="900" b="1" kern="0" dirty="0">
                <a:solidFill>
                  <a:srgbClr val="FFFFFF"/>
                </a:solidFill>
                <a:cs typeface="Arial"/>
                <a:sym typeface="Arial"/>
              </a:rPr>
              <a:t>2016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209800" y="4572000"/>
            <a:ext cx="3962400" cy="1066800"/>
          </a:xfrm>
          <a:prstGeom prst="roundRect">
            <a:avLst/>
          </a:prstGeom>
          <a:solidFill>
            <a:srgbClr val="152E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kern="0" dirty="0" smtClean="0">
                <a:solidFill>
                  <a:srgbClr val="FFFFFF"/>
                </a:solidFill>
                <a:latin typeface="Roboto Slab"/>
                <a:cs typeface="Arial"/>
                <a:sym typeface="Roboto Slab"/>
              </a:rPr>
              <a:t>Technical Committee Presentation at the CMC Meeting</a:t>
            </a:r>
            <a:endParaRPr lang="en-US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244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90122783"/>
              </p:ext>
            </p:extLst>
          </p:nvPr>
        </p:nvGraphicFramePr>
        <p:xfrm>
          <a:off x="580893" y="1006276"/>
          <a:ext cx="8692700" cy="5464005"/>
        </p:xfrm>
        <a:graphic>
          <a:graphicData uri="http://schemas.openxmlformats.org/drawingml/2006/table">
            <a:tbl>
              <a:tblPr/>
              <a:tblGrid>
                <a:gridCol w="1623809"/>
                <a:gridCol w="3034812"/>
                <a:gridCol w="3034812"/>
                <a:gridCol w="999267"/>
              </a:tblGrid>
              <a:tr h="2172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MP Initiative: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Attracting More Listings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525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Sub-Projects</a:t>
                      </a:r>
                    </a:p>
                  </a:txBody>
                  <a:tcPr marL="4535" marR="4535" marT="4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Tasks</a:t>
                      </a:r>
                    </a:p>
                  </a:txBody>
                  <a:tcPr marL="4535" marR="4535" marT="4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Deliverables</a:t>
                      </a:r>
                    </a:p>
                  </a:txBody>
                  <a:tcPr marL="4535" marR="4535" marT="4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Indicative Timeline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/>
                      </a:endParaRPr>
                    </a:p>
                  </a:txBody>
                  <a:tcPr marL="4535" marR="4535" marT="4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</a:tr>
              <a:tr h="150321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(A) Engagement with Industry Groups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Set up Technical Committee</a:t>
                      </a:r>
                    </a:p>
                  </a:txBody>
                  <a:tcPr marL="4535" marR="4535" marT="4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Technical Committee</a:t>
                      </a:r>
                    </a:p>
                  </a:txBody>
                  <a:tcPr marL="4535" marR="4535" marT="4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1-Jul-16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4535" marR="4535" marT="4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952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Identify Industry groups to be sensitized</a:t>
                      </a:r>
                    </a:p>
                  </a:txBody>
                  <a:tcPr marL="4535" marR="4535" marT="4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(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) Create list of prospective industry groups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(ii) Create timelines for sensitization</a:t>
                      </a:r>
                    </a:p>
                  </a:txBody>
                  <a:tcPr marL="4535" marR="4535" marT="4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30-Aug-16</a:t>
                      </a:r>
                    </a:p>
                  </a:txBody>
                  <a:tcPr marL="4535" marR="4535" marT="4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910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Preliminary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meeting with each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industry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group</a:t>
                      </a:r>
                    </a:p>
                  </a:txBody>
                  <a:tcPr marL="4535" marR="4535" marT="4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Get feedback on impediments to listings</a:t>
                      </a:r>
                    </a:p>
                  </a:txBody>
                  <a:tcPr marL="4535" marR="4535" marT="4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30-Sep-16</a:t>
                      </a:r>
                    </a:p>
                  </a:txBody>
                  <a:tcPr marL="4535" marR="4535" marT="4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910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Follow up meeting with industry groups</a:t>
                      </a:r>
                    </a:p>
                  </a:txBody>
                  <a:tcPr marL="4535" marR="4535" marT="4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Secure 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Listing </a:t>
                      </a:r>
                      <a:r>
                        <a:rPr lang="en-US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commitments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4535" marR="4535" marT="4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15-Dec-16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4535" marR="4535" marT="4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5821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High-Value Issuers engagement (e.g. NNPC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/ Minister of State for Petroleum)</a:t>
                      </a:r>
                    </a:p>
                  </a:txBody>
                  <a:tcPr marL="4535" marR="4535" marT="4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Listing commitment, structure &amp; timetable</a:t>
                      </a:r>
                    </a:p>
                  </a:txBody>
                  <a:tcPr marL="4535" marR="4535" marT="4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30-Nov-16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4535" marR="4535" marT="4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91079">
                <a:tc rowSpan="7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(B) Engagement with MDAs to promote and incentivize listing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Identify MDA's to be engaged</a:t>
                      </a:r>
                    </a:p>
                  </a:txBody>
                  <a:tcPr marL="4535" marR="4535" marT="4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List of MDAs, presentations, timelines and dates.</a:t>
                      </a:r>
                    </a:p>
                  </a:txBody>
                  <a:tcPr marL="4535" marR="4535" marT="4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30-Aug-16</a:t>
                      </a:r>
                    </a:p>
                  </a:txBody>
                  <a:tcPr marL="4535" marR="4535" marT="4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952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Prepare report on listing incentives.</a:t>
                      </a:r>
                    </a:p>
                  </a:txBody>
                  <a:tcPr marL="4535" marR="4535" marT="4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Prepare report on incentives that will encourage listing </a:t>
                      </a:r>
                    </a:p>
                  </a:txBody>
                  <a:tcPr marL="4535" marR="4535" marT="4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30-Sep-16</a:t>
                      </a:r>
                    </a:p>
                  </a:txBody>
                  <a:tcPr marL="4535" marR="4535" marT="4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910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Engage FIRS/MoF on granting incentives</a:t>
                      </a:r>
                    </a:p>
                  </a:txBody>
                  <a:tcPr marL="4535" marR="4535" marT="4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Engage on tax incentives to encourage listing</a:t>
                      </a:r>
                    </a:p>
                  </a:txBody>
                  <a:tcPr marL="4535" marR="4535" marT="4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30-Oct-16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4535" marR="4535" marT="4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952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Engage BPE </a:t>
                      </a:r>
                    </a:p>
                  </a:txBody>
                  <a:tcPr marL="4535" marR="4535" marT="4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Identification of SOEs to be sold/ privatized SOEs with listing clauses </a:t>
                      </a:r>
                    </a:p>
                  </a:txBody>
                  <a:tcPr marL="4535" marR="4535" marT="4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1-Sep-16</a:t>
                      </a:r>
                    </a:p>
                  </a:txBody>
                  <a:tcPr marL="4535" marR="4535" marT="4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952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Engage National Council on Privatization(NCP)</a:t>
                      </a:r>
                    </a:p>
                  </a:txBody>
                  <a:tcPr marL="4535" marR="4535" marT="4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Commitment to encourage listing of Privatized Enterprises</a:t>
                      </a:r>
                    </a:p>
                  </a:txBody>
                  <a:tcPr marL="4535" marR="4535" marT="4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30-Oct-16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4535" marR="4535" marT="4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910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Engage Ministry of PW&amp;H/NERC</a:t>
                      </a:r>
                    </a:p>
                  </a:txBody>
                  <a:tcPr marL="4535" marR="4535" marT="4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Status of listing clauses for DISCOS &amp; GENCOS</a:t>
                      </a:r>
                    </a:p>
                  </a:txBody>
                  <a:tcPr marL="4535" marR="4535" marT="4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30-Oct-16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4535" marR="4535" marT="4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5821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Engage Ministry of Communications and Information Technology/NCC</a:t>
                      </a:r>
                    </a:p>
                  </a:txBody>
                  <a:tcPr marL="4535" marR="4535" marT="4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Commitment to TELECOMs listing</a:t>
                      </a:r>
                    </a:p>
                  </a:txBody>
                  <a:tcPr marL="4535" marR="4535" marT="4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30-Sep-16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4535" marR="4535" marT="4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58511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(C) Engagement with regulators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Engagement with SEC</a:t>
                      </a:r>
                    </a:p>
                  </a:txBody>
                  <a:tcPr marL="4535" marR="4535" marT="4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(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) Engage SEC on rules impeding issuer listing                                                                     (ii) Engage SEC on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regulatory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initiatives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that would support listing based on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feedback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from Industry Groups</a:t>
                      </a:r>
                    </a:p>
                  </a:txBody>
                  <a:tcPr marL="4535" marR="4535" marT="45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30-Sep-16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4535" marR="4535" marT="4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952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Engagement with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SEC/SRO’s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4535" marR="4535" marT="4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Engage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SEC/SRO’s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to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fast-track listings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by streamlining listing process </a:t>
                      </a:r>
                    </a:p>
                  </a:txBody>
                  <a:tcPr marL="4535" marR="4535" marT="4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30-Oct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-16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4535" marR="4535" marT="4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07163" y="273691"/>
            <a:ext cx="8543925" cy="603061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2">
                    <a:lumMod val="25000"/>
                  </a:schemeClr>
                </a:solidFill>
                <a:latin typeface="Roboto Slab"/>
              </a:rPr>
              <a:t>Revised Mandate of </a:t>
            </a:r>
            <a:r>
              <a:rPr lang="en-US" sz="2800" dirty="0">
                <a:solidFill>
                  <a:schemeClr val="tx2">
                    <a:lumMod val="25000"/>
                  </a:schemeClr>
                </a:solidFill>
                <a:latin typeface="Roboto Slab"/>
              </a:rPr>
              <a:t>the Technical Committee</a:t>
            </a:r>
            <a:endParaRPr lang="en-US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964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ore0.staticworld.net/images/article/2014/09/next-steps-100455128-primary.id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906001" cy="685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" y="2786"/>
            <a:ext cx="9906000" cy="6855214"/>
          </a:xfrm>
          <a:prstGeom prst="rect">
            <a:avLst/>
          </a:prstGeom>
          <a:solidFill>
            <a:schemeClr val="tx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08937" y="184720"/>
            <a:ext cx="4908395" cy="717021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2">
                    <a:lumMod val="25000"/>
                  </a:schemeClr>
                </a:solidFill>
                <a:latin typeface="Roboto Slab"/>
              </a:rPr>
              <a:t>Next Steps</a:t>
            </a:r>
            <a:endParaRPr lang="en-US" sz="2800" dirty="0">
              <a:solidFill>
                <a:schemeClr val="tx2">
                  <a:lumMod val="25000"/>
                </a:schemeClr>
              </a:solidFill>
              <a:latin typeface="Roboto Slab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49024" y="957642"/>
            <a:ext cx="8810690" cy="4941886"/>
          </a:xfrm>
        </p:spPr>
        <p:txBody>
          <a:bodyPr>
            <a:normAutofit/>
          </a:bodyPr>
          <a:lstStyle/>
          <a:p>
            <a:pPr>
              <a:buClr>
                <a:schemeClr val="tx2">
                  <a:lumMod val="10000"/>
                </a:schemeClr>
              </a:buClr>
            </a:pPr>
            <a:r>
              <a:rPr lang="en-US" sz="1800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Conduct Sector/Industry </a:t>
            </a:r>
            <a:r>
              <a:rPr lang="en-US" sz="180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Readiness Assessment.</a:t>
            </a:r>
            <a:endParaRPr lang="en-US" sz="1800" dirty="0" smtClean="0">
              <a:solidFill>
                <a:schemeClr val="tx2">
                  <a:lumMod val="25000"/>
                </a:schemeClr>
              </a:solidFill>
              <a:latin typeface="+mj-lt"/>
            </a:endParaRPr>
          </a:p>
          <a:p>
            <a:pPr>
              <a:buClr>
                <a:schemeClr val="tx2">
                  <a:lumMod val="10000"/>
                </a:schemeClr>
              </a:buClr>
            </a:pPr>
            <a:endParaRPr lang="en-US" sz="1800" dirty="0" smtClean="0">
              <a:solidFill>
                <a:schemeClr val="tx2">
                  <a:lumMod val="25000"/>
                </a:schemeClr>
              </a:solidFill>
              <a:latin typeface="+mj-lt"/>
            </a:endParaRPr>
          </a:p>
          <a:p>
            <a:pPr>
              <a:buClr>
                <a:schemeClr val="tx2">
                  <a:lumMod val="10000"/>
                </a:schemeClr>
              </a:buClr>
            </a:pPr>
            <a:r>
              <a:rPr lang="en-US" sz="1800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Draft list of industry groups for sensitization engagements and identify lead persons for engagement activities.</a:t>
            </a:r>
          </a:p>
          <a:p>
            <a:pPr>
              <a:buClr>
                <a:schemeClr val="tx2">
                  <a:lumMod val="10000"/>
                </a:schemeClr>
              </a:buClr>
            </a:pPr>
            <a:endParaRPr lang="en-US" sz="1800" dirty="0" smtClean="0">
              <a:solidFill>
                <a:schemeClr val="tx2">
                  <a:lumMod val="25000"/>
                </a:schemeClr>
              </a:solidFill>
              <a:latin typeface="+mj-lt"/>
            </a:endParaRPr>
          </a:p>
          <a:p>
            <a:pPr>
              <a:buClr>
                <a:schemeClr val="tx2">
                  <a:lumMod val="10000"/>
                </a:schemeClr>
              </a:buClr>
            </a:pPr>
            <a:r>
              <a:rPr lang="en-US" sz="1800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Identify key decision makers in target firms/industries, MDA</a:t>
            </a:r>
            <a:r>
              <a:rPr lang="en-US" sz="18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s</a:t>
            </a:r>
            <a:r>
              <a:rPr lang="en-US" sz="1800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 and regulatory bodies.</a:t>
            </a:r>
          </a:p>
          <a:p>
            <a:pPr>
              <a:buClr>
                <a:schemeClr val="tx2">
                  <a:lumMod val="10000"/>
                </a:schemeClr>
              </a:buClr>
            </a:pPr>
            <a:endParaRPr lang="en-US" sz="1800" dirty="0">
              <a:solidFill>
                <a:schemeClr val="tx2">
                  <a:lumMod val="25000"/>
                </a:schemeClr>
              </a:solidFill>
              <a:latin typeface="+mj-lt"/>
            </a:endParaRPr>
          </a:p>
          <a:p>
            <a:pPr>
              <a:buClr>
                <a:schemeClr val="tx2">
                  <a:lumMod val="10000"/>
                </a:schemeClr>
              </a:buClr>
            </a:pPr>
            <a:r>
              <a:rPr lang="en-US" sz="1800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Develop </a:t>
            </a:r>
          </a:p>
          <a:p>
            <a:pPr lvl="1">
              <a:buClr>
                <a:schemeClr val="tx2">
                  <a:lumMod val="10000"/>
                </a:schemeClr>
              </a:buClr>
            </a:pPr>
            <a:r>
              <a:rPr lang="en-US" sz="18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W</a:t>
            </a:r>
            <a:r>
              <a:rPr lang="en-US" sz="1800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ork plan/activity schedule.</a:t>
            </a:r>
          </a:p>
          <a:p>
            <a:pPr lvl="1">
              <a:buClr>
                <a:schemeClr val="tx2">
                  <a:lumMod val="10000"/>
                </a:schemeClr>
              </a:buClr>
            </a:pPr>
            <a:r>
              <a:rPr lang="en-US" sz="1800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Requisite reports and position papers.</a:t>
            </a:r>
          </a:p>
          <a:p>
            <a:pPr>
              <a:buClr>
                <a:schemeClr val="tx2">
                  <a:lumMod val="10000"/>
                </a:schemeClr>
              </a:buClr>
            </a:pPr>
            <a:endParaRPr lang="en-US" sz="1800" dirty="0" smtClean="0">
              <a:solidFill>
                <a:schemeClr val="tx2">
                  <a:lumMod val="25000"/>
                </a:schemeClr>
              </a:solidFill>
              <a:latin typeface="+mj-lt"/>
            </a:endParaRPr>
          </a:p>
          <a:p>
            <a:pPr>
              <a:buClr>
                <a:schemeClr val="tx2">
                  <a:lumMod val="10000"/>
                </a:schemeClr>
              </a:buClr>
            </a:pPr>
            <a:r>
              <a:rPr lang="en-US" sz="18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Commence engagement</a:t>
            </a:r>
            <a:r>
              <a:rPr lang="en-US" sz="1800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.</a:t>
            </a:r>
          </a:p>
          <a:p>
            <a:pPr>
              <a:buClr>
                <a:schemeClr val="tx2">
                  <a:lumMod val="10000"/>
                </a:schemeClr>
              </a:buClr>
            </a:pPr>
            <a:endParaRPr lang="en-US" sz="1800" dirty="0">
              <a:solidFill>
                <a:schemeClr val="tx2">
                  <a:lumMod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996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983" y="123411"/>
            <a:ext cx="8543926" cy="862881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2">
                    <a:lumMod val="25000"/>
                  </a:schemeClr>
                </a:solidFill>
                <a:latin typeface="Roboto Slab"/>
              </a:rPr>
              <a:t>Outline</a:t>
            </a:r>
            <a:endParaRPr lang="en-US" sz="2800" dirty="0">
              <a:solidFill>
                <a:schemeClr val="tx2">
                  <a:lumMod val="25000"/>
                </a:schemeClr>
              </a:solidFill>
              <a:latin typeface="Roboto Slab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35376" y="1063070"/>
            <a:ext cx="8543925" cy="4351338"/>
          </a:xfrm>
        </p:spPr>
        <p:txBody>
          <a:bodyPr>
            <a:normAutofit/>
          </a:bodyPr>
          <a:lstStyle/>
          <a:p>
            <a:pPr>
              <a:buClr>
                <a:schemeClr val="tx2">
                  <a:lumMod val="10000"/>
                </a:schemeClr>
              </a:buClr>
            </a:pPr>
            <a:r>
              <a:rPr lang="en-US" sz="2000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Review of the Technical Committee Mandate</a:t>
            </a:r>
          </a:p>
          <a:p>
            <a:pPr>
              <a:buClr>
                <a:schemeClr val="tx2">
                  <a:lumMod val="10000"/>
                </a:schemeClr>
              </a:buClr>
            </a:pPr>
            <a:endParaRPr lang="en-US" sz="2000" dirty="0" smtClean="0">
              <a:solidFill>
                <a:schemeClr val="tx2">
                  <a:lumMod val="25000"/>
                </a:schemeClr>
              </a:solidFill>
              <a:latin typeface="+mj-lt"/>
            </a:endParaRPr>
          </a:p>
          <a:p>
            <a:pPr>
              <a:buClr>
                <a:schemeClr val="tx2">
                  <a:lumMod val="10000"/>
                </a:schemeClr>
              </a:buClr>
            </a:pPr>
            <a:r>
              <a:rPr lang="en-US" sz="2000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Implementation Strategy for </a:t>
            </a:r>
            <a:r>
              <a:rPr lang="en-US" sz="20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New Listings </a:t>
            </a:r>
            <a:r>
              <a:rPr lang="en-US" sz="2000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Initiatives</a:t>
            </a:r>
          </a:p>
          <a:p>
            <a:pPr>
              <a:buClr>
                <a:schemeClr val="tx2">
                  <a:lumMod val="10000"/>
                </a:schemeClr>
              </a:buClr>
            </a:pPr>
            <a:endParaRPr lang="en-US" sz="2000" dirty="0" smtClean="0">
              <a:solidFill>
                <a:schemeClr val="tx2">
                  <a:lumMod val="25000"/>
                </a:schemeClr>
              </a:solidFill>
              <a:latin typeface="+mj-lt"/>
            </a:endParaRPr>
          </a:p>
          <a:p>
            <a:pPr>
              <a:buClr>
                <a:schemeClr val="tx2">
                  <a:lumMod val="10000"/>
                </a:schemeClr>
              </a:buClr>
            </a:pPr>
            <a:r>
              <a:rPr lang="en-US" sz="2000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Next Steps</a:t>
            </a:r>
            <a:endParaRPr lang="en-US" sz="2000" dirty="0">
              <a:solidFill>
                <a:schemeClr val="tx2">
                  <a:lumMod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389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25758"/>
            <a:ext cx="9906000" cy="68580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224" y="107652"/>
            <a:ext cx="9014446" cy="862881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2">
                    <a:lumMod val="25000"/>
                  </a:schemeClr>
                </a:solidFill>
                <a:latin typeface="Roboto Slab"/>
                <a:ea typeface="+mn-ea"/>
                <a:cs typeface="+mn-cs"/>
              </a:rPr>
              <a:t>Broad Terms of Reference of </a:t>
            </a:r>
            <a:r>
              <a:rPr lang="en-US" sz="2800" dirty="0" smtClean="0">
                <a:solidFill>
                  <a:schemeClr val="tx2">
                    <a:lumMod val="25000"/>
                  </a:schemeClr>
                </a:solidFill>
                <a:latin typeface="Roboto Slab"/>
                <a:ea typeface="+mn-ea"/>
                <a:cs typeface="+mn-cs"/>
              </a:rPr>
              <a:t>the Technical </a:t>
            </a:r>
            <a:r>
              <a:rPr lang="en-US" sz="2800" dirty="0">
                <a:solidFill>
                  <a:schemeClr val="tx2">
                    <a:lumMod val="25000"/>
                  </a:schemeClr>
                </a:solidFill>
                <a:latin typeface="Roboto Slab"/>
                <a:ea typeface="+mn-ea"/>
                <a:cs typeface="+mn-cs"/>
              </a:rPr>
              <a:t>Committee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1001" y="1024766"/>
            <a:ext cx="86932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Propose strategies to attract listings from target sectors</a:t>
            </a:r>
            <a:r>
              <a:rPr lang="en-US" sz="2000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>
              <a:solidFill>
                <a:schemeClr val="tx2">
                  <a:lumMod val="25000"/>
                </a:schemeClr>
              </a:solidFill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Undertake relevant </a:t>
            </a:r>
            <a:r>
              <a:rPr lang="en-US" sz="2000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advocacy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>
              <a:solidFill>
                <a:schemeClr val="tx2">
                  <a:lumMod val="25000"/>
                </a:schemeClr>
              </a:solidFill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Undertake any other activity that may be relevant to the achievement of this mandate</a:t>
            </a:r>
          </a:p>
        </p:txBody>
      </p:sp>
    </p:spTree>
    <p:extLst>
      <p:ext uri="{BB962C8B-B14F-4D97-AF65-F5344CB8AC3E}">
        <p14:creationId xmlns:p14="http://schemas.microsoft.com/office/powerpoint/2010/main" xmlns="" val="254415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525" y="0"/>
            <a:ext cx="9906000" cy="68580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7301" y="1071348"/>
            <a:ext cx="5348316" cy="53294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2551" y="998390"/>
            <a:ext cx="3892402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>
                <a:solidFill>
                  <a:schemeClr val="bg2"/>
                </a:solidFill>
                <a:latin typeface="Calibri Light" panose="020F0302020204030204" pitchFamily="34" charset="0"/>
              </a:rPr>
              <a:t>The Committee was </a:t>
            </a:r>
            <a:r>
              <a:rPr lang="en-US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directed </a:t>
            </a:r>
            <a:r>
              <a:rPr lang="en-US" dirty="0">
                <a:solidFill>
                  <a:schemeClr val="bg2"/>
                </a:solidFill>
                <a:latin typeface="Calibri Light" panose="020F0302020204030204" pitchFamily="34" charset="0"/>
              </a:rPr>
              <a:t>to review the breakdown, assess its practicality, come up with a more robust and practical plan as may be necessary, and articulate implementation strategies for the TOR on the previous </a:t>
            </a:r>
            <a:r>
              <a:rPr lang="en-US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slide.</a:t>
            </a:r>
            <a:endParaRPr lang="en-US" dirty="0">
              <a:solidFill>
                <a:schemeClr val="bg2"/>
              </a:solidFill>
              <a:latin typeface="Calibri Light" panose="020F0302020204030204" pitchFamily="34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>
                <a:solidFill>
                  <a:schemeClr val="bg2"/>
                </a:solidFill>
                <a:latin typeface="Calibri Light" panose="020F0302020204030204" pitchFamily="34" charset="0"/>
              </a:rPr>
              <a:t>The draft </a:t>
            </a:r>
            <a:r>
              <a:rPr lang="en-US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mandate </a:t>
            </a:r>
            <a:r>
              <a:rPr lang="en-US" dirty="0">
                <a:solidFill>
                  <a:schemeClr val="bg2"/>
                </a:solidFill>
                <a:latin typeface="Calibri Light" panose="020F0302020204030204" pitchFamily="34" charset="0"/>
              </a:rPr>
              <a:t>on the right  was articulated prior to the constitution of the </a:t>
            </a:r>
            <a:r>
              <a:rPr lang="en-US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Committee.</a:t>
            </a:r>
            <a:endParaRPr lang="en-US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1984" y="245871"/>
            <a:ext cx="8543925" cy="603061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2">
                    <a:lumMod val="25000"/>
                  </a:schemeClr>
                </a:solidFill>
                <a:latin typeface="Roboto Slab"/>
              </a:rPr>
              <a:t>Draft Mandate of the Technical Committee</a:t>
            </a:r>
            <a:endParaRPr lang="en-US" sz="2800" dirty="0">
              <a:solidFill>
                <a:schemeClr val="tx2">
                  <a:lumMod val="25000"/>
                </a:schemeClr>
              </a:solidFill>
              <a:latin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767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291" y="168168"/>
            <a:ext cx="7728865" cy="772728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2">
                    <a:lumMod val="25000"/>
                  </a:schemeClr>
                </a:solidFill>
                <a:latin typeface="Roboto Slab"/>
              </a:rPr>
              <a:t>Technical Committee Considerations</a:t>
            </a:r>
            <a:endParaRPr lang="en-US" sz="2800" dirty="0">
              <a:solidFill>
                <a:schemeClr val="tx2">
                  <a:lumMod val="25000"/>
                </a:schemeClr>
              </a:solidFill>
              <a:latin typeface="Roboto Slab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481" y="1094713"/>
            <a:ext cx="4336357" cy="4893964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Clr>
                <a:schemeClr val="tx2">
                  <a:lumMod val="10000"/>
                </a:schemeClr>
              </a:buClr>
              <a:buNone/>
            </a:pPr>
            <a:r>
              <a:rPr lang="en-US" sz="2000" b="1" dirty="0" smtClean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</a:rPr>
              <a:t>Issues Considered</a:t>
            </a:r>
          </a:p>
          <a:p>
            <a:pPr>
              <a:buClr>
                <a:schemeClr val="tx2">
                  <a:lumMod val="10000"/>
                </a:schemeClr>
              </a:buClr>
            </a:pPr>
            <a:r>
              <a:rPr lang="en-US" sz="2000" dirty="0" smtClean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</a:rPr>
              <a:t>Direct engagement with individual issuers:</a:t>
            </a:r>
          </a:p>
          <a:p>
            <a:pPr lvl="1">
              <a:buClr>
                <a:schemeClr val="tx2">
                  <a:lumMod val="10000"/>
                </a:schemeClr>
              </a:buClr>
            </a:pPr>
            <a:r>
              <a:rPr lang="en-US" sz="18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</a:rPr>
              <a:t>Relatively low </a:t>
            </a:r>
            <a:r>
              <a:rPr lang="en-US" sz="1800" dirty="0" smtClean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</a:rPr>
              <a:t>impact</a:t>
            </a:r>
          </a:p>
          <a:p>
            <a:pPr lvl="1">
              <a:buClr>
                <a:schemeClr val="tx2">
                  <a:lumMod val="10000"/>
                </a:schemeClr>
              </a:buClr>
            </a:pPr>
            <a:r>
              <a:rPr lang="en-US" sz="1800" dirty="0" smtClean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</a:rPr>
              <a:t>Laborious</a:t>
            </a:r>
          </a:p>
          <a:p>
            <a:pPr lvl="1">
              <a:buClr>
                <a:schemeClr val="tx2">
                  <a:lumMod val="10000"/>
                </a:schemeClr>
              </a:buClr>
            </a:pPr>
            <a:r>
              <a:rPr lang="en-US" sz="1800" dirty="0" smtClean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</a:rPr>
              <a:t>Anti-competition/Conflict of Interest Issues</a:t>
            </a:r>
          </a:p>
          <a:p>
            <a:pPr>
              <a:buClr>
                <a:schemeClr val="tx2">
                  <a:lumMod val="10000"/>
                </a:schemeClr>
              </a:buClr>
            </a:pPr>
            <a:endParaRPr lang="en-US" sz="2000" dirty="0" smtClean="0">
              <a:solidFill>
                <a:schemeClr val="tx2">
                  <a:lumMod val="25000"/>
                </a:schemeClr>
              </a:solidFill>
              <a:latin typeface="Calibri Light" panose="020F0302020204030204" pitchFamily="34" charset="0"/>
            </a:endParaRPr>
          </a:p>
          <a:p>
            <a:pPr>
              <a:buClr>
                <a:schemeClr val="tx2">
                  <a:lumMod val="10000"/>
                </a:schemeClr>
              </a:buClr>
            </a:pPr>
            <a:r>
              <a:rPr lang="en-US" sz="2000" dirty="0" smtClean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</a:rPr>
              <a:t>Imperatives for Attracting New listings:</a:t>
            </a:r>
          </a:p>
          <a:p>
            <a:pPr lvl="1">
              <a:buClr>
                <a:schemeClr val="tx2">
                  <a:lumMod val="10000"/>
                </a:schemeClr>
              </a:buClr>
            </a:pPr>
            <a:r>
              <a:rPr lang="en-US" sz="1800" dirty="0" smtClean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</a:rPr>
              <a:t>Issuers pool</a:t>
            </a:r>
          </a:p>
          <a:p>
            <a:pPr lvl="1">
              <a:buClr>
                <a:schemeClr val="tx2">
                  <a:lumMod val="10000"/>
                </a:schemeClr>
              </a:buClr>
            </a:pPr>
            <a:r>
              <a:rPr lang="en-US" sz="1800" dirty="0" smtClean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</a:rPr>
              <a:t>Breadth of Products/Instruments</a:t>
            </a:r>
          </a:p>
          <a:p>
            <a:pPr lvl="1">
              <a:buClr>
                <a:schemeClr val="tx2">
                  <a:lumMod val="10000"/>
                </a:schemeClr>
              </a:buClr>
            </a:pPr>
            <a:r>
              <a:rPr lang="en-US" sz="1800" dirty="0" smtClean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</a:rPr>
              <a:t>Supportive Rules/Processes</a:t>
            </a:r>
          </a:p>
          <a:p>
            <a:pPr lvl="1">
              <a:buClr>
                <a:schemeClr val="tx2">
                  <a:lumMod val="10000"/>
                </a:schemeClr>
              </a:buClr>
            </a:pPr>
            <a:r>
              <a:rPr lang="en-US" sz="1800" dirty="0" smtClean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</a:rPr>
              <a:t>Incentives 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5418316" y="1094713"/>
            <a:ext cx="4215081" cy="4893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2">
                  <a:lumMod val="10000"/>
                </a:schemeClr>
              </a:buClr>
              <a:buNone/>
            </a:pPr>
            <a:r>
              <a:rPr lang="en-US" sz="2000" b="1" dirty="0" smtClean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</a:rPr>
              <a:t>Our Revised Approach</a:t>
            </a:r>
          </a:p>
          <a:p>
            <a:pPr>
              <a:buClr>
                <a:schemeClr val="tx2">
                  <a:lumMod val="10000"/>
                </a:schemeClr>
              </a:buClr>
            </a:pPr>
            <a:r>
              <a:rPr lang="en-US" sz="2000" dirty="0" smtClean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</a:rPr>
              <a:t>Pre-Implementation Phase:</a:t>
            </a:r>
          </a:p>
          <a:p>
            <a:pPr marL="800100" lvl="1" indent="-342900">
              <a:buClr>
                <a:schemeClr val="tx2">
                  <a:lumMod val="10000"/>
                </a:schemeClr>
              </a:buClr>
              <a:buFont typeface="+mj-lt"/>
              <a:buAutoNum type="arabicPeriod"/>
            </a:pPr>
            <a:r>
              <a:rPr lang="en-US" sz="1800" dirty="0" smtClean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</a:rPr>
              <a:t>Sector/Industry Readiness Assessment</a:t>
            </a:r>
          </a:p>
          <a:p>
            <a:pPr marL="800100" lvl="1" indent="-342900">
              <a:buClr>
                <a:schemeClr val="tx2">
                  <a:lumMod val="10000"/>
                </a:schemeClr>
              </a:buClr>
              <a:buFont typeface="+mj-lt"/>
              <a:buAutoNum type="arabicPeriod"/>
            </a:pPr>
            <a:r>
              <a:rPr lang="en-US" sz="1800" dirty="0" smtClean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</a:rPr>
              <a:t>Identify strategic industry groups</a:t>
            </a:r>
            <a:endParaRPr lang="en-US" dirty="0" smtClean="0">
              <a:solidFill>
                <a:schemeClr val="tx2">
                  <a:lumMod val="25000"/>
                </a:schemeClr>
              </a:solidFill>
              <a:latin typeface="Calibri Light" panose="020F0302020204030204" pitchFamily="34" charset="0"/>
            </a:endParaRPr>
          </a:p>
          <a:p>
            <a:pPr marL="0" indent="0">
              <a:buClr>
                <a:schemeClr val="tx2">
                  <a:lumMod val="10000"/>
                </a:schemeClr>
              </a:buClr>
              <a:buNone/>
            </a:pPr>
            <a:endParaRPr lang="en-US" sz="2000" dirty="0">
              <a:solidFill>
                <a:schemeClr val="tx2">
                  <a:lumMod val="25000"/>
                </a:schemeClr>
              </a:solidFill>
              <a:latin typeface="Calibri Light" panose="020F0302020204030204" pitchFamily="34" charset="0"/>
            </a:endParaRPr>
          </a:p>
          <a:p>
            <a:pPr>
              <a:buClr>
                <a:schemeClr val="tx2">
                  <a:lumMod val="10000"/>
                </a:schemeClr>
              </a:buClr>
            </a:pPr>
            <a:r>
              <a:rPr lang="en-US" sz="2000" dirty="0" smtClean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</a:rPr>
              <a:t>Implementation Phase:</a:t>
            </a:r>
          </a:p>
          <a:p>
            <a:pPr marL="800100" lvl="1" indent="-342900">
              <a:buClr>
                <a:schemeClr val="tx2">
                  <a:lumMod val="10000"/>
                </a:schemeClr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</a:rPr>
              <a:t>Engagement with Industry Groups of target Issuer Universe</a:t>
            </a:r>
          </a:p>
          <a:p>
            <a:pPr marL="800100" lvl="1" indent="-342900">
              <a:buClr>
                <a:schemeClr val="tx2">
                  <a:lumMod val="10000"/>
                </a:schemeClr>
              </a:buClr>
              <a:buFont typeface="+mj-lt"/>
              <a:buAutoNum type="arabicPeriod"/>
            </a:pPr>
            <a:r>
              <a:rPr lang="en-US" sz="1800" dirty="0" smtClean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</a:rPr>
              <a:t>Engagement with Relevant MDAs</a:t>
            </a:r>
          </a:p>
          <a:p>
            <a:pPr marL="800100" lvl="1" indent="-342900">
              <a:buClr>
                <a:schemeClr val="tx2">
                  <a:lumMod val="10000"/>
                </a:schemeClr>
              </a:buClr>
              <a:buFont typeface="+mj-lt"/>
              <a:buAutoNum type="arabicPeriod"/>
            </a:pPr>
            <a:r>
              <a:rPr lang="en-US" sz="1800" dirty="0" smtClean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</a:rPr>
              <a:t>Engagement with Market Regulators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953000" y="888644"/>
            <a:ext cx="0" cy="5306094"/>
          </a:xfrm>
          <a:prstGeom prst="line">
            <a:avLst/>
          </a:prstGeom>
          <a:ln w="28575">
            <a:solidFill>
              <a:schemeClr val="tx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0113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829" y="232562"/>
            <a:ext cx="8937935" cy="656819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2">
                    <a:lumMod val="25000"/>
                  </a:schemeClr>
                </a:solidFill>
                <a:latin typeface="Roboto Slab"/>
              </a:rPr>
              <a:t>Implementation Strategy for New Listings Initiatives</a:t>
            </a:r>
            <a:endParaRPr lang="en-US" sz="2800" dirty="0">
              <a:solidFill>
                <a:schemeClr val="tx2">
                  <a:lumMod val="25000"/>
                </a:schemeClr>
              </a:solidFill>
              <a:latin typeface="Roboto Slab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768553604"/>
              </p:ext>
            </p:extLst>
          </p:nvPr>
        </p:nvGraphicFramePr>
        <p:xfrm>
          <a:off x="681040" y="1277007"/>
          <a:ext cx="7597229" cy="5172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89062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4259"/>
            <a:ext cx="3561790" cy="2707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7001" y="4150099"/>
            <a:ext cx="3590925" cy="27079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128247"/>
            <a:ext cx="3561790" cy="27297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5075" y="4"/>
            <a:ext cx="3590925" cy="272975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12879" y="0"/>
            <a:ext cx="9921766" cy="6870831"/>
          </a:xfrm>
          <a:prstGeom prst="rect">
            <a:avLst/>
          </a:prstGeom>
          <a:solidFill>
            <a:schemeClr val="tx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20917" y="1084636"/>
            <a:ext cx="9302631" cy="5599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US" sz="1800" b="1" dirty="0" smtClean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</a:rPr>
              <a:t>Timeframe: </a:t>
            </a:r>
            <a:r>
              <a:rPr lang="en-US" sz="1800" dirty="0" smtClean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</a:rPr>
              <a:t>August – December 2016</a:t>
            </a:r>
          </a:p>
          <a:p>
            <a:pPr algn="just">
              <a:lnSpc>
                <a:spcPct val="100000"/>
              </a:lnSpc>
            </a:pPr>
            <a:endParaRPr lang="en-US" sz="1800" b="1" dirty="0">
              <a:solidFill>
                <a:schemeClr val="tx2">
                  <a:lumMod val="25000"/>
                </a:schemeClr>
              </a:solidFill>
              <a:latin typeface="Calibri Light" panose="020F030202020403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US" sz="1800" b="1" dirty="0" smtClean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</a:rPr>
              <a:t>Strategy: 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</a:rPr>
              <a:t>Engage industry groups to elicit feedback on listing impediments.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</a:rPr>
              <a:t>Engage with Advisors and Market Regulators to enhance product breadth and practices.</a:t>
            </a:r>
          </a:p>
          <a:p>
            <a:pPr algn="just">
              <a:lnSpc>
                <a:spcPct val="100000"/>
              </a:lnSpc>
            </a:pPr>
            <a:endParaRPr lang="en-US" sz="1800" dirty="0" smtClean="0">
              <a:solidFill>
                <a:schemeClr val="tx2">
                  <a:lumMod val="25000"/>
                </a:schemeClr>
              </a:solidFill>
              <a:latin typeface="Calibri Light" panose="020F030202020403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US" sz="1800" b="1" dirty="0" smtClean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</a:rPr>
              <a:t>Actions: 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</a:rPr>
              <a:t>Conduct sector/industry readiness assessment.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</a:rPr>
              <a:t>Identify key strategic Industry Groups/Associations.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</a:rPr>
              <a:t>Fact finding engagement with target industry groups.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</a:rPr>
              <a:t>Organize Industry round table: Follow up engagement with target industry groups and companies with Principals of relevant industry regulators.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</a:rPr>
              <a:t>Secure listing commitment.</a:t>
            </a:r>
          </a:p>
          <a:p>
            <a:pPr algn="just">
              <a:lnSpc>
                <a:spcPct val="100000"/>
              </a:lnSpc>
            </a:pPr>
            <a:endParaRPr lang="en-US" sz="1800" dirty="0">
              <a:solidFill>
                <a:schemeClr val="tx2">
                  <a:lumMod val="2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14166" y="228855"/>
            <a:ext cx="7132738" cy="5629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chemeClr val="tx2">
                    <a:lumMod val="25000"/>
                  </a:schemeClr>
                </a:solidFill>
                <a:latin typeface="Roboto Slab"/>
              </a:rPr>
              <a:t>Engagement with Industry Groups</a:t>
            </a:r>
            <a:endParaRPr lang="en-US" sz="2800" dirty="0">
              <a:solidFill>
                <a:schemeClr val="tx2">
                  <a:lumMod val="25000"/>
                </a:schemeClr>
              </a:solidFill>
              <a:latin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787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116" y="7881"/>
            <a:ext cx="7781768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" y="0"/>
            <a:ext cx="9906000" cy="6865881"/>
          </a:xfrm>
          <a:prstGeom prst="rect">
            <a:avLst/>
          </a:prstGeom>
          <a:solidFill>
            <a:schemeClr val="tx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17091" y="153505"/>
            <a:ext cx="4904693" cy="814925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2">
                    <a:lumMod val="25000"/>
                  </a:schemeClr>
                </a:solidFill>
                <a:latin typeface="Roboto Slab"/>
              </a:rPr>
              <a:t>Engagement with MDAs</a:t>
            </a:r>
            <a:endParaRPr lang="en-US" sz="2800" dirty="0">
              <a:solidFill>
                <a:schemeClr val="tx2">
                  <a:lumMod val="25000"/>
                </a:schemeClr>
              </a:solidFill>
              <a:latin typeface="Roboto Slab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21747" y="1120463"/>
            <a:ext cx="9191296" cy="5653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</a:rPr>
              <a:t>Timeframe: </a:t>
            </a:r>
            <a:r>
              <a:rPr lang="en-US" sz="1800" dirty="0" smtClean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</a:rPr>
              <a:t>September – October 2016</a:t>
            </a:r>
          </a:p>
          <a:p>
            <a:pPr marL="0" indent="0">
              <a:buNone/>
            </a:pPr>
            <a:endParaRPr lang="en-US" sz="1800" dirty="0" smtClean="0">
              <a:solidFill>
                <a:schemeClr val="tx2">
                  <a:lumMod val="25000"/>
                </a:schemeClr>
              </a:solidFill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</a:rPr>
              <a:t>Strategy: </a:t>
            </a:r>
            <a:r>
              <a:rPr lang="en-US" sz="1800" dirty="0" smtClean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</a:rPr>
              <a:t>Engage with policy makers and industry regulators to ensure requisite enabling frameworks and incentives to promote listings. </a:t>
            </a:r>
          </a:p>
          <a:p>
            <a:pPr marL="0" indent="0">
              <a:buNone/>
            </a:pPr>
            <a:endParaRPr lang="en-US" sz="1800" b="1" dirty="0" smtClean="0">
              <a:solidFill>
                <a:schemeClr val="tx2">
                  <a:lumMod val="25000"/>
                </a:schemeClr>
              </a:solidFill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</a:rPr>
              <a:t>Actions: </a:t>
            </a:r>
          </a:p>
          <a:p>
            <a:r>
              <a:rPr lang="en-US" sz="1800" dirty="0" smtClean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</a:rPr>
              <a:t>Prepare </a:t>
            </a:r>
            <a:r>
              <a:rPr lang="en-US" sz="18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</a:rPr>
              <a:t>report on listing </a:t>
            </a:r>
            <a:r>
              <a:rPr lang="en-US" sz="1800" dirty="0" smtClean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</a:rPr>
              <a:t>incentives and impediments based on feedback from industry engagement.</a:t>
            </a:r>
          </a:p>
          <a:p>
            <a:r>
              <a:rPr lang="en-US" sz="18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</a:rPr>
              <a:t>Identify </a:t>
            </a:r>
            <a:r>
              <a:rPr lang="en-US" sz="1800" dirty="0" smtClean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</a:rPr>
              <a:t>MDAs </a:t>
            </a:r>
            <a:r>
              <a:rPr lang="en-US" sz="18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</a:rPr>
              <a:t>to be </a:t>
            </a:r>
            <a:r>
              <a:rPr lang="en-US" sz="1800" dirty="0" smtClean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</a:rPr>
              <a:t>engaged.</a:t>
            </a:r>
            <a:endParaRPr lang="en-US" sz="1800" dirty="0">
              <a:solidFill>
                <a:schemeClr val="tx2">
                  <a:lumMod val="25000"/>
                </a:schemeClr>
              </a:solidFill>
              <a:latin typeface="Calibri Light" panose="020F0302020204030204" pitchFamily="34" charset="0"/>
            </a:endParaRPr>
          </a:p>
          <a:p>
            <a:r>
              <a:rPr lang="en-US" sz="18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</a:rPr>
              <a:t>Engage </a:t>
            </a:r>
            <a:r>
              <a:rPr lang="en-US" sz="1800" dirty="0" smtClean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</a:rPr>
              <a:t>MDAs:   e.g. FIRS/Ministry of Finance </a:t>
            </a:r>
            <a:r>
              <a:rPr lang="en-US" sz="18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</a:rPr>
              <a:t>on granting </a:t>
            </a:r>
            <a:r>
              <a:rPr lang="en-US" sz="1800" dirty="0" smtClean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</a:rPr>
              <a:t>tax incentives.</a:t>
            </a:r>
          </a:p>
          <a:p>
            <a:r>
              <a:rPr lang="en-US" sz="1800" dirty="0" smtClean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</a:rPr>
              <a:t>Follow-up with and get commitment from MDAs on policy changes and incentives.</a:t>
            </a:r>
            <a:endParaRPr lang="en-US" sz="1800" dirty="0">
              <a:solidFill>
                <a:schemeClr val="tx2">
                  <a:lumMod val="25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440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29068"/>
            <a:ext cx="9906000" cy="50478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108" y="1129068"/>
            <a:ext cx="4951784" cy="50478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6798" y="0"/>
            <a:ext cx="9922798" cy="6858000"/>
          </a:xfrm>
          <a:prstGeom prst="rect">
            <a:avLst/>
          </a:prstGeom>
          <a:solidFill>
            <a:schemeClr val="tx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24008" y="1124731"/>
            <a:ext cx="9074196" cy="46465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</a:rPr>
              <a:t>Timeframe: </a:t>
            </a:r>
            <a:r>
              <a:rPr lang="en-US" sz="1800" dirty="0" smtClean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</a:rPr>
              <a:t>September – October 2016</a:t>
            </a:r>
          </a:p>
          <a:p>
            <a:pPr marL="0" indent="0">
              <a:buNone/>
            </a:pPr>
            <a:endParaRPr lang="en-US" sz="1800" dirty="0" smtClean="0">
              <a:solidFill>
                <a:schemeClr val="tx2">
                  <a:lumMod val="25000"/>
                </a:schemeClr>
              </a:solidFill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</a:rPr>
              <a:t>Strategy: </a:t>
            </a:r>
            <a:r>
              <a:rPr lang="en-US" sz="1800" dirty="0" smtClean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</a:rPr>
              <a:t>Engage relevant regulators to eliminate regulatory speed bumps; ease listings requirements and harmonize processes.</a:t>
            </a:r>
          </a:p>
          <a:p>
            <a:pPr marL="0" indent="0">
              <a:buNone/>
            </a:pPr>
            <a:endParaRPr lang="en-US" sz="1800" dirty="0" smtClean="0">
              <a:solidFill>
                <a:schemeClr val="tx2">
                  <a:lumMod val="25000"/>
                </a:schemeClr>
              </a:solidFill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</a:rPr>
              <a:t>Actions:</a:t>
            </a:r>
          </a:p>
          <a:p>
            <a:r>
              <a:rPr lang="en-US" sz="1800" dirty="0" smtClean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</a:rPr>
              <a:t>Engage the SEC and SRO’s on revision of listing </a:t>
            </a:r>
            <a:r>
              <a:rPr lang="en-US" sz="18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</a:rPr>
              <a:t>rules and </a:t>
            </a:r>
            <a:r>
              <a:rPr lang="en-US" sz="1800" dirty="0" smtClean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</a:rPr>
              <a:t>requirements</a:t>
            </a:r>
            <a:r>
              <a:rPr lang="en-US" sz="1800" dirty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sz="1800" dirty="0" smtClean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</a:rPr>
              <a:t>to ensure simplicity, clarity and robustness.</a:t>
            </a:r>
            <a:endParaRPr lang="en-US" sz="1800" dirty="0">
              <a:solidFill>
                <a:schemeClr val="tx2">
                  <a:lumMod val="25000"/>
                </a:schemeClr>
              </a:solidFill>
              <a:latin typeface="Calibri Light" panose="020F0302020204030204" pitchFamily="34" charset="0"/>
            </a:endParaRPr>
          </a:p>
          <a:p>
            <a:r>
              <a:rPr lang="en-US" sz="1800" dirty="0" smtClean="0">
                <a:solidFill>
                  <a:schemeClr val="tx2">
                    <a:lumMod val="25000"/>
                  </a:schemeClr>
                </a:solidFill>
                <a:latin typeface="Calibri Light" panose="020F0302020204030204" pitchFamily="34" charset="0"/>
              </a:rPr>
              <a:t>Engagement with the SEC and SRO’s on harmonization of processes to shorten time to market on the different capital market trade points.</a:t>
            </a:r>
            <a:endParaRPr lang="en-US" sz="1800" dirty="0">
              <a:solidFill>
                <a:schemeClr val="tx2">
                  <a:lumMod val="25000"/>
                </a:schemeClr>
              </a:solidFill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chemeClr val="tx2">
                  <a:lumMod val="2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17795" y="192667"/>
            <a:ext cx="6222037" cy="739397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2">
                    <a:lumMod val="25000"/>
                  </a:schemeClr>
                </a:solidFill>
                <a:latin typeface="Roboto Slab"/>
              </a:rPr>
              <a:t>Engagement with Regulators</a:t>
            </a:r>
            <a:endParaRPr lang="en-US" sz="2800" dirty="0">
              <a:solidFill>
                <a:schemeClr val="tx2">
                  <a:lumMod val="25000"/>
                </a:schemeClr>
              </a:solidFill>
              <a:latin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850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734</TotalTime>
  <Words>737</Words>
  <Application>Microsoft Office PowerPoint</Application>
  <PresentationFormat>A4 Paper (210x297 mm)</PresentationFormat>
  <Paragraphs>140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1_Office Theme</vt:lpstr>
      <vt:lpstr>Slide 1</vt:lpstr>
      <vt:lpstr>Outline</vt:lpstr>
      <vt:lpstr>Broad Terms of Reference of the Technical Committee </vt:lpstr>
      <vt:lpstr>Draft Mandate of the Technical Committee</vt:lpstr>
      <vt:lpstr>Technical Committee Considerations</vt:lpstr>
      <vt:lpstr>Implementation Strategy for New Listings Initiatives</vt:lpstr>
      <vt:lpstr>Slide 7</vt:lpstr>
      <vt:lpstr>Engagement with MDAs</vt:lpstr>
      <vt:lpstr>Engagement with Regulators</vt:lpstr>
      <vt:lpstr>Revised Mandate of the Technical Committee</vt:lpstr>
      <vt:lpstr>Next Steps</vt:lpstr>
    </vt:vector>
  </TitlesOfParts>
  <Company>The Nigerian Stock Exchange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Implementation Strategy of New Listings Initiatives</dc:title>
  <dc:creator>Comfort ODE</dc:creator>
  <cp:lastModifiedBy>cmcsecretariat</cp:lastModifiedBy>
  <cp:revision>62</cp:revision>
  <cp:lastPrinted>2016-08-08T10:27:36Z</cp:lastPrinted>
  <dcterms:created xsi:type="dcterms:W3CDTF">2016-08-05T15:41:15Z</dcterms:created>
  <dcterms:modified xsi:type="dcterms:W3CDTF">2016-08-12T08:55:05Z</dcterms:modified>
</cp:coreProperties>
</file>