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charts/colors1.xml" ContentType="application/vnd.ms-office.chartcolorstyl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433" r:id="rId3"/>
    <p:sldId id="435" r:id="rId4"/>
    <p:sldId id="446" r:id="rId5"/>
    <p:sldId id="447" r:id="rId6"/>
    <p:sldId id="438" r:id="rId7"/>
    <p:sldId id="441" r:id="rId8"/>
    <p:sldId id="442" r:id="rId9"/>
    <p:sldId id="445" r:id="rId10"/>
    <p:sldId id="420" r:id="rId11"/>
    <p:sldId id="417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33AA9"/>
    <a:srgbClr val="0A0571"/>
    <a:srgbClr val="1C0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824" autoAdjust="0"/>
    <p:restoredTop sz="94109" autoAdjust="0"/>
  </p:normalViewPr>
  <p:slideViewPr>
    <p:cSldViewPr>
      <p:cViewPr varScale="1">
        <p:scale>
          <a:sx n="86" d="100"/>
          <a:sy n="86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ladenuga\Desktop\MARKET%20REPORT\Market%20Index-US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gonik\Downloads\STATE%20OF%20THE%20MARK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ser>
          <c:idx val="1"/>
          <c:order val="1"/>
          <c:tx>
            <c:strRef>
              <c:f>DEMAT!$D$3</c:f>
              <c:strCache>
                <c:ptCount val="1"/>
                <c:pt idx="0">
                  <c:v>% Demat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cat>
            <c:strRef>
              <c:f>DEMAT!$B$4:$B$9</c:f>
              <c:strCache>
                <c:ptCount val="6"/>
                <c:pt idx="0">
                  <c:v>Q1 15</c:v>
                </c:pt>
                <c:pt idx="1">
                  <c:v>Q2 15</c:v>
                </c:pt>
                <c:pt idx="2">
                  <c:v>Q3 15</c:v>
                </c:pt>
                <c:pt idx="3">
                  <c:v>Q4 15</c:v>
                </c:pt>
                <c:pt idx="4">
                  <c:v>Q1 16</c:v>
                </c:pt>
                <c:pt idx="5">
                  <c:v>Q2 16</c:v>
                </c:pt>
              </c:strCache>
            </c:strRef>
          </c:cat>
          <c:val>
            <c:numRef>
              <c:f>DEMAT!$D$4:$D$9</c:f>
              <c:numCache>
                <c:formatCode>_(* #,##0.00_);_(* \(#,##0.00\);_(* "-"??_);_(@_)</c:formatCode>
                <c:ptCount val="6"/>
                <c:pt idx="0">
                  <c:v>2.8</c:v>
                </c:pt>
                <c:pt idx="1">
                  <c:v>3.46</c:v>
                </c:pt>
                <c:pt idx="2">
                  <c:v>14.9</c:v>
                </c:pt>
                <c:pt idx="3">
                  <c:v>15.46</c:v>
                </c:pt>
                <c:pt idx="4">
                  <c:v>15.2</c:v>
                </c:pt>
                <c:pt idx="5">
                  <c:v>15.56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89-44F6-8FDB-ACE30B74D800}"/>
            </c:ext>
          </c:extLst>
        </c:ser>
        <c:dLbls/>
        <c:axId val="117323648"/>
        <c:axId val="117325184"/>
      </c:areaChart>
      <c:lineChart>
        <c:grouping val="standard"/>
        <c:ser>
          <c:idx val="0"/>
          <c:order val="0"/>
          <c:tx>
            <c:strRef>
              <c:f>DEMAT!$C$3</c:f>
              <c:strCache>
                <c:ptCount val="1"/>
                <c:pt idx="0">
                  <c:v>Demat Level(Bn)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DEMAT!$B$4:$B$9</c:f>
              <c:strCache>
                <c:ptCount val="6"/>
                <c:pt idx="0">
                  <c:v>Q1 15</c:v>
                </c:pt>
                <c:pt idx="1">
                  <c:v>Q2 15</c:v>
                </c:pt>
                <c:pt idx="2">
                  <c:v>Q3 15</c:v>
                </c:pt>
                <c:pt idx="3">
                  <c:v>Q4 15</c:v>
                </c:pt>
                <c:pt idx="4">
                  <c:v>Q1 16</c:v>
                </c:pt>
                <c:pt idx="5">
                  <c:v>Q2 16</c:v>
                </c:pt>
              </c:strCache>
            </c:strRef>
          </c:cat>
          <c:val>
            <c:numRef>
              <c:f>DEMAT!$C$4:$C$9</c:f>
              <c:numCache>
                <c:formatCode>_(* #,##0.00_);_(* \(#,##0.00\);_(* "-"??_);_(@_)</c:formatCode>
                <c:ptCount val="6"/>
                <c:pt idx="0">
                  <c:v>2.3199999999999994</c:v>
                </c:pt>
                <c:pt idx="1">
                  <c:v>3.6</c:v>
                </c:pt>
                <c:pt idx="2">
                  <c:v>15.52</c:v>
                </c:pt>
                <c:pt idx="3">
                  <c:v>16.18</c:v>
                </c:pt>
                <c:pt idx="4">
                  <c:v>16.329999999999995</c:v>
                </c:pt>
                <c:pt idx="5">
                  <c:v>17.23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689-44F6-8FDB-ACE30B74D800}"/>
            </c:ext>
          </c:extLst>
        </c:ser>
        <c:dLbls/>
        <c:marker val="1"/>
        <c:axId val="117323648"/>
        <c:axId val="117325184"/>
      </c:lineChart>
      <c:catAx>
        <c:axId val="117323648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325184"/>
        <c:crosses val="autoZero"/>
        <c:auto val="1"/>
        <c:lblAlgn val="ctr"/>
        <c:lblOffset val="100"/>
        <c:noMultiLvlLbl val="1"/>
      </c:catAx>
      <c:valAx>
        <c:axId val="1173251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32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312882764654416"/>
          <c:y val="4.6874453193350818E-2"/>
          <c:w val="0.47175131233595802"/>
          <c:h val="7.812554680664918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areaChart>
        <c:grouping val="standard"/>
        <c:ser>
          <c:idx val="0"/>
          <c:order val="0"/>
          <c:tx>
            <c:strRef>
              <c:f>Sheet2!$C$317</c:f>
              <c:strCache>
                <c:ptCount val="1"/>
                <c:pt idx="0">
                  <c:v>USI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Sheet2!$A$318:$B$621</c:f>
              <c:strCache>
                <c:ptCount val="304"/>
                <c:pt idx="0">
                  <c:v>01-04</c:v>
                </c:pt>
                <c:pt idx="1">
                  <c:v>02-04</c:v>
                </c:pt>
                <c:pt idx="2">
                  <c:v>07-04</c:v>
                </c:pt>
                <c:pt idx="3">
                  <c:v>08-04</c:v>
                </c:pt>
                <c:pt idx="4">
                  <c:v>09-04</c:v>
                </c:pt>
                <c:pt idx="5">
                  <c:v>10-04</c:v>
                </c:pt>
                <c:pt idx="6">
                  <c:v>13-04</c:v>
                </c:pt>
                <c:pt idx="7">
                  <c:v>14-04</c:v>
                </c:pt>
                <c:pt idx="8">
                  <c:v>15-04</c:v>
                </c:pt>
                <c:pt idx="9">
                  <c:v>16-04</c:v>
                </c:pt>
                <c:pt idx="10">
                  <c:v>17-04</c:v>
                </c:pt>
                <c:pt idx="11">
                  <c:v>20-04</c:v>
                </c:pt>
                <c:pt idx="12">
                  <c:v>23-04</c:v>
                </c:pt>
                <c:pt idx="13">
                  <c:v>24-04</c:v>
                </c:pt>
                <c:pt idx="14">
                  <c:v>28-04</c:v>
                </c:pt>
                <c:pt idx="15">
                  <c:v>29-04</c:v>
                </c:pt>
                <c:pt idx="16">
                  <c:v>30-04</c:v>
                </c:pt>
                <c:pt idx="17">
                  <c:v>04-05</c:v>
                </c:pt>
                <c:pt idx="18">
                  <c:v>05-05</c:v>
                </c:pt>
                <c:pt idx="19">
                  <c:v>06-05</c:v>
                </c:pt>
                <c:pt idx="20">
                  <c:v>07-05</c:v>
                </c:pt>
                <c:pt idx="21">
                  <c:v>08-05</c:v>
                </c:pt>
                <c:pt idx="22">
                  <c:v>11-05</c:v>
                </c:pt>
                <c:pt idx="23">
                  <c:v>12-05</c:v>
                </c:pt>
                <c:pt idx="24">
                  <c:v>13-05</c:v>
                </c:pt>
                <c:pt idx="25">
                  <c:v>14-05</c:v>
                </c:pt>
                <c:pt idx="26">
                  <c:v>15-05</c:v>
                </c:pt>
                <c:pt idx="27">
                  <c:v>18-05</c:v>
                </c:pt>
                <c:pt idx="28">
                  <c:v>19-05</c:v>
                </c:pt>
                <c:pt idx="29">
                  <c:v>20-05</c:v>
                </c:pt>
                <c:pt idx="30">
                  <c:v>21-05</c:v>
                </c:pt>
                <c:pt idx="31">
                  <c:v>22-05</c:v>
                </c:pt>
                <c:pt idx="32">
                  <c:v>25-05</c:v>
                </c:pt>
                <c:pt idx="33">
                  <c:v>26-05</c:v>
                </c:pt>
                <c:pt idx="34">
                  <c:v>27-05</c:v>
                </c:pt>
                <c:pt idx="35">
                  <c:v>28-05</c:v>
                </c:pt>
                <c:pt idx="36">
                  <c:v>01-06</c:v>
                </c:pt>
                <c:pt idx="37">
                  <c:v>02-06</c:v>
                </c:pt>
                <c:pt idx="38">
                  <c:v>03-06</c:v>
                </c:pt>
                <c:pt idx="39">
                  <c:v>04-06</c:v>
                </c:pt>
                <c:pt idx="40">
                  <c:v>05-06</c:v>
                </c:pt>
                <c:pt idx="41">
                  <c:v>08-06</c:v>
                </c:pt>
                <c:pt idx="42">
                  <c:v>09-06</c:v>
                </c:pt>
                <c:pt idx="43">
                  <c:v>10-06</c:v>
                </c:pt>
                <c:pt idx="44">
                  <c:v>11-06</c:v>
                </c:pt>
                <c:pt idx="45">
                  <c:v>12-06</c:v>
                </c:pt>
                <c:pt idx="46">
                  <c:v>15-06</c:v>
                </c:pt>
                <c:pt idx="47">
                  <c:v>16-06</c:v>
                </c:pt>
                <c:pt idx="48">
                  <c:v>17-06</c:v>
                </c:pt>
                <c:pt idx="49">
                  <c:v>18-06</c:v>
                </c:pt>
                <c:pt idx="50">
                  <c:v>19-06</c:v>
                </c:pt>
                <c:pt idx="51">
                  <c:v>22-06</c:v>
                </c:pt>
                <c:pt idx="52">
                  <c:v>23-06</c:v>
                </c:pt>
                <c:pt idx="53">
                  <c:v>24-06</c:v>
                </c:pt>
                <c:pt idx="54">
                  <c:v>25-06</c:v>
                </c:pt>
                <c:pt idx="55">
                  <c:v>26-06</c:v>
                </c:pt>
                <c:pt idx="56">
                  <c:v>29-06</c:v>
                </c:pt>
                <c:pt idx="57">
                  <c:v>30-06</c:v>
                </c:pt>
                <c:pt idx="58">
                  <c:v>01-07</c:v>
                </c:pt>
                <c:pt idx="59">
                  <c:v>02-07</c:v>
                </c:pt>
                <c:pt idx="60">
                  <c:v>03-07</c:v>
                </c:pt>
                <c:pt idx="61">
                  <c:v>06-07</c:v>
                </c:pt>
                <c:pt idx="62">
                  <c:v>07-07</c:v>
                </c:pt>
                <c:pt idx="63">
                  <c:v>08-07</c:v>
                </c:pt>
                <c:pt idx="64">
                  <c:v>09-07</c:v>
                </c:pt>
                <c:pt idx="65">
                  <c:v>10-07</c:v>
                </c:pt>
                <c:pt idx="66">
                  <c:v>13-07</c:v>
                </c:pt>
                <c:pt idx="67">
                  <c:v>14-07</c:v>
                </c:pt>
                <c:pt idx="68">
                  <c:v>15-07</c:v>
                </c:pt>
                <c:pt idx="69">
                  <c:v>16-07</c:v>
                </c:pt>
                <c:pt idx="70">
                  <c:v>21-07</c:v>
                </c:pt>
                <c:pt idx="71">
                  <c:v>22-07</c:v>
                </c:pt>
                <c:pt idx="72">
                  <c:v>23-07</c:v>
                </c:pt>
                <c:pt idx="73">
                  <c:v>24-07</c:v>
                </c:pt>
                <c:pt idx="74">
                  <c:v>27-07</c:v>
                </c:pt>
                <c:pt idx="75">
                  <c:v>28-07</c:v>
                </c:pt>
                <c:pt idx="76">
                  <c:v>29-07</c:v>
                </c:pt>
                <c:pt idx="77">
                  <c:v>30-07</c:v>
                </c:pt>
                <c:pt idx="78">
                  <c:v>31-07</c:v>
                </c:pt>
                <c:pt idx="79">
                  <c:v>03-08</c:v>
                </c:pt>
                <c:pt idx="80">
                  <c:v>04-08</c:v>
                </c:pt>
                <c:pt idx="81">
                  <c:v>05-08</c:v>
                </c:pt>
                <c:pt idx="82">
                  <c:v>06-08</c:v>
                </c:pt>
                <c:pt idx="83">
                  <c:v>07-08</c:v>
                </c:pt>
                <c:pt idx="84">
                  <c:v>10-08</c:v>
                </c:pt>
                <c:pt idx="85">
                  <c:v>11-08</c:v>
                </c:pt>
                <c:pt idx="86">
                  <c:v>12-08</c:v>
                </c:pt>
                <c:pt idx="87">
                  <c:v>13-08</c:v>
                </c:pt>
                <c:pt idx="88">
                  <c:v>14-08</c:v>
                </c:pt>
                <c:pt idx="89">
                  <c:v>17-08</c:v>
                </c:pt>
                <c:pt idx="90">
                  <c:v>18-08</c:v>
                </c:pt>
                <c:pt idx="91">
                  <c:v>19-08</c:v>
                </c:pt>
                <c:pt idx="92">
                  <c:v>20-08</c:v>
                </c:pt>
                <c:pt idx="93">
                  <c:v>21-08</c:v>
                </c:pt>
                <c:pt idx="94">
                  <c:v>24-08</c:v>
                </c:pt>
                <c:pt idx="95">
                  <c:v>25-08</c:v>
                </c:pt>
                <c:pt idx="96">
                  <c:v>26-08</c:v>
                </c:pt>
                <c:pt idx="97">
                  <c:v>27-08</c:v>
                </c:pt>
                <c:pt idx="98">
                  <c:v>31-08</c:v>
                </c:pt>
                <c:pt idx="99">
                  <c:v>01-09</c:v>
                </c:pt>
                <c:pt idx="100">
                  <c:v>02-09</c:v>
                </c:pt>
                <c:pt idx="101">
                  <c:v>03-09</c:v>
                </c:pt>
                <c:pt idx="102">
                  <c:v>04-09</c:v>
                </c:pt>
                <c:pt idx="103">
                  <c:v>07-09</c:v>
                </c:pt>
                <c:pt idx="104">
                  <c:v>08-09</c:v>
                </c:pt>
                <c:pt idx="105">
                  <c:v>09-09</c:v>
                </c:pt>
                <c:pt idx="106">
                  <c:v>10-09</c:v>
                </c:pt>
                <c:pt idx="107">
                  <c:v>11-09</c:v>
                </c:pt>
                <c:pt idx="108">
                  <c:v>14-09</c:v>
                </c:pt>
                <c:pt idx="109">
                  <c:v>15-09</c:v>
                </c:pt>
                <c:pt idx="110">
                  <c:v>16-09</c:v>
                </c:pt>
                <c:pt idx="111">
                  <c:v>17-09</c:v>
                </c:pt>
                <c:pt idx="112">
                  <c:v>18-09</c:v>
                </c:pt>
                <c:pt idx="113">
                  <c:v>21-09</c:v>
                </c:pt>
                <c:pt idx="114">
                  <c:v>22-09</c:v>
                </c:pt>
                <c:pt idx="115">
                  <c:v>23-09</c:v>
                </c:pt>
                <c:pt idx="116">
                  <c:v>28-09</c:v>
                </c:pt>
                <c:pt idx="117">
                  <c:v>29-09</c:v>
                </c:pt>
                <c:pt idx="118">
                  <c:v>30-09</c:v>
                </c:pt>
                <c:pt idx="119">
                  <c:v>02-10</c:v>
                </c:pt>
                <c:pt idx="120">
                  <c:v>03-10</c:v>
                </c:pt>
                <c:pt idx="121">
                  <c:v>06-10</c:v>
                </c:pt>
                <c:pt idx="122">
                  <c:v>07-10</c:v>
                </c:pt>
                <c:pt idx="123">
                  <c:v>08-10</c:v>
                </c:pt>
                <c:pt idx="124">
                  <c:v>09-10</c:v>
                </c:pt>
                <c:pt idx="125">
                  <c:v>10-10</c:v>
                </c:pt>
                <c:pt idx="126">
                  <c:v>13-10</c:v>
                </c:pt>
                <c:pt idx="127">
                  <c:v>14-10</c:v>
                </c:pt>
                <c:pt idx="128">
                  <c:v>15-10</c:v>
                </c:pt>
                <c:pt idx="129">
                  <c:v>16-10</c:v>
                </c:pt>
                <c:pt idx="130">
                  <c:v>19-10</c:v>
                </c:pt>
                <c:pt idx="131">
                  <c:v>20-10</c:v>
                </c:pt>
                <c:pt idx="132">
                  <c:v>21-10</c:v>
                </c:pt>
                <c:pt idx="133">
                  <c:v>22-10</c:v>
                </c:pt>
                <c:pt idx="134">
                  <c:v>23-10</c:v>
                </c:pt>
                <c:pt idx="135">
                  <c:v>26-10</c:v>
                </c:pt>
                <c:pt idx="136">
                  <c:v>27-10</c:v>
                </c:pt>
                <c:pt idx="137">
                  <c:v>28-10</c:v>
                </c:pt>
                <c:pt idx="138">
                  <c:v>29-10</c:v>
                </c:pt>
                <c:pt idx="139">
                  <c:v>30-10</c:v>
                </c:pt>
                <c:pt idx="140">
                  <c:v>02-11</c:v>
                </c:pt>
                <c:pt idx="141">
                  <c:v>03-11</c:v>
                </c:pt>
                <c:pt idx="142">
                  <c:v>04-11</c:v>
                </c:pt>
                <c:pt idx="143">
                  <c:v>05-11</c:v>
                </c:pt>
                <c:pt idx="144">
                  <c:v>06-11</c:v>
                </c:pt>
                <c:pt idx="145">
                  <c:v>09-11</c:v>
                </c:pt>
                <c:pt idx="146">
                  <c:v>10-11</c:v>
                </c:pt>
                <c:pt idx="147">
                  <c:v>11-11</c:v>
                </c:pt>
                <c:pt idx="148">
                  <c:v>12-11</c:v>
                </c:pt>
                <c:pt idx="149">
                  <c:v>13-11</c:v>
                </c:pt>
                <c:pt idx="150">
                  <c:v>16-11</c:v>
                </c:pt>
                <c:pt idx="151">
                  <c:v>17-11</c:v>
                </c:pt>
                <c:pt idx="152">
                  <c:v>18-11</c:v>
                </c:pt>
                <c:pt idx="153">
                  <c:v>19-11</c:v>
                </c:pt>
                <c:pt idx="154">
                  <c:v>20-11</c:v>
                </c:pt>
                <c:pt idx="155">
                  <c:v>23-11</c:v>
                </c:pt>
                <c:pt idx="156">
                  <c:v>24-11</c:v>
                </c:pt>
                <c:pt idx="157">
                  <c:v>25-11</c:v>
                </c:pt>
                <c:pt idx="158">
                  <c:v>26-11</c:v>
                </c:pt>
                <c:pt idx="159">
                  <c:v>27-11</c:v>
                </c:pt>
                <c:pt idx="160">
                  <c:v>30-11</c:v>
                </c:pt>
                <c:pt idx="161">
                  <c:v>01-12</c:v>
                </c:pt>
                <c:pt idx="162">
                  <c:v>02-12</c:v>
                </c:pt>
                <c:pt idx="163">
                  <c:v>03-12</c:v>
                </c:pt>
                <c:pt idx="164">
                  <c:v>04-12</c:v>
                </c:pt>
                <c:pt idx="165">
                  <c:v>07-12</c:v>
                </c:pt>
                <c:pt idx="166">
                  <c:v>08-12</c:v>
                </c:pt>
                <c:pt idx="167">
                  <c:v>09-12</c:v>
                </c:pt>
                <c:pt idx="168">
                  <c:v>10-12</c:v>
                </c:pt>
                <c:pt idx="169">
                  <c:v>11-12</c:v>
                </c:pt>
                <c:pt idx="170">
                  <c:v>14-12</c:v>
                </c:pt>
                <c:pt idx="171">
                  <c:v>15-12</c:v>
                </c:pt>
                <c:pt idx="172">
                  <c:v>16-12</c:v>
                </c:pt>
                <c:pt idx="173">
                  <c:v>17-12</c:v>
                </c:pt>
                <c:pt idx="174">
                  <c:v>18-12</c:v>
                </c:pt>
                <c:pt idx="175">
                  <c:v>21-12</c:v>
                </c:pt>
                <c:pt idx="176">
                  <c:v>22-12</c:v>
                </c:pt>
                <c:pt idx="177">
                  <c:v>23-12</c:v>
                </c:pt>
                <c:pt idx="178">
                  <c:v>29-12</c:v>
                </c:pt>
                <c:pt idx="179">
                  <c:v>30-12</c:v>
                </c:pt>
                <c:pt idx="180">
                  <c:v>31-12</c:v>
                </c:pt>
                <c:pt idx="181">
                  <c:v>04-01</c:v>
                </c:pt>
                <c:pt idx="182">
                  <c:v>05-01</c:v>
                </c:pt>
                <c:pt idx="183">
                  <c:v>06-01</c:v>
                </c:pt>
                <c:pt idx="184">
                  <c:v>07-01</c:v>
                </c:pt>
                <c:pt idx="185">
                  <c:v>08-01</c:v>
                </c:pt>
                <c:pt idx="186">
                  <c:v>11-01</c:v>
                </c:pt>
                <c:pt idx="187">
                  <c:v>12-01</c:v>
                </c:pt>
                <c:pt idx="188">
                  <c:v>13-01</c:v>
                </c:pt>
                <c:pt idx="189">
                  <c:v>14-01</c:v>
                </c:pt>
                <c:pt idx="190">
                  <c:v>15-01</c:v>
                </c:pt>
                <c:pt idx="191">
                  <c:v>18-01</c:v>
                </c:pt>
                <c:pt idx="192">
                  <c:v>19-01</c:v>
                </c:pt>
                <c:pt idx="193">
                  <c:v>20-01</c:v>
                </c:pt>
                <c:pt idx="194">
                  <c:v>21-01</c:v>
                </c:pt>
                <c:pt idx="195">
                  <c:v>22-01</c:v>
                </c:pt>
                <c:pt idx="196">
                  <c:v>25-01</c:v>
                </c:pt>
                <c:pt idx="197">
                  <c:v>26-01</c:v>
                </c:pt>
                <c:pt idx="198">
                  <c:v>27-01</c:v>
                </c:pt>
                <c:pt idx="199">
                  <c:v>28-01</c:v>
                </c:pt>
                <c:pt idx="200">
                  <c:v>29-01</c:v>
                </c:pt>
                <c:pt idx="201">
                  <c:v>01-02</c:v>
                </c:pt>
                <c:pt idx="202">
                  <c:v>02-02</c:v>
                </c:pt>
                <c:pt idx="203">
                  <c:v>03-02</c:v>
                </c:pt>
                <c:pt idx="204">
                  <c:v>04-02</c:v>
                </c:pt>
                <c:pt idx="205">
                  <c:v>08-02</c:v>
                </c:pt>
                <c:pt idx="206">
                  <c:v>09-02</c:v>
                </c:pt>
                <c:pt idx="207">
                  <c:v>10-02</c:v>
                </c:pt>
                <c:pt idx="208">
                  <c:v>11-02</c:v>
                </c:pt>
                <c:pt idx="209">
                  <c:v>15-02</c:v>
                </c:pt>
                <c:pt idx="210">
                  <c:v>16-02</c:v>
                </c:pt>
                <c:pt idx="211">
                  <c:v>17-02</c:v>
                </c:pt>
                <c:pt idx="212">
                  <c:v>18-02</c:v>
                </c:pt>
                <c:pt idx="213">
                  <c:v>19-02</c:v>
                </c:pt>
                <c:pt idx="214">
                  <c:v>22-02</c:v>
                </c:pt>
                <c:pt idx="215">
                  <c:v>23-02</c:v>
                </c:pt>
                <c:pt idx="216">
                  <c:v>24-02</c:v>
                </c:pt>
                <c:pt idx="217">
                  <c:v>25-02</c:v>
                </c:pt>
                <c:pt idx="218">
                  <c:v>26-02</c:v>
                </c:pt>
                <c:pt idx="219">
                  <c:v>29-02</c:v>
                </c:pt>
                <c:pt idx="220">
                  <c:v>01-03</c:v>
                </c:pt>
                <c:pt idx="221">
                  <c:v>02-03</c:v>
                </c:pt>
                <c:pt idx="222">
                  <c:v>03-03</c:v>
                </c:pt>
                <c:pt idx="223">
                  <c:v>04-03</c:v>
                </c:pt>
                <c:pt idx="224">
                  <c:v>07-03</c:v>
                </c:pt>
                <c:pt idx="225">
                  <c:v>08-03</c:v>
                </c:pt>
                <c:pt idx="226">
                  <c:v>09-03</c:v>
                </c:pt>
                <c:pt idx="227">
                  <c:v>10-03</c:v>
                </c:pt>
                <c:pt idx="228">
                  <c:v>11-03</c:v>
                </c:pt>
                <c:pt idx="229">
                  <c:v>14-03</c:v>
                </c:pt>
                <c:pt idx="230">
                  <c:v>15-03</c:v>
                </c:pt>
                <c:pt idx="231">
                  <c:v>16-03</c:v>
                </c:pt>
                <c:pt idx="232">
                  <c:v>17-03</c:v>
                </c:pt>
                <c:pt idx="233">
                  <c:v>18-03</c:v>
                </c:pt>
                <c:pt idx="234">
                  <c:v>21-03</c:v>
                </c:pt>
                <c:pt idx="235">
                  <c:v>22-03</c:v>
                </c:pt>
                <c:pt idx="236">
                  <c:v>23-03</c:v>
                </c:pt>
                <c:pt idx="237">
                  <c:v>24-03</c:v>
                </c:pt>
                <c:pt idx="238">
                  <c:v>29-03</c:v>
                </c:pt>
                <c:pt idx="239">
                  <c:v>30-03</c:v>
                </c:pt>
                <c:pt idx="240">
                  <c:v>31-03</c:v>
                </c:pt>
                <c:pt idx="241">
                  <c:v>01-04</c:v>
                </c:pt>
                <c:pt idx="242">
                  <c:v>04-04</c:v>
                </c:pt>
                <c:pt idx="243">
                  <c:v>05-04</c:v>
                </c:pt>
                <c:pt idx="244">
                  <c:v>06-04</c:v>
                </c:pt>
                <c:pt idx="245">
                  <c:v>07-04</c:v>
                </c:pt>
                <c:pt idx="246">
                  <c:v>08-04</c:v>
                </c:pt>
                <c:pt idx="247">
                  <c:v>11-04</c:v>
                </c:pt>
                <c:pt idx="248">
                  <c:v>12-04</c:v>
                </c:pt>
                <c:pt idx="249">
                  <c:v>13-04</c:v>
                </c:pt>
                <c:pt idx="250">
                  <c:v>14-04</c:v>
                </c:pt>
                <c:pt idx="251">
                  <c:v>15-04</c:v>
                </c:pt>
                <c:pt idx="252">
                  <c:v>18-04</c:v>
                </c:pt>
                <c:pt idx="253">
                  <c:v>19-04</c:v>
                </c:pt>
                <c:pt idx="254">
                  <c:v>20-04</c:v>
                </c:pt>
                <c:pt idx="255">
                  <c:v>21-04</c:v>
                </c:pt>
                <c:pt idx="256">
                  <c:v>22-04</c:v>
                </c:pt>
                <c:pt idx="257">
                  <c:v>25-04</c:v>
                </c:pt>
                <c:pt idx="258">
                  <c:v>26-04</c:v>
                </c:pt>
                <c:pt idx="259">
                  <c:v>27-04</c:v>
                </c:pt>
                <c:pt idx="260">
                  <c:v>28-04</c:v>
                </c:pt>
                <c:pt idx="261">
                  <c:v>29-04</c:v>
                </c:pt>
                <c:pt idx="262">
                  <c:v>03-05</c:v>
                </c:pt>
                <c:pt idx="263">
                  <c:v>04-05</c:v>
                </c:pt>
                <c:pt idx="264">
                  <c:v>05-05</c:v>
                </c:pt>
                <c:pt idx="265">
                  <c:v>06-05</c:v>
                </c:pt>
                <c:pt idx="266">
                  <c:v>09-05</c:v>
                </c:pt>
                <c:pt idx="267">
                  <c:v>10-05</c:v>
                </c:pt>
                <c:pt idx="268">
                  <c:v>11-05</c:v>
                </c:pt>
                <c:pt idx="269">
                  <c:v>12-05</c:v>
                </c:pt>
                <c:pt idx="270">
                  <c:v>13-05</c:v>
                </c:pt>
                <c:pt idx="271">
                  <c:v>16-05</c:v>
                </c:pt>
                <c:pt idx="272">
                  <c:v>17-05</c:v>
                </c:pt>
                <c:pt idx="273">
                  <c:v>18-05</c:v>
                </c:pt>
                <c:pt idx="274">
                  <c:v>19-05</c:v>
                </c:pt>
                <c:pt idx="275">
                  <c:v>20-05</c:v>
                </c:pt>
                <c:pt idx="276">
                  <c:v>23-05</c:v>
                </c:pt>
                <c:pt idx="277">
                  <c:v>24-05</c:v>
                </c:pt>
                <c:pt idx="278">
                  <c:v>25-05</c:v>
                </c:pt>
                <c:pt idx="279">
                  <c:v>26-05</c:v>
                </c:pt>
                <c:pt idx="280">
                  <c:v>27-05</c:v>
                </c:pt>
                <c:pt idx="281">
                  <c:v>31-05</c:v>
                </c:pt>
                <c:pt idx="282">
                  <c:v>01-06</c:v>
                </c:pt>
                <c:pt idx="283">
                  <c:v>02-06</c:v>
                </c:pt>
                <c:pt idx="284">
                  <c:v>03-06</c:v>
                </c:pt>
                <c:pt idx="285">
                  <c:v>06-06</c:v>
                </c:pt>
                <c:pt idx="286">
                  <c:v>07-06</c:v>
                </c:pt>
                <c:pt idx="287">
                  <c:v>08-06</c:v>
                </c:pt>
                <c:pt idx="288">
                  <c:v>09-06</c:v>
                </c:pt>
                <c:pt idx="289">
                  <c:v>10-06</c:v>
                </c:pt>
                <c:pt idx="290">
                  <c:v>13-06</c:v>
                </c:pt>
                <c:pt idx="291">
                  <c:v>14-06</c:v>
                </c:pt>
                <c:pt idx="292">
                  <c:v>15-06</c:v>
                </c:pt>
                <c:pt idx="293">
                  <c:v>16-06</c:v>
                </c:pt>
                <c:pt idx="294">
                  <c:v>17-06</c:v>
                </c:pt>
                <c:pt idx="295">
                  <c:v>20-06</c:v>
                </c:pt>
                <c:pt idx="296">
                  <c:v>21-06</c:v>
                </c:pt>
                <c:pt idx="297">
                  <c:v>22-06</c:v>
                </c:pt>
                <c:pt idx="298">
                  <c:v>23-06</c:v>
                </c:pt>
                <c:pt idx="299">
                  <c:v>24-06</c:v>
                </c:pt>
                <c:pt idx="300">
                  <c:v>27-06</c:v>
                </c:pt>
                <c:pt idx="301">
                  <c:v>28-06</c:v>
                </c:pt>
                <c:pt idx="302">
                  <c:v>29-06</c:v>
                </c:pt>
                <c:pt idx="303">
                  <c:v>30-06</c:v>
                </c:pt>
              </c:strCache>
            </c:strRef>
          </c:cat>
          <c:val>
            <c:numRef>
              <c:f>Sheet2!$C$318:$C$621</c:f>
              <c:numCache>
                <c:formatCode>0.00;[Red]0.00</c:formatCode>
                <c:ptCount val="304"/>
                <c:pt idx="0" formatCode="_(* #,##0.00_);_(* \(#,##0.00\);_(* &quot;-&quot;??_);_(@_)">
                  <c:v>1000</c:v>
                </c:pt>
                <c:pt idx="1">
                  <c:v>1000</c:v>
                </c:pt>
                <c:pt idx="2">
                  <c:v>1024.9003804165709</c:v>
                </c:pt>
                <c:pt idx="3">
                  <c:v>1024.9003804165709</c:v>
                </c:pt>
                <c:pt idx="4">
                  <c:v>1020.583422626894</c:v>
                </c:pt>
                <c:pt idx="5">
                  <c:v>1019.1688982415111</c:v>
                </c:pt>
                <c:pt idx="6">
                  <c:v>994.46808087201919</c:v>
                </c:pt>
                <c:pt idx="7">
                  <c:v>1002.7016866618497</c:v>
                </c:pt>
                <c:pt idx="8">
                  <c:v>994.46808087201919</c:v>
                </c:pt>
                <c:pt idx="9">
                  <c:v>994.46808087201919</c:v>
                </c:pt>
                <c:pt idx="10">
                  <c:v>994.46808087201919</c:v>
                </c:pt>
                <c:pt idx="11">
                  <c:v>994.1962607139784</c:v>
                </c:pt>
                <c:pt idx="12">
                  <c:v>990.82299317921456</c:v>
                </c:pt>
                <c:pt idx="13">
                  <c:v>990.82299317921456</c:v>
                </c:pt>
                <c:pt idx="14">
                  <c:v>990.82299317921456</c:v>
                </c:pt>
                <c:pt idx="15">
                  <c:v>994.1962607139784</c:v>
                </c:pt>
                <c:pt idx="16">
                  <c:v>1018.8970780834703</c:v>
                </c:pt>
                <c:pt idx="17">
                  <c:v>1003.0885549669956</c:v>
                </c:pt>
                <c:pt idx="18">
                  <c:v>923.60289664115646</c:v>
                </c:pt>
                <c:pt idx="19">
                  <c:v>914.71060238813948</c:v>
                </c:pt>
                <c:pt idx="20">
                  <c:v>926.73533922860315</c:v>
                </c:pt>
                <c:pt idx="21">
                  <c:v>926.73533922860315</c:v>
                </c:pt>
                <c:pt idx="22">
                  <c:v>934.96894501843349</c:v>
                </c:pt>
                <c:pt idx="23">
                  <c:v>937.31241427364398</c:v>
                </c:pt>
                <c:pt idx="24">
                  <c:v>920.5974967125494</c:v>
                </c:pt>
                <c:pt idx="25">
                  <c:v>935.58912627449808</c:v>
                </c:pt>
                <c:pt idx="26">
                  <c:v>936.41961025917692</c:v>
                </c:pt>
                <c:pt idx="27">
                  <c:v>937.78087766871931</c:v>
                </c:pt>
                <c:pt idx="28">
                  <c:v>951.01842850627997</c:v>
                </c:pt>
                <c:pt idx="29">
                  <c:v>961.65360641407608</c:v>
                </c:pt>
                <c:pt idx="30">
                  <c:v>955.20626079829003</c:v>
                </c:pt>
                <c:pt idx="31">
                  <c:v>937.5458122664221</c:v>
                </c:pt>
                <c:pt idx="32">
                  <c:v>921.32918509613478</c:v>
                </c:pt>
                <c:pt idx="33">
                  <c:v>908.60058959847902</c:v>
                </c:pt>
                <c:pt idx="34">
                  <c:v>908.60058959847902</c:v>
                </c:pt>
                <c:pt idx="35">
                  <c:v>908.52987109675769</c:v>
                </c:pt>
                <c:pt idx="36">
                  <c:v>903.01967061364428</c:v>
                </c:pt>
                <c:pt idx="37">
                  <c:v>916.5114986091329</c:v>
                </c:pt>
                <c:pt idx="38">
                  <c:v>954.89370852834622</c:v>
                </c:pt>
                <c:pt idx="39">
                  <c:v>966.05955891418705</c:v>
                </c:pt>
                <c:pt idx="40">
                  <c:v>936.7829878770367</c:v>
                </c:pt>
                <c:pt idx="41">
                  <c:v>936.7829878770367</c:v>
                </c:pt>
                <c:pt idx="42">
                  <c:v>926.83986624535976</c:v>
                </c:pt>
                <c:pt idx="43">
                  <c:v>967.85843808804441</c:v>
                </c:pt>
                <c:pt idx="44">
                  <c:v>926.87221774687407</c:v>
                </c:pt>
                <c:pt idx="45">
                  <c:v>913.07495201356755</c:v>
                </c:pt>
                <c:pt idx="46">
                  <c:v>913.07495201356755</c:v>
                </c:pt>
                <c:pt idx="47">
                  <c:v>922.69623522429868</c:v>
                </c:pt>
                <c:pt idx="48">
                  <c:v>943.72685338899191</c:v>
                </c:pt>
                <c:pt idx="49">
                  <c:v>945.33580890702683</c:v>
                </c:pt>
                <c:pt idx="50">
                  <c:v>945.18570379339712</c:v>
                </c:pt>
                <c:pt idx="51">
                  <c:v>945.18570379339712</c:v>
                </c:pt>
                <c:pt idx="52">
                  <c:v>908.29114082625847</c:v>
                </c:pt>
                <c:pt idx="53">
                  <c:v>924.38069600660822</c:v>
                </c:pt>
                <c:pt idx="54">
                  <c:v>904.0551028307118</c:v>
                </c:pt>
                <c:pt idx="55">
                  <c:v>904.0551028307118</c:v>
                </c:pt>
                <c:pt idx="56">
                  <c:v>925.55828015980308</c:v>
                </c:pt>
                <c:pt idx="57">
                  <c:v>925.55828015980308</c:v>
                </c:pt>
                <c:pt idx="58">
                  <c:v>909.46872497945321</c:v>
                </c:pt>
                <c:pt idx="59">
                  <c:v>904.2876004523265</c:v>
                </c:pt>
                <c:pt idx="60">
                  <c:v>894.32211741981371</c:v>
                </c:pt>
                <c:pt idx="61">
                  <c:v>905.59014707419624</c:v>
                </c:pt>
                <c:pt idx="62">
                  <c:v>902.52997069850801</c:v>
                </c:pt>
                <c:pt idx="63">
                  <c:v>902.52997069850801</c:v>
                </c:pt>
                <c:pt idx="64">
                  <c:v>920.91713234336635</c:v>
                </c:pt>
                <c:pt idx="65">
                  <c:v>888.52752890840895</c:v>
                </c:pt>
                <c:pt idx="66">
                  <c:v>896.97911163441506</c:v>
                </c:pt>
                <c:pt idx="67">
                  <c:v>883.01541553774143</c:v>
                </c:pt>
                <c:pt idx="68">
                  <c:v>860.90587168093839</c:v>
                </c:pt>
                <c:pt idx="69">
                  <c:v>883.94764795461242</c:v>
                </c:pt>
                <c:pt idx="70">
                  <c:v>889.98123114678242</c:v>
                </c:pt>
                <c:pt idx="71">
                  <c:v>883.50017320512063</c:v>
                </c:pt>
                <c:pt idx="72">
                  <c:v>896.2145677045927</c:v>
                </c:pt>
                <c:pt idx="73">
                  <c:v>870.30421949779031</c:v>
                </c:pt>
                <c:pt idx="74">
                  <c:v>890.65356766644857</c:v>
                </c:pt>
                <c:pt idx="75">
                  <c:v>872.3826766146334</c:v>
                </c:pt>
                <c:pt idx="76">
                  <c:v>896.1976263545256</c:v>
                </c:pt>
                <c:pt idx="77">
                  <c:v>891.17313659202136</c:v>
                </c:pt>
                <c:pt idx="78">
                  <c:v>868.85205527022845</c:v>
                </c:pt>
                <c:pt idx="79">
                  <c:v>867.99870023442872</c:v>
                </c:pt>
                <c:pt idx="80">
                  <c:v>866.09079289883459</c:v>
                </c:pt>
                <c:pt idx="81">
                  <c:v>865.48917247102031</c:v>
                </c:pt>
                <c:pt idx="82">
                  <c:v>872.58975139054144</c:v>
                </c:pt>
                <c:pt idx="83">
                  <c:v>863.3788690727971</c:v>
                </c:pt>
                <c:pt idx="84">
                  <c:v>872.62674289426457</c:v>
                </c:pt>
                <c:pt idx="85">
                  <c:v>872.69009761484028</c:v>
                </c:pt>
                <c:pt idx="86">
                  <c:v>871.10758833751822</c:v>
                </c:pt>
                <c:pt idx="87">
                  <c:v>856.84533057610565</c:v>
                </c:pt>
                <c:pt idx="88">
                  <c:v>868.32823204711292</c:v>
                </c:pt>
                <c:pt idx="89">
                  <c:v>867.87460472126224</c:v>
                </c:pt>
                <c:pt idx="90">
                  <c:v>854.80351708410933</c:v>
                </c:pt>
                <c:pt idx="91">
                  <c:v>856.2982761719062</c:v>
                </c:pt>
                <c:pt idx="92">
                  <c:v>850.82522724168996</c:v>
                </c:pt>
                <c:pt idx="93">
                  <c:v>861.79012120656159</c:v>
                </c:pt>
                <c:pt idx="94">
                  <c:v>860.08768762713294</c:v>
                </c:pt>
                <c:pt idx="95">
                  <c:v>855.43531291816191</c:v>
                </c:pt>
                <c:pt idx="96">
                  <c:v>855.46827197372272</c:v>
                </c:pt>
                <c:pt idx="97">
                  <c:v>848.69486717472785</c:v>
                </c:pt>
                <c:pt idx="98">
                  <c:v>806.01481268343298</c:v>
                </c:pt>
                <c:pt idx="99">
                  <c:v>789.01883245454121</c:v>
                </c:pt>
                <c:pt idx="100">
                  <c:v>793.26451241744587</c:v>
                </c:pt>
                <c:pt idx="101">
                  <c:v>837.05367426833743</c:v>
                </c:pt>
                <c:pt idx="102">
                  <c:v>835.76731795117871</c:v>
                </c:pt>
                <c:pt idx="103">
                  <c:v>820.89157120224138</c:v>
                </c:pt>
                <c:pt idx="104">
                  <c:v>789.12990535713982</c:v>
                </c:pt>
                <c:pt idx="105">
                  <c:v>777.47897003740457</c:v>
                </c:pt>
                <c:pt idx="106">
                  <c:v>784.05235952425198</c:v>
                </c:pt>
                <c:pt idx="107">
                  <c:v>799.10607551899091</c:v>
                </c:pt>
                <c:pt idx="108">
                  <c:v>785.82961422471499</c:v>
                </c:pt>
                <c:pt idx="109">
                  <c:v>782.20167456123954</c:v>
                </c:pt>
                <c:pt idx="110">
                  <c:v>764.39108860584076</c:v>
                </c:pt>
                <c:pt idx="111">
                  <c:v>768.508746471265</c:v>
                </c:pt>
                <c:pt idx="112">
                  <c:v>785.31783530181042</c:v>
                </c:pt>
                <c:pt idx="113">
                  <c:v>787.26588173295568</c:v>
                </c:pt>
                <c:pt idx="114">
                  <c:v>763.14259892040957</c:v>
                </c:pt>
                <c:pt idx="115">
                  <c:v>785.57364614729192</c:v>
                </c:pt>
                <c:pt idx="116">
                  <c:v>802.1900940857945</c:v>
                </c:pt>
                <c:pt idx="117">
                  <c:v>780.39403469952617</c:v>
                </c:pt>
                <c:pt idx="118">
                  <c:v>832.63438419152862</c:v>
                </c:pt>
                <c:pt idx="119">
                  <c:v>780.75858078002489</c:v>
                </c:pt>
                <c:pt idx="120">
                  <c:v>813.15323040732301</c:v>
                </c:pt>
                <c:pt idx="121">
                  <c:v>806.31791835071874</c:v>
                </c:pt>
                <c:pt idx="122">
                  <c:v>800.0034698002778</c:v>
                </c:pt>
                <c:pt idx="123">
                  <c:v>762.44247757238588</c:v>
                </c:pt>
                <c:pt idx="124">
                  <c:v>753.5071800327031</c:v>
                </c:pt>
                <c:pt idx="125">
                  <c:v>785.5865656447279</c:v>
                </c:pt>
                <c:pt idx="126">
                  <c:v>785.15559551366698</c:v>
                </c:pt>
                <c:pt idx="127">
                  <c:v>758.44836947121212</c:v>
                </c:pt>
                <c:pt idx="128">
                  <c:v>753.17578824426573</c:v>
                </c:pt>
                <c:pt idx="129">
                  <c:v>785.33752701359856</c:v>
                </c:pt>
                <c:pt idx="130">
                  <c:v>777.47073118638446</c:v>
                </c:pt>
                <c:pt idx="131">
                  <c:v>772.69551076698281</c:v>
                </c:pt>
                <c:pt idx="132">
                  <c:v>761.04179176822424</c:v>
                </c:pt>
                <c:pt idx="133">
                  <c:v>729.74755446505503</c:v>
                </c:pt>
                <c:pt idx="134">
                  <c:v>734.10050146677304</c:v>
                </c:pt>
                <c:pt idx="135">
                  <c:v>770.50803761147347</c:v>
                </c:pt>
                <c:pt idx="136">
                  <c:v>730.11865165118263</c:v>
                </c:pt>
                <c:pt idx="137">
                  <c:v>726.16990445964461</c:v>
                </c:pt>
                <c:pt idx="138">
                  <c:v>733.91681220751252</c:v>
                </c:pt>
                <c:pt idx="139">
                  <c:v>733.95795584490349</c:v>
                </c:pt>
                <c:pt idx="140">
                  <c:v>750.10054068565751</c:v>
                </c:pt>
                <c:pt idx="141">
                  <c:v>732.99602155564651</c:v>
                </c:pt>
                <c:pt idx="142">
                  <c:v>731.1498536891711</c:v>
                </c:pt>
                <c:pt idx="143">
                  <c:v>735.60491911069369</c:v>
                </c:pt>
                <c:pt idx="144">
                  <c:v>690.27969440240702</c:v>
                </c:pt>
                <c:pt idx="145">
                  <c:v>726.38475999178183</c:v>
                </c:pt>
                <c:pt idx="146">
                  <c:v>727.18532094718148</c:v>
                </c:pt>
                <c:pt idx="147">
                  <c:v>732.00018723012113</c:v>
                </c:pt>
                <c:pt idx="148">
                  <c:v>684.48537559031172</c:v>
                </c:pt>
                <c:pt idx="149">
                  <c:v>728.55452601690411</c:v>
                </c:pt>
                <c:pt idx="150">
                  <c:v>688.38451429400709</c:v>
                </c:pt>
                <c:pt idx="151">
                  <c:v>699.81087003546838</c:v>
                </c:pt>
                <c:pt idx="152">
                  <c:v>694.93124728924886</c:v>
                </c:pt>
                <c:pt idx="153">
                  <c:v>680.91635077314459</c:v>
                </c:pt>
                <c:pt idx="154">
                  <c:v>680.68195329680293</c:v>
                </c:pt>
                <c:pt idx="155">
                  <c:v>680.60951545963439</c:v>
                </c:pt>
                <c:pt idx="156">
                  <c:v>679.3475795218601</c:v>
                </c:pt>
                <c:pt idx="157">
                  <c:v>676.98017330871312</c:v>
                </c:pt>
                <c:pt idx="158">
                  <c:v>684.71395394644026</c:v>
                </c:pt>
                <c:pt idx="159">
                  <c:v>683.10146626607104</c:v>
                </c:pt>
                <c:pt idx="160">
                  <c:v>693.5866644052727</c:v>
                </c:pt>
                <c:pt idx="161">
                  <c:v>688.85934697917276</c:v>
                </c:pt>
                <c:pt idx="162">
                  <c:v>688.05362478298071</c:v>
                </c:pt>
                <c:pt idx="163">
                  <c:v>648.67979934180812</c:v>
                </c:pt>
                <c:pt idx="164">
                  <c:v>646.56115752812241</c:v>
                </c:pt>
                <c:pt idx="165">
                  <c:v>648.07729421624072</c:v>
                </c:pt>
                <c:pt idx="166">
                  <c:v>609.5603744213206</c:v>
                </c:pt>
                <c:pt idx="167">
                  <c:v>617.46841534628174</c:v>
                </c:pt>
                <c:pt idx="168">
                  <c:v>616.4279061525998</c:v>
                </c:pt>
                <c:pt idx="169">
                  <c:v>617.86787184321338</c:v>
                </c:pt>
                <c:pt idx="170">
                  <c:v>587.81731632836079</c:v>
                </c:pt>
                <c:pt idx="171">
                  <c:v>609.94513739079707</c:v>
                </c:pt>
                <c:pt idx="172">
                  <c:v>601.99301588346998</c:v>
                </c:pt>
                <c:pt idx="173">
                  <c:v>601.97719980162003</c:v>
                </c:pt>
                <c:pt idx="174">
                  <c:v>575.10567673860203</c:v>
                </c:pt>
                <c:pt idx="175" formatCode="_(* #,##0.00_);_(* \(#,##0.00\);_(* &quot;-&quot;??_);_(@_)">
                  <c:v>581.42110983497287</c:v>
                </c:pt>
                <c:pt idx="176" formatCode="_(* #,##0.00_);_(* \(#,##0.00\);_(* &quot;-&quot;??_);_(@_)">
                  <c:v>598.92660905157686</c:v>
                </c:pt>
                <c:pt idx="177" formatCode="_(* #,##0.00_);_(* \(#,##0.00\);_(* &quot;-&quot;??_);_(@_)">
                  <c:v>603.99065863490966</c:v>
                </c:pt>
                <c:pt idx="178" formatCode="_(* #,##0.00_);_(* \(#,##0.00\);_(* &quot;-&quot;??_);_(@_)">
                  <c:v>624.58319720396253</c:v>
                </c:pt>
                <c:pt idx="179" formatCode="_(* #,##0.00_);_(* \(#,##0.00\);_(* &quot;-&quot;??_);_(@_)">
                  <c:v>621.43105870784416</c:v>
                </c:pt>
                <c:pt idx="180" formatCode="_(* #,##0.00_);_(* \(#,##0.00\);_(* &quot;-&quot;??_);_(@_)">
                  <c:v>582.79291176149479</c:v>
                </c:pt>
                <c:pt idx="181" formatCode="_(* #,##0.00_);_(* \(#,##0.00\);_(* &quot;-&quot;??_);_(@_)">
                  <c:v>583.06879887445177</c:v>
                </c:pt>
                <c:pt idx="182" formatCode="_(* #,##0.00_);_(* \(#,##0.00\);_(* &quot;-&quot;??_);_(@_)">
                  <c:v>618.49682221827811</c:v>
                </c:pt>
                <c:pt idx="183" formatCode="_(* #,##0.00_);_(* \(#,##0.00\);_(* &quot;-&quot;??_);_(@_)">
                  <c:v>638.42508534918045</c:v>
                </c:pt>
                <c:pt idx="184" formatCode="_(* #,##0.00_);_(* \(#,##0.00\);_(* &quot;-&quot;??_);_(@_)">
                  <c:v>638.6556232375591</c:v>
                </c:pt>
                <c:pt idx="185" formatCode="_(* #,##0.00_);_(* \(#,##0.00\);_(* &quot;-&quot;??_);_(@_)">
                  <c:v>638.6556232375591</c:v>
                </c:pt>
                <c:pt idx="186" formatCode="_(* #,##0.00_);_(* \(#,##0.00\);_(* &quot;-&quot;??_);_(@_)">
                  <c:v>638.85795406962359</c:v>
                </c:pt>
                <c:pt idx="187" formatCode="_(* #,##0.00_);_(* \(#,##0.00\);_(* &quot;-&quot;??_);_(@_)">
                  <c:v>638.85795407124351</c:v>
                </c:pt>
                <c:pt idx="188" formatCode="_(* #,##0.00_);_(* \(#,##0.00\);_(* &quot;-&quot;??_);_(@_)">
                  <c:v>639.50593111386615</c:v>
                </c:pt>
                <c:pt idx="189" formatCode="_(* #,##0.00_);_(* \(#,##0.00\);_(* &quot;-&quot;??_);_(@_)">
                  <c:v>639.50593111548608</c:v>
                </c:pt>
                <c:pt idx="190" formatCode="_(* #,##0.00_);_(* \(#,##0.00\);_(* &quot;-&quot;??_);_(@_)">
                  <c:v>639.50593111548608</c:v>
                </c:pt>
                <c:pt idx="191" formatCode="_(* #,##0.00_);_(* \(#,##0.00\);_(* &quot;-&quot;??_);_(@_)">
                  <c:v>639.50593111548608</c:v>
                </c:pt>
                <c:pt idx="192" formatCode="_(* #,##0.00_);_(* \(#,##0.00\);_(* &quot;-&quot;??_);_(@_)">
                  <c:v>640.15390815810861</c:v>
                </c:pt>
                <c:pt idx="193" formatCode="_(* #,##0.00_);_(* \(#,##0.00\);_(* &quot;-&quot;??_);_(@_)">
                  <c:v>640.15390815810861</c:v>
                </c:pt>
                <c:pt idx="194" formatCode="_(* #,##0.00_);_(* \(#,##0.00\);_(* &quot;-&quot;??_);_(@_)">
                  <c:v>642.98880772666905</c:v>
                </c:pt>
                <c:pt idx="195" formatCode="_(* #,##0.00_);_(* \(#,##0.00\);_(* &quot;-&quot;??_);_(@_)">
                  <c:v>639.74892250545702</c:v>
                </c:pt>
                <c:pt idx="196" formatCode="_(* #,##0.00_);_(* \(#,##0.00\);_(* &quot;-&quot;??_);_(@_)">
                  <c:v>631.84088158013958</c:v>
                </c:pt>
                <c:pt idx="197" formatCode="_(* #,##0.00_);_(* \(#,##0.00\);_(* &quot;-&quot;??_);_(@_)">
                  <c:v>631.84088158013958</c:v>
                </c:pt>
                <c:pt idx="198" formatCode="_(* #,##0.00_);_(* \(#,##0.00\);_(* &quot;-&quot;??_);_(@_)">
                  <c:v>631.03091027483651</c:v>
                </c:pt>
                <c:pt idx="199" formatCode="_(* #,##0.00_);_(* \(#,##0.00\);_(* &quot;-&quot;??_);_(@_)">
                  <c:v>631.84055759197349</c:v>
                </c:pt>
                <c:pt idx="200" formatCode="_(* #,##0.00_);_(* \(#,##0.00\);_(* &quot;-&quot;??_);_(@_)">
                  <c:v>631.84055759197372</c:v>
                </c:pt>
                <c:pt idx="201" formatCode="_(* #,##0.00_);_(* \(#,##0.00\);_(* &quot;-&quot;??_);_(@_)">
                  <c:v>617.48983062056311</c:v>
                </c:pt>
                <c:pt idx="202" formatCode="_(* #,##0.00_);_(* \(#,##0.00\);_(* &quot;-&quot;??_);_(@_)">
                  <c:v>604.76052745887</c:v>
                </c:pt>
                <c:pt idx="203" formatCode="_(* #,##0.00_);_(* \(#,##0.00\);_(* &quot;-&quot;??_);_(@_)">
                  <c:v>608.49204633866543</c:v>
                </c:pt>
                <c:pt idx="204" formatCode="_(* #,##0.00_);_(* \(#,##0.00\);_(* &quot;-&quot;??_);_(@_)">
                  <c:v>608.49204633866543</c:v>
                </c:pt>
                <c:pt idx="205" formatCode="_(* #,##0.00_);_(* \(#,##0.00\);_(* &quot;-&quot;??_);_(@_)">
                  <c:v>608.26426594651798</c:v>
                </c:pt>
                <c:pt idx="206" formatCode="_(* #,##0.00_);_(* \(#,##0.00\);_(* &quot;-&quot;??_);_(@_)">
                  <c:v>608.26426594811835</c:v>
                </c:pt>
                <c:pt idx="207" formatCode="_(* #,##0.00_);_(* \(#,##0.00\);_(* &quot;-&quot;??_);_(@_)">
                  <c:v>608.49204633866543</c:v>
                </c:pt>
                <c:pt idx="208" formatCode="_(* #,##0.00_);_(* \(#,##0.00\);_(* &quot;-&quot;??_);_(@_)">
                  <c:v>589.89603121896653</c:v>
                </c:pt>
                <c:pt idx="209" formatCode="_(* #,##0.00_);_(* \(#,##0.00\);_(* &quot;-&quot;??_);_(@_)">
                  <c:v>589.89603121896653</c:v>
                </c:pt>
                <c:pt idx="210" formatCode="_(* #,##0.00_);_(* \(#,##0.00\);_(* &quot;-&quot;??_);_(@_)">
                  <c:v>589.89603121896653</c:v>
                </c:pt>
                <c:pt idx="211" formatCode="_(* #,##0.00_);_(* \(#,##0.00\);_(* &quot;-&quot;??_);_(@_)">
                  <c:v>589.3762633354836</c:v>
                </c:pt>
                <c:pt idx="212" formatCode="_(* #,##0.00_);_(* \(#,##0.00\);_(* &quot;-&quot;??_);_(@_)">
                  <c:v>589.3762633354836</c:v>
                </c:pt>
                <c:pt idx="213" formatCode="_(* #,##0.00_);_(* \(#,##0.00\);_(* &quot;-&quot;??_);_(@_)">
                  <c:v>589.3762633354836</c:v>
                </c:pt>
                <c:pt idx="214" formatCode="_(* #,##0.00_);_(* \(#,##0.00\);_(* &quot;-&quot;??_);_(@_)">
                  <c:v>592.02705393218548</c:v>
                </c:pt>
                <c:pt idx="215" formatCode="_(* #,##0.00_);_(* \(#,##0.00\);_(* &quot;-&quot;??_);_(@_)">
                  <c:v>592.02705393218548</c:v>
                </c:pt>
                <c:pt idx="216" formatCode="_(* #,##0.00_);_(* \(#,##0.00\);_(* &quot;-&quot;??_);_(@_)">
                  <c:v>588.34575156102653</c:v>
                </c:pt>
                <c:pt idx="217" formatCode="_(* #,##0.00_);_(* \(#,##0.00\);_(* &quot;-&quot;??_);_(@_)">
                  <c:v>589.62620455969056</c:v>
                </c:pt>
                <c:pt idx="218" formatCode="_(* #,##0.00_);_(* \(#,##0.00\);_(* &quot;-&quot;??_);_(@_)">
                  <c:v>589.62620455969056</c:v>
                </c:pt>
                <c:pt idx="219" formatCode="_(* #,##0.00_);_(* \(#,##0.00\);_(* &quot;-&quot;??_);_(@_)">
                  <c:v>586.78607177751053</c:v>
                </c:pt>
                <c:pt idx="220" formatCode="_(* #,##0.00_);_(* \(#,##0.00\);_(* &quot;-&quot;??_);_(@_)">
                  <c:v>593.63490402356922</c:v>
                </c:pt>
                <c:pt idx="221" formatCode="_(* #,##0.00_);_(* \(#,##0.00\);_(* &quot;-&quot;??_);_(@_)">
                  <c:v>590.12776337815217</c:v>
                </c:pt>
                <c:pt idx="222" formatCode="_(* #,##0.00_);_(* \(#,##0.00\);_(* &quot;-&quot;??_);_(@_)">
                  <c:v>590.12776337815217</c:v>
                </c:pt>
                <c:pt idx="223" formatCode="_(* #,##0.00_);_(* \(#,##0.00\);_(* &quot;-&quot;??_);_(@_)">
                  <c:v>590.12776337815217</c:v>
                </c:pt>
                <c:pt idx="224" formatCode="_(* #,##0.00_);_(* \(#,##0.00\);_(* &quot;-&quot;??_);_(@_)">
                  <c:v>594.40098174746458</c:v>
                </c:pt>
                <c:pt idx="225" formatCode="_(* #,##0.00_);_(* \(#,##0.00\);_(* &quot;-&quot;??_);_(@_)">
                  <c:v>599.91768135935979</c:v>
                </c:pt>
                <c:pt idx="226" formatCode="_(* #,##0.00_);_(* \(#,##0.00\);_(* &quot;-&quot;??_);_(@_)">
                  <c:v>603.06666938584169</c:v>
                </c:pt>
                <c:pt idx="227" formatCode="_(* #,##0.00_);_(* \(#,##0.00\);_(* &quot;-&quot;??_);_(@_)">
                  <c:v>580.85509046670256</c:v>
                </c:pt>
                <c:pt idx="228" formatCode="_(* #,##0.00_);_(* \(#,##0.00\);_(* &quot;-&quot;??_);_(@_)">
                  <c:v>580.85509046670256</c:v>
                </c:pt>
                <c:pt idx="229" formatCode="_(* #,##0.00_);_(* \(#,##0.00\);_(* &quot;-&quot;??_);_(@_)">
                  <c:v>600.03614722562293</c:v>
                </c:pt>
                <c:pt idx="230" formatCode="_(* #,##0.00_);_(* \(#,##0.00\);_(* &quot;-&quot;??_);_(@_)">
                  <c:v>579.59337881551812</c:v>
                </c:pt>
                <c:pt idx="231" formatCode="_(* #,##0.00_);_(* \(#,##0.00\);_(* &quot;-&quot;??_);_(@_)">
                  <c:v>579.59337881551812</c:v>
                </c:pt>
                <c:pt idx="232" formatCode="_(* #,##0.00_);_(* \(#,##0.00\);_(* &quot;-&quot;??_);_(@_)">
                  <c:v>579.59337881551812</c:v>
                </c:pt>
                <c:pt idx="233" formatCode="_(* #,##0.00_);_(* \(#,##0.00\);_(* &quot;-&quot;??_);_(@_)">
                  <c:v>579.59337881551812</c:v>
                </c:pt>
                <c:pt idx="234" formatCode="_(* #,##0.00_);_(* \(#,##0.00\);_(* &quot;-&quot;??_);_(@_)">
                  <c:v>580.16715914389226</c:v>
                </c:pt>
                <c:pt idx="235" formatCode="_(* #,##0.00_);_(* \(#,##0.00\);_(* &quot;-&quot;??_);_(@_)">
                  <c:v>580.16715914389226</c:v>
                </c:pt>
                <c:pt idx="236" formatCode="_(* #,##0.00_);_(* \(#,##0.00\);_(* &quot;-&quot;??_);_(@_)">
                  <c:v>577.88912828611285</c:v>
                </c:pt>
                <c:pt idx="237" formatCode="_(* #,##0.00_);_(* \(#,##0.00\);_(* &quot;-&quot;??_);_(@_)">
                  <c:v>577.88912828611285</c:v>
                </c:pt>
                <c:pt idx="238" formatCode="_(* #,##0.00_);_(* \(#,##0.00\);_(* &quot;-&quot;??_);_(@_)">
                  <c:v>580.64414843176644</c:v>
                </c:pt>
                <c:pt idx="239" formatCode="_(* #,##0.00_);_(* \(#,##0.00\);_(* &quot;-&quot;??_);_(@_)">
                  <c:v>586.53464739493552</c:v>
                </c:pt>
                <c:pt idx="240" formatCode="_(* #,##0.00_);_(* \(#,##0.00\);_(* &quot;-&quot;??_);_(@_)">
                  <c:v>592.06223796400786</c:v>
                </c:pt>
                <c:pt idx="241" formatCode="_(* #,##0.00_);_(* \(#,##0.00\);_(* &quot;-&quot;??_);_(@_)">
                  <c:v>601.37434164462286</c:v>
                </c:pt>
                <c:pt idx="242" formatCode="_(* #,##0.00_);_(* \(#,##0.00\);_(* &quot;-&quot;??_);_(@_)">
                  <c:v>602.95410744659239</c:v>
                </c:pt>
                <c:pt idx="243" formatCode="_(* #,##0.00_);_(* \(#,##0.00\);_(* &quot;-&quot;??_);_(@_)">
                  <c:v>602.94999999999993</c:v>
                </c:pt>
                <c:pt idx="244" formatCode="_(* #,##0.00_);_(* \(#,##0.00\);_(* &quot;-&quot;??_);_(@_)">
                  <c:v>602.95410744659239</c:v>
                </c:pt>
                <c:pt idx="245" formatCode="_(* #,##0.00_);_(* \(#,##0.00\);_(* &quot;-&quot;??_);_(@_)">
                  <c:v>598.50586066705853</c:v>
                </c:pt>
                <c:pt idx="246" formatCode="_(* #,##0.00_);_(* \(#,##0.00\);_(* &quot;-&quot;??_);_(@_)">
                  <c:v>598.50586066705853</c:v>
                </c:pt>
                <c:pt idx="247" formatCode="_(* #,##0.00_);_(* \(#,##0.00\);_(* &quot;-&quot;??_);_(@_)">
                  <c:v>598.28973267157824</c:v>
                </c:pt>
                <c:pt idx="248" formatCode="_(* #,##0.00_);_(* \(#,##0.00\);_(* &quot;-&quot;??_);_(@_)">
                  <c:v>598.28973267157824</c:v>
                </c:pt>
                <c:pt idx="249" formatCode="_(* #,##0.00_);_(* \(#,##0.00\);_(* &quot;-&quot;??_);_(@_)">
                  <c:v>602.82584781464084</c:v>
                </c:pt>
                <c:pt idx="250" formatCode="_(* #,##0.00_);_(* \(#,##0.00\);_(* &quot;-&quot;??_);_(@_)">
                  <c:v>610.37332353365105</c:v>
                </c:pt>
                <c:pt idx="251" formatCode="_(* #,##0.00_);_(* \(#,##0.00\);_(* &quot;-&quot;??_);_(@_)">
                  <c:v>605.81940751299351</c:v>
                </c:pt>
                <c:pt idx="252" formatCode="_(* #,##0.00_);_(* \(#,##0.00\);_(* &quot;-&quot;??_);_(@_)">
                  <c:v>605.81940751299351</c:v>
                </c:pt>
                <c:pt idx="253" formatCode="_(* #,##0.00_);_(* \(#,##0.00\);_(* &quot;-&quot;??_);_(@_)">
                  <c:v>606.71726518548621</c:v>
                </c:pt>
                <c:pt idx="254" formatCode="_(* #,##0.00_);_(* \(#,##0.00\);_(* &quot;-&quot;??_);_(@_)">
                  <c:v>603.68132117171501</c:v>
                </c:pt>
                <c:pt idx="255" formatCode="_(* #,##0.00_);_(* \(#,##0.00\);_(* &quot;-&quot;??_);_(@_)">
                  <c:v>604.44030717515784</c:v>
                </c:pt>
                <c:pt idx="256" formatCode="_(* #,##0.00_);_(* \(#,##0.00\);_(* &quot;-&quot;??_);_(@_)">
                  <c:v>603.96632041600776</c:v>
                </c:pt>
                <c:pt idx="257" formatCode="_(* #,##0.00_);_(* \(#,##0.00\);_(* &quot;-&quot;??_);_(@_)">
                  <c:v>603.96632041600776</c:v>
                </c:pt>
                <c:pt idx="258" formatCode="_(* #,##0.00_);_(* \(#,##0.00\);_(* &quot;-&quot;??_);_(@_)">
                  <c:v>603.96632041600776</c:v>
                </c:pt>
                <c:pt idx="259" formatCode="_(* #,##0.00_);_(* \(#,##0.00\);_(* &quot;-&quot;??_);_(@_)">
                  <c:v>621.83198003686357</c:v>
                </c:pt>
                <c:pt idx="260" formatCode="_(* #,##0.00_);_(* \(#,##0.00\);_(* &quot;-&quot;??_);_(@_)">
                  <c:v>636.20252286821267</c:v>
                </c:pt>
                <c:pt idx="261" formatCode="_(* #,##0.00_);_(* \(#,##0.00\);_(* &quot;-&quot;??_);_(@_)">
                  <c:v>636.20252286821267</c:v>
                </c:pt>
                <c:pt idx="262" formatCode="_(* #,##0.00_);_(* \(#,##0.00\);_(* &quot;-&quot;??_);_(@_)">
                  <c:v>636.20252286821267</c:v>
                </c:pt>
                <c:pt idx="263" formatCode="_(* #,##0.00_);_(* \(#,##0.00\);_(* &quot;-&quot;??_);_(@_)">
                  <c:v>635.60216493918574</c:v>
                </c:pt>
                <c:pt idx="264" formatCode="_(* #,##0.00_);_(* \(#,##0.00\);_(* &quot;-&quot;??_);_(@_)">
                  <c:v>637.72732574882582</c:v>
                </c:pt>
                <c:pt idx="265" formatCode="_(* #,##0.00_);_(* \(#,##0.00\);_(* &quot;-&quot;??_);_(@_)">
                  <c:v>637.72732574882582</c:v>
                </c:pt>
                <c:pt idx="266" formatCode="_(* #,##0.00_);_(* \(#,##0.00\);_(* &quot;-&quot;??_);_(@_)">
                  <c:v>637.72732574882582</c:v>
                </c:pt>
                <c:pt idx="267" formatCode="_(* #,##0.00_);_(* \(#,##0.00\);_(* &quot;-&quot;??_);_(@_)">
                  <c:v>637.72732574882582</c:v>
                </c:pt>
                <c:pt idx="268" formatCode="_(* #,##0.00_);_(* \(#,##0.00\);_(* &quot;-&quot;??_);_(@_)">
                  <c:v>637.94335195789915</c:v>
                </c:pt>
                <c:pt idx="269" formatCode="_(* #,##0.00_);_(* \(#,##0.00\);_(* &quot;-&quot;??_);_(@_)">
                  <c:v>633.46533453758616</c:v>
                </c:pt>
                <c:pt idx="270" formatCode="_(* #,##0.00_);_(* \(#,##0.00\);_(* &quot;-&quot;??_);_(@_)">
                  <c:v>633.46533453758616</c:v>
                </c:pt>
                <c:pt idx="271" formatCode="_(* #,##0.00_);_(* \(#,##0.00\);_(* &quot;-&quot;??_);_(@_)">
                  <c:v>633.46533453758616</c:v>
                </c:pt>
                <c:pt idx="272" formatCode="_(* #,##0.00_);_(* \(#,##0.00\);_(* &quot;-&quot;??_);_(@_)">
                  <c:v>633.46533453758616</c:v>
                </c:pt>
                <c:pt idx="273" formatCode="_(* #,##0.00_);_(* \(#,##0.00\);_(* &quot;-&quot;??_);_(@_)">
                  <c:v>633.46533453758616</c:v>
                </c:pt>
                <c:pt idx="274" formatCode="_(* #,##0.00_);_(* \(#,##0.00\);_(* &quot;-&quot;??_);_(@_)">
                  <c:v>633.46533453758616</c:v>
                </c:pt>
                <c:pt idx="275" formatCode="_(* #,##0.00_);_(* \(#,##0.00\);_(* &quot;-&quot;??_);_(@_)">
                  <c:v>633.46533453758616</c:v>
                </c:pt>
                <c:pt idx="276" formatCode="_(* #,##0.00_);_(* \(#,##0.00\);_(* &quot;-&quot;??_);_(@_)">
                  <c:v>653.93424967169892</c:v>
                </c:pt>
                <c:pt idx="277" formatCode="_(* #,##0.00_);_(* \(#,##0.00\);_(* &quot;-&quot;??_);_(@_)">
                  <c:v>650.26904481356644</c:v>
                </c:pt>
                <c:pt idx="278" formatCode="_(* #,##0.00_);_(* \(#,##0.00\);_(* &quot;-&quot;??_);_(@_)">
                  <c:v>654.06397483078092</c:v>
                </c:pt>
                <c:pt idx="279" formatCode="_(* #,##0.00_);_(* \(#,##0.00\);_(* &quot;-&quot;??_);_(@_)">
                  <c:v>654.32193538085767</c:v>
                </c:pt>
                <c:pt idx="280" formatCode="_(* #,##0.00_);_(* \(#,##0.00\);_(* &quot;-&quot;??_);_(@_)">
                  <c:v>654.32193538085767</c:v>
                </c:pt>
                <c:pt idx="281" formatCode="_(* #,##0.00_);_(* \(#,##0.00\);_(* &quot;-&quot;??_);_(@_)">
                  <c:v>630.9055355822569</c:v>
                </c:pt>
                <c:pt idx="282" formatCode="_(* #,##0.00_);_(* \(#,##0.00\);_(* &quot;-&quot;??_);_(@_)">
                  <c:v>630.9055355822569</c:v>
                </c:pt>
                <c:pt idx="283" formatCode="_(* #,##0.00_);_(* \(#,##0.00\);_(* &quot;-&quot;??_);_(@_)">
                  <c:v>630.9055355822569</c:v>
                </c:pt>
                <c:pt idx="284" formatCode="_(* #,##0.00_);_(* \(#,##0.00\);_(* &quot;-&quot;??_);_(@_)">
                  <c:v>619.12323315194817</c:v>
                </c:pt>
                <c:pt idx="285" formatCode="_(* #,##0.00_);_(* \(#,##0.00\);_(* &quot;-&quot;??_);_(@_)">
                  <c:v>619.12323315194817</c:v>
                </c:pt>
                <c:pt idx="286" formatCode="_(* #,##0.00_);_(* \(#,##0.00\);_(* &quot;-&quot;??_);_(@_)">
                  <c:v>619.12323315194817</c:v>
                </c:pt>
                <c:pt idx="287" formatCode="_(* #,##0.00_);_(* \(#,##0.00\);_(* &quot;-&quot;??_);_(@_)">
                  <c:v>619.12323315194817</c:v>
                </c:pt>
                <c:pt idx="288" formatCode="_(* #,##0.00_);_(* \(#,##0.00\);_(* &quot;-&quot;??_);_(@_)">
                  <c:v>623.56938501244201</c:v>
                </c:pt>
                <c:pt idx="289" formatCode="_(* #,##0.00_);_(* \(#,##0.00\);_(* &quot;-&quot;??_);_(@_)">
                  <c:v>633.94373935359442</c:v>
                </c:pt>
                <c:pt idx="290" formatCode="_(* #,##0.00_);_(* \(#,##0.00\);_(* &quot;-&quot;??_);_(@_)">
                  <c:v>633.94373935359442</c:v>
                </c:pt>
                <c:pt idx="291" formatCode="_(* #,##0.00_);_(* \(#,##0.00\);_(* &quot;-&quot;??_);_(@_)">
                  <c:v>633.94373935359442</c:v>
                </c:pt>
                <c:pt idx="292" formatCode="_(* #,##0.00_);_(* \(#,##0.00\);_(* &quot;-&quot;??_);_(@_)">
                  <c:v>634.13333405725461</c:v>
                </c:pt>
                <c:pt idx="293" formatCode="_(* #,##0.00_);_(* \(#,##0.00\);_(* &quot;-&quot;??_);_(@_)">
                  <c:v>634.13333405725461</c:v>
                </c:pt>
                <c:pt idx="294" formatCode="_(* #,##0.00_);_(* \(#,##0.00\);_(* &quot;-&quot;??_);_(@_)">
                  <c:v>632.50614444369512</c:v>
                </c:pt>
                <c:pt idx="295" formatCode="_(* #,##0.00_);_(* \(#,##0.00\);_(* &quot;-&quot;??_);_(@_)">
                  <c:v>632.50614444369512</c:v>
                </c:pt>
                <c:pt idx="296" formatCode="_(* #,##0.00_);_(* \(#,##0.00\);_(* &quot;-&quot;??_);_(@_)">
                  <c:v>632.50614444369512</c:v>
                </c:pt>
                <c:pt idx="297" formatCode="_(* #,##0.00_);_(* \(#,##0.00\);_(* &quot;-&quot;??_);_(@_)">
                  <c:v>652.36714260027316</c:v>
                </c:pt>
                <c:pt idx="298" formatCode="_(* #,##0.00_);_(* \(#,##0.00\);_(* &quot;-&quot;??_);_(@_)">
                  <c:v>652.36714260027316</c:v>
                </c:pt>
                <c:pt idx="299" formatCode="_(* #,##0.00_);_(* \(#,##0.00\);_(* &quot;-&quot;??_);_(@_)">
                  <c:v>649.87157237899987</c:v>
                </c:pt>
                <c:pt idx="300" formatCode="_(* #,##0.00_);_(* \(#,##0.00\);_(* &quot;-&quot;??_);_(@_)">
                  <c:v>649.87157237899987</c:v>
                </c:pt>
                <c:pt idx="301" formatCode="_(* #,##0.00_);_(* \(#,##0.00\);_(* &quot;-&quot;??_);_(@_)">
                  <c:v>649.15855231577871</c:v>
                </c:pt>
                <c:pt idx="302" formatCode="_(* #,##0.00_);_(* \(#,##0.00\);_(* &quot;-&quot;??_);_(@_)">
                  <c:v>649.85220944542471</c:v>
                </c:pt>
                <c:pt idx="303" formatCode="_(* #,##0.00_);_(* \(#,##0.00\);_(* &quot;-&quot;??_);_(@_)">
                  <c:v>658.74258361595321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0D-41C4-9808-C1D6BA9D5B83}"/>
            </c:ext>
          </c:extLst>
        </c:ser>
        <c:dLbls/>
        <c:axId val="113932928"/>
        <c:axId val="113549696"/>
      </c:areaChart>
      <c:catAx>
        <c:axId val="113932928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9696"/>
        <c:crosses val="autoZero"/>
        <c:auto val="1"/>
        <c:lblAlgn val="ctr"/>
        <c:lblOffset val="100"/>
        <c:noMultiLvlLbl val="1"/>
      </c:catAx>
      <c:valAx>
        <c:axId val="1135496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32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'[STATE OF THE MARKET.xlsx]Workings'!$A$30</c:f>
              <c:strCache>
                <c:ptCount val="1"/>
                <c:pt idx="0">
                  <c:v>Value  Traded (₦ million)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  <a:effectLst/>
          </c:spP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poly"/>
            <c:order val="6"/>
          </c:trendline>
          <c:cat>
            <c:multiLvlStrRef>
              <c:f>'[STATE OF THE MARKET.xlsx]Workings'!$B$28:$P$29</c:f>
              <c:multiLvlStrCache>
                <c:ptCount val="15"/>
                <c:lvl>
                  <c:pt idx="0">
                    <c:v>Q3</c:v>
                  </c:pt>
                  <c:pt idx="1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8">
                    <c:v>Q1</c:v>
                  </c:pt>
                  <c:pt idx="9">
                    <c:v>Q2</c:v>
                  </c:pt>
                  <c:pt idx="10">
                    <c:v>Q3</c:v>
                  </c:pt>
                  <c:pt idx="11">
                    <c:v>Q4</c:v>
                  </c:pt>
                  <c:pt idx="13">
                    <c:v>Q1</c:v>
                  </c:pt>
                  <c:pt idx="14">
                    <c:v>Q2</c:v>
                  </c:pt>
                </c:lvl>
                <c:lvl>
                  <c:pt idx="0">
                    <c:v>2013</c:v>
                  </c:pt>
                  <c:pt idx="3">
                    <c:v>2014</c:v>
                  </c:pt>
                  <c:pt idx="8">
                    <c:v>2015</c:v>
                  </c:pt>
                  <c:pt idx="13">
                    <c:v>2016</c:v>
                  </c:pt>
                </c:lvl>
              </c:multiLvlStrCache>
            </c:multiLvlStrRef>
          </c:cat>
          <c:val>
            <c:numRef>
              <c:f>'[STATE OF THE MARKET.xlsx]Workings'!$B$30:$P$30</c:f>
              <c:numCache>
                <c:formatCode>General</c:formatCode>
                <c:ptCount val="15"/>
                <c:pt idx="0">
                  <c:v>52.89</c:v>
                </c:pt>
                <c:pt idx="1">
                  <c:v>23.67</c:v>
                </c:pt>
                <c:pt idx="3">
                  <c:v>31.2</c:v>
                </c:pt>
                <c:pt idx="4" formatCode="_(* #,##0.00_);_(* \(#,##0.00\);_(* &quot;-&quot;??_);_(@_)">
                  <c:v>416.15000000000003</c:v>
                </c:pt>
                <c:pt idx="5">
                  <c:v>612.02</c:v>
                </c:pt>
                <c:pt idx="6" formatCode="0.00">
                  <c:v>1265.3</c:v>
                </c:pt>
                <c:pt idx="8">
                  <c:v>665.32999999999993</c:v>
                </c:pt>
                <c:pt idx="9" formatCode="_(* #,##0.00_);_(* \(#,##0.00\);_(* &quot;-&quot;??_);_(@_)">
                  <c:v>3398.88</c:v>
                </c:pt>
                <c:pt idx="10" formatCode="_(* #,##0.00_);_(* \(#,##0.00\);_(* &quot;-&quot;??_);_(@_)">
                  <c:v>4483.45</c:v>
                </c:pt>
                <c:pt idx="11" formatCode="_(* #,##0.00_);_(* \(#,##0.00\);_(* &quot;-&quot;??_);_(@_)">
                  <c:v>2374.64</c:v>
                </c:pt>
                <c:pt idx="13" formatCode="_(* #,##0.00_);_(* \(#,##0.00\);_(* &quot;-&quot;??_);_(@_)">
                  <c:v>1010.6700000000001</c:v>
                </c:pt>
                <c:pt idx="14" formatCode="_(* #,##0.00_);_(* \(#,##0.00\);_(* &quot;-&quot;??_);_(@_)">
                  <c:v>1345.85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95-4B3F-BBA3-A2262EA1C32A}"/>
            </c:ext>
          </c:extLst>
        </c:ser>
        <c:dLbls/>
        <c:gapWidth val="45"/>
        <c:overlap val="-100"/>
        <c:axId val="113898624"/>
        <c:axId val="113900160"/>
      </c:barChart>
      <c:catAx>
        <c:axId val="1138986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900160"/>
        <c:crosses val="autoZero"/>
        <c:auto val="1"/>
        <c:lblAlgn val="ctr"/>
        <c:lblOffset val="100"/>
      </c:catAx>
      <c:valAx>
        <c:axId val="1139001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9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12/08/2016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27778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F665A0-D76C-4116-8178-24570464E0C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8323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C83F5A-A9E2-4FCE-92CD-4F3DB9D3E58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403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F0E86A-FB0E-48ED-A25B-54405F9BDC27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49186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8E339-2E09-48E5-94A4-62F164B19EA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260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12/08/2016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84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12/08/2016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/>
              <a:t>C</a:t>
            </a:r>
            <a:r>
              <a:rPr lang="en-GB" noProof="0" dirty="0"/>
              <a:t>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12/08/2016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12/08/2016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dng.com/" TargetMode="External"/><Relationship Id="rId2" Type="http://schemas.openxmlformats.org/officeDocument/2006/relationships/hyperlink" Target="mailto:info@nasdng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800" b="1" dirty="0">
                <a:latin typeface="Century Gothic" panose="020B0502020202020204" pitchFamily="34" charset="0"/>
              </a:rPr>
              <a:t>Report to the Capital Market Committee</a:t>
            </a: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600" dirty="0">
                <a:solidFill>
                  <a:schemeClr val="tx1"/>
                </a:solidFill>
                <a:latin typeface="Book Antiqua" pitchFamily="18" charset="0"/>
              </a:rPr>
              <a:t>Lagos,</a:t>
            </a:r>
          </a:p>
          <a:p>
            <a:pPr algn="r"/>
            <a:fld id="{A2BBFE51-8645-4697-B94D-61054F497AB8}" type="datetime3">
              <a:rPr lang="en-GB" altLang="en-US" sz="1600" smtClean="0">
                <a:solidFill>
                  <a:schemeClr val="tx1"/>
                </a:solidFill>
                <a:latin typeface="Book Antiqua" pitchFamily="18" charset="0"/>
              </a:rPr>
              <a:pPr algn="r"/>
              <a:t>12 August, 2016</a:t>
            </a:fld>
            <a:endParaRPr lang="en-GB" altLang="en-US" sz="16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60232" y="6356350"/>
            <a:ext cx="202656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F6528C5-6D4C-4680-8A20-9BFAAFDE1623}" type="slidenum">
              <a:rPr lang="en-GB" sz="1200" smtClean="0"/>
              <a:pPr>
                <a:defRPr/>
              </a:pPr>
              <a:t>10</a:t>
            </a:fld>
            <a:endParaRPr lang="en-GB" sz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1979712" y="2017602"/>
            <a:ext cx="4515454" cy="2791184"/>
            <a:chOff x="1979712" y="2017602"/>
            <a:chExt cx="4515454" cy="2791184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4515454" cy="2747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979712" y="2017602"/>
              <a:ext cx="4515454" cy="2791184"/>
            </a:xfrm>
            <a:prstGeom prst="rect">
              <a:avLst/>
            </a:prstGeom>
            <a:noFill/>
            <a:ln w="57150">
              <a:solidFill>
                <a:srgbClr val="D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461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4535557"/>
              </p:ext>
            </p:extLst>
          </p:nvPr>
        </p:nvGraphicFramePr>
        <p:xfrm>
          <a:off x="1475656" y="764704"/>
          <a:ext cx="6191250" cy="42551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27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71566">
                <a:tc>
                  <a:txBody>
                    <a:bodyPr/>
                    <a:lstStyle/>
                    <a:p>
                      <a:r>
                        <a:rPr lang="en-US" sz="2400" b="0" dirty="0"/>
                        <a:t>Office :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9th Floor, </a:t>
                      </a:r>
                    </a:p>
                    <a:p>
                      <a:pPr marL="457200" lvl="1" indent="0" algn="r">
                        <a:buNone/>
                      </a:pPr>
                      <a:r>
                        <a:rPr lang="en-US" sz="2400" b="0" dirty="0"/>
                        <a:t>		UBA House, </a:t>
                      </a:r>
                    </a:p>
                    <a:p>
                      <a:pPr marL="457200" lvl="1" indent="0" algn="r">
                        <a:buNone/>
                      </a:pPr>
                      <a:r>
                        <a:rPr lang="en-US" sz="2400" b="0" dirty="0"/>
                        <a:t>57, Marina, Lagos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3865">
                <a:tc>
                  <a:txBody>
                    <a:bodyPr/>
                    <a:lstStyle/>
                    <a:p>
                      <a:r>
                        <a:rPr lang="en-US" sz="2400" dirty="0"/>
                        <a:t>E-mail: 	</a:t>
                      </a:r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hlinkClick r:id="rId2"/>
                        </a:rPr>
                        <a:t>info@nasdng.com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4857">
                <a:tc>
                  <a:txBody>
                    <a:bodyPr/>
                    <a:lstStyle/>
                    <a:p>
                      <a:r>
                        <a:rPr lang="en-US" sz="2400" dirty="0"/>
                        <a:t>Website:</a:t>
                      </a:r>
                    </a:p>
                    <a:p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 </a:t>
                      </a:r>
                      <a:r>
                        <a:rPr lang="en-US" sz="2400" dirty="0">
                          <a:hlinkClick r:id="rId3"/>
                        </a:rPr>
                        <a:t>www.nasdng.com</a:t>
                      </a:r>
                      <a:endParaRPr lang="en-US" sz="2400" dirty="0"/>
                    </a:p>
                    <a:p>
                      <a:pPr algn="r"/>
                      <a:r>
                        <a:rPr lang="en-US" sz="1600" dirty="0"/>
                        <a:t>Live</a:t>
                      </a:r>
                      <a:r>
                        <a:rPr lang="en-US" sz="1600" baseline="0" dirty="0"/>
                        <a:t> Chat enabled</a:t>
                      </a:r>
                      <a:endParaRPr lang="en-GB" sz="16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44857">
                <a:tc>
                  <a:txBody>
                    <a:bodyPr/>
                    <a:lstStyle/>
                    <a:p>
                      <a:r>
                        <a:rPr lang="en-US" sz="2400" dirty="0"/>
                        <a:t>Tel.	:</a:t>
                      </a:r>
                    </a:p>
                    <a:p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+234 1 460 5008</a:t>
                      </a:r>
                    </a:p>
                    <a:p>
                      <a:pPr algn="r"/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863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in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4498404"/>
              </p:ext>
            </p:extLst>
          </p:nvPr>
        </p:nvGraphicFramePr>
        <p:xfrm>
          <a:off x="422251" y="790698"/>
          <a:ext cx="8425184" cy="56040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16305">
                  <a:extLst>
                    <a:ext uri="{9D8B030D-6E8A-4147-A177-3AD203B41FA5}">
                      <a16:colId xmlns="" xmlns:a16="http://schemas.microsoft.com/office/drawing/2014/main" val="3580333745"/>
                    </a:ext>
                  </a:extLst>
                </a:gridCol>
                <a:gridCol w="2286213">
                  <a:extLst>
                    <a:ext uri="{9D8B030D-6E8A-4147-A177-3AD203B41FA5}">
                      <a16:colId xmlns="" xmlns:a16="http://schemas.microsoft.com/office/drawing/2014/main" val="3335780270"/>
                    </a:ext>
                  </a:extLst>
                </a:gridCol>
                <a:gridCol w="2322666">
                  <a:extLst>
                    <a:ext uri="{9D8B030D-6E8A-4147-A177-3AD203B41FA5}">
                      <a16:colId xmlns="" xmlns:a16="http://schemas.microsoft.com/office/drawing/2014/main" val="4272310473"/>
                    </a:ext>
                  </a:extLst>
                </a:gridCol>
              </a:tblGrid>
              <a:tr h="37556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Q1’16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Q2’16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4166094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/>
                        <a:t>Admitted Securities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26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/>
                        <a:t>28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6123162"/>
                  </a:ext>
                </a:extLst>
              </a:tr>
              <a:tr h="352975">
                <a:tc>
                  <a:txBody>
                    <a:bodyPr/>
                    <a:lstStyle/>
                    <a:p>
                      <a:r>
                        <a:rPr lang="en-US" sz="1800" dirty="0"/>
                        <a:t>AGMs</a:t>
                      </a:r>
                      <a:r>
                        <a:rPr lang="en-US" sz="1800" baseline="0" dirty="0"/>
                        <a:t> held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6527455"/>
                  </a:ext>
                </a:extLst>
              </a:tr>
              <a:tr h="352975">
                <a:tc>
                  <a:txBody>
                    <a:bodyPr/>
                    <a:lstStyle/>
                    <a:p>
                      <a:r>
                        <a:rPr lang="en-US" sz="1800" dirty="0"/>
                        <a:t>Volume Dematerialized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     16.33 billion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17.23</a:t>
                      </a:r>
                      <a:r>
                        <a:rPr lang="en-US" sz="1800" baseline="0" dirty="0"/>
                        <a:t> billion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8672243"/>
                  </a:ext>
                </a:extLst>
              </a:tr>
              <a:tr h="352975">
                <a:tc>
                  <a:txBody>
                    <a:bodyPr/>
                    <a:lstStyle/>
                    <a:p>
                      <a:r>
                        <a:rPr lang="en-US" sz="1800" dirty="0"/>
                        <a:t>Total Share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   107 billion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110.73 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3618722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r>
                        <a:rPr lang="en-US" sz="1800" dirty="0"/>
                        <a:t>Dematerialized</a:t>
                      </a:r>
                      <a:r>
                        <a:rPr lang="en-US" sz="1800" baseline="0" dirty="0"/>
                        <a:t> Percentage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15.20%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15.56%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0825632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r>
                        <a:rPr lang="en-US" sz="1800" dirty="0"/>
                        <a:t>Operating/Registered</a:t>
                      </a:r>
                      <a:r>
                        <a:rPr lang="en-US" sz="1800" baseline="0" dirty="0"/>
                        <a:t> PI’s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64 /107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83/115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2687002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r>
                        <a:rPr lang="en-US" sz="1800" b="1" dirty="0"/>
                        <a:t>Equities</a:t>
                      </a:r>
                      <a:r>
                        <a:rPr lang="en-US" sz="1800" b="1" baseline="0" dirty="0"/>
                        <a:t> Market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2277793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Number of </a:t>
                      </a:r>
                      <a:r>
                        <a:rPr lang="en-US" sz="1800" dirty="0" smtClean="0"/>
                        <a:t>Trades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144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6019498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648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330.02 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7269127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Traded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kern="1200" dirty="0"/>
                        <a:t> ₦959 million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₦</a:t>
                      </a:r>
                      <a:r>
                        <a:rPr lang="en-US" sz="1800" dirty="0"/>
                        <a:t>1.35 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4962057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r>
                        <a:rPr lang="en-US" sz="1800" b="1" dirty="0"/>
                        <a:t>Bonds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5741421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Numbe</a:t>
                      </a:r>
                      <a:r>
                        <a:rPr lang="en-US" sz="1800" baseline="0" dirty="0"/>
                        <a:t>r of Trades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24095283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Volume</a:t>
                      </a:r>
                      <a:r>
                        <a:rPr lang="en-US" sz="1800" baseline="0" dirty="0"/>
                        <a:t> of Trades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4054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684964"/>
                  </a:ext>
                </a:extLst>
              </a:tr>
              <a:tr h="375561">
                <a:tc>
                  <a:txBody>
                    <a:bodyPr/>
                    <a:lstStyle/>
                    <a:p>
                      <a:pPr lvl="1"/>
                      <a:r>
                        <a:rPr lang="en-US" sz="1800" dirty="0"/>
                        <a:t>Value </a:t>
                      </a:r>
                      <a:r>
                        <a:rPr lang="en-US" sz="1800" dirty="0" smtClean="0"/>
                        <a:t>Traded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effectLst/>
                        </a:rPr>
                        <a:t>₦</a:t>
                      </a:r>
                      <a:r>
                        <a:rPr lang="en-US" sz="1800" dirty="0"/>
                        <a:t>3.15</a:t>
                      </a:r>
                      <a:r>
                        <a:rPr lang="en-US" sz="1800" baseline="0" dirty="0"/>
                        <a:t> billion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97243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909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Quarterly trade information 2015 to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72118821"/>
              </p:ext>
            </p:extLst>
          </p:nvPr>
        </p:nvGraphicFramePr>
        <p:xfrm>
          <a:off x="446088" y="836712"/>
          <a:ext cx="8446392" cy="551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2860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Unlisted Securities Index – Inception to 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474003239"/>
              </p:ext>
            </p:extLst>
          </p:nvPr>
        </p:nvGraphicFramePr>
        <p:xfrm>
          <a:off x="323528" y="764704"/>
          <a:ext cx="8640960" cy="5591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920698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Quarterly trade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4135679"/>
              </p:ext>
            </p:extLst>
          </p:nvPr>
        </p:nvGraphicFramePr>
        <p:xfrm>
          <a:off x="323528" y="764716"/>
          <a:ext cx="8666703" cy="5447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2721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Leaders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4FD63-0C70-4C31-8833-31619B618C38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0751449"/>
              </p:ext>
            </p:extLst>
          </p:nvPr>
        </p:nvGraphicFramePr>
        <p:xfrm>
          <a:off x="395288" y="908050"/>
          <a:ext cx="8497192" cy="544829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11341">
                  <a:extLst>
                    <a:ext uri="{9D8B030D-6E8A-4147-A177-3AD203B41FA5}">
                      <a16:colId xmlns="" xmlns:a16="http://schemas.microsoft.com/office/drawing/2014/main" val="2999760582"/>
                    </a:ext>
                  </a:extLst>
                </a:gridCol>
                <a:gridCol w="5367667">
                  <a:extLst>
                    <a:ext uri="{9D8B030D-6E8A-4147-A177-3AD203B41FA5}">
                      <a16:colId xmlns="" xmlns:a16="http://schemas.microsoft.com/office/drawing/2014/main" val="1290557357"/>
                    </a:ext>
                  </a:extLst>
                </a:gridCol>
                <a:gridCol w="901124">
                  <a:extLst>
                    <a:ext uri="{9D8B030D-6E8A-4147-A177-3AD203B41FA5}">
                      <a16:colId xmlns="" xmlns:a16="http://schemas.microsoft.com/office/drawing/2014/main" val="4039251898"/>
                    </a:ext>
                  </a:extLst>
                </a:gridCol>
                <a:gridCol w="1517060">
                  <a:extLst>
                    <a:ext uri="{9D8B030D-6E8A-4147-A177-3AD203B41FA5}">
                      <a16:colId xmlns="" xmlns:a16="http://schemas.microsoft.com/office/drawing/2014/main" val="2686115149"/>
                    </a:ext>
                  </a:extLst>
                </a:gridCol>
              </a:tblGrid>
              <a:tr h="6786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>
                          <a:effectLst/>
                        </a:rPr>
                        <a:t>Rank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kern="1200" dirty="0">
                          <a:effectLst/>
                        </a:rPr>
                        <a:t>NASD REGISTERED DEALING MEMBER 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kern="1200" dirty="0">
                          <a:effectLst/>
                        </a:rPr>
                        <a:t>No of </a:t>
                      </a:r>
                    </a:p>
                    <a:p>
                      <a:pPr algn="ctr" fontAlgn="b"/>
                      <a:r>
                        <a:rPr lang="en-GB" sz="1800" u="none" strike="noStrike" kern="1200" dirty="0">
                          <a:effectLst/>
                        </a:rPr>
                        <a:t>Trades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kern="1200" dirty="0">
                          <a:effectLst/>
                        </a:rPr>
                        <a:t>Total Value </a:t>
                      </a:r>
                    </a:p>
                    <a:p>
                      <a:pPr algn="ctr" fontAlgn="b"/>
                      <a:r>
                        <a:rPr lang="en-GB" sz="1800" u="none" strike="noStrike" kern="1200" dirty="0">
                          <a:effectLst/>
                        </a:rPr>
                        <a:t>Traded (</a:t>
                      </a:r>
                      <a:r>
                        <a:rPr lang="en-GB" sz="1800" kern="1200" dirty="0" smtClean="0">
                          <a:effectLst/>
                        </a:rPr>
                        <a:t>₦’m)</a:t>
                      </a:r>
                      <a:endParaRPr lang="en-GB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28408836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Nigerian International Securities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466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652.39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701643781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Vetiva</a:t>
                      </a:r>
                      <a:r>
                        <a:rPr lang="en-US" sz="1800" dirty="0">
                          <a:effectLst/>
                        </a:rPr>
                        <a:t> Securities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43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644.30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234572467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Arthur Steven Asset Management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229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459.48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874431607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Bestworth</a:t>
                      </a:r>
                      <a:r>
                        <a:rPr lang="en-US" sz="1800" dirty="0">
                          <a:effectLst/>
                        </a:rPr>
                        <a:t> Assets &amp; Trust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38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344.34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199587538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CSL Stockbrokers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115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320.26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943231649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Eurocomm</a:t>
                      </a:r>
                      <a:r>
                        <a:rPr lang="en-US" sz="1800" dirty="0">
                          <a:effectLst/>
                        </a:rPr>
                        <a:t> Securities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97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272.30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239881975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</a:rPr>
                        <a:t>Cashcraft</a:t>
                      </a:r>
                      <a:r>
                        <a:rPr lang="en-US" sz="1800" dirty="0">
                          <a:effectLst/>
                        </a:rPr>
                        <a:t> Securities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249.49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873324728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Anchoria Investment &amp; Securities Limited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261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229.49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406797900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Calyx Securities Limited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107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212.40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326246868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TRW Stockbrokers Limited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42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   209.62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710678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2021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sz="3600" dirty="0"/>
              <a:t>Commencement of Bond Trading in Q2</a:t>
            </a:r>
          </a:p>
          <a:p>
            <a:pPr lvl="1"/>
            <a:r>
              <a:rPr lang="en-CA" sz="2800" dirty="0"/>
              <a:t>Design and deployment of NASD Bond Portal </a:t>
            </a:r>
          </a:p>
          <a:p>
            <a:r>
              <a:rPr lang="en-CA" sz="3600" dirty="0"/>
              <a:t>Market Activities </a:t>
            </a:r>
          </a:p>
          <a:p>
            <a:pPr lvl="1"/>
            <a:r>
              <a:rPr lang="en-CA" sz="2800" dirty="0"/>
              <a:t>Admitted </a:t>
            </a:r>
            <a:r>
              <a:rPr lang="en-CA" sz="2800" dirty="0" err="1"/>
              <a:t>Famad</a:t>
            </a:r>
            <a:r>
              <a:rPr lang="en-CA" sz="2800" dirty="0"/>
              <a:t> Nigeria Plc. &amp; AG Mortgage Bank Plc</a:t>
            </a:r>
          </a:p>
          <a:p>
            <a:r>
              <a:rPr lang="en-CA" sz="3600" dirty="0"/>
              <a:t>MOUs entered </a:t>
            </a:r>
          </a:p>
          <a:p>
            <a:pPr lvl="1"/>
            <a:r>
              <a:rPr lang="en-CA" sz="2800" dirty="0"/>
              <a:t>League Management Company of Nigeria</a:t>
            </a:r>
          </a:p>
          <a:p>
            <a:pPr lvl="1"/>
            <a:r>
              <a:rPr lang="en-CA" sz="2800" dirty="0"/>
              <a:t>Bloomberg, </a:t>
            </a:r>
            <a:r>
              <a:rPr lang="en-CA" sz="2800" dirty="0" err="1"/>
              <a:t>Proshare</a:t>
            </a:r>
            <a:endParaRPr lang="en-CA" sz="2800" dirty="0"/>
          </a:p>
          <a:p>
            <a:r>
              <a:rPr lang="en-CA" sz="3600" dirty="0"/>
              <a:t>Crowd funding</a:t>
            </a:r>
          </a:p>
          <a:p>
            <a:pPr lvl="1"/>
            <a:r>
              <a:rPr lang="en-CA" sz="2800" dirty="0"/>
              <a:t>Rules under SEC review</a:t>
            </a:r>
          </a:p>
          <a:p>
            <a:pPr lvl="1"/>
            <a:r>
              <a:rPr lang="en-CA" sz="2800" dirty="0"/>
              <a:t>Seeking legal opinion on ISA restriction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5650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Enhancement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289451"/>
          </a:xfrm>
        </p:spPr>
        <p:txBody>
          <a:bodyPr>
            <a:noAutofit/>
          </a:bodyPr>
          <a:lstStyle/>
          <a:p>
            <a:r>
              <a:rPr lang="en-US" dirty="0"/>
              <a:t>Registered Securities</a:t>
            </a:r>
          </a:p>
          <a:p>
            <a:pPr lvl="1"/>
            <a:r>
              <a:rPr lang="en-US" dirty="0"/>
              <a:t>Non registration of </a:t>
            </a:r>
            <a:r>
              <a:rPr lang="en-US" dirty="0" err="1"/>
              <a:t>Plcs</a:t>
            </a:r>
            <a:r>
              <a:rPr lang="en-US" dirty="0"/>
              <a:t> with SEC</a:t>
            </a:r>
          </a:p>
          <a:p>
            <a:pPr lvl="1"/>
            <a:r>
              <a:rPr lang="en-US" dirty="0"/>
              <a:t>Weak investor demand</a:t>
            </a:r>
          </a:p>
          <a:p>
            <a:pPr lvl="1"/>
            <a:r>
              <a:rPr lang="en-US" dirty="0"/>
              <a:t>Limited IPOs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8364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7E50D2-D310-4C9A-A700-5F4129FF360A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13316" name="Content Placeholder 6"/>
          <p:cNvSpPr>
            <a:spLocks noGrp="1"/>
          </p:cNvSpPr>
          <p:nvPr>
            <p:ph idx="1"/>
          </p:nvPr>
        </p:nvSpPr>
        <p:spPr>
          <a:xfrm>
            <a:off x="395288" y="908050"/>
            <a:ext cx="8497192" cy="5146675"/>
          </a:xfrm>
        </p:spPr>
        <p:txBody>
          <a:bodyPr>
            <a:noAutofit/>
          </a:bodyPr>
          <a:lstStyle/>
          <a:p>
            <a:r>
              <a:rPr lang="en-US" altLang="en-US" dirty="0"/>
              <a:t>Participant training</a:t>
            </a:r>
          </a:p>
          <a:p>
            <a:pPr lvl="1"/>
            <a:r>
              <a:rPr lang="en-US" altLang="en-US" dirty="0"/>
              <a:t>Joint program in valuation / analysis with Agusto &amp; Co</a:t>
            </a:r>
          </a:p>
          <a:p>
            <a:pPr lvl="1"/>
            <a:r>
              <a:rPr lang="en-US" altLang="en-US" dirty="0"/>
              <a:t>Compliance and operations</a:t>
            </a:r>
          </a:p>
          <a:p>
            <a:r>
              <a:rPr lang="en-US" altLang="en-US" dirty="0"/>
              <a:t>Workshop on Legal Structure and Financial Advisory for LMC clubs </a:t>
            </a:r>
          </a:p>
          <a:p>
            <a:r>
              <a:rPr lang="en-US" altLang="en-US" dirty="0"/>
              <a:t>Introduction of more securities to the market</a:t>
            </a:r>
          </a:p>
          <a:p>
            <a:r>
              <a:rPr lang="en-US" altLang="en-US" dirty="0"/>
              <a:t>NASD to join ASEA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for Q3 ‘16</a:t>
            </a:r>
          </a:p>
        </p:txBody>
      </p:sp>
    </p:spTree>
    <p:extLst>
      <p:ext uri="{BB962C8B-B14F-4D97-AF65-F5344CB8AC3E}">
        <p14:creationId xmlns:p14="http://schemas.microsoft.com/office/powerpoint/2010/main" xmlns="" val="3354144242"/>
      </p:ext>
    </p:extLst>
  </p:cSld>
  <p:clrMapOvr>
    <a:masterClrMapping/>
  </p:clrMapOvr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8213</TotalTime>
  <Words>324</Words>
  <Application>Microsoft Office PowerPoint</Application>
  <PresentationFormat>On-screen Show (4:3)</PresentationFormat>
  <Paragraphs>147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NASD Presentation template</vt:lpstr>
      <vt:lpstr>Report to the Capital Market Committee</vt:lpstr>
      <vt:lpstr>Market in Numbers</vt:lpstr>
      <vt:lpstr>Quarterly trade information 2015 to date</vt:lpstr>
      <vt:lpstr>Unlisted Securities Index – Inception to date</vt:lpstr>
      <vt:lpstr>Quarterly trade Values</vt:lpstr>
      <vt:lpstr>Market Leaders</vt:lpstr>
      <vt:lpstr>Market Expansion</vt:lpstr>
      <vt:lpstr>Market Enhancement Issues</vt:lpstr>
      <vt:lpstr>Expectations for Q3 ‘16</vt:lpstr>
      <vt:lpstr>Slide 10</vt:lpstr>
      <vt:lpstr>Contact 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cmcsecretariat</cp:lastModifiedBy>
  <cp:revision>205</cp:revision>
  <cp:lastPrinted>2016-08-08T14:31:03Z</cp:lastPrinted>
  <dcterms:created xsi:type="dcterms:W3CDTF">2015-02-02T13:56:45Z</dcterms:created>
  <dcterms:modified xsi:type="dcterms:W3CDTF">2016-08-12T08:58:48Z</dcterms:modified>
</cp:coreProperties>
</file>