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notesMasterIdLst>
    <p:notesMasterId r:id="rId8"/>
  </p:notesMasterIdLst>
  <p:handoutMasterIdLst>
    <p:handoutMasterId r:id="rId9"/>
  </p:handoutMasterIdLst>
  <p:sldIdLst>
    <p:sldId id="256" r:id="rId2"/>
    <p:sldId id="279" r:id="rId3"/>
    <p:sldId id="280" r:id="rId4"/>
    <p:sldId id="259" r:id="rId5"/>
    <p:sldId id="278" r:id="rId6"/>
    <p:sldId id="271" r:id="rId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48B1ED1-93C3-4131-8D7E-70937BDC4D9A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E18E7DE-118F-4875-88E9-0E9A8AA9C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217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D5AC1FC-986A-46BE-8D03-4EFFE84368DF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31D31CC-BD66-4479-9D40-75681232B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347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5256" y="1447802"/>
            <a:ext cx="8827957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5256" y="4777380"/>
            <a:ext cx="8827957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7/28/2016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778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8" y="4800587"/>
            <a:ext cx="8827956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5256" y="685800"/>
            <a:ext cx="8827957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7" y="5367325"/>
            <a:ext cx="882795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7/28/2016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230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6" y="1447800"/>
            <a:ext cx="8827957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6" y="3657600"/>
            <a:ext cx="8827957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7/28/2016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366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5213" y="1447800"/>
            <a:ext cx="800139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904" y="3771174"/>
            <a:ext cx="7281545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6" y="4350657"/>
            <a:ext cx="8827957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7/28/2016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8530" y="971253"/>
            <a:ext cx="80212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defTabSz="914400"/>
            <a:r>
              <a:rPr lang="en-US" sz="12200" dirty="0">
                <a:solidFill>
                  <a:srgbClr val="DDDDDD">
                    <a:lumMod val="40000"/>
                    <a:lumOff val="60000"/>
                  </a:srgb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2921" y="2613787"/>
            <a:ext cx="80212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defTabSz="914400"/>
            <a:r>
              <a:rPr lang="en-US" sz="12200" dirty="0">
                <a:solidFill>
                  <a:srgbClr val="DDDDDD">
                    <a:lumMod val="40000"/>
                    <a:lumOff val="60000"/>
                  </a:srgbClr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1370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5" y="3124201"/>
            <a:ext cx="88279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256" y="4777381"/>
            <a:ext cx="8827957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7/28/2016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5925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113" y="1981200"/>
            <a:ext cx="29476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633" y="2667000"/>
            <a:ext cx="2928112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4672" y="1981200"/>
            <a:ext cx="29370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4116" y="2667000"/>
            <a:ext cx="294756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6556" y="1981200"/>
            <a:ext cx="29328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6556" y="2667000"/>
            <a:ext cx="2932877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711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404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7/28/2016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512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633" y="4250949"/>
            <a:ext cx="294081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633" y="2209800"/>
            <a:ext cx="294081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633" y="4827213"/>
            <a:ext cx="294081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90389" y="4250949"/>
            <a:ext cx="29312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90388" y="2209800"/>
            <a:ext cx="293128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9035" y="4827212"/>
            <a:ext cx="29351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6556" y="4250949"/>
            <a:ext cx="29328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6555" y="2209800"/>
            <a:ext cx="2932877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6433" y="4827210"/>
            <a:ext cx="293676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711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404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7/28/2016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554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7/28/2016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2953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6377" y="430215"/>
            <a:ext cx="1753057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633" y="773205"/>
            <a:ext cx="7425083" cy="54831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7/28/2016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02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7/28/2016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11495447" y="111070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/>
            <a:fld id="{6E2B0113-EB89-4EFD-A4AE-D69E8FA116DA}" type="slidenum">
              <a:rPr lang="en-US" sz="1800" smtClean="0">
                <a:solidFill>
                  <a:srgbClr val="000000"/>
                </a:solidFill>
              </a:rPr>
              <a:pPr defTabSz="914400"/>
              <a:t>‹#›</a:t>
            </a:fld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202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8" y="2861735"/>
            <a:ext cx="8827956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256" y="4777381"/>
            <a:ext cx="8827957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7/28/2016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642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601" y="2060577"/>
            <a:ext cx="4397484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5967" y="2056093"/>
            <a:ext cx="4397487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7/28/2016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570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600" y="1905000"/>
            <a:ext cx="439748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601" y="2514600"/>
            <a:ext cx="4397484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5969" y="1905000"/>
            <a:ext cx="439748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5969" y="2514600"/>
            <a:ext cx="4397484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7/28/2016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297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7/28/2016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217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7/28/2016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881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5" y="1447800"/>
            <a:ext cx="3401949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5863" y="1447800"/>
            <a:ext cx="5197351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5" y="3129282"/>
            <a:ext cx="3401949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7/28/2016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290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208" y="1854192"/>
            <a:ext cx="5094232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51357" y="1143000"/>
            <a:ext cx="320123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5" y="3657600"/>
            <a:ext cx="5086304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7/28/2016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381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8399243" y="1676400"/>
            <a:ext cx="37592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7586443" y="-457200"/>
            <a:ext cx="21336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8399243" y="6096000"/>
            <a:ext cx="13208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205317" y="2667000"/>
            <a:ext cx="5588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1119717" y="2895600"/>
            <a:ext cx="31496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280" y="452718"/>
            <a:ext cx="940717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600" y="2052925"/>
            <a:ext cx="8948872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8419" y="1790661"/>
            <a:ext cx="990599" cy="30487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defTabSz="914400"/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 defTabSz="914400"/>
              <a:t>7/28/2016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4413" y="3225261"/>
            <a:ext cx="3859795" cy="3048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pic>
        <p:nvPicPr>
          <p:cNvPr id="13" name="Picture 12" descr="E:\PENCOM LOGO final 24062015.png"/>
          <p:cNvPicPr/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4425" y="5536197"/>
            <a:ext cx="1729680" cy="12455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5015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  <p:sldLayoutId id="2147483869" r:id="rId17"/>
  </p:sldLayoutIdLst>
  <p:timing>
    <p:tnLst>
      <p:par>
        <p:cTn id="1" dur="indefinite" restart="never" nodeType="tmRoot"/>
      </p:par>
    </p:tnLst>
  </p:timing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pencom.gov.ng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2682" y="847165"/>
            <a:ext cx="8006917" cy="4979528"/>
          </a:xfrm>
        </p:spPr>
        <p:txBody>
          <a:bodyPr>
            <a:normAutofit/>
          </a:bodyPr>
          <a:lstStyle/>
          <a:p>
            <a:r>
              <a:rPr lang="en-GB" sz="4000" b="1" dirty="0" smtClean="0"/>
              <a:t>An update on activities of the National Pension Commission </a:t>
            </a:r>
            <a:br>
              <a:rPr lang="en-GB" sz="4000" b="1" dirty="0" smtClean="0"/>
            </a:b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2200" b="1" dirty="0" smtClean="0"/>
              <a:t>A Presentation to the:</a:t>
            </a:r>
            <a:br>
              <a:rPr lang="en-GB" sz="2200" b="1" dirty="0" smtClean="0"/>
            </a:br>
            <a:r>
              <a:rPr lang="en-GB" sz="2200" b="1" dirty="0" smtClean="0"/>
              <a:t/>
            </a:r>
            <a:br>
              <a:rPr lang="en-GB" sz="2200" b="1" dirty="0" smtClean="0"/>
            </a:br>
            <a:r>
              <a:rPr lang="en-US" sz="3600" b="1" dirty="0" smtClean="0"/>
              <a:t>2016 2</a:t>
            </a:r>
            <a:r>
              <a:rPr lang="en-US" sz="3600" b="1" baseline="30000" dirty="0" smtClean="0"/>
              <a:t>nd</a:t>
            </a:r>
            <a:r>
              <a:rPr lang="en-US" sz="3600" b="1" dirty="0" smtClean="0"/>
              <a:t> Capital Market Committee Meeting</a:t>
            </a:r>
            <a:br>
              <a:rPr lang="en-US" sz="3600" b="1" dirty="0" smtClean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2682" y="5611540"/>
            <a:ext cx="7315200" cy="9144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National Pension Commission</a:t>
            </a:r>
          </a:p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Abuja, Nigeria</a:t>
            </a:r>
          </a:p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August 2016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7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Outline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b="1" dirty="0" smtClean="0"/>
              <a:t>Update </a:t>
            </a:r>
            <a:r>
              <a:rPr lang="en-US" sz="2800" b="1" dirty="0"/>
              <a:t>on recent initiatives of the Commission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 dirty="0" smtClean="0"/>
              <a:t>Summary of Pension Fund Assets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 dirty="0" smtClean="0"/>
              <a:t>Pension Fund Assets as at 30 June 2016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 dirty="0" smtClean="0"/>
              <a:t>Enquiries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01268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336177"/>
            <a:ext cx="11672048" cy="900952"/>
          </a:xfrm>
        </p:spPr>
        <p:txBody>
          <a:bodyPr/>
          <a:lstStyle/>
          <a:p>
            <a:r>
              <a:rPr lang="en-US" b="1" dirty="0" smtClean="0"/>
              <a:t>Update on initiatives </a:t>
            </a:r>
            <a:r>
              <a:rPr lang="en-US" b="1" dirty="0"/>
              <a:t>of the Commission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025" y="1331259"/>
            <a:ext cx="11752728" cy="4719917"/>
          </a:xfrm>
        </p:spPr>
        <p:txBody>
          <a:bodyPr>
            <a:normAutofit/>
          </a:bodyPr>
          <a:lstStyle/>
          <a:p>
            <a:pPr marL="628654" lvl="2" indent="-457200" algn="just">
              <a:spcBef>
                <a:spcPts val="1200"/>
              </a:spcBef>
            </a:pPr>
            <a:r>
              <a:rPr lang="en-US" sz="3000" b="1" dirty="0" smtClean="0"/>
              <a:t>Amended Regulation </a:t>
            </a:r>
            <a:r>
              <a:rPr lang="en-US" sz="3000" b="1" dirty="0"/>
              <a:t>on Investment of </a:t>
            </a:r>
            <a:r>
              <a:rPr lang="en-US" sz="3000" b="1" dirty="0" smtClean="0"/>
              <a:t>Pension Fund Assets </a:t>
            </a:r>
            <a:r>
              <a:rPr lang="en-US" sz="3000" b="1" dirty="0"/>
              <a:t>(Including the Multi-fund </a:t>
            </a:r>
            <a:r>
              <a:rPr lang="en-US" sz="3000" b="1" dirty="0" smtClean="0"/>
              <a:t>Structure):</a:t>
            </a:r>
            <a:r>
              <a:rPr lang="en-US" sz="3000" dirty="0" smtClean="0"/>
              <a:t> </a:t>
            </a:r>
          </a:p>
          <a:p>
            <a:pPr marL="171454" lvl="2" indent="0" algn="just">
              <a:spcBef>
                <a:spcPts val="1200"/>
              </a:spcBef>
              <a:buNone/>
            </a:pPr>
            <a:r>
              <a:rPr lang="en-US" sz="3000" dirty="0" smtClean="0"/>
              <a:t>	The Commission is awaiting the approval of Mr. President, 	prior to issuance.</a:t>
            </a:r>
          </a:p>
          <a:p>
            <a:pPr marL="628654" lvl="2" indent="-457200" algn="just">
              <a:spcBef>
                <a:spcPts val="1200"/>
              </a:spcBef>
            </a:pPr>
            <a:r>
              <a:rPr lang="en-US" sz="3000" b="1" dirty="0" smtClean="0"/>
              <a:t>Guidelines </a:t>
            </a:r>
            <a:r>
              <a:rPr lang="en-US" sz="3000" b="1" dirty="0"/>
              <a:t>on </a:t>
            </a:r>
            <a:r>
              <a:rPr lang="en-US" sz="3000" b="1" dirty="0" smtClean="0"/>
              <a:t>Accessing RSAs Towards </a:t>
            </a:r>
            <a:r>
              <a:rPr lang="en-US" sz="3000" b="1" dirty="0"/>
              <a:t>Equity Contribution for Residential </a:t>
            </a:r>
            <a:r>
              <a:rPr lang="en-US" sz="3000" b="1" dirty="0" smtClean="0"/>
              <a:t>Mortgage: </a:t>
            </a:r>
          </a:p>
          <a:p>
            <a:pPr marL="171454" lvl="2" indent="0" algn="just">
              <a:spcBef>
                <a:spcPts val="1200"/>
              </a:spcBef>
              <a:buNone/>
            </a:pPr>
            <a:r>
              <a:rPr lang="en-US" sz="3000" dirty="0" smtClean="0"/>
              <a:t>	The Guidelines had been concluded and currently 	undergoing the approval process, prior to issuance.</a:t>
            </a:r>
          </a:p>
          <a:p>
            <a:pPr marL="0" lvl="1" indent="0" algn="just">
              <a:spcBef>
                <a:spcPts val="1200"/>
              </a:spcBef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2094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494" y="363072"/>
            <a:ext cx="11470341" cy="739588"/>
          </a:xfrm>
        </p:spPr>
        <p:txBody>
          <a:bodyPr/>
          <a:lstStyle/>
          <a:p>
            <a:pPr algn="ctr"/>
            <a:r>
              <a:rPr lang="en-US" b="1" dirty="0" smtClean="0"/>
              <a:t>Summary of Pension Fund Assets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26088"/>
              </p:ext>
            </p:extLst>
          </p:nvPr>
        </p:nvGraphicFramePr>
        <p:xfrm>
          <a:off x="551328" y="1102663"/>
          <a:ext cx="10999696" cy="47408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92754"/>
                <a:gridCol w="1316035"/>
                <a:gridCol w="1316035"/>
                <a:gridCol w="1316035"/>
                <a:gridCol w="1178539"/>
                <a:gridCol w="1178539"/>
                <a:gridCol w="1001759"/>
              </a:tblGrid>
              <a:tr h="262583">
                <a:tc rowSpan="2">
                  <a:txBody>
                    <a:bodyPr/>
                    <a:lstStyle/>
                    <a:p>
                      <a:pPr algn="l" rtl="0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Asset Class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30-Jun-16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31-Mar-16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VARIANCE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31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N'Billion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N'Billion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N'Billion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77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Ordinary Shares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660.94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537.93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123.01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77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FGN Securities: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77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FGN Bonds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3,379.23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3,235.76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143.47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77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Treasury Bills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487.08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448.69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38.39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77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State Govt. Bonds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139.59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152.82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(13.23)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(9%)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77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Corporate Debt Securities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269.81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186.42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83.39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77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Supranational Bonds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12.82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12.47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0.35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77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Money Market Instruments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496.35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577.04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(80.69)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(14%)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77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Open/Close-End Funds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18.65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22.20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(3.55)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(16%)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77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Private Equity Fund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18.66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16.69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1.97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77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 Estate Properties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212.84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212.26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0.58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77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Infrastructure Funds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1.61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1.34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0.27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77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Cash &amp; Other Assets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31.73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57.17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(25.44)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(44%)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77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Pension Fund Assets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5,729.31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5,460.80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268.51 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354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671" y="470647"/>
            <a:ext cx="11497235" cy="998078"/>
          </a:xfrm>
        </p:spPr>
        <p:txBody>
          <a:bodyPr/>
          <a:lstStyle/>
          <a:p>
            <a:r>
              <a:rPr lang="en-US" b="1" dirty="0"/>
              <a:t>Pension Fund assets </a:t>
            </a:r>
            <a:r>
              <a:rPr lang="en-US" b="1" dirty="0" smtClean="0"/>
              <a:t>as at 30 June 2016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835" y="1468725"/>
            <a:ext cx="11497236" cy="5186075"/>
          </a:xfrm>
        </p:spPr>
        <p:txBody>
          <a:bodyPr>
            <a:normAutofit lnSpcReduction="10000"/>
          </a:bodyPr>
          <a:lstStyle/>
          <a:p>
            <a:pPr marL="514350" lvl="1" indent="-514350" algn="just">
              <a:buClrTx/>
              <a:buFont typeface="+mj-lt"/>
              <a:buAutoNum type="arabicPeriod"/>
            </a:pPr>
            <a:r>
              <a:rPr lang="en-US" sz="3200" dirty="0" smtClean="0"/>
              <a:t>As at 30 June 2016</a:t>
            </a:r>
            <a:r>
              <a:rPr lang="en-US" sz="3200" dirty="0"/>
              <a:t>, the total value of </a:t>
            </a:r>
            <a:r>
              <a:rPr lang="en-US" sz="3200" dirty="0" smtClean="0"/>
              <a:t>pension assets had a net growth of 5%, as it increased </a:t>
            </a:r>
            <a:r>
              <a:rPr lang="en-US" sz="3200" dirty="0"/>
              <a:t>by </a:t>
            </a:r>
            <a:r>
              <a:rPr lang="en-US" sz="3200" dirty="0" smtClean="0"/>
              <a:t>from </a:t>
            </a:r>
            <a:r>
              <a:rPr lang="en-US" sz="3200" dirty="0"/>
              <a:t>₦</a:t>
            </a:r>
            <a:r>
              <a:rPr lang="en-US" sz="3200" dirty="0" smtClean="0"/>
              <a:t>5.46 </a:t>
            </a:r>
            <a:r>
              <a:rPr lang="en-US" sz="3200" dirty="0"/>
              <a:t>Trillion on 31 </a:t>
            </a:r>
            <a:r>
              <a:rPr lang="en-US" sz="3200" dirty="0" smtClean="0"/>
              <a:t>March, 2016, </a:t>
            </a:r>
            <a:r>
              <a:rPr lang="en-US" sz="3200" dirty="0"/>
              <a:t>to ₦</a:t>
            </a:r>
            <a:r>
              <a:rPr lang="en-US" sz="3200" dirty="0" smtClean="0"/>
              <a:t>5.73 </a:t>
            </a:r>
            <a:r>
              <a:rPr lang="en-US" sz="3200" dirty="0"/>
              <a:t>Trillion as at </a:t>
            </a:r>
            <a:r>
              <a:rPr lang="en-US" sz="3200" dirty="0" smtClean="0"/>
              <a:t>30 June, </a:t>
            </a:r>
            <a:r>
              <a:rPr lang="en-US" sz="3200" dirty="0"/>
              <a:t>2016. </a:t>
            </a:r>
          </a:p>
          <a:p>
            <a:pPr marL="514350" lvl="1" indent="-514350" algn="just">
              <a:buClrTx/>
              <a:buFont typeface="+mj-lt"/>
              <a:buAutoNum type="arabicPeriod"/>
            </a:pPr>
            <a:r>
              <a:rPr lang="en-US" sz="3200" dirty="0" smtClean="0"/>
              <a:t>The </a:t>
            </a:r>
            <a:r>
              <a:rPr lang="en-US" sz="3200" dirty="0"/>
              <a:t>net </a:t>
            </a:r>
            <a:r>
              <a:rPr lang="en-US" sz="3200" dirty="0" smtClean="0"/>
              <a:t>increase </a:t>
            </a:r>
            <a:r>
              <a:rPr lang="en-US" sz="3200" dirty="0"/>
              <a:t>in the value of assets </a:t>
            </a:r>
            <a:r>
              <a:rPr lang="en-US" sz="3200" dirty="0" smtClean="0"/>
              <a:t>was </a:t>
            </a:r>
            <a:r>
              <a:rPr lang="en-US" sz="3200" dirty="0"/>
              <a:t>mainly due to </a:t>
            </a:r>
            <a:r>
              <a:rPr lang="en-US" sz="3200" dirty="0" smtClean="0"/>
              <a:t>new pension contributions received and market </a:t>
            </a:r>
            <a:r>
              <a:rPr lang="en-US" sz="3200" dirty="0"/>
              <a:t>valuation of equity </a:t>
            </a:r>
            <a:r>
              <a:rPr lang="en-US" sz="3200" dirty="0" smtClean="0"/>
              <a:t>investments.</a:t>
            </a:r>
          </a:p>
          <a:p>
            <a:pPr marL="514350" lvl="1" indent="-514350" algn="just">
              <a:buClrTx/>
              <a:buFont typeface="+mj-lt"/>
              <a:buAutoNum type="arabicPeriod"/>
            </a:pPr>
            <a:r>
              <a:rPr lang="en-US" sz="3200" dirty="0" smtClean="0"/>
              <a:t>The increase in the value of Corporate Debt Securities resulted from new investment in the Series I and II Bond issuance by Lafarge Africa Plc.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2704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5899"/>
            <a:ext cx="10058399" cy="4948827"/>
          </a:xfrm>
        </p:spPr>
        <p:txBody>
          <a:bodyPr>
            <a:normAutofit/>
          </a:bodyPr>
          <a:lstStyle/>
          <a:p>
            <a:pPr indent="-255588"/>
            <a:r>
              <a:rPr lang="en-US" alt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National Pension Commission</a:t>
            </a:r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Plot 174, </a:t>
            </a:r>
            <a:r>
              <a:rPr lang="en-US" alt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Adetokunbo</a:t>
            </a:r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Ademola</a:t>
            </a:r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Crescent Wuse II, Abuja</a:t>
            </a:r>
            <a:b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info@pencom.gov.ng</a:t>
            </a:r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Website: www.pencom.gov.ng </a:t>
            </a: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5600" y="551934"/>
            <a:ext cx="58293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Enquiries:</a:t>
            </a:r>
            <a:endParaRPr lang="en-US" sz="42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8182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nset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700</TotalTime>
  <Words>386</Words>
  <Application>Microsoft Office PowerPoint</Application>
  <PresentationFormat>Widescreen</PresentationFormat>
  <Paragraphs>129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Ion</vt:lpstr>
      <vt:lpstr>An update on activities of the National Pension Commission   A Presentation to the:  2016 2nd Capital Market Committee Meeting </vt:lpstr>
      <vt:lpstr>Outline</vt:lpstr>
      <vt:lpstr>Update on initiatives of the Commission </vt:lpstr>
      <vt:lpstr>Summary of Pension Fund Assets</vt:lpstr>
      <vt:lpstr>Pension Fund assets as at 30 June 2016</vt:lpstr>
      <vt:lpstr>National Pension Commission Plot 174, Adetokunbo Ademola Crescent Wuse II, Abuja Email: info@pencom.gov.ng Website: www.pencom.gov.ng  </vt:lpstr>
    </vt:vector>
  </TitlesOfParts>
  <Company>National Pesnion Commission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Ibrahim S. Kangiwa</dc:creator>
  <cp:lastModifiedBy>Akingbelure Folasade S.</cp:lastModifiedBy>
  <cp:revision>69</cp:revision>
  <cp:lastPrinted>2016-07-28T11:56:32Z</cp:lastPrinted>
  <dcterms:created xsi:type="dcterms:W3CDTF">2015-10-26T09:51:50Z</dcterms:created>
  <dcterms:modified xsi:type="dcterms:W3CDTF">2016-07-28T12:30:22Z</dcterms:modified>
</cp:coreProperties>
</file>