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handoutMasterIdLst>
    <p:handoutMasterId r:id="rId9"/>
  </p:handoutMasterIdLst>
  <p:sldIdLst>
    <p:sldId id="256" r:id="rId2"/>
    <p:sldId id="279" r:id="rId3"/>
    <p:sldId id="280" r:id="rId4"/>
    <p:sldId id="259" r:id="rId5"/>
    <p:sldId id="278" r:id="rId6"/>
    <p:sldId id="27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7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7/28/2016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pencom.gov.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2" y="847165"/>
            <a:ext cx="8006917" cy="497952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An update on activities of the National Pension Commission </a:t>
            </a:r>
            <a:br>
              <a:rPr lang="en-GB" sz="40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200" b="1" dirty="0" smtClean="0"/>
              <a:t>A Presentation to the:</a:t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US" sz="3600" b="1" dirty="0" smtClean="0"/>
              <a:t>2016 2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Capital Market Committee Meeting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National Pension Commission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Abuja, Nigeria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August 2016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Update </a:t>
            </a:r>
            <a:r>
              <a:rPr lang="en-US" sz="2800" b="1" dirty="0"/>
              <a:t>on recent initiatives of the Commission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Summary of Pension Fund Assets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Pension Fund Assets as at 30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Enquiries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26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6177"/>
            <a:ext cx="11672048" cy="900952"/>
          </a:xfrm>
        </p:spPr>
        <p:txBody>
          <a:bodyPr/>
          <a:lstStyle/>
          <a:p>
            <a:r>
              <a:rPr lang="en-US" b="1" dirty="0" smtClean="0"/>
              <a:t>Update on initiatives </a:t>
            </a:r>
            <a:r>
              <a:rPr lang="en-US" b="1" dirty="0"/>
              <a:t>of the Commission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5" y="1331259"/>
            <a:ext cx="11752728" cy="4719917"/>
          </a:xfrm>
        </p:spPr>
        <p:txBody>
          <a:bodyPr>
            <a:normAutofit/>
          </a:bodyPr>
          <a:lstStyle/>
          <a:p>
            <a:pPr marL="628654" lvl="2" indent="-457200" algn="just">
              <a:spcBef>
                <a:spcPts val="1200"/>
              </a:spcBef>
            </a:pPr>
            <a:r>
              <a:rPr lang="en-US" sz="3000" b="1" dirty="0" smtClean="0"/>
              <a:t>Amended Regulation </a:t>
            </a:r>
            <a:r>
              <a:rPr lang="en-US" sz="3000" b="1" dirty="0"/>
              <a:t>on Investment of </a:t>
            </a:r>
            <a:r>
              <a:rPr lang="en-US" sz="3000" b="1" dirty="0" smtClean="0"/>
              <a:t>Pension Fund Assets </a:t>
            </a:r>
            <a:r>
              <a:rPr lang="en-US" sz="3000" b="1" dirty="0"/>
              <a:t>(Including the Multi-fund </a:t>
            </a:r>
            <a:r>
              <a:rPr lang="en-US" sz="3000" b="1" dirty="0" smtClean="0"/>
              <a:t>Structure):</a:t>
            </a:r>
            <a:r>
              <a:rPr lang="en-US" sz="3000" dirty="0" smtClean="0"/>
              <a:t> </a:t>
            </a:r>
          </a:p>
          <a:p>
            <a:pPr marL="171454" lvl="2" indent="0" algn="just">
              <a:spcBef>
                <a:spcPts val="1200"/>
              </a:spcBef>
              <a:buNone/>
            </a:pPr>
            <a:r>
              <a:rPr lang="en-US" sz="3000" dirty="0" smtClean="0"/>
              <a:t>	The Commission is awaiting the approval of Mr. President, 	prior to issuance.</a:t>
            </a:r>
          </a:p>
          <a:p>
            <a:pPr marL="628654" lvl="2" indent="-457200" algn="just">
              <a:spcBef>
                <a:spcPts val="1200"/>
              </a:spcBef>
            </a:pPr>
            <a:r>
              <a:rPr lang="en-US" sz="3000" b="1" dirty="0" smtClean="0"/>
              <a:t>Guidelines </a:t>
            </a:r>
            <a:r>
              <a:rPr lang="en-US" sz="3000" b="1" dirty="0"/>
              <a:t>on </a:t>
            </a:r>
            <a:r>
              <a:rPr lang="en-US" sz="3000" b="1" dirty="0" smtClean="0"/>
              <a:t>Accessing RSAs Towards </a:t>
            </a:r>
            <a:r>
              <a:rPr lang="en-US" sz="3000" b="1" dirty="0"/>
              <a:t>Equity Contribution for Residential </a:t>
            </a:r>
            <a:r>
              <a:rPr lang="en-US" sz="3000" b="1" dirty="0" smtClean="0"/>
              <a:t>Mortgage: </a:t>
            </a:r>
          </a:p>
          <a:p>
            <a:pPr marL="171454" lvl="2" indent="0" algn="just">
              <a:spcBef>
                <a:spcPts val="1200"/>
              </a:spcBef>
              <a:buNone/>
            </a:pPr>
            <a:r>
              <a:rPr lang="en-US" sz="3000" dirty="0" smtClean="0"/>
              <a:t>	The Guidelines had been concluded and currently 	undergoing the approval process, prior to issuance.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09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363072"/>
            <a:ext cx="11470341" cy="739588"/>
          </a:xfrm>
        </p:spPr>
        <p:txBody>
          <a:bodyPr/>
          <a:lstStyle/>
          <a:p>
            <a:pPr algn="ctr"/>
            <a:r>
              <a:rPr lang="en-US" b="1" dirty="0" smtClean="0"/>
              <a:t>Summary of Pension Fund Assets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6088"/>
              </p:ext>
            </p:extLst>
          </p:nvPr>
        </p:nvGraphicFramePr>
        <p:xfrm>
          <a:off x="551328" y="1102663"/>
          <a:ext cx="10999696" cy="4740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754"/>
                <a:gridCol w="1316035"/>
                <a:gridCol w="1316035"/>
                <a:gridCol w="1316035"/>
                <a:gridCol w="1178539"/>
                <a:gridCol w="1178539"/>
                <a:gridCol w="1001759"/>
              </a:tblGrid>
              <a:tr h="262583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Class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30-Jun-16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31-Mar-16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Ordinary Shares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660.94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537.93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123.01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FGN Securities: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FGN Bonds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3,379.23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3,235.76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143.47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Treasury Bills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487.08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448.69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38.39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Govt. Bonds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139.59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152.82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(13.23)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Debt Securities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269.81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186.42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83.39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Supranational Bonds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12.82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12.47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0.35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Market Instruments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496.35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577.04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(80.69)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Open/Close-End Funds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18.65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22.20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(3.55)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 Equity Fund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18.66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16.69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1.97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Properties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212.84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212.26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0.58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Funds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1.61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1.34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0.27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&amp; Other Assets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31.73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57.17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(25.44)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(44%)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7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Pension Fund Assets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5,729.31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5,460.80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268.51 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5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1" y="470647"/>
            <a:ext cx="11497235" cy="998078"/>
          </a:xfrm>
        </p:spPr>
        <p:txBody>
          <a:bodyPr/>
          <a:lstStyle/>
          <a:p>
            <a:r>
              <a:rPr lang="en-US" b="1" dirty="0"/>
              <a:t>Pension Fund assets </a:t>
            </a:r>
            <a:r>
              <a:rPr lang="en-US" b="1" dirty="0" smtClean="0"/>
              <a:t>as at 30 June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1468725"/>
            <a:ext cx="11497236" cy="5186075"/>
          </a:xfrm>
        </p:spPr>
        <p:txBody>
          <a:bodyPr>
            <a:normAutofit lnSpcReduction="10000"/>
          </a:bodyPr>
          <a:lstStyle/>
          <a:p>
            <a:pPr marL="514350" lvl="1" indent="-514350" algn="just">
              <a:buClrTx/>
              <a:buFont typeface="+mj-lt"/>
              <a:buAutoNum type="arabicPeriod"/>
            </a:pPr>
            <a:r>
              <a:rPr lang="en-US" sz="3200" dirty="0" smtClean="0"/>
              <a:t>As at 30 June 2016</a:t>
            </a:r>
            <a:r>
              <a:rPr lang="en-US" sz="3200" dirty="0"/>
              <a:t>, the total value of </a:t>
            </a:r>
            <a:r>
              <a:rPr lang="en-US" sz="3200" dirty="0" smtClean="0"/>
              <a:t>pension assets had a net growth of 5%, as it increased </a:t>
            </a:r>
            <a:r>
              <a:rPr lang="en-US" sz="3200" dirty="0"/>
              <a:t>by </a:t>
            </a:r>
            <a:r>
              <a:rPr lang="en-US" sz="3200" dirty="0" smtClean="0"/>
              <a:t>from </a:t>
            </a:r>
            <a:r>
              <a:rPr lang="en-US" sz="3200" dirty="0"/>
              <a:t>₦</a:t>
            </a:r>
            <a:r>
              <a:rPr lang="en-US" sz="3200" dirty="0" smtClean="0"/>
              <a:t>5.46 </a:t>
            </a:r>
            <a:r>
              <a:rPr lang="en-US" sz="3200" dirty="0"/>
              <a:t>Trillion on 31 </a:t>
            </a:r>
            <a:r>
              <a:rPr lang="en-US" sz="3200" dirty="0" smtClean="0"/>
              <a:t>March, 2016, </a:t>
            </a:r>
            <a:r>
              <a:rPr lang="en-US" sz="3200" dirty="0"/>
              <a:t>to ₦</a:t>
            </a:r>
            <a:r>
              <a:rPr lang="en-US" sz="3200" dirty="0" smtClean="0"/>
              <a:t>5.73 </a:t>
            </a:r>
            <a:r>
              <a:rPr lang="en-US" sz="3200" dirty="0"/>
              <a:t>Trillion as at </a:t>
            </a:r>
            <a:r>
              <a:rPr lang="en-US" sz="3200" dirty="0" smtClean="0"/>
              <a:t>30 June, </a:t>
            </a:r>
            <a:r>
              <a:rPr lang="en-US" sz="3200" dirty="0"/>
              <a:t>2016. </a:t>
            </a:r>
          </a:p>
          <a:p>
            <a:pPr marL="514350" lvl="1" indent="-514350" algn="just">
              <a:buClrTx/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net </a:t>
            </a:r>
            <a:r>
              <a:rPr lang="en-US" sz="3200" dirty="0" smtClean="0"/>
              <a:t>increase </a:t>
            </a:r>
            <a:r>
              <a:rPr lang="en-US" sz="3200" dirty="0"/>
              <a:t>in the value of assets </a:t>
            </a:r>
            <a:r>
              <a:rPr lang="en-US" sz="3200" dirty="0" smtClean="0"/>
              <a:t>was </a:t>
            </a:r>
            <a:r>
              <a:rPr lang="en-US" sz="3200" dirty="0"/>
              <a:t>mainly due to </a:t>
            </a:r>
            <a:r>
              <a:rPr lang="en-US" sz="3200" dirty="0" smtClean="0"/>
              <a:t>new pension contributions received and market </a:t>
            </a:r>
            <a:r>
              <a:rPr lang="en-US" sz="3200" dirty="0"/>
              <a:t>valuation of equity </a:t>
            </a:r>
            <a:r>
              <a:rPr lang="en-US" sz="3200" dirty="0" smtClean="0"/>
              <a:t>investments.</a:t>
            </a:r>
          </a:p>
          <a:p>
            <a:pPr marL="514350" lvl="1" indent="-514350" algn="just">
              <a:buClrTx/>
              <a:buFont typeface="+mj-lt"/>
              <a:buAutoNum type="arabicPeriod"/>
            </a:pPr>
            <a:r>
              <a:rPr lang="en-US" sz="3200" dirty="0" smtClean="0"/>
              <a:t>The increase in the value of Corporate Debt Securities resulted from new investment in the Series I and II Bond issuance by Lafarge Africa Plc.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70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899"/>
            <a:ext cx="10058399" cy="4948827"/>
          </a:xfrm>
        </p:spPr>
        <p:txBody>
          <a:bodyPr>
            <a:normAutofit/>
          </a:bodyPr>
          <a:lstStyle/>
          <a:p>
            <a:pPr indent="-255588"/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Pension Commission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Plot 174, </a:t>
            </a:r>
            <a:r>
              <a:rPr lang="en-US" alt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Adetokunbo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Ademola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Crescent Wuse II, Abuja</a:t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info@pencom.gov.ng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Website: www.pencom.gov.ng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600" y="551934"/>
            <a:ext cx="58293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Enquiries:</a:t>
            </a:r>
            <a:endParaRPr lang="en-US" sz="4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18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386</Words>
  <Application>Microsoft Office PowerPoint</Application>
  <PresentationFormat>Widescreen</PresentationFormat>
  <Paragraphs>129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An update on activities of the National Pension Commission   A Presentation to the:  2016 2nd Capital Market Committee Meeting </vt:lpstr>
      <vt:lpstr>Outline</vt:lpstr>
      <vt:lpstr>Update on initiatives of the Commission </vt:lpstr>
      <vt:lpstr>Summary of Pension Fund Assets</vt:lpstr>
      <vt:lpstr>Pension Fund assets as at 30 June 2016</vt:lpstr>
      <vt:lpstr>National Pension Commission Plot 174, Adetokunbo Ademola Crescent Wuse II, Abuja Email: info@pencom.gov.ng Website: www.pencom.gov.ng  </vt:lpstr>
    </vt:vector>
  </TitlesOfParts>
  <Company>National Pesnion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Akingbelure Folasade S.</cp:lastModifiedBy>
  <cp:revision>69</cp:revision>
  <cp:lastPrinted>2016-07-28T11:56:32Z</cp:lastPrinted>
  <dcterms:created xsi:type="dcterms:W3CDTF">2015-10-26T09:51:50Z</dcterms:created>
  <dcterms:modified xsi:type="dcterms:W3CDTF">2016-07-28T12:30:22Z</dcterms:modified>
</cp:coreProperties>
</file>