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58" r:id="rId4"/>
    <p:sldId id="261" r:id="rId5"/>
    <p:sldId id="264" r:id="rId6"/>
    <p:sldId id="265" r:id="rId7"/>
    <p:sldId id="266" r:id="rId8"/>
    <p:sldId id="267" r:id="rId9"/>
    <p:sldId id="268" r:id="rId10"/>
    <p:sldId id="270" r:id="rId11"/>
    <p:sldId id="25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BC359B3-9D0F-4E54-9379-CD081F2AE849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4600E32-090E-4E44-A06D-7372250A5B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1438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Arial" charset="0"/>
              </a:rPr>
              <a:t>Content page, </a:t>
            </a:r>
            <a:r>
              <a:rPr lang="en-US" b="1" dirty="0">
                <a:solidFill>
                  <a:srgbClr val="FF0000"/>
                </a:solidFill>
                <a:cs typeface="Arial" charset="0"/>
              </a:rPr>
              <a:t>sub-section</a:t>
            </a:r>
            <a:r>
              <a:rPr lang="en-US" dirty="0">
                <a:solidFill>
                  <a:srgbClr val="FF0000"/>
                </a:solidFill>
                <a:cs typeface="Arial" charset="0"/>
              </a:rPr>
              <a:t> divide, used at start of sub section only</a:t>
            </a:r>
            <a:endParaRPr lang="en-US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6B340-8AF0-CF4C-8497-85DD599C55B9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6847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Arial" charset="0"/>
              </a:rPr>
              <a:t>Content page, </a:t>
            </a:r>
            <a:r>
              <a:rPr lang="en-US" b="1" dirty="0">
                <a:solidFill>
                  <a:srgbClr val="FF0000"/>
                </a:solidFill>
                <a:cs typeface="Arial" charset="0"/>
              </a:rPr>
              <a:t>sub-section</a:t>
            </a:r>
            <a:r>
              <a:rPr lang="en-US" dirty="0">
                <a:solidFill>
                  <a:srgbClr val="FF0000"/>
                </a:solidFill>
                <a:cs typeface="Arial" charset="0"/>
              </a:rPr>
              <a:t> divide, used at start of sub section only</a:t>
            </a:r>
            <a:endParaRPr lang="en-US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6B340-8AF0-CF4C-8497-85DD599C55B9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6847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00E32-090E-4E44-A06D-7372250A5BC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2765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326-C933-4546-9D56-7B3342F96F78}" type="datetimeFigureOut">
              <a:rPr lang="en-GB" smtClean="0"/>
              <a:pPr/>
              <a:t>12/08/2016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408B4-A750-4838-A15D-63106CE587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326-C933-4546-9D56-7B3342F96F78}" type="datetimeFigureOut">
              <a:rPr lang="en-GB" smtClean="0"/>
              <a:pPr/>
              <a:t>12/08/2016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408B4-A750-4838-A15D-63106CE587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326-C933-4546-9D56-7B3342F96F78}" type="datetimeFigureOut">
              <a:rPr lang="en-GB" smtClean="0"/>
              <a:pPr/>
              <a:t>12/08/2016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408B4-A750-4838-A15D-63106CE587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326-C933-4546-9D56-7B3342F96F78}" type="datetimeFigureOut">
              <a:rPr lang="en-GB" smtClean="0"/>
              <a:pPr/>
              <a:t>12/08/2016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408B4-A750-4838-A15D-63106CE587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326-C933-4546-9D56-7B3342F96F78}" type="datetimeFigureOut">
              <a:rPr lang="en-GB" smtClean="0"/>
              <a:pPr/>
              <a:t>12/08/2016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408B4-A750-4838-A15D-63106CE587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326-C933-4546-9D56-7B3342F96F78}" type="datetimeFigureOut">
              <a:rPr lang="en-GB" smtClean="0"/>
              <a:pPr/>
              <a:t>12/08/2016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408B4-A750-4838-A15D-63106CE587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326-C933-4546-9D56-7B3342F96F78}" type="datetimeFigureOut">
              <a:rPr lang="en-GB" smtClean="0"/>
              <a:pPr/>
              <a:t>12/08/2016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408B4-A750-4838-A15D-63106CE587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326-C933-4546-9D56-7B3342F96F78}" type="datetimeFigureOut">
              <a:rPr lang="en-GB" smtClean="0"/>
              <a:pPr/>
              <a:t>12/08/2016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408B4-A750-4838-A15D-63106CE587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326-C933-4546-9D56-7B3342F96F78}" type="datetimeFigureOut">
              <a:rPr lang="en-GB" smtClean="0"/>
              <a:pPr/>
              <a:t>12/08/2016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408B4-A750-4838-A15D-63106CE587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326-C933-4546-9D56-7B3342F96F78}" type="datetimeFigureOut">
              <a:rPr lang="en-GB" smtClean="0"/>
              <a:pPr/>
              <a:t>12/08/2016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408B4-A750-4838-A15D-63106CE587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326-C933-4546-9D56-7B3342F96F78}" type="datetimeFigureOut">
              <a:rPr lang="en-GB" smtClean="0"/>
              <a:pPr/>
              <a:t>12/08/2016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408B4-A750-4838-A15D-63106CE587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F2326-C933-4546-9D56-7B3342F96F78}" type="datetimeFigureOut">
              <a:rPr lang="en-GB" smtClean="0"/>
              <a:pPr/>
              <a:t>12/08/2016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408B4-A750-4838-A15D-63106CE5874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2400" b="1" dirty="0" smtClean="0">
                <a:latin typeface="Century Gothic" pitchFamily="34" charset="0"/>
              </a:rPr>
              <a:t>Technical Committee on National Savings Strategy</a:t>
            </a:r>
            <a:endParaRPr lang="en-GB" sz="2800" b="1" dirty="0">
              <a:latin typeface="Century Gothic" pitchFamily="34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b="1" dirty="0" smtClean="0">
                <a:latin typeface="Century Gothic" pitchFamily="34" charset="0"/>
              </a:rPr>
              <a:t>Preliminary Report at the Second </a:t>
            </a:r>
            <a:r>
              <a:rPr lang="en-US" b="1" dirty="0" smtClean="0">
                <a:latin typeface="Century Gothic" pitchFamily="34" charset="0"/>
              </a:rPr>
              <a:t>CMC Meeting</a:t>
            </a:r>
          </a:p>
          <a:p>
            <a:endParaRPr lang="en-US" dirty="0">
              <a:latin typeface="Century Gothic" pitchFamily="34" charset="0"/>
            </a:endParaRPr>
          </a:p>
        </p:txBody>
      </p:sp>
      <p:pic>
        <p:nvPicPr>
          <p:cNvPr id="2" name="Picture 2" descr="C:\Users\piiwelomen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533400"/>
            <a:ext cx="1295400" cy="1143000"/>
          </a:xfrm>
          <a:prstGeom prst="rect">
            <a:avLst/>
          </a:prstGeom>
          <a:noFill/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6019800" y="6248400"/>
            <a:ext cx="2895600" cy="365125"/>
          </a:xfrm>
        </p:spPr>
        <p:txBody>
          <a:bodyPr/>
          <a:lstStyle/>
          <a:p>
            <a:pPr algn="r"/>
            <a:r>
              <a:rPr lang="en-GB" sz="1100" i="1" dirty="0" smtClean="0">
                <a:latin typeface="Century Gothic" pitchFamily="34" charset="0"/>
              </a:rPr>
              <a:t>August 9 2016, Federal Palace Hotel V.I/Lagos</a:t>
            </a:r>
            <a:endParaRPr lang="en-GB" sz="1100" i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err="1" smtClean="0">
                <a:latin typeface="Century Gothic" pitchFamily="34" charset="0"/>
              </a:rPr>
              <a:t>TImelines</a:t>
            </a:r>
            <a:endParaRPr lang="en-US" sz="3200" b="1" dirty="0">
              <a:latin typeface="Century Gothic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79799049"/>
              </p:ext>
            </p:extLst>
          </p:nvPr>
        </p:nvGraphicFramePr>
        <p:xfrm>
          <a:off x="457200" y="1295400"/>
          <a:ext cx="8229600" cy="3611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4245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itchFamily="34" charset="0"/>
                        </a:rPr>
                        <a:t>STRATEGY</a:t>
                      </a:r>
                      <a:endParaRPr lang="en-US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itchFamily="34" charset="0"/>
                        </a:rPr>
                        <a:t>MODALITIES</a:t>
                      </a:r>
                      <a:endParaRPr lang="en-US" sz="14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85294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entury Gothic" pitchFamily="34" charset="0"/>
                        </a:rPr>
                        <a:t>Carryout</a:t>
                      </a:r>
                      <a:r>
                        <a:rPr lang="en-GB" sz="1400" baseline="0" dirty="0" smtClean="0">
                          <a:latin typeface="Century Gothic" pitchFamily="34" charset="0"/>
                        </a:rPr>
                        <a:t> research and deliver papers for review</a:t>
                      </a:r>
                      <a:endParaRPr lang="en-US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To 16 August, 2016</a:t>
                      </a:r>
                      <a:endParaRPr lang="en-US" sz="14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Identify the pillars of a successful National Savings Strategy, the products to mobilize these savings, mode of mobilization and implementation of the strategy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entury Gothic" pitchFamily="34" charset="0"/>
                        </a:rPr>
                        <a:t>Meet to discuss review</a:t>
                      </a:r>
                      <a:r>
                        <a:rPr lang="en-US" sz="1400" baseline="0" dirty="0" smtClean="0">
                          <a:latin typeface="Century Gothic" pitchFamily="34" charset="0"/>
                        </a:rPr>
                        <a:t> research </a:t>
                      </a:r>
                      <a:r>
                        <a:rPr lang="en-US" sz="1400" dirty="0" smtClean="0">
                          <a:latin typeface="Century Gothic" pitchFamily="34" charset="0"/>
                        </a:rPr>
                        <a:t>and there after harmonize</a:t>
                      </a:r>
                      <a:r>
                        <a:rPr lang="en-US" sz="1400" baseline="0" dirty="0" smtClean="0">
                          <a:latin typeface="Century Gothic" pitchFamily="34" charset="0"/>
                        </a:rPr>
                        <a:t> and produce a Position Paper – from </a:t>
                      </a:r>
                      <a:r>
                        <a:rPr lang="en-US" sz="1400" dirty="0" smtClean="0">
                          <a:latin typeface="Century Gothic" pitchFamily="34" charset="0"/>
                        </a:rPr>
                        <a:t>August 17, 2016 to mid-September</a:t>
                      </a:r>
                      <a:endParaRPr lang="en-US" sz="14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693174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entury Gothic" pitchFamily="34" charset="0"/>
                        </a:rPr>
                        <a:t>Presentation of position paper to SEC, then </a:t>
                      </a:r>
                      <a:r>
                        <a:rPr lang="en-GB" sz="1400" dirty="0" err="1" smtClean="0">
                          <a:latin typeface="Century Gothic" pitchFamily="34" charset="0"/>
                        </a:rPr>
                        <a:t>MoF</a:t>
                      </a:r>
                      <a:r>
                        <a:rPr lang="en-GB" sz="1400" baseline="0" dirty="0" smtClean="0">
                          <a:latin typeface="Century Gothic" pitchFamily="34" charset="0"/>
                        </a:rPr>
                        <a:t> &amp; </a:t>
                      </a:r>
                      <a:r>
                        <a:rPr lang="en-GB" sz="1400" baseline="0" dirty="0" err="1" smtClean="0">
                          <a:latin typeface="Century Gothic" pitchFamily="34" charset="0"/>
                        </a:rPr>
                        <a:t>MoBNP</a:t>
                      </a:r>
                      <a:r>
                        <a:rPr lang="en-GB" sz="1400" baseline="0" dirty="0" smtClean="0">
                          <a:latin typeface="Century Gothic" pitchFamily="34" charset="0"/>
                        </a:rPr>
                        <a:t> </a:t>
                      </a:r>
                      <a:endParaRPr lang="en-US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itchFamily="34" charset="0"/>
                        </a:rPr>
                        <a:t>September, 2016</a:t>
                      </a:r>
                    </a:p>
                    <a:p>
                      <a:endParaRPr lang="en-US" sz="1400" dirty="0" smtClean="0">
                        <a:latin typeface="Century Gothic" pitchFamily="34" charset="0"/>
                      </a:endParaRPr>
                    </a:p>
                    <a:p>
                      <a:r>
                        <a:rPr lang="en-US" sz="1400" dirty="0" smtClean="0">
                          <a:latin typeface="Century Gothic" pitchFamily="34" charset="0"/>
                        </a:rPr>
                        <a:t>Target is to at least have the final position paper ready which can be used to develop the framework for launch on World Savings Day – 31 October 2016</a:t>
                      </a:r>
                      <a:endParaRPr lang="en-US" sz="14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5988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i="1" dirty="0" smtClean="0">
                <a:latin typeface="Century Gothic" pitchFamily="34" charset="0"/>
              </a:rPr>
              <a:t>Thank you</a:t>
            </a:r>
            <a:br>
              <a:rPr lang="en-GB" b="1" i="1" dirty="0" smtClean="0">
                <a:latin typeface="Century Gothic" pitchFamily="34" charset="0"/>
              </a:rPr>
            </a:br>
            <a:r>
              <a:rPr lang="en-GB" b="1" dirty="0" smtClean="0">
                <a:latin typeface="Century Gothic" pitchFamily="34" charset="0"/>
              </a:rPr>
              <a:t/>
            </a:r>
            <a:br>
              <a:rPr lang="en-GB" b="1" dirty="0" smtClean="0">
                <a:latin typeface="Century Gothic" pitchFamily="34" charset="0"/>
              </a:rPr>
            </a:br>
            <a:r>
              <a:rPr lang="en-GB" b="1" dirty="0" smtClean="0">
                <a:latin typeface="Century Gothic" pitchFamily="34" charset="0"/>
              </a:rPr>
              <a:t>Comments? </a:t>
            </a:r>
            <a:endParaRPr lang="en-GB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812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68300" y="136526"/>
            <a:ext cx="8394700" cy="907084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sz="3200" b="1" dirty="0" smtClean="0">
                <a:solidFill>
                  <a:srgbClr val="002067"/>
                </a:solidFill>
                <a:latin typeface="Century Gothic" pitchFamily="34" charset="0"/>
              </a:rPr>
              <a:t>Membership</a:t>
            </a:r>
            <a:endParaRPr lang="en-US" sz="3200" b="1" dirty="0">
              <a:solidFill>
                <a:srgbClr val="002067"/>
              </a:solidFill>
              <a:latin typeface="Century Gothic" pitchFamily="34" charset="0"/>
            </a:endParaRPr>
          </a:p>
        </p:txBody>
      </p:sp>
      <p:sp>
        <p:nvSpPr>
          <p:cNvPr id="7" name="Slide Number Placeholder 8"/>
          <p:cNvSpPr txBox="1">
            <a:spLocks/>
          </p:cNvSpPr>
          <p:nvPr/>
        </p:nvSpPr>
        <p:spPr>
          <a:xfrm>
            <a:off x="3583203" y="6426787"/>
            <a:ext cx="1900996" cy="320087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ctr">
              <a:defRPr/>
            </a:pPr>
            <a:fld id="{BBC1E658-084D-4479-BAC1-5DB9BE971CA1}" type="slidenum">
              <a:rPr lang="en-US" sz="1200" smtClean="0">
                <a:solidFill>
                  <a:prstClr val="black">
                    <a:tint val="75000"/>
                  </a:prstClr>
                </a:solidFill>
                <a:latin typeface="SpeakOT-Heavy" pitchFamily="50" charset="0"/>
              </a:rPr>
              <a:pPr algn="ctr">
                <a:defRPr/>
              </a:pPr>
              <a:t>2</a:t>
            </a:fld>
            <a:endParaRPr lang="en-US" sz="1200" dirty="0">
              <a:solidFill>
                <a:prstClr val="black">
                  <a:tint val="75000"/>
                </a:prstClr>
              </a:solidFill>
              <a:latin typeface="SpeakOT-Heavy" pitchFamily="50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65047042"/>
              </p:ext>
            </p:extLst>
          </p:nvPr>
        </p:nvGraphicFramePr>
        <p:xfrm>
          <a:off x="685800" y="990599"/>
          <a:ext cx="7848600" cy="4871561"/>
        </p:xfrm>
        <a:graphic>
          <a:graphicData uri="http://schemas.openxmlformats.org/drawingml/2006/table">
            <a:tbl>
              <a:tblPr/>
              <a:tblGrid>
                <a:gridCol w="747486"/>
                <a:gridCol w="3470091"/>
                <a:gridCol w="3631023"/>
              </a:tblGrid>
              <a:tr h="60013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S/N</a:t>
                      </a:r>
                      <a:endParaRPr lang="en-US" sz="16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NAME</a:t>
                      </a:r>
                      <a:endParaRPr lang="en-US" sz="16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ORGANIZATION</a:t>
                      </a:r>
                      <a:endParaRPr lang="en-US" sz="16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509"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None/>
                      </a:pPr>
                      <a:r>
                        <a:rPr lang="en-US" sz="1600" dirty="0" smtClean="0">
                          <a:latin typeface="Century Gothic" pitchFamily="34" charset="0"/>
                        </a:rPr>
                        <a:t>1</a:t>
                      </a:r>
                      <a:endParaRPr lang="en-US" sz="1600" dirty="0">
                        <a:latin typeface="Century Gothic" pitchFamily="34" charset="0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Michael Oyebola</a:t>
                      </a:r>
                      <a:endParaRPr lang="en-US" sz="16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Chairman</a:t>
                      </a:r>
                      <a:endParaRPr lang="en-US" sz="16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600131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entury Gothic" pitchFamily="34" charset="0"/>
                        </a:rPr>
                        <a:t>2</a:t>
                      </a:r>
                      <a:endParaRPr lang="en-US" sz="1600" dirty="0">
                        <a:latin typeface="Century Gothic" pitchFamily="34" charset="0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Ore Sofekun</a:t>
                      </a:r>
                      <a:endParaRPr lang="en-US" sz="16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Investment One/President FMAN</a:t>
                      </a:r>
                      <a:endParaRPr lang="en-US" sz="16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387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entury Gothic" pitchFamily="34" charset="0"/>
                        </a:rPr>
                        <a:t>3</a:t>
                      </a:r>
                      <a:endParaRPr lang="en-US" sz="1600" dirty="0">
                        <a:latin typeface="Century Gothic" pitchFamily="34" charset="0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Shuaib Audu</a:t>
                      </a:r>
                      <a:endParaRPr lang="en-US" sz="16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Stanbic IBTC Capital Ltd.</a:t>
                      </a:r>
                      <a:endParaRPr lang="en-US" sz="16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6515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entury Gothic" pitchFamily="34" charset="0"/>
                        </a:rPr>
                        <a:t>4</a:t>
                      </a:r>
                      <a:endParaRPr lang="en-US" sz="1600" dirty="0">
                        <a:latin typeface="Century Gothic" pitchFamily="34" charset="0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solidFill>
                            <a:srgbClr val="000000"/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Bukar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rgbClr val="000000"/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Kyari</a:t>
                      </a:r>
                      <a:endParaRPr lang="en-GB" sz="1600" dirty="0" smtClean="0">
                        <a:solidFill>
                          <a:srgbClr val="000000"/>
                        </a:solidFill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CSCS Nigeria Plc.</a:t>
                      </a:r>
                      <a:endParaRPr lang="en-US" sz="16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5743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entury Gothic" pitchFamily="34" charset="0"/>
                        </a:rPr>
                        <a:t>5</a:t>
                      </a:r>
                      <a:endParaRPr lang="en-US" sz="1600" dirty="0">
                        <a:latin typeface="Century Gothic" pitchFamily="34" charset="0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Funmi Ekundayo</a:t>
                      </a:r>
                      <a:endParaRPr lang="en-US" sz="16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STL Trustees/President ACT</a:t>
                      </a:r>
                      <a:endParaRPr lang="en-US" sz="16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703773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entury Gothic" pitchFamily="34" charset="0"/>
                        </a:rPr>
                        <a:t>6</a:t>
                      </a:r>
                      <a:endParaRPr lang="en-US" sz="1600" dirty="0">
                        <a:latin typeface="Century Gothic" pitchFamily="34" charset="0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Dr. Hassan Hassan Suleiman </a:t>
                      </a:r>
                      <a:endParaRPr lang="en-US" sz="16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SEC</a:t>
                      </a:r>
                      <a:endParaRPr lang="en-US" sz="16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387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entury Gothic" pitchFamily="34" charset="0"/>
                        </a:rPr>
                        <a:t>7</a:t>
                      </a:r>
                      <a:endParaRPr lang="en-US" sz="1600" dirty="0">
                        <a:latin typeface="Century Gothic" pitchFamily="34" charset="0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Isi Patience Ayede</a:t>
                      </a:r>
                      <a:endParaRPr lang="en-US" sz="16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SEC (Secretary)</a:t>
                      </a:r>
                      <a:endParaRPr lang="en-US" sz="16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745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68300" y="136526"/>
            <a:ext cx="8394700" cy="907084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sz="3200" b="1" dirty="0" smtClean="0">
                <a:solidFill>
                  <a:srgbClr val="002067"/>
                </a:solidFill>
                <a:latin typeface="Century Gothic" pitchFamily="34" charset="0"/>
              </a:rPr>
              <a:t>Terms of Reference</a:t>
            </a:r>
            <a:endParaRPr lang="en-US" sz="3200" b="1" dirty="0">
              <a:solidFill>
                <a:srgbClr val="002067"/>
              </a:solidFill>
              <a:latin typeface="Century Gothic" pitchFamily="34" charset="0"/>
            </a:endParaRPr>
          </a:p>
        </p:txBody>
      </p:sp>
      <p:sp>
        <p:nvSpPr>
          <p:cNvPr id="7" name="Slide Number Placeholder 8"/>
          <p:cNvSpPr txBox="1">
            <a:spLocks/>
          </p:cNvSpPr>
          <p:nvPr/>
        </p:nvSpPr>
        <p:spPr>
          <a:xfrm>
            <a:off x="3583203" y="6426787"/>
            <a:ext cx="1900996" cy="320087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ctr">
              <a:defRPr/>
            </a:pPr>
            <a:fld id="{BBC1E658-084D-4479-BAC1-5DB9BE971CA1}" type="slidenum">
              <a:rPr lang="en-US" sz="1200" smtClean="0">
                <a:solidFill>
                  <a:prstClr val="black">
                    <a:tint val="75000"/>
                  </a:prstClr>
                </a:solidFill>
                <a:latin typeface="SpeakOT-Heavy" pitchFamily="50" charset="0"/>
              </a:rPr>
              <a:pPr algn="ctr">
                <a:defRPr/>
              </a:pPr>
              <a:t>3</a:t>
            </a:fld>
            <a:endParaRPr lang="en-US" sz="1200" dirty="0">
              <a:solidFill>
                <a:prstClr val="black">
                  <a:tint val="75000"/>
                </a:prstClr>
              </a:solidFill>
              <a:latin typeface="SpeakOT-Heavy" pitchFamily="50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33400" y="1066800"/>
          <a:ext cx="8153400" cy="5029203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821505"/>
                <a:gridCol w="2421591"/>
                <a:gridCol w="2670725"/>
                <a:gridCol w="1239579"/>
              </a:tblGrid>
              <a:tr h="3678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latin typeface="Century Gothic" pitchFamily="34" charset="0"/>
                        </a:rPr>
                        <a:t>MP Initiative: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latin typeface="Century Gothic" pitchFamily="34" charset="0"/>
                        </a:rPr>
                        <a:t>Establish a National Savings Strategy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41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latin typeface="Century Gothic" pitchFamily="34" charset="0"/>
                        </a:rPr>
                        <a:t>Sub-Projects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latin typeface="Century Gothic" pitchFamily="34" charset="0"/>
                        </a:rPr>
                        <a:t>Tasks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latin typeface="Century Gothic" pitchFamily="34" charset="0"/>
                        </a:rPr>
                        <a:t>Deliverables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latin typeface="Century Gothic" pitchFamily="34" charset="0"/>
                        </a:rPr>
                        <a:t>Timeline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55508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latin typeface="Century Gothic" pitchFamily="34" charset="0"/>
                        </a:rPr>
                        <a:t>Facilitate the establishment of a National Savings Strategy (NSS)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latin typeface="Century Gothic" pitchFamily="34" charset="0"/>
                        </a:rPr>
                        <a:t>Constitute a Technical Committee (TC)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latin typeface="Century Gothic" pitchFamily="34" charset="0"/>
                        </a:rPr>
                        <a:t>TC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latin typeface="Century Gothic" pitchFamily="34" charset="0"/>
                        </a:rPr>
                        <a:t>Jul-16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555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latin typeface="Century Gothic" pitchFamily="34" charset="0"/>
                        </a:rPr>
                        <a:t>Carry out research and develop position paper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latin typeface="Century Gothic" pitchFamily="34" charset="0"/>
                        </a:rPr>
                        <a:t>Position Paper on NSS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latin typeface="Century Gothic" pitchFamily="34" charset="0"/>
                        </a:rPr>
                        <a:t>Aug-16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555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latin typeface="Century Gothic" pitchFamily="34" charset="0"/>
                        </a:rPr>
                        <a:t>Present paper to MoF and MoB&amp;NP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latin typeface="Century Gothic" pitchFamily="34" charset="0"/>
                        </a:rPr>
                        <a:t>Ownership of NSS by MoF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latin typeface="Century Gothic" pitchFamily="34" charset="0"/>
                        </a:rPr>
                        <a:t>Sep-16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555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latin typeface="Century Gothic" pitchFamily="34" charset="0"/>
                        </a:rPr>
                        <a:t>Constitute a National Working Group (NWG)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latin typeface="Century Gothic" pitchFamily="34" charset="0"/>
                        </a:rPr>
                        <a:t>NWG inauguration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latin typeface="Century Gothic" pitchFamily="34" charset="0"/>
                        </a:rPr>
                        <a:t>Sep-16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41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latin typeface="Century Gothic" pitchFamily="34" charset="0"/>
                        </a:rPr>
                        <a:t>Develop the NSS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latin typeface="Century Gothic" pitchFamily="34" charset="0"/>
                        </a:rPr>
                        <a:t>NSS Framework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latin typeface="Century Gothic" pitchFamily="34" charset="0"/>
                        </a:rPr>
                        <a:t>Jan-17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555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latin typeface="Century Gothic" pitchFamily="34" charset="0"/>
                        </a:rPr>
                        <a:t>Launch of the NSS by the Presidency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latin typeface="Century Gothic" pitchFamily="34" charset="0"/>
                        </a:rPr>
                        <a:t>NSS Launch at FEC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latin typeface="Century Gothic" pitchFamily="34" charset="0"/>
                        </a:rPr>
                        <a:t>Mar-17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555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latin typeface="Century Gothic" pitchFamily="34" charset="0"/>
                        </a:rPr>
                        <a:t>Implementation of the NSS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latin typeface="Century Gothic" pitchFamily="34" charset="0"/>
                        </a:rPr>
                        <a:t>Monitoring and Evaluation reports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latin typeface="Century Gothic" pitchFamily="34" charset="0"/>
                        </a:rPr>
                        <a:t>Ongoing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3899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latin typeface="Century Gothic" pitchFamily="34" charset="0"/>
              </a:rPr>
              <a:t>Actions So Far</a:t>
            </a:r>
            <a:endParaRPr lang="en-US" sz="3200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>
                <a:latin typeface="Century Gothic" pitchFamily="34" charset="0"/>
              </a:rPr>
              <a:t>Technical committee established July 18, 2016;</a:t>
            </a:r>
          </a:p>
          <a:p>
            <a:pPr>
              <a:buNone/>
            </a:pPr>
            <a:endParaRPr lang="en-US" sz="2400" dirty="0" smtClean="0">
              <a:latin typeface="Century Gothic" pitchFamily="34" charset="0"/>
            </a:endParaRPr>
          </a:p>
          <a:p>
            <a:r>
              <a:rPr lang="en-US" sz="2400" dirty="0" smtClean="0">
                <a:latin typeface="Century Gothic" pitchFamily="34" charset="0"/>
              </a:rPr>
              <a:t>Held Inaugural Meeting on August 3, 2016;</a:t>
            </a:r>
          </a:p>
          <a:p>
            <a:pPr lvl="1"/>
            <a:r>
              <a:rPr lang="en-US" sz="2400" dirty="0" smtClean="0">
                <a:latin typeface="Century Gothic" pitchFamily="34" charset="0"/>
              </a:rPr>
              <a:t>Set strategy for development of a position paper;</a:t>
            </a:r>
          </a:p>
          <a:p>
            <a:pPr lvl="1"/>
            <a:r>
              <a:rPr lang="en-US" sz="2400" dirty="0" smtClean="0">
                <a:latin typeface="Century Gothic" pitchFamily="34" charset="0"/>
              </a:rPr>
              <a:t>Set timeline for achieving a National Savings Strategy;</a:t>
            </a:r>
          </a:p>
          <a:p>
            <a:pPr lvl="1"/>
            <a:r>
              <a:rPr lang="en-US" sz="2400" dirty="0" smtClean="0">
                <a:latin typeface="Century Gothic" pitchFamily="34" charset="0"/>
              </a:rPr>
              <a:t>Position paper will be presented to the SEC before presentation to </a:t>
            </a:r>
            <a:r>
              <a:rPr lang="en-US" sz="2400" dirty="0" err="1" smtClean="0">
                <a:latin typeface="Century Gothic" pitchFamily="34" charset="0"/>
              </a:rPr>
              <a:t>MoF</a:t>
            </a:r>
            <a:r>
              <a:rPr lang="en-US" sz="2400" dirty="0" smtClean="0">
                <a:latin typeface="Century Gothic" pitchFamily="34" charset="0"/>
              </a:rPr>
              <a:t> and </a:t>
            </a:r>
            <a:r>
              <a:rPr lang="en-US" sz="2400" dirty="0" err="1" smtClean="0">
                <a:latin typeface="Century Gothic" pitchFamily="34" charset="0"/>
              </a:rPr>
              <a:t>MoB&amp;NP</a:t>
            </a:r>
            <a:r>
              <a:rPr lang="en-US" sz="2400" dirty="0" smtClean="0">
                <a:latin typeface="Century Gothic" pitchFamily="34" charset="0"/>
              </a:rPr>
              <a:t>;</a:t>
            </a:r>
          </a:p>
          <a:p>
            <a:pPr lvl="1"/>
            <a:r>
              <a:rPr lang="en-US" sz="2400" dirty="0" smtClean="0">
                <a:latin typeface="Century Gothic" pitchFamily="34" charset="0"/>
              </a:rPr>
              <a:t>Formal launch of Position Paper/Working Document on </a:t>
            </a:r>
            <a:r>
              <a:rPr lang="en-US" sz="2400" b="1" dirty="0" smtClean="0">
                <a:latin typeface="Century Gothic" pitchFamily="34" charset="0"/>
              </a:rPr>
              <a:t>World Savings Day – October 31,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latin typeface="Century Gothic" pitchFamily="34" charset="0"/>
              </a:rPr>
              <a:t>Topics For Developing Position Paper</a:t>
            </a:r>
            <a:endParaRPr lang="en-US" sz="3200" b="1" dirty="0">
              <a:latin typeface="Century Gothic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Autofit/>
          </a:bodyPr>
          <a:lstStyle/>
          <a:p>
            <a:r>
              <a:rPr lang="en-US" sz="1600" dirty="0" smtClean="0">
                <a:latin typeface="Century Gothic" pitchFamily="34" charset="0"/>
              </a:rPr>
              <a:t>A review of the Nigerian Economy:</a:t>
            </a:r>
          </a:p>
          <a:p>
            <a:pPr lvl="1"/>
            <a:r>
              <a:rPr lang="en-US" sz="1600" dirty="0" smtClean="0">
                <a:latin typeface="Century Gothic" pitchFamily="34" charset="0"/>
              </a:rPr>
              <a:t>Historical Perspective of the:</a:t>
            </a:r>
          </a:p>
          <a:p>
            <a:pPr lvl="2"/>
            <a:r>
              <a:rPr lang="en-US" sz="1600" dirty="0" smtClean="0">
                <a:latin typeface="Century Gothic" pitchFamily="34" charset="0"/>
              </a:rPr>
              <a:t>GDP numbers</a:t>
            </a:r>
          </a:p>
          <a:p>
            <a:pPr lvl="2"/>
            <a:r>
              <a:rPr lang="en-US" sz="1600" dirty="0" smtClean="0">
                <a:latin typeface="Century Gothic" pitchFamily="34" charset="0"/>
              </a:rPr>
              <a:t>Per </a:t>
            </a:r>
            <a:r>
              <a:rPr lang="en-US" sz="1600" dirty="0">
                <a:latin typeface="Century Gothic" pitchFamily="34" charset="0"/>
              </a:rPr>
              <a:t>c</a:t>
            </a:r>
            <a:r>
              <a:rPr lang="en-US" sz="1600" dirty="0" smtClean="0">
                <a:latin typeface="Century Gothic" pitchFamily="34" charset="0"/>
              </a:rPr>
              <a:t>apita income</a:t>
            </a:r>
          </a:p>
          <a:p>
            <a:pPr lvl="2"/>
            <a:r>
              <a:rPr lang="en-US" sz="1600" dirty="0" smtClean="0">
                <a:latin typeface="Century Gothic" pitchFamily="34" charset="0"/>
              </a:rPr>
              <a:t>Investment &amp; Capital Formation and as a % of GDP</a:t>
            </a:r>
          </a:p>
          <a:p>
            <a:pPr lvl="2"/>
            <a:r>
              <a:rPr lang="en-US" sz="1600" dirty="0" smtClean="0">
                <a:latin typeface="Century Gothic" pitchFamily="34" charset="0"/>
              </a:rPr>
              <a:t>Savings as a % of GDP</a:t>
            </a:r>
          </a:p>
          <a:p>
            <a:pPr lvl="2"/>
            <a:r>
              <a:rPr lang="en-US" sz="1600" dirty="0" smtClean="0">
                <a:latin typeface="Century Gothic" pitchFamily="34" charset="0"/>
              </a:rPr>
              <a:t>Identify Savings-Investment gap (if any)</a:t>
            </a:r>
          </a:p>
          <a:p>
            <a:pPr marL="914400" lvl="2" indent="0">
              <a:buNone/>
            </a:pPr>
            <a:endParaRPr lang="en-US" sz="1600" dirty="0" smtClean="0">
              <a:latin typeface="Century Gothic" pitchFamily="34" charset="0"/>
            </a:endParaRPr>
          </a:p>
          <a:p>
            <a:pPr lvl="1"/>
            <a:r>
              <a:rPr lang="en-US" sz="1600" dirty="0" smtClean="0">
                <a:latin typeface="Century Gothic" pitchFamily="34" charset="0"/>
              </a:rPr>
              <a:t>An analysis of the Nigerian Demographics (past, current, projected)</a:t>
            </a:r>
          </a:p>
          <a:p>
            <a:pPr lvl="2"/>
            <a:r>
              <a:rPr lang="en-US" sz="1600" dirty="0" smtClean="0">
                <a:latin typeface="Century Gothic" pitchFamily="34" charset="0"/>
              </a:rPr>
              <a:t>Total Population</a:t>
            </a:r>
          </a:p>
          <a:p>
            <a:pPr lvl="3"/>
            <a:r>
              <a:rPr lang="en-US" sz="1600" dirty="0" smtClean="0">
                <a:latin typeface="Century Gothic" pitchFamily="34" charset="0"/>
              </a:rPr>
              <a:t>By age groups</a:t>
            </a:r>
          </a:p>
          <a:p>
            <a:pPr lvl="3"/>
            <a:r>
              <a:rPr lang="en-US" sz="1600" dirty="0" smtClean="0">
                <a:latin typeface="Century Gothic" pitchFamily="34" charset="0"/>
              </a:rPr>
              <a:t>By gender</a:t>
            </a:r>
          </a:p>
          <a:p>
            <a:pPr lvl="3"/>
            <a:r>
              <a:rPr lang="en-US" sz="1600" dirty="0" smtClean="0">
                <a:latin typeface="Century Gothic" pitchFamily="34" charset="0"/>
              </a:rPr>
              <a:t>By worker groups</a:t>
            </a:r>
          </a:p>
          <a:p>
            <a:pPr lvl="4"/>
            <a:r>
              <a:rPr lang="en-US" sz="1600" dirty="0" smtClean="0">
                <a:latin typeface="Century Gothic" pitchFamily="34" charset="0"/>
              </a:rPr>
              <a:t>Formal</a:t>
            </a:r>
          </a:p>
          <a:p>
            <a:pPr lvl="4"/>
            <a:r>
              <a:rPr lang="en-US" sz="1600" dirty="0" smtClean="0">
                <a:latin typeface="Century Gothic" pitchFamily="34" charset="0"/>
              </a:rPr>
              <a:t>Informal</a:t>
            </a:r>
          </a:p>
        </p:txBody>
      </p:sp>
    </p:spTree>
    <p:extLst>
      <p:ext uri="{BB962C8B-B14F-4D97-AF65-F5344CB8AC3E}">
        <p14:creationId xmlns:p14="http://schemas.microsoft.com/office/powerpoint/2010/main" xmlns="" val="380024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latin typeface="Century Gothic" pitchFamily="34" charset="0"/>
              </a:rPr>
              <a:t>Topics For Developing Position Paper</a:t>
            </a:r>
            <a:endParaRPr lang="en-US" sz="3200" b="1" dirty="0">
              <a:latin typeface="Century Gothic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Autofit/>
          </a:bodyPr>
          <a:lstStyle/>
          <a:p>
            <a:r>
              <a:rPr lang="en-US" sz="1600" dirty="0" smtClean="0">
                <a:latin typeface="Century Gothic" pitchFamily="34" charset="0"/>
              </a:rPr>
              <a:t>Savings and the economics behind it, including a review of:</a:t>
            </a:r>
          </a:p>
          <a:p>
            <a:pPr lvl="1"/>
            <a:r>
              <a:rPr lang="en-US" sz="1600" dirty="0" smtClean="0">
                <a:latin typeface="Century Gothic" pitchFamily="34" charset="0"/>
              </a:rPr>
              <a:t>Voluntary, involuntary and forced savings</a:t>
            </a:r>
          </a:p>
          <a:p>
            <a:pPr lvl="1"/>
            <a:r>
              <a:rPr lang="en-US" sz="1600" dirty="0" smtClean="0">
                <a:latin typeface="Century Gothic" pitchFamily="34" charset="0"/>
              </a:rPr>
              <a:t>Types of Savings</a:t>
            </a:r>
          </a:p>
          <a:p>
            <a:pPr lvl="2"/>
            <a:r>
              <a:rPr lang="en-US" sz="1600" dirty="0" smtClean="0">
                <a:latin typeface="Century Gothic" pitchFamily="34" charset="0"/>
              </a:rPr>
              <a:t>Long Term Savings</a:t>
            </a:r>
          </a:p>
          <a:p>
            <a:pPr lvl="2"/>
            <a:r>
              <a:rPr lang="en-US" sz="1600" dirty="0" smtClean="0">
                <a:latin typeface="Century Gothic" pitchFamily="34" charset="0"/>
              </a:rPr>
              <a:t>Medium Term Savings</a:t>
            </a:r>
          </a:p>
          <a:p>
            <a:pPr lvl="2"/>
            <a:r>
              <a:rPr lang="en-US" sz="1600" dirty="0" smtClean="0">
                <a:latin typeface="Century Gothic" pitchFamily="34" charset="0"/>
              </a:rPr>
              <a:t>Long Term Savings</a:t>
            </a:r>
          </a:p>
          <a:p>
            <a:pPr lvl="1"/>
            <a:r>
              <a:rPr lang="en-US" sz="1600" dirty="0" smtClean="0">
                <a:latin typeface="Century Gothic" pitchFamily="34" charset="0"/>
              </a:rPr>
              <a:t>The taxation of savings and its effects</a:t>
            </a:r>
          </a:p>
          <a:p>
            <a:pPr marL="914400" lvl="2" indent="0">
              <a:buNone/>
            </a:pPr>
            <a:endParaRPr lang="en-US" sz="1600" dirty="0" smtClean="0">
              <a:latin typeface="Century Gothic" pitchFamily="34" charset="0"/>
            </a:endParaRPr>
          </a:p>
          <a:p>
            <a:pPr lvl="1"/>
            <a:r>
              <a:rPr lang="en-US" sz="1600" dirty="0">
                <a:latin typeface="Century Gothic" pitchFamily="34" charset="0"/>
              </a:rPr>
              <a:t>S</a:t>
            </a:r>
            <a:r>
              <a:rPr lang="en-US" sz="1600" dirty="0" smtClean="0">
                <a:latin typeface="Century Gothic" pitchFamily="34" charset="0"/>
              </a:rPr>
              <a:t>tate of and quantum of domestic savings - formal and informal and identify gaps (if any)</a:t>
            </a:r>
          </a:p>
          <a:p>
            <a:pPr lvl="2"/>
            <a:r>
              <a:rPr lang="en-US" sz="1600" dirty="0" smtClean="0">
                <a:latin typeface="Century Gothic" pitchFamily="34" charset="0"/>
              </a:rPr>
              <a:t>Bank savings – including Mortgage banks, Micro finance banks, </a:t>
            </a:r>
            <a:r>
              <a:rPr lang="en-US" sz="1600" dirty="0" err="1" smtClean="0">
                <a:latin typeface="Century Gothic" pitchFamily="34" charset="0"/>
              </a:rPr>
              <a:t>etc</a:t>
            </a:r>
            <a:endParaRPr lang="en-US" sz="1600" dirty="0" smtClean="0">
              <a:latin typeface="Century Gothic" pitchFamily="34" charset="0"/>
            </a:endParaRPr>
          </a:p>
          <a:p>
            <a:pPr lvl="2"/>
            <a:r>
              <a:rPr lang="en-US" sz="1600" dirty="0" smtClean="0">
                <a:latin typeface="Century Gothic" pitchFamily="34" charset="0"/>
              </a:rPr>
              <a:t>Pensions savings</a:t>
            </a:r>
          </a:p>
          <a:p>
            <a:pPr lvl="2"/>
            <a:r>
              <a:rPr lang="en-US" sz="1600" dirty="0" smtClean="0">
                <a:latin typeface="Century Gothic" pitchFamily="34" charset="0"/>
              </a:rPr>
              <a:t>Capital Market – stock broking accounts and values</a:t>
            </a:r>
          </a:p>
          <a:p>
            <a:pPr lvl="2"/>
            <a:r>
              <a:rPr lang="en-US" sz="1600" dirty="0" smtClean="0">
                <a:latin typeface="Century Gothic" pitchFamily="34" charset="0"/>
              </a:rPr>
              <a:t>Collective Investment Schemes</a:t>
            </a:r>
          </a:p>
          <a:p>
            <a:pPr lvl="2"/>
            <a:r>
              <a:rPr lang="en-US" sz="1600" dirty="0" smtClean="0">
                <a:latin typeface="Century Gothic" pitchFamily="34" charset="0"/>
              </a:rPr>
              <a:t>Insurance pools</a:t>
            </a:r>
          </a:p>
          <a:p>
            <a:pPr lvl="2"/>
            <a:r>
              <a:rPr lang="en-US" sz="1600" dirty="0" smtClean="0">
                <a:latin typeface="Century Gothic" pitchFamily="34" charset="0"/>
              </a:rPr>
              <a:t>Cooperative societies</a:t>
            </a:r>
          </a:p>
          <a:p>
            <a:pPr lvl="2"/>
            <a:r>
              <a:rPr lang="en-US" sz="1600" dirty="0" err="1" smtClean="0">
                <a:latin typeface="Century Gothic" pitchFamily="34" charset="0"/>
              </a:rPr>
              <a:t>Ajo</a:t>
            </a:r>
            <a:r>
              <a:rPr lang="en-US" sz="1600" dirty="0" smtClean="0">
                <a:latin typeface="Century Gothic" pitchFamily="34" charset="0"/>
              </a:rPr>
              <a:t>/</a:t>
            </a:r>
            <a:r>
              <a:rPr lang="en-US" sz="1600" dirty="0" err="1" smtClean="0">
                <a:latin typeface="Century Gothic" pitchFamily="34" charset="0"/>
              </a:rPr>
              <a:t>Esusu</a:t>
            </a:r>
            <a:r>
              <a:rPr lang="en-US" sz="1600" dirty="0" smtClean="0">
                <a:latin typeface="Century Gothic" pitchFamily="34" charset="0"/>
              </a:rPr>
              <a:t>; </a:t>
            </a:r>
            <a:r>
              <a:rPr lang="en-US" sz="1600" dirty="0" err="1" smtClean="0">
                <a:latin typeface="Century Gothic" pitchFamily="34" charset="0"/>
              </a:rPr>
              <a:t>Akawo</a:t>
            </a:r>
            <a:r>
              <a:rPr lang="en-US" sz="1600" dirty="0" smtClean="0">
                <a:latin typeface="Century Gothic" pitchFamily="34" charset="0"/>
              </a:rPr>
              <a:t>; </a:t>
            </a:r>
            <a:r>
              <a:rPr lang="en-US" sz="1600" dirty="0" err="1" smtClean="0">
                <a:latin typeface="Century Gothic" pitchFamily="34" charset="0"/>
              </a:rPr>
              <a:t>Adashe</a:t>
            </a:r>
            <a:r>
              <a:rPr lang="en-US" sz="1600" dirty="0" smtClean="0">
                <a:latin typeface="Century Gothic" pitchFamily="34" charset="0"/>
              </a:rPr>
              <a:t>, </a:t>
            </a:r>
            <a:r>
              <a:rPr lang="en-US" sz="1600" dirty="0" err="1" smtClean="0">
                <a:latin typeface="Century Gothic" pitchFamily="34" charset="0"/>
              </a:rPr>
              <a:t>etc</a:t>
            </a:r>
            <a:endParaRPr lang="en-US" sz="1600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953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latin typeface="Century Gothic" pitchFamily="34" charset="0"/>
              </a:rPr>
              <a:t>Topics For Developing Position Paper</a:t>
            </a:r>
            <a:endParaRPr lang="en-US" sz="3200" b="1" dirty="0">
              <a:latin typeface="Century Gothic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r>
              <a:rPr lang="en-US" sz="1600" dirty="0" smtClean="0">
                <a:latin typeface="Century Gothic" pitchFamily="34" charset="0"/>
              </a:rPr>
              <a:t>A review of the Nigerian Financial System:</a:t>
            </a:r>
          </a:p>
          <a:p>
            <a:pPr lvl="1"/>
            <a:r>
              <a:rPr lang="en-US" sz="1600" dirty="0" smtClean="0">
                <a:latin typeface="Century Gothic" pitchFamily="34" charset="0"/>
              </a:rPr>
              <a:t>Its current Structure</a:t>
            </a:r>
          </a:p>
          <a:p>
            <a:pPr lvl="1"/>
            <a:r>
              <a:rPr lang="en-US" sz="1600" dirty="0" smtClean="0">
                <a:latin typeface="Century Gothic" pitchFamily="34" charset="0"/>
              </a:rPr>
              <a:t>Current Legislation &amp; Regulations</a:t>
            </a:r>
          </a:p>
          <a:p>
            <a:pPr lvl="1"/>
            <a:r>
              <a:rPr lang="en-US" sz="1600" dirty="0" smtClean="0">
                <a:latin typeface="Century Gothic" pitchFamily="34" charset="0"/>
              </a:rPr>
              <a:t>The past, present and future state</a:t>
            </a:r>
            <a:endParaRPr lang="en-US" sz="1600" dirty="0">
              <a:latin typeface="Century Gothic" pitchFamily="34" charset="0"/>
            </a:endParaRPr>
          </a:p>
          <a:p>
            <a:pPr lvl="2"/>
            <a:r>
              <a:rPr lang="en-US" sz="1600" dirty="0" smtClean="0">
                <a:latin typeface="Century Gothic" pitchFamily="34" charset="0"/>
              </a:rPr>
              <a:t>Participants</a:t>
            </a:r>
          </a:p>
          <a:p>
            <a:pPr lvl="3"/>
            <a:r>
              <a:rPr lang="en-US" sz="1600" dirty="0" smtClean="0">
                <a:latin typeface="Century Gothic" pitchFamily="34" charset="0"/>
              </a:rPr>
              <a:t>Regulators and how they regulate</a:t>
            </a:r>
          </a:p>
          <a:p>
            <a:pPr lvl="3"/>
            <a:r>
              <a:rPr lang="en-US" sz="1600" dirty="0" smtClean="0">
                <a:latin typeface="Century Gothic" pitchFamily="34" charset="0"/>
              </a:rPr>
              <a:t>Regulated and how they are regulated</a:t>
            </a:r>
          </a:p>
          <a:p>
            <a:pPr marL="1371600" lvl="3" indent="0">
              <a:buNone/>
            </a:pPr>
            <a:endParaRPr lang="en-US" sz="1600" dirty="0" smtClean="0">
              <a:latin typeface="Century Gothic" pitchFamily="34" charset="0"/>
            </a:endParaRPr>
          </a:p>
          <a:p>
            <a:pPr lvl="1"/>
            <a:r>
              <a:rPr lang="en-US" sz="1600" dirty="0" smtClean="0">
                <a:latin typeface="Century Gothic" pitchFamily="34" charset="0"/>
              </a:rPr>
              <a:t>The role Financial Inclusion and Financial Education play and have played</a:t>
            </a:r>
          </a:p>
          <a:p>
            <a:pPr lvl="2"/>
            <a:r>
              <a:rPr lang="en-US" sz="1600" dirty="0" smtClean="0">
                <a:latin typeface="Century Gothic" pitchFamily="34" charset="0"/>
              </a:rPr>
              <a:t>Banked</a:t>
            </a:r>
          </a:p>
          <a:p>
            <a:pPr lvl="2"/>
            <a:r>
              <a:rPr lang="en-US" sz="1600" dirty="0" smtClean="0">
                <a:latin typeface="Century Gothic" pitchFamily="34" charset="0"/>
              </a:rPr>
              <a:t>Unbanked</a:t>
            </a:r>
          </a:p>
          <a:p>
            <a:pPr lvl="2"/>
            <a:r>
              <a:rPr lang="en-US" sz="1600" dirty="0" smtClean="0">
                <a:latin typeface="Century Gothic" pitchFamily="34" charset="0"/>
              </a:rPr>
              <a:t>Financially excluded</a:t>
            </a:r>
          </a:p>
          <a:p>
            <a:pPr lvl="1"/>
            <a:r>
              <a:rPr lang="en-US" sz="1600" dirty="0" smtClean="0">
                <a:latin typeface="Century Gothic" pitchFamily="34" charset="0"/>
              </a:rPr>
              <a:t>The role of payment systems</a:t>
            </a:r>
          </a:p>
          <a:p>
            <a:pPr lvl="1"/>
            <a:endParaRPr lang="en-US" sz="1600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936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latin typeface="Century Gothic" pitchFamily="34" charset="0"/>
              </a:rPr>
              <a:t>Topics For Developing Position Paper</a:t>
            </a:r>
            <a:endParaRPr lang="en-US" sz="3200" b="1" dirty="0">
              <a:latin typeface="Century Gothic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r>
              <a:rPr lang="en-US" sz="1600" dirty="0" smtClean="0">
                <a:latin typeface="Century Gothic" pitchFamily="34" charset="0"/>
              </a:rPr>
              <a:t>Case studies for countries with National Savings Strategies</a:t>
            </a:r>
          </a:p>
          <a:p>
            <a:pPr lvl="1"/>
            <a:r>
              <a:rPr lang="en-US" sz="1600" dirty="0" smtClean="0">
                <a:latin typeface="Century Gothic" pitchFamily="34" charset="0"/>
              </a:rPr>
              <a:t>UK</a:t>
            </a:r>
          </a:p>
          <a:p>
            <a:pPr lvl="1"/>
            <a:r>
              <a:rPr lang="en-US" sz="1600" dirty="0" smtClean="0">
                <a:latin typeface="Century Gothic" pitchFamily="34" charset="0"/>
              </a:rPr>
              <a:t>Malaysia</a:t>
            </a:r>
          </a:p>
          <a:p>
            <a:pPr lvl="1"/>
            <a:r>
              <a:rPr lang="en-US" sz="1600" dirty="0" smtClean="0">
                <a:latin typeface="Century Gothic" pitchFamily="34" charset="0"/>
              </a:rPr>
              <a:t>Rwanda</a:t>
            </a:r>
          </a:p>
          <a:p>
            <a:pPr lvl="1"/>
            <a:r>
              <a:rPr lang="en-US" sz="1600" dirty="0" smtClean="0">
                <a:latin typeface="Century Gothic" pitchFamily="34" charset="0"/>
              </a:rPr>
              <a:t>Ghana</a:t>
            </a:r>
          </a:p>
          <a:p>
            <a:pPr lvl="1"/>
            <a:r>
              <a:rPr lang="en-US" sz="1600" dirty="0" smtClean="0">
                <a:latin typeface="Century Gothic" pitchFamily="34" charset="0"/>
              </a:rPr>
              <a:t>India</a:t>
            </a:r>
          </a:p>
          <a:p>
            <a:pPr lvl="1"/>
            <a:r>
              <a:rPr lang="en-US" sz="1600" dirty="0" smtClean="0">
                <a:latin typeface="Century Gothic" pitchFamily="34" charset="0"/>
              </a:rPr>
              <a:t>Singapore</a:t>
            </a:r>
          </a:p>
        </p:txBody>
      </p:sp>
    </p:spTree>
    <p:extLst>
      <p:ext uri="{BB962C8B-B14F-4D97-AF65-F5344CB8AC3E}">
        <p14:creationId xmlns:p14="http://schemas.microsoft.com/office/powerpoint/2010/main" xmlns="" val="418509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latin typeface="Century Gothic" pitchFamily="34" charset="0"/>
              </a:rPr>
              <a:t>Developing Position Paper</a:t>
            </a:r>
            <a:endParaRPr lang="en-US" sz="3200" b="1" dirty="0">
              <a:latin typeface="Century Gothic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r>
              <a:rPr lang="en-US" sz="1600" dirty="0" smtClean="0">
                <a:latin typeface="Century Gothic" pitchFamily="34" charset="0"/>
              </a:rPr>
              <a:t>Do </a:t>
            </a:r>
            <a:r>
              <a:rPr lang="en-US" sz="1600" dirty="0">
                <a:latin typeface="Century Gothic" pitchFamily="34" charset="0"/>
              </a:rPr>
              <a:t>we need a National Savings Strategy?</a:t>
            </a:r>
          </a:p>
          <a:p>
            <a:pPr marL="0" indent="0">
              <a:buNone/>
            </a:pPr>
            <a:r>
              <a:rPr lang="en-US" sz="1600" dirty="0" smtClean="0">
                <a:latin typeface="Century Gothic" pitchFamily="34" charset="0"/>
              </a:rPr>
              <a:t>	Information </a:t>
            </a:r>
            <a:r>
              <a:rPr lang="en-US" sz="1600" dirty="0">
                <a:latin typeface="Century Gothic" pitchFamily="34" charset="0"/>
              </a:rPr>
              <a:t>and analysis of the above can help us answer this question </a:t>
            </a:r>
            <a:r>
              <a:rPr lang="en-US" sz="1600" dirty="0" smtClean="0">
                <a:latin typeface="Century Gothic" pitchFamily="34" charset="0"/>
              </a:rPr>
              <a:t>	and </a:t>
            </a:r>
            <a:r>
              <a:rPr lang="en-US" sz="1600" dirty="0">
                <a:latin typeface="Century Gothic" pitchFamily="34" charset="0"/>
              </a:rPr>
              <a:t>then lead us to coming up with a National Savings Strategy (or not), </a:t>
            </a:r>
            <a:r>
              <a:rPr lang="en-US" sz="1600" dirty="0" smtClean="0">
                <a:latin typeface="Century Gothic" pitchFamily="34" charset="0"/>
              </a:rPr>
              <a:t>	including:</a:t>
            </a:r>
          </a:p>
          <a:p>
            <a:pPr lvl="2"/>
            <a:r>
              <a:rPr lang="en-US" sz="1600" dirty="0" smtClean="0">
                <a:latin typeface="Century Gothic" pitchFamily="34" charset="0"/>
              </a:rPr>
              <a:t>what </a:t>
            </a:r>
            <a:r>
              <a:rPr lang="en-US" sz="1600" dirty="0">
                <a:latin typeface="Century Gothic" pitchFamily="34" charset="0"/>
              </a:rPr>
              <a:t>the pillars of a successful National Savings Strategy are</a:t>
            </a:r>
            <a:r>
              <a:rPr lang="en-US" sz="1600" dirty="0" smtClean="0">
                <a:latin typeface="Century Gothic" pitchFamily="34" charset="0"/>
              </a:rPr>
              <a:t>,</a:t>
            </a:r>
          </a:p>
          <a:p>
            <a:pPr lvl="2"/>
            <a:r>
              <a:rPr lang="en-US" sz="1600" dirty="0" smtClean="0">
                <a:latin typeface="Century Gothic" pitchFamily="34" charset="0"/>
              </a:rPr>
              <a:t>the </a:t>
            </a:r>
            <a:r>
              <a:rPr lang="en-US" sz="1600" dirty="0">
                <a:latin typeface="Century Gothic" pitchFamily="34" charset="0"/>
              </a:rPr>
              <a:t>kind of products we need (there’s a committee of products), </a:t>
            </a:r>
            <a:endParaRPr lang="en-US" sz="1600" dirty="0" smtClean="0">
              <a:latin typeface="Century Gothic" pitchFamily="34" charset="0"/>
            </a:endParaRPr>
          </a:p>
          <a:p>
            <a:pPr lvl="2"/>
            <a:r>
              <a:rPr lang="en-US" sz="1600" dirty="0" smtClean="0">
                <a:latin typeface="Century Gothic" pitchFamily="34" charset="0"/>
              </a:rPr>
              <a:t>how </a:t>
            </a:r>
            <a:r>
              <a:rPr lang="en-US" sz="1600" dirty="0">
                <a:latin typeface="Century Gothic" pitchFamily="34" charset="0"/>
              </a:rPr>
              <a:t>to </a:t>
            </a:r>
            <a:r>
              <a:rPr lang="en-US" sz="1600" dirty="0" smtClean="0">
                <a:latin typeface="Century Gothic" pitchFamily="34" charset="0"/>
              </a:rPr>
              <a:t>mobilize </a:t>
            </a:r>
            <a:r>
              <a:rPr lang="en-US" sz="1600" dirty="0">
                <a:latin typeface="Century Gothic" pitchFamily="34" charset="0"/>
              </a:rPr>
              <a:t>national </a:t>
            </a:r>
            <a:r>
              <a:rPr lang="en-US" sz="1600" dirty="0" smtClean="0">
                <a:latin typeface="Century Gothic" pitchFamily="34" charset="0"/>
              </a:rPr>
              <a:t>savings; and</a:t>
            </a:r>
          </a:p>
          <a:p>
            <a:pPr lvl="2"/>
            <a:r>
              <a:rPr lang="en-US" sz="1600" dirty="0" smtClean="0">
                <a:latin typeface="Century Gothic" pitchFamily="34" charset="0"/>
              </a:rPr>
              <a:t>the </a:t>
            </a:r>
            <a:r>
              <a:rPr lang="en-US" sz="1600" dirty="0">
                <a:latin typeface="Century Gothic" pitchFamily="34" charset="0"/>
              </a:rPr>
              <a:t>implementation of the National </a:t>
            </a:r>
            <a:r>
              <a:rPr lang="en-US" sz="1600" dirty="0" smtClean="0">
                <a:latin typeface="Century Gothic" pitchFamily="34" charset="0"/>
              </a:rPr>
              <a:t>savings </a:t>
            </a:r>
            <a:r>
              <a:rPr lang="en-US" sz="1600" dirty="0">
                <a:latin typeface="Century Gothic" pitchFamily="34" charset="0"/>
              </a:rPr>
              <a:t>strategy.</a:t>
            </a:r>
          </a:p>
        </p:txBody>
      </p:sp>
    </p:spTree>
    <p:extLst>
      <p:ext uri="{BB962C8B-B14F-4D97-AF65-F5344CB8AC3E}">
        <p14:creationId xmlns:p14="http://schemas.microsoft.com/office/powerpoint/2010/main" xmlns="" val="255462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SpeakOT-Regular"/>
        <a:ea typeface=""/>
        <a:cs typeface=""/>
      </a:majorFont>
      <a:minorFont>
        <a:latin typeface="SpeakOT-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8449</TotalTime>
  <Words>629</Words>
  <Application>Microsoft Macintosh PowerPoint</Application>
  <PresentationFormat>On-screen Show (4:3)</PresentationFormat>
  <Paragraphs>146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Blank</vt:lpstr>
      <vt:lpstr>Technical Committee on National Savings Strategy</vt:lpstr>
      <vt:lpstr>Membership</vt:lpstr>
      <vt:lpstr>Terms of Reference</vt:lpstr>
      <vt:lpstr>Actions So Far</vt:lpstr>
      <vt:lpstr>Topics For Developing Position Paper</vt:lpstr>
      <vt:lpstr>Topics For Developing Position Paper</vt:lpstr>
      <vt:lpstr>Topics For Developing Position Paper</vt:lpstr>
      <vt:lpstr>Topics For Developing Position Paper</vt:lpstr>
      <vt:lpstr>Developing Position Paper</vt:lpstr>
      <vt:lpstr>TImelines</vt:lpstr>
      <vt:lpstr>Thank you  Comments?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Investment Management 3RD QUARTER 2014 TECHNICAL SESSION OF THE CMC</dc:title>
  <dc:creator>Michael</dc:creator>
  <cp:lastModifiedBy>cmcsecretariat</cp:lastModifiedBy>
  <cp:revision>54</cp:revision>
  <cp:lastPrinted>2016-08-09T07:13:03Z</cp:lastPrinted>
  <dcterms:created xsi:type="dcterms:W3CDTF">2014-09-05T13:13:29Z</dcterms:created>
  <dcterms:modified xsi:type="dcterms:W3CDTF">2016-08-12T09:00:13Z</dcterms:modified>
</cp:coreProperties>
</file>