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8" r:id="rId4"/>
    <p:sldId id="261" r:id="rId5"/>
    <p:sldId id="264" r:id="rId6"/>
    <p:sldId id="265" r:id="rId7"/>
    <p:sldId id="266" r:id="rId8"/>
    <p:sldId id="267" r:id="rId9"/>
    <p:sldId id="268" r:id="rId10"/>
    <p:sldId id="270" r:id="rId11"/>
    <p:sldId id="25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C359B3-9D0F-4E54-9379-CD081F2AE849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600E32-090E-4E44-A06D-7372250A5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43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Content page,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sub-section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divide, used at start of sub section only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6B340-8AF0-CF4C-8497-85DD599C55B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84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Content page,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sub-section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divide, used at start of sub section only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6B340-8AF0-CF4C-8497-85DD599C55B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84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00E32-090E-4E44-A06D-7372250A5B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76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326-C933-4546-9D56-7B3342F96F78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08B4-A750-4838-A15D-63106CE587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Technical Committee on National Savings Strategy</a:t>
            </a:r>
            <a:endParaRPr lang="en-GB" sz="2800" b="1" dirty="0">
              <a:latin typeface="Century Gothic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latin typeface="Century Gothic" pitchFamily="34" charset="0"/>
              </a:rPr>
              <a:t>Preliminary Report at the Second </a:t>
            </a:r>
            <a:r>
              <a:rPr lang="en-US" b="1" dirty="0" smtClean="0">
                <a:latin typeface="Century Gothic" pitchFamily="34" charset="0"/>
              </a:rPr>
              <a:t>CMC Meeting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2" descr="C:\Users\piiwelome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33400"/>
            <a:ext cx="1295400" cy="11430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365125"/>
          </a:xfrm>
        </p:spPr>
        <p:txBody>
          <a:bodyPr/>
          <a:lstStyle/>
          <a:p>
            <a:pPr algn="r"/>
            <a:r>
              <a:rPr lang="en-GB" sz="1100" i="1" dirty="0" smtClean="0">
                <a:latin typeface="Century Gothic" pitchFamily="34" charset="0"/>
              </a:rPr>
              <a:t>August 9 2016, Federal Palace Hotel V.I/Lagos</a:t>
            </a:r>
            <a:endParaRPr lang="en-GB" sz="11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Century Gothic" pitchFamily="34" charset="0"/>
              </a:rPr>
              <a:t>TImelines</a:t>
            </a:r>
            <a:endParaRPr lang="en-US" sz="3200" b="1" dirty="0">
              <a:latin typeface="Century Gothic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9799049"/>
              </p:ext>
            </p:extLst>
          </p:nvPr>
        </p:nvGraphicFramePr>
        <p:xfrm>
          <a:off x="457200" y="1295400"/>
          <a:ext cx="8229600" cy="3611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245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STRATEGY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MODALITIES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5294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itchFamily="34" charset="0"/>
                        </a:rPr>
                        <a:t>Carryout</a:t>
                      </a:r>
                      <a:r>
                        <a:rPr lang="en-GB" sz="1400" baseline="0" dirty="0" smtClean="0">
                          <a:latin typeface="Century Gothic" pitchFamily="34" charset="0"/>
                        </a:rPr>
                        <a:t> research and deliver papers for review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16 August, 2016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Identify the pillars of a successful National Savings Strategy, the products to mobilize these savings, mode of mobilization and implementation of the strategy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entury Gothic" pitchFamily="34" charset="0"/>
                        </a:rPr>
                        <a:t>Meet to discuss review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research </a:t>
                      </a:r>
                      <a:r>
                        <a:rPr lang="en-US" sz="1400" dirty="0" smtClean="0">
                          <a:latin typeface="Century Gothic" pitchFamily="34" charset="0"/>
                        </a:rPr>
                        <a:t>and there after harmonize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and produce a Position Paper – from </a:t>
                      </a:r>
                      <a:r>
                        <a:rPr lang="en-US" sz="1400" dirty="0" smtClean="0">
                          <a:latin typeface="Century Gothic" pitchFamily="34" charset="0"/>
                        </a:rPr>
                        <a:t>August 17, 2016 to mid-September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9317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itchFamily="34" charset="0"/>
                        </a:rPr>
                        <a:t>Presentation of position paper to SEC, then </a:t>
                      </a:r>
                      <a:r>
                        <a:rPr lang="en-GB" sz="1400" dirty="0" err="1" smtClean="0">
                          <a:latin typeface="Century Gothic" pitchFamily="34" charset="0"/>
                        </a:rPr>
                        <a:t>MoF</a:t>
                      </a:r>
                      <a:r>
                        <a:rPr lang="en-GB" sz="1400" baseline="0" dirty="0" smtClean="0">
                          <a:latin typeface="Century Gothic" pitchFamily="34" charset="0"/>
                        </a:rPr>
                        <a:t> &amp; </a:t>
                      </a:r>
                      <a:r>
                        <a:rPr lang="en-GB" sz="1400" baseline="0" dirty="0" err="1" smtClean="0">
                          <a:latin typeface="Century Gothic" pitchFamily="34" charset="0"/>
                        </a:rPr>
                        <a:t>MoBNP</a:t>
                      </a:r>
                      <a:r>
                        <a:rPr lang="en-GB" sz="1400" baseline="0" dirty="0" smtClean="0">
                          <a:latin typeface="Century Gothic" pitchFamily="34" charset="0"/>
                        </a:rPr>
                        <a:t> 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September, 2016</a:t>
                      </a:r>
                    </a:p>
                    <a:p>
                      <a:endParaRPr lang="en-US" sz="1400" dirty="0" smtClean="0">
                        <a:latin typeface="Century Gothic" pitchFamily="34" charset="0"/>
                      </a:endParaRPr>
                    </a:p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Target is to at least have the final position paper ready which can be used to develop the framework for launch on World Savings Day – 31 October 2016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98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>
                <a:latin typeface="Century Gothic" pitchFamily="34" charset="0"/>
              </a:rPr>
              <a:t>Thank you</a:t>
            </a:r>
            <a:br>
              <a:rPr lang="en-GB" b="1" i="1" dirty="0" smtClean="0">
                <a:latin typeface="Century Gothic" pitchFamily="34" charset="0"/>
              </a:rPr>
            </a:br>
            <a:r>
              <a:rPr lang="en-GB" b="1" dirty="0" smtClean="0">
                <a:latin typeface="Century Gothic" pitchFamily="34" charset="0"/>
              </a:rPr>
              <a:t/>
            </a:r>
            <a:br>
              <a:rPr lang="en-GB" b="1" dirty="0" smtClean="0">
                <a:latin typeface="Century Gothic" pitchFamily="34" charset="0"/>
              </a:rPr>
            </a:br>
            <a:r>
              <a:rPr lang="en-GB" b="1" dirty="0" smtClean="0">
                <a:latin typeface="Century Gothic" pitchFamily="34" charset="0"/>
              </a:rPr>
              <a:t>Comments? </a:t>
            </a:r>
            <a:endParaRPr lang="en-GB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1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8300" y="136526"/>
            <a:ext cx="8394700" cy="90708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rgbClr val="002067"/>
                </a:solidFill>
                <a:latin typeface="Century Gothic" pitchFamily="34" charset="0"/>
              </a:rPr>
              <a:t>Membership</a:t>
            </a:r>
            <a:endParaRPr lang="en-US" sz="3200" b="1" dirty="0">
              <a:solidFill>
                <a:srgbClr val="002067"/>
              </a:solidFill>
              <a:latin typeface="Century Gothic" pitchFamily="34" charset="0"/>
            </a:endParaRPr>
          </a:p>
        </p:txBody>
      </p:sp>
      <p:sp>
        <p:nvSpPr>
          <p:cNvPr id="7" name="Slide Number Placeholder 8"/>
          <p:cNvSpPr txBox="1">
            <a:spLocks/>
          </p:cNvSpPr>
          <p:nvPr/>
        </p:nvSpPr>
        <p:spPr>
          <a:xfrm>
            <a:off x="3583203" y="6426787"/>
            <a:ext cx="1900996" cy="32008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fld id="{BBC1E658-084D-4479-BAC1-5DB9BE971CA1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SpeakOT-Heavy" pitchFamily="50" charset="0"/>
              </a:rPr>
              <a:pPr algn="ctr">
                <a:defRPr/>
              </a:pPr>
              <a:t>2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SpeakOT-Heavy" pitchFamily="50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5047042"/>
              </p:ext>
            </p:extLst>
          </p:nvPr>
        </p:nvGraphicFramePr>
        <p:xfrm>
          <a:off x="685800" y="990599"/>
          <a:ext cx="7848600" cy="4871561"/>
        </p:xfrm>
        <a:graphic>
          <a:graphicData uri="http://schemas.openxmlformats.org/drawingml/2006/table">
            <a:tbl>
              <a:tblPr/>
              <a:tblGrid>
                <a:gridCol w="747486"/>
                <a:gridCol w="3470091"/>
                <a:gridCol w="3631023"/>
              </a:tblGrid>
              <a:tr h="6001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S/N</a:t>
                      </a:r>
                      <a:endParaRPr lang="en-US" sz="16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NAME</a:t>
                      </a:r>
                      <a:endParaRPr lang="en-US" sz="16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ORGANIZATION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09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US" sz="1600" dirty="0" smtClean="0">
                          <a:latin typeface="Century Gothic" pitchFamily="34" charset="0"/>
                        </a:rPr>
                        <a:t>1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Michael Oyebola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Chairman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00131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entury Gothic" pitchFamily="34" charset="0"/>
                        </a:rPr>
                        <a:t>2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Ore Sofekun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Investment One/President FMAN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entury Gothic" pitchFamily="34" charset="0"/>
                        </a:rPr>
                        <a:t>3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Shuaib Audu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Stanbic IBTC Capital Ltd.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515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entury Gothic" pitchFamily="34" charset="0"/>
                        </a:rPr>
                        <a:t>4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Bukar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Kyari</a:t>
                      </a:r>
                      <a:endParaRPr lang="en-GB" sz="1600" dirty="0" smtClean="0">
                        <a:solidFill>
                          <a:srgbClr val="000000"/>
                        </a:solidFill>
                        <a:latin typeface="Century Gothic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CSCS Nigeria Plc.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74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entury Gothic" pitchFamily="34" charset="0"/>
                        </a:rPr>
                        <a:t>5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Funmi Ekundayo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STL Trustees/President ACT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0377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entury Gothic" pitchFamily="34" charset="0"/>
                        </a:rPr>
                        <a:t>6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Dr. Hassan Hassan Suleiman 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SEC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3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entury Gothic" pitchFamily="34" charset="0"/>
                        </a:rPr>
                        <a:t>7</a:t>
                      </a:r>
                      <a:endParaRPr lang="en-US" sz="1600" dirty="0">
                        <a:latin typeface="Century Gothic" pitchFamily="34" charset="0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Isi Patience Ayede</a:t>
                      </a:r>
                      <a:endParaRPr lang="en-US" sz="160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entury Gothic" pitchFamily="34" charset="0"/>
                          <a:ea typeface="Times New Roman"/>
                          <a:cs typeface="Times New Roman"/>
                        </a:rPr>
                        <a:t>SEC (Secretary)</a:t>
                      </a:r>
                      <a:endParaRPr lang="en-US" sz="160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4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8300" y="136526"/>
            <a:ext cx="8394700" cy="90708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b="1" dirty="0" smtClean="0">
                <a:solidFill>
                  <a:srgbClr val="002067"/>
                </a:solidFill>
                <a:latin typeface="Century Gothic" pitchFamily="34" charset="0"/>
              </a:rPr>
              <a:t>Terms of Reference</a:t>
            </a:r>
            <a:endParaRPr lang="en-US" sz="3200" b="1" dirty="0">
              <a:solidFill>
                <a:srgbClr val="002067"/>
              </a:solidFill>
              <a:latin typeface="Century Gothic" pitchFamily="34" charset="0"/>
            </a:endParaRPr>
          </a:p>
        </p:txBody>
      </p:sp>
      <p:sp>
        <p:nvSpPr>
          <p:cNvPr id="7" name="Slide Number Placeholder 8"/>
          <p:cNvSpPr txBox="1">
            <a:spLocks/>
          </p:cNvSpPr>
          <p:nvPr/>
        </p:nvSpPr>
        <p:spPr>
          <a:xfrm>
            <a:off x="3583203" y="6426787"/>
            <a:ext cx="1900996" cy="32008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fld id="{BBC1E658-084D-4479-BAC1-5DB9BE971CA1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SpeakOT-Heavy" pitchFamily="50" charset="0"/>
              </a:rPr>
              <a:pPr algn="ctr">
                <a:defRPr/>
              </a:pPr>
              <a:t>3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SpeakOT-Heavy" pitchFamily="50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066800"/>
          <a:ext cx="8153400" cy="50292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21505"/>
                <a:gridCol w="2421591"/>
                <a:gridCol w="2670725"/>
                <a:gridCol w="1239579"/>
              </a:tblGrid>
              <a:tr h="367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Century Gothic" pitchFamily="34" charset="0"/>
                        </a:rPr>
                        <a:t>MP Initiative: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Century Gothic" pitchFamily="34" charset="0"/>
                        </a:rPr>
                        <a:t>Establish a National Savings Strategy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Sub-Projects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Tasks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Deliverables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Timeline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550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latin typeface="Century Gothic" pitchFamily="34" charset="0"/>
                        </a:rPr>
                        <a:t>Facilitate the establishment of a National Savings Strategy (NSS)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Constitute a Technical Committee (TC)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TC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Jul-16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5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Carry out research and develop position paper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Position Paper on NSS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Aug-16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5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Present paper to MoF and MoB&amp;NP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Ownership of NSS by MoF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Sep-16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5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Constitute a National Working Group (NWG)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NWG inauguration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Sep-16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4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Develop the NSS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NSS Framework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Jan-17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5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Launch of the NSS by the Presidency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NSS Launch at FEC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Mar-17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555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Implementation of the NSS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latin typeface="Century Gothic" pitchFamily="34" charset="0"/>
                        </a:rPr>
                        <a:t>Monitoring and Evaluation reports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latin typeface="Century Gothic" pitchFamily="34" charset="0"/>
                        </a:rPr>
                        <a:t>Ongoing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89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Actions So Far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entury Gothic" pitchFamily="34" charset="0"/>
              </a:rPr>
              <a:t>Technical committee established July 18, 2016;</a:t>
            </a:r>
          </a:p>
          <a:p>
            <a:pPr>
              <a:buNone/>
            </a:pPr>
            <a:endParaRPr lang="en-US" sz="24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Held Inaugural Meeting on August 3, 2016;</a:t>
            </a:r>
          </a:p>
          <a:p>
            <a:pPr lvl="1"/>
            <a:r>
              <a:rPr lang="en-US" sz="2400" dirty="0" smtClean="0">
                <a:latin typeface="Century Gothic" pitchFamily="34" charset="0"/>
              </a:rPr>
              <a:t>Set strategy for development of a position paper;</a:t>
            </a:r>
          </a:p>
          <a:p>
            <a:pPr lvl="1"/>
            <a:r>
              <a:rPr lang="en-US" sz="2400" dirty="0" smtClean="0">
                <a:latin typeface="Century Gothic" pitchFamily="34" charset="0"/>
              </a:rPr>
              <a:t>Set timeline for achieving a National Savings Strategy;</a:t>
            </a:r>
          </a:p>
          <a:p>
            <a:pPr lvl="1"/>
            <a:r>
              <a:rPr lang="en-US" sz="2400" dirty="0" smtClean="0">
                <a:latin typeface="Century Gothic" pitchFamily="34" charset="0"/>
              </a:rPr>
              <a:t>Position paper will be presented to the SEC before presentation to </a:t>
            </a:r>
            <a:r>
              <a:rPr lang="en-US" sz="2400" dirty="0" err="1" smtClean="0">
                <a:latin typeface="Century Gothic" pitchFamily="34" charset="0"/>
              </a:rPr>
              <a:t>MoF</a:t>
            </a:r>
            <a:r>
              <a:rPr lang="en-US" sz="2400" dirty="0" smtClean="0">
                <a:latin typeface="Century Gothic" pitchFamily="34" charset="0"/>
              </a:rPr>
              <a:t> and </a:t>
            </a:r>
            <a:r>
              <a:rPr lang="en-US" sz="2400" dirty="0" err="1" smtClean="0">
                <a:latin typeface="Century Gothic" pitchFamily="34" charset="0"/>
              </a:rPr>
              <a:t>MoB&amp;NP</a:t>
            </a:r>
            <a:r>
              <a:rPr lang="en-US" sz="2400" dirty="0" smtClean="0">
                <a:latin typeface="Century Gothic" pitchFamily="34" charset="0"/>
              </a:rPr>
              <a:t>;</a:t>
            </a:r>
          </a:p>
          <a:p>
            <a:pPr lvl="1"/>
            <a:r>
              <a:rPr lang="en-US" sz="2400" dirty="0" smtClean="0">
                <a:latin typeface="Century Gothic" pitchFamily="34" charset="0"/>
              </a:rPr>
              <a:t>Formal launch of Position Paper/Working Document on </a:t>
            </a:r>
            <a:r>
              <a:rPr lang="en-US" sz="2400" b="1" dirty="0" smtClean="0">
                <a:latin typeface="Century Gothic" pitchFamily="34" charset="0"/>
              </a:rPr>
              <a:t>World Savings Day – October 31,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Topics For Developing Position Paper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A review of the Nigerian Economy: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Historical Perspective of the: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GDP numbers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Per </a:t>
            </a:r>
            <a:r>
              <a:rPr lang="en-US" sz="1600" dirty="0">
                <a:latin typeface="Century Gothic" pitchFamily="34" charset="0"/>
              </a:rPr>
              <a:t>c</a:t>
            </a:r>
            <a:r>
              <a:rPr lang="en-US" sz="1600" dirty="0" smtClean="0">
                <a:latin typeface="Century Gothic" pitchFamily="34" charset="0"/>
              </a:rPr>
              <a:t>apita income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Investment &amp; Capital Formation and as a % of GDP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Savings as a % of GDP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Identify Savings-Investment gap (if any)</a:t>
            </a:r>
          </a:p>
          <a:p>
            <a:pPr marL="914400" lvl="2" indent="0">
              <a:buNone/>
            </a:pPr>
            <a:endParaRPr lang="en-US" sz="1600" dirty="0" smtClean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An analysis of the Nigerian Demographics (past, current, projected)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Total Population</a:t>
            </a:r>
          </a:p>
          <a:p>
            <a:pPr lvl="3"/>
            <a:r>
              <a:rPr lang="en-US" sz="1600" dirty="0" smtClean="0">
                <a:latin typeface="Century Gothic" pitchFamily="34" charset="0"/>
              </a:rPr>
              <a:t>By age groups</a:t>
            </a:r>
          </a:p>
          <a:p>
            <a:pPr lvl="3"/>
            <a:r>
              <a:rPr lang="en-US" sz="1600" dirty="0" smtClean="0">
                <a:latin typeface="Century Gothic" pitchFamily="34" charset="0"/>
              </a:rPr>
              <a:t>By gender</a:t>
            </a:r>
          </a:p>
          <a:p>
            <a:pPr lvl="3"/>
            <a:r>
              <a:rPr lang="en-US" sz="1600" dirty="0" smtClean="0">
                <a:latin typeface="Century Gothic" pitchFamily="34" charset="0"/>
              </a:rPr>
              <a:t>By worker groups</a:t>
            </a:r>
          </a:p>
          <a:p>
            <a:pPr lvl="4"/>
            <a:r>
              <a:rPr lang="en-US" sz="1600" dirty="0" smtClean="0">
                <a:latin typeface="Century Gothic" pitchFamily="34" charset="0"/>
              </a:rPr>
              <a:t>Formal</a:t>
            </a:r>
          </a:p>
          <a:p>
            <a:pPr lvl="4"/>
            <a:r>
              <a:rPr lang="en-US" sz="1600" dirty="0" smtClean="0">
                <a:latin typeface="Century Gothic" pitchFamily="34" charset="0"/>
              </a:rPr>
              <a:t>Informal</a:t>
            </a:r>
          </a:p>
        </p:txBody>
      </p:sp>
    </p:spTree>
    <p:extLst>
      <p:ext uri="{BB962C8B-B14F-4D97-AF65-F5344CB8AC3E}">
        <p14:creationId xmlns:p14="http://schemas.microsoft.com/office/powerpoint/2010/main" xmlns="" val="38002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Topics For Developing Position Paper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Savings and the economics behind it, including a review of: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Voluntary, involuntary and forced savings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Types of Savings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Long Term Savings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Medium Term Savings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Long Term Savings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The taxation of savings and its effects</a:t>
            </a:r>
          </a:p>
          <a:p>
            <a:pPr marL="914400" lvl="2" indent="0">
              <a:buNone/>
            </a:pPr>
            <a:endParaRPr lang="en-US" sz="1600" dirty="0" smtClean="0">
              <a:latin typeface="Century Gothic" pitchFamily="34" charset="0"/>
            </a:endParaRPr>
          </a:p>
          <a:p>
            <a:pPr lvl="1"/>
            <a:r>
              <a:rPr lang="en-US" sz="1600" dirty="0">
                <a:latin typeface="Century Gothic" pitchFamily="34" charset="0"/>
              </a:rPr>
              <a:t>S</a:t>
            </a:r>
            <a:r>
              <a:rPr lang="en-US" sz="1600" dirty="0" smtClean="0">
                <a:latin typeface="Century Gothic" pitchFamily="34" charset="0"/>
              </a:rPr>
              <a:t>tate of and quantum of domestic savings - formal and informal and identify gaps (if any)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Bank savings – including Mortgage banks, Micro finance banks, </a:t>
            </a:r>
            <a:r>
              <a:rPr lang="en-US" sz="1600" dirty="0" err="1" smtClean="0">
                <a:latin typeface="Century Gothic" pitchFamily="34" charset="0"/>
              </a:rPr>
              <a:t>etc</a:t>
            </a:r>
            <a:endParaRPr lang="en-US" sz="1600" dirty="0" smtClean="0">
              <a:latin typeface="Century Gothic" pitchFamily="34" charset="0"/>
            </a:endParaRPr>
          </a:p>
          <a:p>
            <a:pPr lvl="2"/>
            <a:r>
              <a:rPr lang="en-US" sz="1600" dirty="0" smtClean="0">
                <a:latin typeface="Century Gothic" pitchFamily="34" charset="0"/>
              </a:rPr>
              <a:t>Pensions savings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Capital Market – stock broking accounts and values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Collective Investment Schemes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Insurance pools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Cooperative societies</a:t>
            </a:r>
          </a:p>
          <a:p>
            <a:pPr lvl="2"/>
            <a:r>
              <a:rPr lang="en-US" sz="1600" dirty="0" err="1" smtClean="0">
                <a:latin typeface="Century Gothic" pitchFamily="34" charset="0"/>
              </a:rPr>
              <a:t>Ajo</a:t>
            </a:r>
            <a:r>
              <a:rPr lang="en-US" sz="1600" dirty="0" smtClean="0">
                <a:latin typeface="Century Gothic" pitchFamily="34" charset="0"/>
              </a:rPr>
              <a:t>/</a:t>
            </a:r>
            <a:r>
              <a:rPr lang="en-US" sz="1600" dirty="0" err="1" smtClean="0">
                <a:latin typeface="Century Gothic" pitchFamily="34" charset="0"/>
              </a:rPr>
              <a:t>Esusu</a:t>
            </a:r>
            <a:r>
              <a:rPr lang="en-US" sz="1600" dirty="0" smtClean="0">
                <a:latin typeface="Century Gothic" pitchFamily="34" charset="0"/>
              </a:rPr>
              <a:t>; </a:t>
            </a:r>
            <a:r>
              <a:rPr lang="en-US" sz="1600" dirty="0" err="1" smtClean="0">
                <a:latin typeface="Century Gothic" pitchFamily="34" charset="0"/>
              </a:rPr>
              <a:t>Akawo</a:t>
            </a:r>
            <a:r>
              <a:rPr lang="en-US" sz="1600" dirty="0" smtClean="0">
                <a:latin typeface="Century Gothic" pitchFamily="34" charset="0"/>
              </a:rPr>
              <a:t>; </a:t>
            </a:r>
            <a:r>
              <a:rPr lang="en-US" sz="1600" dirty="0" err="1" smtClean="0">
                <a:latin typeface="Century Gothic" pitchFamily="34" charset="0"/>
              </a:rPr>
              <a:t>Adashe</a:t>
            </a:r>
            <a:r>
              <a:rPr lang="en-US" sz="1600" dirty="0" smtClean="0">
                <a:latin typeface="Century Gothic" pitchFamily="34" charset="0"/>
              </a:rPr>
              <a:t>, </a:t>
            </a:r>
            <a:r>
              <a:rPr lang="en-US" sz="1600" dirty="0" err="1" smtClean="0">
                <a:latin typeface="Century Gothic" pitchFamily="34" charset="0"/>
              </a:rPr>
              <a:t>etc</a:t>
            </a:r>
            <a:endParaRPr lang="en-US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5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Topics For Developing Position Paper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A review of the Nigerian Financial System: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Its current Structure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Current Legislation &amp; Regulations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The past, present and future state</a:t>
            </a:r>
            <a:endParaRPr lang="en-US" sz="1600" dirty="0">
              <a:latin typeface="Century Gothic" pitchFamily="34" charset="0"/>
            </a:endParaRPr>
          </a:p>
          <a:p>
            <a:pPr lvl="2"/>
            <a:r>
              <a:rPr lang="en-US" sz="1600" dirty="0" smtClean="0">
                <a:latin typeface="Century Gothic" pitchFamily="34" charset="0"/>
              </a:rPr>
              <a:t>Participants</a:t>
            </a:r>
          </a:p>
          <a:p>
            <a:pPr lvl="3"/>
            <a:r>
              <a:rPr lang="en-US" sz="1600" dirty="0" smtClean="0">
                <a:latin typeface="Century Gothic" pitchFamily="34" charset="0"/>
              </a:rPr>
              <a:t>Regulators and how they regulate</a:t>
            </a:r>
          </a:p>
          <a:p>
            <a:pPr lvl="3"/>
            <a:r>
              <a:rPr lang="en-US" sz="1600" dirty="0" smtClean="0">
                <a:latin typeface="Century Gothic" pitchFamily="34" charset="0"/>
              </a:rPr>
              <a:t>Regulated and how they are regulated</a:t>
            </a:r>
          </a:p>
          <a:p>
            <a:pPr marL="1371600" lvl="3" indent="0">
              <a:buNone/>
            </a:pPr>
            <a:endParaRPr lang="en-US" sz="1600" dirty="0" smtClean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The role Financial Inclusion and Financial Education play and have played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Banked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Unbanked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Financially excluded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The role of payment systems</a:t>
            </a:r>
          </a:p>
          <a:p>
            <a:pPr lvl="1"/>
            <a:endParaRPr lang="en-US" sz="16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3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Topics For Developing Position Paper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Case studies for countries with National Savings Strategies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UK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Malaysia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Rwanda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Ghana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India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Singapore</a:t>
            </a:r>
          </a:p>
        </p:txBody>
      </p:sp>
    </p:spTree>
    <p:extLst>
      <p:ext uri="{BB962C8B-B14F-4D97-AF65-F5344CB8AC3E}">
        <p14:creationId xmlns:p14="http://schemas.microsoft.com/office/powerpoint/2010/main" xmlns="" val="418509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 pitchFamily="34" charset="0"/>
              </a:rPr>
              <a:t>Developing Position Paper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entury Gothic" pitchFamily="34" charset="0"/>
              </a:rPr>
              <a:t>Do </a:t>
            </a:r>
            <a:r>
              <a:rPr lang="en-US" sz="1600" dirty="0">
                <a:latin typeface="Century Gothic" pitchFamily="34" charset="0"/>
              </a:rPr>
              <a:t>we need a National Savings Strategy?</a:t>
            </a:r>
          </a:p>
          <a:p>
            <a:pPr marL="0" indent="0">
              <a:buNone/>
            </a:pPr>
            <a:r>
              <a:rPr lang="en-US" sz="1600" dirty="0" smtClean="0">
                <a:latin typeface="Century Gothic" pitchFamily="34" charset="0"/>
              </a:rPr>
              <a:t>	Information </a:t>
            </a:r>
            <a:r>
              <a:rPr lang="en-US" sz="1600" dirty="0">
                <a:latin typeface="Century Gothic" pitchFamily="34" charset="0"/>
              </a:rPr>
              <a:t>and analysis of the above can help us answer this question </a:t>
            </a:r>
            <a:r>
              <a:rPr lang="en-US" sz="1600" dirty="0" smtClean="0">
                <a:latin typeface="Century Gothic" pitchFamily="34" charset="0"/>
              </a:rPr>
              <a:t>	and </a:t>
            </a:r>
            <a:r>
              <a:rPr lang="en-US" sz="1600" dirty="0">
                <a:latin typeface="Century Gothic" pitchFamily="34" charset="0"/>
              </a:rPr>
              <a:t>then lead us to coming up with a National Savings Strategy (or not), </a:t>
            </a:r>
            <a:r>
              <a:rPr lang="en-US" sz="1600" dirty="0" smtClean="0">
                <a:latin typeface="Century Gothic" pitchFamily="34" charset="0"/>
              </a:rPr>
              <a:t>	including: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what </a:t>
            </a:r>
            <a:r>
              <a:rPr lang="en-US" sz="1600" dirty="0">
                <a:latin typeface="Century Gothic" pitchFamily="34" charset="0"/>
              </a:rPr>
              <a:t>the pillars of a successful National Savings Strategy are</a:t>
            </a:r>
            <a:r>
              <a:rPr lang="en-US" sz="1600" dirty="0" smtClean="0">
                <a:latin typeface="Century Gothic" pitchFamily="34" charset="0"/>
              </a:rPr>
              <a:t>,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the </a:t>
            </a:r>
            <a:r>
              <a:rPr lang="en-US" sz="1600" dirty="0">
                <a:latin typeface="Century Gothic" pitchFamily="34" charset="0"/>
              </a:rPr>
              <a:t>kind of products we need (there’s a committee of products), </a:t>
            </a:r>
            <a:endParaRPr lang="en-US" sz="1600" dirty="0" smtClean="0">
              <a:latin typeface="Century Gothic" pitchFamily="34" charset="0"/>
            </a:endParaRPr>
          </a:p>
          <a:p>
            <a:pPr lvl="2"/>
            <a:r>
              <a:rPr lang="en-US" sz="1600" dirty="0" smtClean="0">
                <a:latin typeface="Century Gothic" pitchFamily="34" charset="0"/>
              </a:rPr>
              <a:t>how </a:t>
            </a:r>
            <a:r>
              <a:rPr lang="en-US" sz="1600" dirty="0">
                <a:latin typeface="Century Gothic" pitchFamily="34" charset="0"/>
              </a:rPr>
              <a:t>to </a:t>
            </a:r>
            <a:r>
              <a:rPr lang="en-US" sz="1600" dirty="0" smtClean="0">
                <a:latin typeface="Century Gothic" pitchFamily="34" charset="0"/>
              </a:rPr>
              <a:t>mobilize </a:t>
            </a:r>
            <a:r>
              <a:rPr lang="en-US" sz="1600" dirty="0">
                <a:latin typeface="Century Gothic" pitchFamily="34" charset="0"/>
              </a:rPr>
              <a:t>national </a:t>
            </a:r>
            <a:r>
              <a:rPr lang="en-US" sz="1600" dirty="0" smtClean="0">
                <a:latin typeface="Century Gothic" pitchFamily="34" charset="0"/>
              </a:rPr>
              <a:t>savings; and</a:t>
            </a:r>
          </a:p>
          <a:p>
            <a:pPr lvl="2"/>
            <a:r>
              <a:rPr lang="en-US" sz="1600" dirty="0" smtClean="0">
                <a:latin typeface="Century Gothic" pitchFamily="34" charset="0"/>
              </a:rPr>
              <a:t>the </a:t>
            </a:r>
            <a:r>
              <a:rPr lang="en-US" sz="1600" dirty="0">
                <a:latin typeface="Century Gothic" pitchFamily="34" charset="0"/>
              </a:rPr>
              <a:t>implementation of the National </a:t>
            </a:r>
            <a:r>
              <a:rPr lang="en-US" sz="1600" dirty="0" smtClean="0">
                <a:latin typeface="Century Gothic" pitchFamily="34" charset="0"/>
              </a:rPr>
              <a:t>savings </a:t>
            </a:r>
            <a:r>
              <a:rPr lang="en-US" sz="1600" dirty="0">
                <a:latin typeface="Century Gothic" pitchFamily="34" charset="0"/>
              </a:rPr>
              <a:t>strategy.</a:t>
            </a:r>
          </a:p>
        </p:txBody>
      </p:sp>
    </p:spTree>
    <p:extLst>
      <p:ext uri="{BB962C8B-B14F-4D97-AF65-F5344CB8AC3E}">
        <p14:creationId xmlns:p14="http://schemas.microsoft.com/office/powerpoint/2010/main" xmlns="" val="25546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peakOT-Regular"/>
        <a:ea typeface=""/>
        <a:cs typeface=""/>
      </a:majorFont>
      <a:minorFont>
        <a:latin typeface="SpeakOT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8449</TotalTime>
  <Words>629</Words>
  <Application>Microsoft Macintosh PowerPoint</Application>
  <PresentationFormat>On-screen Show (4:3)</PresentationFormat>
  <Paragraphs>146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Technical Committee on National Savings Strategy</vt:lpstr>
      <vt:lpstr>Membership</vt:lpstr>
      <vt:lpstr>Terms of Reference</vt:lpstr>
      <vt:lpstr>Actions So Far</vt:lpstr>
      <vt:lpstr>Topics For Developing Position Paper</vt:lpstr>
      <vt:lpstr>Topics For Developing Position Paper</vt:lpstr>
      <vt:lpstr>Topics For Developing Position Paper</vt:lpstr>
      <vt:lpstr>Topics For Developing Position Paper</vt:lpstr>
      <vt:lpstr>Developing Position Paper</vt:lpstr>
      <vt:lpstr>TImelines</vt:lpstr>
      <vt:lpstr>Thank you  Comments?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Management 3RD QUARTER 2014 TECHNICAL SESSION OF THE CMC</dc:title>
  <dc:creator>Michael</dc:creator>
  <cp:lastModifiedBy>cmcsecretariat</cp:lastModifiedBy>
  <cp:revision>54</cp:revision>
  <cp:lastPrinted>2016-08-09T07:13:03Z</cp:lastPrinted>
  <dcterms:created xsi:type="dcterms:W3CDTF">2014-09-05T13:13:29Z</dcterms:created>
  <dcterms:modified xsi:type="dcterms:W3CDTF">2016-08-12T09:00:13Z</dcterms:modified>
</cp:coreProperties>
</file>