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40" r:id="rId1"/>
  </p:sldMasterIdLst>
  <p:notesMasterIdLst>
    <p:notesMasterId r:id="rId7"/>
  </p:notesMasterIdLst>
  <p:handoutMasterIdLst>
    <p:handoutMasterId r:id="rId8"/>
  </p:handoutMasterIdLst>
  <p:sldIdLst>
    <p:sldId id="256" r:id="rId2"/>
    <p:sldId id="273" r:id="rId3"/>
    <p:sldId id="283" r:id="rId4"/>
    <p:sldId id="292" r:id="rId5"/>
    <p:sldId id="291" r:id="rId6"/>
  </p:sldIdLst>
  <p:sldSz cx="9144000" cy="6858000" type="screen4x3"/>
  <p:notesSz cx="6669088"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08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4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777607" y="0"/>
            <a:ext cx="2889938" cy="496411"/>
          </a:xfrm>
          <a:prstGeom prst="rect">
            <a:avLst/>
          </a:prstGeom>
        </p:spPr>
        <p:txBody>
          <a:bodyPr vert="horz" lIns="91440" tIns="45720" rIns="91440" bIns="45720" rtlCol="0"/>
          <a:lstStyle>
            <a:lvl1pPr algn="r">
              <a:defRPr sz="1200"/>
            </a:lvl1pPr>
          </a:lstStyle>
          <a:p>
            <a:fld id="{C436EB73-6CA5-4076-83FD-6E38D882CE2C}" type="datetimeFigureOut">
              <a:rPr lang="en-US" smtClean="0"/>
              <a:pPr/>
              <a:t>8/4/2016</a:t>
            </a:fld>
            <a:endParaRPr lang="en-US"/>
          </a:p>
        </p:txBody>
      </p:sp>
      <p:sp>
        <p:nvSpPr>
          <p:cNvPr id="4" name="Footer Placeholder 3"/>
          <p:cNvSpPr>
            <a:spLocks noGrp="1"/>
          </p:cNvSpPr>
          <p:nvPr>
            <p:ph type="ftr" sz="quarter" idx="2"/>
          </p:nvPr>
        </p:nvSpPr>
        <p:spPr>
          <a:xfrm>
            <a:off x="0" y="9430091"/>
            <a:ext cx="2889938" cy="496411"/>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777607" y="9430091"/>
            <a:ext cx="2889938" cy="496411"/>
          </a:xfrm>
          <a:prstGeom prst="rect">
            <a:avLst/>
          </a:prstGeom>
        </p:spPr>
        <p:txBody>
          <a:bodyPr vert="horz" lIns="91440" tIns="45720" rIns="91440" bIns="45720" rtlCol="0" anchor="b"/>
          <a:lstStyle>
            <a:lvl1pPr algn="r">
              <a:defRPr sz="1200"/>
            </a:lvl1pPr>
          </a:lstStyle>
          <a:p>
            <a:fld id="{FE8AB588-3229-4795-ABF7-8BC8468DFBBF}" type="slidenum">
              <a:rPr lang="en-US" smtClean="0"/>
              <a:pPr/>
              <a:t>‹#›</a:t>
            </a:fld>
            <a:endParaRPr lang="en-US"/>
          </a:p>
        </p:txBody>
      </p:sp>
    </p:spTree>
    <p:extLst>
      <p:ext uri="{BB962C8B-B14F-4D97-AF65-F5344CB8AC3E}">
        <p14:creationId xmlns:p14="http://schemas.microsoft.com/office/powerpoint/2010/main" val="7625861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4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777607" y="0"/>
            <a:ext cx="2889938" cy="496411"/>
          </a:xfrm>
          <a:prstGeom prst="rect">
            <a:avLst/>
          </a:prstGeom>
        </p:spPr>
        <p:txBody>
          <a:bodyPr vert="horz" lIns="91440" tIns="45720" rIns="91440" bIns="45720" rtlCol="0"/>
          <a:lstStyle>
            <a:lvl1pPr algn="r">
              <a:defRPr sz="1200"/>
            </a:lvl1pPr>
          </a:lstStyle>
          <a:p>
            <a:fld id="{61FBA761-822A-4683-A9DB-8CF19EF9AE21}" type="datetimeFigureOut">
              <a:rPr lang="en-US" smtClean="0"/>
              <a:pPr/>
              <a:t>8/4/2016</a:t>
            </a:fld>
            <a:endParaRPr lang="en-US"/>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66909" y="4715907"/>
            <a:ext cx="5335270" cy="446770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30091"/>
            <a:ext cx="2889938" cy="49641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777607" y="9430091"/>
            <a:ext cx="2889938" cy="496411"/>
          </a:xfrm>
          <a:prstGeom prst="rect">
            <a:avLst/>
          </a:prstGeom>
        </p:spPr>
        <p:txBody>
          <a:bodyPr vert="horz" lIns="91440" tIns="45720" rIns="91440" bIns="45720" rtlCol="0" anchor="b"/>
          <a:lstStyle>
            <a:lvl1pPr algn="r">
              <a:defRPr sz="1200"/>
            </a:lvl1pPr>
          </a:lstStyle>
          <a:p>
            <a:fld id="{35A053FE-C89B-4117-B475-4E7CF7C65DBF}" type="slidenum">
              <a:rPr lang="en-US" smtClean="0"/>
              <a:pPr/>
              <a:t>‹#›</a:t>
            </a:fld>
            <a:endParaRPr lang="en-US"/>
          </a:p>
        </p:txBody>
      </p:sp>
    </p:spTree>
    <p:extLst>
      <p:ext uri="{BB962C8B-B14F-4D97-AF65-F5344CB8AC3E}">
        <p14:creationId xmlns:p14="http://schemas.microsoft.com/office/powerpoint/2010/main" val="31114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5A053FE-C89B-4117-B475-4E7CF7C65DBF}" type="slidenum">
              <a:rPr lang="en-US" smtClean="0"/>
              <a:pPr/>
              <a:t>2</a:t>
            </a:fld>
            <a:endParaRPr lang="en-US"/>
          </a:p>
        </p:txBody>
      </p:sp>
    </p:spTree>
    <p:extLst>
      <p:ext uri="{BB962C8B-B14F-4D97-AF65-F5344CB8AC3E}">
        <p14:creationId xmlns:p14="http://schemas.microsoft.com/office/powerpoint/2010/main" val="279117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5A053FE-C89B-4117-B475-4E7CF7C65DBF}" type="slidenum">
              <a:rPr lang="en-US" smtClean="0"/>
              <a:pPr/>
              <a:t>3</a:t>
            </a:fld>
            <a:endParaRPr lang="en-US"/>
          </a:p>
        </p:txBody>
      </p:sp>
    </p:spTree>
    <p:extLst>
      <p:ext uri="{BB962C8B-B14F-4D97-AF65-F5344CB8AC3E}">
        <p14:creationId xmlns:p14="http://schemas.microsoft.com/office/powerpoint/2010/main" val="171385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5A053FE-C89B-4117-B475-4E7CF7C65DBF}" type="slidenum">
              <a:rPr lang="en-US" smtClean="0"/>
              <a:pPr/>
              <a:t>4</a:t>
            </a:fld>
            <a:endParaRPr lang="en-US"/>
          </a:p>
        </p:txBody>
      </p:sp>
    </p:spTree>
    <p:extLst>
      <p:ext uri="{BB962C8B-B14F-4D97-AF65-F5344CB8AC3E}">
        <p14:creationId xmlns:p14="http://schemas.microsoft.com/office/powerpoint/2010/main" val="24390610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212F603-75DC-4493-9485-4760859750F3}" type="datetime1">
              <a:rPr lang="en-US" smtClean="0"/>
              <a:pPr/>
              <a:t>8/4/2016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40BA8D2-EEAC-4283-A25C-91B8D2FFC13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954270-8554-4F96-9B19-9BF273FDEDC8}" type="datetime1">
              <a:rPr lang="en-US" smtClean="0"/>
              <a:pPr/>
              <a:t>8/4/2016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0BA8D2-EEAC-4283-A25C-91B8D2FFC13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620631-4AA8-4DD1-BCA0-68D6FE15EAEC}" type="datetime1">
              <a:rPr lang="en-US" smtClean="0"/>
              <a:pPr/>
              <a:t>8/4/2016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0BA8D2-EEAC-4283-A25C-91B8D2FFC13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6194E6-2DB0-4E00-AEBF-42BE7B1A06EF}" type="datetime1">
              <a:rPr lang="en-US" smtClean="0"/>
              <a:pPr/>
              <a:t>8/4/2016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0BA8D2-EEAC-4283-A25C-91B8D2FFC13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661ABBF-26C2-42F7-8CA6-C8372976A286}" type="datetime1">
              <a:rPr lang="en-US" smtClean="0"/>
              <a:pPr/>
              <a:t>8/4/2016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0BA8D2-EEAC-4283-A25C-91B8D2FFC13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57A95F6-F008-4B9C-8113-8FEE491A7D10}" type="datetime1">
              <a:rPr lang="en-US" smtClean="0"/>
              <a:pPr/>
              <a:t>8/4/2016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0BA8D2-EEAC-4283-A25C-91B8D2FFC13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A5D7291-3591-46D9-8FFB-049B5F4720D9}" type="datetime1">
              <a:rPr lang="en-US" smtClean="0"/>
              <a:pPr/>
              <a:t>8/4/2016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0BA8D2-EEAC-4283-A25C-91B8D2FFC13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5CECE16-047A-420B-8818-19261795FB0A}" type="datetime1">
              <a:rPr lang="en-US" smtClean="0"/>
              <a:pPr/>
              <a:t>8/4/2016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0BA8D2-EEAC-4283-A25C-91B8D2FFC13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39EFA6-10CF-4EDE-8AED-93DAA4152982}" type="datetime1">
              <a:rPr lang="en-US" smtClean="0"/>
              <a:pPr/>
              <a:t>8/4/2016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0BA8D2-EEAC-4283-A25C-91B8D2FFC13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CED9E12-8D15-4770-AACE-4E842E6A430E}" type="datetime1">
              <a:rPr lang="en-US" smtClean="0"/>
              <a:pPr/>
              <a:t>8/4/2016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0BA8D2-EEAC-4283-A25C-91B8D2FFC13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06BD8D1-565D-43C2-BD45-D662618D5B9E}" type="datetime1">
              <a:rPr lang="en-US" smtClean="0"/>
              <a:pPr/>
              <a:t>8/4/2016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40BA8D2-EEAC-4283-A25C-91B8D2FFC136}"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ECBC6D0-F3A8-4E65-92B5-E50402B67BB2}" type="datetime1">
              <a:rPr lang="en-US" smtClean="0"/>
              <a:pPr/>
              <a:t>8/4/2016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40BA8D2-EEAC-4283-A25C-91B8D2FFC136}"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762000"/>
            <a:ext cx="7851648" cy="2667000"/>
          </a:xfrm>
        </p:spPr>
        <p:txBody>
          <a:bodyPr>
            <a:noAutofit/>
          </a:bodyPr>
          <a:lstStyle/>
          <a:p>
            <a:pPr algn="ctr"/>
            <a:r>
              <a:rPr lang="en-US" sz="4000" dirty="0" smtClean="0">
                <a:latin typeface="Calisto MT" pitchFamily="18" charset="0"/>
              </a:rPr>
              <a:t>UPDATE ON </a:t>
            </a:r>
            <a:br>
              <a:rPr lang="en-US" sz="4000" dirty="0" smtClean="0">
                <a:latin typeface="Calisto MT" pitchFamily="18" charset="0"/>
              </a:rPr>
            </a:br>
            <a:r>
              <a:rPr lang="en-US" sz="4000" dirty="0" smtClean="0">
                <a:latin typeface="Calisto MT" pitchFamily="18" charset="0"/>
              </a:rPr>
              <a:t/>
            </a:r>
            <a:br>
              <a:rPr lang="en-US" sz="4000" dirty="0" smtClean="0">
                <a:latin typeface="Calisto MT" pitchFamily="18" charset="0"/>
              </a:rPr>
            </a:br>
            <a:r>
              <a:rPr lang="en-US" sz="2600" dirty="0" smtClean="0">
                <a:solidFill>
                  <a:srgbClr val="C00000"/>
                </a:solidFill>
                <a:latin typeface="Calisto MT" pitchFamily="18" charset="0"/>
              </a:rPr>
              <a:t>COMPLAINTS MANAGEMENT FRAMEWORK </a:t>
            </a:r>
            <a:endParaRPr lang="en-US" sz="4000" dirty="0">
              <a:solidFill>
                <a:srgbClr val="7030A0"/>
              </a:solidFill>
              <a:latin typeface="Calisto MT" pitchFamily="18" charset="0"/>
            </a:endParaRPr>
          </a:p>
        </p:txBody>
      </p:sp>
      <p:sp>
        <p:nvSpPr>
          <p:cNvPr id="3" name="Subtitle 2"/>
          <p:cNvSpPr>
            <a:spLocks noGrp="1"/>
          </p:cNvSpPr>
          <p:nvPr>
            <p:ph type="subTitle" idx="1"/>
          </p:nvPr>
        </p:nvSpPr>
        <p:spPr>
          <a:xfrm>
            <a:off x="533400" y="3505200"/>
            <a:ext cx="7854696" cy="2590800"/>
          </a:xfrm>
        </p:spPr>
        <p:txBody>
          <a:bodyPr anchor="b">
            <a:normAutofit fontScale="62500" lnSpcReduction="20000"/>
          </a:bodyPr>
          <a:lstStyle/>
          <a:p>
            <a:pPr algn="ctr"/>
            <a:endParaRPr lang="en-US" sz="3200" dirty="0" smtClean="0"/>
          </a:p>
          <a:p>
            <a:pPr algn="ctr"/>
            <a:endParaRPr lang="en-US" sz="3200" dirty="0" smtClean="0"/>
          </a:p>
          <a:p>
            <a:pPr algn="ctr"/>
            <a:r>
              <a:rPr lang="en-US" sz="3600" dirty="0" smtClean="0"/>
              <a:t>Isyaku Bala Tilde </a:t>
            </a:r>
          </a:p>
          <a:p>
            <a:pPr algn="ctr"/>
            <a:r>
              <a:rPr lang="en-US" sz="3600" dirty="0" smtClean="0"/>
              <a:t>Director, Monitoring Department</a:t>
            </a:r>
          </a:p>
          <a:p>
            <a:pPr algn="ctr"/>
            <a:endParaRPr lang="en-US" sz="3200" dirty="0" smtClean="0"/>
          </a:p>
          <a:p>
            <a:pPr algn="ctr"/>
            <a:r>
              <a:rPr lang="en-US" sz="5800" dirty="0" smtClean="0"/>
              <a:t>Securities &amp; Exchange Commission</a:t>
            </a:r>
          </a:p>
        </p:txBody>
      </p:sp>
      <p:sp>
        <p:nvSpPr>
          <p:cNvPr id="4" name="Rectangle 3"/>
          <p:cNvSpPr/>
          <p:nvPr/>
        </p:nvSpPr>
        <p:spPr>
          <a:xfrm>
            <a:off x="6477000" y="6096000"/>
            <a:ext cx="1436740" cy="369332"/>
          </a:xfrm>
          <a:prstGeom prst="rect">
            <a:avLst/>
          </a:prstGeom>
        </p:spPr>
        <p:txBody>
          <a:bodyPr wrap="none">
            <a:spAutoFit/>
          </a:bodyPr>
          <a:lstStyle/>
          <a:p>
            <a:r>
              <a:rPr lang="en-US" dirty="0" smtClean="0"/>
              <a:t>August 2016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Autofit/>
          </a:bodyPr>
          <a:lstStyle/>
          <a:p>
            <a:pPr marL="342900" indent="-342900"/>
            <a:r>
              <a:rPr lang="en-GB" altLang="en-US" sz="2600" b="1" dirty="0" smtClean="0">
                <a:solidFill>
                  <a:srgbClr val="FF0000"/>
                </a:solidFill>
                <a:latin typeface="Baskerville Old Face" pitchFamily="18" charset="0"/>
              </a:rPr>
              <a:t>COMPLAINTS MANAGEMENT FRAMEWORK (CMF)</a:t>
            </a:r>
            <a:endParaRPr lang="en-GB" altLang="en-US" sz="2600" b="1" dirty="0">
              <a:solidFill>
                <a:srgbClr val="FF0000"/>
              </a:solidFill>
              <a:latin typeface="Baskerville Old Face" pitchFamily="18" charset="0"/>
            </a:endParaRPr>
          </a:p>
        </p:txBody>
      </p:sp>
      <p:cxnSp>
        <p:nvCxnSpPr>
          <p:cNvPr id="6" name="Straight Connector 5"/>
          <p:cNvCxnSpPr/>
          <p:nvPr/>
        </p:nvCxnSpPr>
        <p:spPr>
          <a:xfrm>
            <a:off x="457200" y="1371600"/>
            <a:ext cx="8077200" cy="1588"/>
          </a:xfrm>
          <a:prstGeom prst="line">
            <a:avLst/>
          </a:prstGeom>
        </p:spPr>
        <p:style>
          <a:lnRef idx="3">
            <a:schemeClr val="accent2"/>
          </a:lnRef>
          <a:fillRef idx="0">
            <a:schemeClr val="accent2"/>
          </a:fillRef>
          <a:effectRef idx="2">
            <a:schemeClr val="accent2"/>
          </a:effectRef>
          <a:fontRef idx="minor">
            <a:schemeClr val="tx1"/>
          </a:fontRef>
        </p:style>
      </p:cxnSp>
      <p:sp>
        <p:nvSpPr>
          <p:cNvPr id="10" name="Slide Number Placeholder 9"/>
          <p:cNvSpPr>
            <a:spLocks noGrp="1"/>
          </p:cNvSpPr>
          <p:nvPr>
            <p:ph type="sldNum" sz="quarter" idx="12"/>
          </p:nvPr>
        </p:nvSpPr>
        <p:spPr/>
        <p:txBody>
          <a:bodyPr/>
          <a:lstStyle/>
          <a:p>
            <a:fld id="{940BA8D2-EEAC-4283-A25C-91B8D2FFC136}" type="slidenum">
              <a:rPr lang="en-US" sz="2400" smtClean="0"/>
              <a:pPr/>
              <a:t>2</a:t>
            </a:fld>
            <a:endParaRPr lang="en-US" sz="2400" dirty="0"/>
          </a:p>
        </p:txBody>
      </p:sp>
      <p:sp>
        <p:nvSpPr>
          <p:cNvPr id="7" name="Rectangle 6"/>
          <p:cNvSpPr/>
          <p:nvPr/>
        </p:nvSpPr>
        <p:spPr>
          <a:xfrm>
            <a:off x="533400" y="2209800"/>
            <a:ext cx="8077200" cy="3046988"/>
          </a:xfrm>
          <a:prstGeom prst="rect">
            <a:avLst/>
          </a:prstGeom>
          <a:solidFill>
            <a:schemeClr val="bg1"/>
          </a:solidFill>
        </p:spPr>
        <p:txBody>
          <a:bodyPr wrap="square">
            <a:spAutoFit/>
          </a:bodyPr>
          <a:lstStyle/>
          <a:p>
            <a:pPr marL="0" lvl="1" algn="just"/>
            <a:r>
              <a:rPr lang="en-GB" altLang="en-US" sz="2400" dirty="0" smtClean="0">
                <a:latin typeface="Maiandra GD" pitchFamily="34" charset="0"/>
              </a:rPr>
              <a:t>The Commission has been engaging SROs and Trade Groups on compliance with the CMF, specifically in ensuring that each of the SRO/Trade Group has an operational complaints management policy and structure. Achievement is being recorded as the Commission has so far cleared complaints management policies of three (3) SROs and four (4) Trade Groups.</a:t>
            </a:r>
          </a:p>
          <a:p>
            <a:pPr marL="0" lvl="1" algn="just"/>
            <a:endParaRPr lang="en-GB" altLang="en-US" sz="2400" dirty="0" smtClean="0">
              <a:latin typeface="Maiandra GD" pitchFamily="34" charset="0"/>
            </a:endParaRPr>
          </a:p>
        </p:txBody>
      </p:sp>
      <p:sp>
        <p:nvSpPr>
          <p:cNvPr id="8" name="Rectangle 7"/>
          <p:cNvSpPr/>
          <p:nvPr/>
        </p:nvSpPr>
        <p:spPr>
          <a:xfrm>
            <a:off x="566384" y="1600200"/>
            <a:ext cx="8153400" cy="523220"/>
          </a:xfrm>
          <a:prstGeom prst="rect">
            <a:avLst/>
          </a:prstGeom>
          <a:solidFill>
            <a:schemeClr val="accent2">
              <a:lumMod val="60000"/>
              <a:lumOff val="40000"/>
            </a:schemeClr>
          </a:solidFill>
        </p:spPr>
        <p:txBody>
          <a:bodyPr wrap="square">
            <a:spAutoFit/>
          </a:bodyPr>
          <a:lstStyle/>
          <a:p>
            <a:pPr algn="just"/>
            <a:r>
              <a:rPr lang="en-US" sz="2800" dirty="0" smtClean="0">
                <a:solidFill>
                  <a:srgbClr val="C00000"/>
                </a:solidFill>
                <a:effectLst>
                  <a:outerShdw blurRad="38100" dist="38100" dir="2700000" algn="tl">
                    <a:srgbClr val="000000">
                      <a:alpha val="43137"/>
                    </a:srgbClr>
                  </a:outerShdw>
                </a:effectLst>
              </a:rPr>
              <a:t>INTRODUCTION</a:t>
            </a:r>
            <a:endParaRPr lang="en-US" sz="2800" dirty="0">
              <a:solidFill>
                <a:srgbClr val="C00000"/>
              </a:solidFill>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Autofit/>
          </a:bodyPr>
          <a:lstStyle/>
          <a:p>
            <a:pPr marL="342900" indent="-342900"/>
            <a:r>
              <a:rPr lang="en-GB" altLang="en-US" sz="2400" b="1" dirty="0" smtClean="0">
                <a:solidFill>
                  <a:srgbClr val="FF0000"/>
                </a:solidFill>
                <a:latin typeface="Baskerville Old Face" pitchFamily="18" charset="0"/>
              </a:rPr>
              <a:t>COMPLAINTS MANAGEMENT FRAMEWORK – cont’d</a:t>
            </a:r>
            <a:endParaRPr lang="en-GB" altLang="en-US" sz="2400" b="1" dirty="0">
              <a:solidFill>
                <a:srgbClr val="FF0000"/>
              </a:solidFill>
              <a:latin typeface="Baskerville Old Face" pitchFamily="18" charset="0"/>
            </a:endParaRPr>
          </a:p>
        </p:txBody>
      </p:sp>
      <p:cxnSp>
        <p:nvCxnSpPr>
          <p:cNvPr id="6" name="Straight Connector 5"/>
          <p:cNvCxnSpPr/>
          <p:nvPr/>
        </p:nvCxnSpPr>
        <p:spPr>
          <a:xfrm>
            <a:off x="457200" y="1295400"/>
            <a:ext cx="8077200" cy="1588"/>
          </a:xfrm>
          <a:prstGeom prst="line">
            <a:avLst/>
          </a:prstGeom>
        </p:spPr>
        <p:style>
          <a:lnRef idx="3">
            <a:schemeClr val="accent2"/>
          </a:lnRef>
          <a:fillRef idx="0">
            <a:schemeClr val="accent2"/>
          </a:fillRef>
          <a:effectRef idx="2">
            <a:schemeClr val="accent2"/>
          </a:effectRef>
          <a:fontRef idx="minor">
            <a:schemeClr val="tx1"/>
          </a:fontRef>
        </p:style>
      </p:cxnSp>
      <p:sp>
        <p:nvSpPr>
          <p:cNvPr id="10" name="Slide Number Placeholder 9"/>
          <p:cNvSpPr>
            <a:spLocks noGrp="1"/>
          </p:cNvSpPr>
          <p:nvPr>
            <p:ph type="sldNum" sz="quarter" idx="12"/>
          </p:nvPr>
        </p:nvSpPr>
        <p:spPr/>
        <p:txBody>
          <a:bodyPr/>
          <a:lstStyle/>
          <a:p>
            <a:fld id="{940BA8D2-EEAC-4283-A25C-91B8D2FFC136}" type="slidenum">
              <a:rPr lang="en-US" sz="2000" smtClean="0"/>
              <a:pPr/>
              <a:t>3</a:t>
            </a:fld>
            <a:endParaRPr lang="en-US" sz="2000" dirty="0"/>
          </a:p>
        </p:txBody>
      </p:sp>
      <p:sp>
        <p:nvSpPr>
          <p:cNvPr id="12" name="Rectangle 11"/>
          <p:cNvSpPr/>
          <p:nvPr/>
        </p:nvSpPr>
        <p:spPr>
          <a:xfrm>
            <a:off x="511792" y="1905000"/>
            <a:ext cx="7924800" cy="4632037"/>
          </a:xfrm>
          <a:prstGeom prst="rect">
            <a:avLst/>
          </a:prstGeom>
        </p:spPr>
        <p:txBody>
          <a:bodyPr wrap="square">
            <a:spAutoFit/>
          </a:bodyPr>
          <a:lstStyle/>
          <a:p>
            <a:pPr marL="0" lvl="1" algn="just"/>
            <a:r>
              <a:rPr lang="en-GB" altLang="en-US" sz="2000" dirty="0" smtClean="0">
                <a:latin typeface="Maiandra GD" pitchFamily="34" charset="0"/>
                <a:cs typeface="Arial" pitchFamily="34" charset="0"/>
              </a:rPr>
              <a:t>The Complaint Management Polices of the following SROs and Trade groups were reviewed and cleared by the Commission;</a:t>
            </a:r>
          </a:p>
          <a:p>
            <a:pPr marL="0" lvl="1" algn="just"/>
            <a:endParaRPr lang="en-GB" altLang="en-US" sz="1600" dirty="0" smtClean="0">
              <a:latin typeface="Maiandra GD" pitchFamily="34" charset="0"/>
              <a:cs typeface="Arial" pitchFamily="34" charset="0"/>
            </a:endParaRPr>
          </a:p>
          <a:p>
            <a:pPr marL="346075" lvl="1" indent="-346075" algn="just">
              <a:buFont typeface="Wingdings" pitchFamily="2" charset="2"/>
              <a:buChar char="q"/>
            </a:pPr>
            <a:r>
              <a:rPr lang="en-GB" altLang="en-US" sz="2000" dirty="0" smtClean="0">
                <a:latin typeface="Maiandra GD" pitchFamily="34" charset="0"/>
                <a:cs typeface="Arial" pitchFamily="34" charset="0"/>
              </a:rPr>
              <a:t>The Nigerian Stock Exchange (NSE)</a:t>
            </a:r>
          </a:p>
          <a:p>
            <a:pPr marL="341313" lvl="1" indent="-341313" algn="just">
              <a:buFont typeface="Wingdings" pitchFamily="2" charset="2"/>
              <a:buChar char="q"/>
            </a:pPr>
            <a:r>
              <a:rPr lang="en-GB" altLang="en-US" sz="2000" dirty="0" smtClean="0">
                <a:latin typeface="Maiandra GD" pitchFamily="34" charset="0"/>
                <a:cs typeface="Arial" pitchFamily="34" charset="0"/>
              </a:rPr>
              <a:t>FMDQ OTC PLC</a:t>
            </a:r>
          </a:p>
          <a:p>
            <a:pPr marL="341313" lvl="1" indent="-341313" algn="just">
              <a:buFont typeface="Wingdings" pitchFamily="2" charset="2"/>
              <a:buChar char="q"/>
            </a:pPr>
            <a:r>
              <a:rPr lang="en-GB" altLang="en-US" sz="2000" dirty="0" smtClean="0">
                <a:latin typeface="Maiandra GD" pitchFamily="34" charset="0"/>
                <a:cs typeface="Arial" pitchFamily="34" charset="0"/>
              </a:rPr>
              <a:t>NASD PLC</a:t>
            </a:r>
          </a:p>
          <a:p>
            <a:pPr marL="341313" lvl="1" indent="-341313" algn="just">
              <a:buFont typeface="Wingdings" pitchFamily="2" charset="2"/>
              <a:buChar char="q"/>
            </a:pPr>
            <a:r>
              <a:rPr lang="en-US" altLang="en-US" sz="2000" dirty="0" smtClean="0">
                <a:latin typeface="Maiandra GD" pitchFamily="34" charset="0"/>
              </a:rPr>
              <a:t>Association of Corporate Trustees (ACT)</a:t>
            </a:r>
            <a:r>
              <a:rPr lang="en-GB" altLang="en-US" sz="2000" dirty="0" smtClean="0">
                <a:latin typeface="Maiandra GD" pitchFamily="34" charset="0"/>
                <a:cs typeface="Arial" pitchFamily="34" charset="0"/>
              </a:rPr>
              <a:t> </a:t>
            </a:r>
          </a:p>
          <a:p>
            <a:pPr marL="341313" lvl="1" indent="-341313" algn="just">
              <a:buFont typeface="Wingdings" pitchFamily="2" charset="2"/>
              <a:buChar char="q"/>
            </a:pPr>
            <a:r>
              <a:rPr lang="en-US" altLang="en-US" sz="2000" dirty="0" smtClean="0">
                <a:latin typeface="Maiandra GD" pitchFamily="34" charset="0"/>
              </a:rPr>
              <a:t>Fund Managers Association of Nigeria (FMAN)</a:t>
            </a:r>
          </a:p>
          <a:p>
            <a:pPr marL="341313" lvl="1" indent="-341313" algn="just">
              <a:buFont typeface="Wingdings" pitchFamily="2" charset="2"/>
              <a:buChar char="q"/>
            </a:pPr>
            <a:r>
              <a:rPr lang="en-GB" altLang="en-US" sz="2000" dirty="0" smtClean="0">
                <a:latin typeface="Maiandra GD" pitchFamily="34" charset="0"/>
                <a:cs typeface="Arial" pitchFamily="34" charset="0"/>
              </a:rPr>
              <a:t>Association of </a:t>
            </a:r>
            <a:r>
              <a:rPr lang="en-GB" altLang="en-US" sz="2000" dirty="0" err="1" smtClean="0">
                <a:latin typeface="Maiandra GD" pitchFamily="34" charset="0"/>
                <a:cs typeface="Arial" pitchFamily="34" charset="0"/>
              </a:rPr>
              <a:t>Stockbroking</a:t>
            </a:r>
            <a:r>
              <a:rPr lang="en-GB" altLang="en-US" sz="2000" dirty="0" smtClean="0">
                <a:latin typeface="Maiandra GD" pitchFamily="34" charset="0"/>
                <a:cs typeface="Arial" pitchFamily="34" charset="0"/>
              </a:rPr>
              <a:t> Houses of Nigeria(ASHON)</a:t>
            </a:r>
          </a:p>
          <a:p>
            <a:pPr marL="341313" lvl="1" indent="-341313" algn="just">
              <a:buFont typeface="Wingdings" pitchFamily="2" charset="2"/>
              <a:buChar char="q"/>
            </a:pPr>
            <a:r>
              <a:rPr lang="en-GB" altLang="en-US" sz="2000" dirty="0" smtClean="0">
                <a:latin typeface="Maiandra GD" pitchFamily="34" charset="0"/>
                <a:cs typeface="Arial" pitchFamily="34" charset="0"/>
              </a:rPr>
              <a:t>Association of Issuing Houses of Nigeria (AIHN)</a:t>
            </a:r>
          </a:p>
          <a:p>
            <a:pPr marL="341313" lvl="1" indent="-341313" algn="just"/>
            <a:endParaRPr lang="en-GB" altLang="en-US" sz="1100" dirty="0" smtClean="0">
              <a:latin typeface="Maiandra GD" pitchFamily="34" charset="0"/>
              <a:cs typeface="Arial" pitchFamily="34" charset="0"/>
            </a:endParaRPr>
          </a:p>
          <a:p>
            <a:pPr marL="0" lvl="1" algn="just"/>
            <a:r>
              <a:rPr lang="en-GB" altLang="en-US" sz="2000" dirty="0" smtClean="0">
                <a:latin typeface="Maiandra GD" pitchFamily="34" charset="0"/>
                <a:cs typeface="Arial" pitchFamily="34" charset="0"/>
              </a:rPr>
              <a:t>Other draft policies, which are at various stages of review include those of;</a:t>
            </a:r>
          </a:p>
          <a:p>
            <a:pPr marL="0" lvl="1" algn="just"/>
            <a:endParaRPr lang="en-GB" altLang="en-US" sz="800" dirty="0" smtClean="0">
              <a:latin typeface="Maiandra GD" pitchFamily="34" charset="0"/>
              <a:cs typeface="Arial" pitchFamily="34" charset="0"/>
            </a:endParaRPr>
          </a:p>
          <a:p>
            <a:pPr marL="341313" lvl="1" indent="-341313" algn="just">
              <a:buFont typeface="Wingdings" pitchFamily="2" charset="2"/>
              <a:buChar char="q"/>
            </a:pPr>
            <a:r>
              <a:rPr lang="en-GB" altLang="en-US" sz="2000" dirty="0" smtClean="0">
                <a:latin typeface="Maiandra GD" pitchFamily="34" charset="0"/>
                <a:cs typeface="Arial" pitchFamily="34" charset="0"/>
              </a:rPr>
              <a:t>Institute of Capital Market Registrars (ICMR)</a:t>
            </a:r>
          </a:p>
          <a:p>
            <a:pPr marL="341313" lvl="1" indent="-341313" algn="just">
              <a:buFont typeface="Wingdings" pitchFamily="2" charset="2"/>
              <a:buChar char="q"/>
            </a:pPr>
            <a:r>
              <a:rPr lang="en-US" altLang="en-US" sz="2000" dirty="0" smtClean="0">
                <a:latin typeface="Maiandra GD" pitchFamily="34" charset="0"/>
                <a:cs typeface="Arial" pitchFamily="34" charset="0"/>
              </a:rPr>
              <a:t>Association of Assets Custodians 0f Nigeria (AACN)</a:t>
            </a:r>
            <a:r>
              <a:rPr lang="en-GB" altLang="en-US" sz="2000" dirty="0" smtClean="0">
                <a:latin typeface="Maiandra GD" pitchFamily="34" charset="0"/>
                <a:cs typeface="Arial" pitchFamily="34" charset="0"/>
              </a:rPr>
              <a:t>  </a:t>
            </a:r>
            <a:endParaRPr lang="en-GB" altLang="en-US" sz="2000" dirty="0">
              <a:latin typeface="Maiandra GD" pitchFamily="34" charset="0"/>
              <a:cs typeface="Arial" pitchFamily="34" charset="0"/>
            </a:endParaRPr>
          </a:p>
        </p:txBody>
      </p:sp>
      <p:sp>
        <p:nvSpPr>
          <p:cNvPr id="13" name="Rectangle 12"/>
          <p:cNvSpPr/>
          <p:nvPr/>
        </p:nvSpPr>
        <p:spPr>
          <a:xfrm>
            <a:off x="519752" y="1371600"/>
            <a:ext cx="8153400" cy="523220"/>
          </a:xfrm>
          <a:prstGeom prst="rect">
            <a:avLst/>
          </a:prstGeom>
          <a:solidFill>
            <a:schemeClr val="accent2">
              <a:lumMod val="60000"/>
              <a:lumOff val="40000"/>
            </a:schemeClr>
          </a:solidFill>
        </p:spPr>
        <p:txBody>
          <a:bodyPr wrap="square">
            <a:spAutoFit/>
          </a:bodyPr>
          <a:lstStyle/>
          <a:p>
            <a:pPr algn="just"/>
            <a:r>
              <a:rPr lang="en-US" sz="2800" dirty="0" smtClean="0">
                <a:solidFill>
                  <a:srgbClr val="C00000"/>
                </a:solidFill>
                <a:effectLst>
                  <a:outerShdw blurRad="38100" dist="38100" dir="2700000" algn="tl">
                    <a:srgbClr val="000000">
                      <a:alpha val="43137"/>
                    </a:srgbClr>
                  </a:outerShdw>
                </a:effectLst>
              </a:rPr>
              <a:t>Level of compliance</a:t>
            </a:r>
            <a:endParaRPr lang="en-US" sz="2800" dirty="0">
              <a:solidFill>
                <a:srgbClr val="C00000"/>
              </a:solidFill>
              <a:effectLst>
                <a:outerShdw blurRad="38100" dist="38100" dir="2700000" algn="tl">
                  <a:srgbClr val="000000">
                    <a:alpha val="43137"/>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Autofit/>
          </a:bodyPr>
          <a:lstStyle/>
          <a:p>
            <a:pPr marL="342900" indent="-342900"/>
            <a:r>
              <a:rPr lang="en-GB" altLang="en-US" sz="2400" b="1" dirty="0" smtClean="0">
                <a:solidFill>
                  <a:srgbClr val="FF0000"/>
                </a:solidFill>
                <a:latin typeface="Baskerville Old Face" pitchFamily="18" charset="0"/>
              </a:rPr>
              <a:t>COMPLAINTS MANAGEMENT FRAMEWORK – cont’d</a:t>
            </a:r>
            <a:endParaRPr lang="en-GB" altLang="en-US" sz="2400" b="1" dirty="0">
              <a:solidFill>
                <a:srgbClr val="FF0000"/>
              </a:solidFill>
              <a:latin typeface="Baskerville Old Face" pitchFamily="18" charset="0"/>
            </a:endParaRPr>
          </a:p>
        </p:txBody>
      </p:sp>
      <p:cxnSp>
        <p:nvCxnSpPr>
          <p:cNvPr id="6" name="Straight Connector 5"/>
          <p:cNvCxnSpPr/>
          <p:nvPr/>
        </p:nvCxnSpPr>
        <p:spPr>
          <a:xfrm>
            <a:off x="457200" y="1295400"/>
            <a:ext cx="8077200" cy="1588"/>
          </a:xfrm>
          <a:prstGeom prst="line">
            <a:avLst/>
          </a:prstGeom>
        </p:spPr>
        <p:style>
          <a:lnRef idx="3">
            <a:schemeClr val="accent2"/>
          </a:lnRef>
          <a:fillRef idx="0">
            <a:schemeClr val="accent2"/>
          </a:fillRef>
          <a:effectRef idx="2">
            <a:schemeClr val="accent2"/>
          </a:effectRef>
          <a:fontRef idx="minor">
            <a:schemeClr val="tx1"/>
          </a:fontRef>
        </p:style>
      </p:cxnSp>
      <p:sp>
        <p:nvSpPr>
          <p:cNvPr id="10" name="Slide Number Placeholder 9"/>
          <p:cNvSpPr>
            <a:spLocks noGrp="1"/>
          </p:cNvSpPr>
          <p:nvPr>
            <p:ph type="sldNum" sz="quarter" idx="12"/>
          </p:nvPr>
        </p:nvSpPr>
        <p:spPr/>
        <p:txBody>
          <a:bodyPr/>
          <a:lstStyle/>
          <a:p>
            <a:fld id="{940BA8D2-EEAC-4283-A25C-91B8D2FFC136}" type="slidenum">
              <a:rPr lang="en-US" sz="2000" smtClean="0"/>
              <a:pPr/>
              <a:t>4</a:t>
            </a:fld>
            <a:endParaRPr lang="en-US" sz="2000" dirty="0"/>
          </a:p>
        </p:txBody>
      </p:sp>
      <p:sp>
        <p:nvSpPr>
          <p:cNvPr id="12" name="Rectangle 11"/>
          <p:cNvSpPr/>
          <p:nvPr/>
        </p:nvSpPr>
        <p:spPr>
          <a:xfrm>
            <a:off x="457200" y="1981200"/>
            <a:ext cx="7924800" cy="4031873"/>
          </a:xfrm>
          <a:prstGeom prst="rect">
            <a:avLst/>
          </a:prstGeom>
        </p:spPr>
        <p:txBody>
          <a:bodyPr wrap="square">
            <a:spAutoFit/>
          </a:bodyPr>
          <a:lstStyle/>
          <a:p>
            <a:pPr marL="393700" lvl="1" indent="-393700" algn="just">
              <a:buFont typeface="Wingdings" pitchFamily="2" charset="2"/>
              <a:buChar char="q"/>
            </a:pPr>
            <a:r>
              <a:rPr lang="en-GB" altLang="en-US" sz="2400" dirty="0" smtClean="0">
                <a:latin typeface="Maiandra GD" pitchFamily="34" charset="0"/>
                <a:cs typeface="Arial" pitchFamily="34" charset="0"/>
              </a:rPr>
              <a:t>For effective implementation of the CMF, all CMOs are  required to register with relevant Trade Groups/Associations. However, not all CMOs have registered with their respective Trade Groups. </a:t>
            </a:r>
          </a:p>
          <a:p>
            <a:pPr marL="393700" lvl="1" indent="-393700" algn="just">
              <a:buFont typeface="Wingdings" pitchFamily="2" charset="2"/>
              <a:buChar char="q"/>
            </a:pPr>
            <a:r>
              <a:rPr lang="en-GB" altLang="en-US" sz="2400" dirty="0" smtClean="0">
                <a:latin typeface="Maiandra GD" pitchFamily="34" charset="0"/>
                <a:cs typeface="Arial" pitchFamily="34" charset="0"/>
              </a:rPr>
              <a:t>Trade Groups  are currently not registered with SEC.</a:t>
            </a:r>
          </a:p>
          <a:p>
            <a:pPr marL="393700" lvl="1" indent="-393700" algn="just">
              <a:buFont typeface="Wingdings" pitchFamily="2" charset="2"/>
              <a:buChar char="q"/>
            </a:pPr>
            <a:r>
              <a:rPr lang="en-GB" altLang="en-US" sz="2400" dirty="0" smtClean="0">
                <a:latin typeface="Maiandra GD" pitchFamily="34" charset="0"/>
                <a:cs typeface="Arial" pitchFamily="34" charset="0"/>
              </a:rPr>
              <a:t>Some of the Trade Groups do not have appropriate structures in place.</a:t>
            </a:r>
          </a:p>
          <a:p>
            <a:pPr marL="393700" lvl="1" indent="-393700" algn="just">
              <a:buFont typeface="Wingdings" pitchFamily="2" charset="2"/>
              <a:buChar char="q"/>
            </a:pPr>
            <a:r>
              <a:rPr lang="en-GB" altLang="en-US" sz="2400" dirty="0" smtClean="0">
                <a:latin typeface="Maiandra GD" pitchFamily="34" charset="0"/>
                <a:cs typeface="Arial" pitchFamily="34" charset="0"/>
              </a:rPr>
              <a:t>Once the above issues are addressed, the CMF will be fully implemented. </a:t>
            </a:r>
          </a:p>
          <a:p>
            <a:pPr marL="0" lvl="1" algn="just"/>
            <a:endParaRPr lang="en-GB" altLang="en-US" sz="2000" dirty="0" smtClean="0">
              <a:latin typeface="Maiandra GD" pitchFamily="34" charset="0"/>
              <a:cs typeface="Arial" pitchFamily="34" charset="0"/>
            </a:endParaRPr>
          </a:p>
          <a:p>
            <a:pPr marL="0" lvl="1" algn="just"/>
            <a:endParaRPr lang="en-GB" altLang="en-US" sz="2000" dirty="0">
              <a:latin typeface="Maiandra GD" pitchFamily="34" charset="0"/>
            </a:endParaRPr>
          </a:p>
        </p:txBody>
      </p:sp>
      <p:sp>
        <p:nvSpPr>
          <p:cNvPr id="13" name="Rectangle 12"/>
          <p:cNvSpPr/>
          <p:nvPr/>
        </p:nvSpPr>
        <p:spPr>
          <a:xfrm>
            <a:off x="457200" y="1371600"/>
            <a:ext cx="8153400" cy="523220"/>
          </a:xfrm>
          <a:prstGeom prst="rect">
            <a:avLst/>
          </a:prstGeom>
          <a:solidFill>
            <a:schemeClr val="accent2">
              <a:lumMod val="60000"/>
              <a:lumOff val="40000"/>
            </a:schemeClr>
          </a:solidFill>
        </p:spPr>
        <p:txBody>
          <a:bodyPr wrap="square">
            <a:spAutoFit/>
          </a:bodyPr>
          <a:lstStyle/>
          <a:p>
            <a:pPr algn="just"/>
            <a:r>
              <a:rPr lang="en-US" sz="2800" dirty="0" smtClean="0">
                <a:solidFill>
                  <a:srgbClr val="C00000"/>
                </a:solidFill>
                <a:effectLst>
                  <a:outerShdw blurRad="38100" dist="38100" dir="2700000" algn="tl">
                    <a:srgbClr val="000000">
                      <a:alpha val="43137"/>
                    </a:srgbClr>
                  </a:outerShdw>
                </a:effectLst>
              </a:rPr>
              <a:t>Challenges</a:t>
            </a:r>
            <a:endParaRPr lang="en-US" sz="2800" dirty="0">
              <a:solidFill>
                <a:srgbClr val="C00000"/>
              </a:solidFill>
              <a:effectLst>
                <a:outerShdw blurRad="38100" dist="38100" dir="2700000" algn="tl">
                  <a:srgbClr val="000000">
                    <a:alpha val="43137"/>
                  </a:srgb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fld id="{940BA8D2-EEAC-4283-A25C-91B8D2FFC136}" type="slidenum">
              <a:rPr lang="en-US" sz="1800" smtClean="0"/>
              <a:pPr/>
              <a:t>5</a:t>
            </a:fld>
            <a:endParaRPr lang="en-US" sz="1800" dirty="0"/>
          </a:p>
        </p:txBody>
      </p:sp>
      <p:sp>
        <p:nvSpPr>
          <p:cNvPr id="9" name="TextBox 3"/>
          <p:cNvSpPr txBox="1">
            <a:spLocks noChangeArrowheads="1"/>
          </p:cNvSpPr>
          <p:nvPr/>
        </p:nvSpPr>
        <p:spPr bwMode="auto">
          <a:xfrm>
            <a:off x="990600" y="2714625"/>
            <a:ext cx="6172200" cy="1015663"/>
          </a:xfrm>
          <a:prstGeom prst="rect">
            <a:avLst/>
          </a:prstGeom>
          <a:noFill/>
          <a:ln w="9525">
            <a:noFill/>
            <a:miter lim="800000"/>
            <a:headEnd/>
            <a:tailEnd/>
          </a:ln>
        </p:spPr>
        <p:txBody>
          <a:bodyPr wrap="square">
            <a:spAutoFit/>
          </a:bodyPr>
          <a:lstStyle/>
          <a:p>
            <a:r>
              <a:rPr lang="en-GB" sz="6000" b="1" dirty="0">
                <a:solidFill>
                  <a:srgbClr val="C00000"/>
                </a:solidFill>
              </a:rPr>
              <a:t>	</a:t>
            </a:r>
            <a:r>
              <a:rPr lang="en-GB" sz="6000" b="1" dirty="0" smtClean="0">
                <a:solidFill>
                  <a:srgbClr val="C00000"/>
                </a:solidFill>
              </a:rPr>
              <a:t>THANK </a:t>
            </a:r>
            <a:r>
              <a:rPr lang="en-GB" sz="6000" b="1" dirty="0">
                <a:solidFill>
                  <a:srgbClr val="C00000"/>
                </a:solidFill>
              </a:rPr>
              <a:t>YOU</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4224</TotalTime>
  <Words>265</Words>
  <Application>Microsoft Office PowerPoint</Application>
  <PresentationFormat>On-screen Show (4:3)</PresentationFormat>
  <Paragraphs>41</Paragraphs>
  <Slides>5</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vt:i4>
      </vt:variant>
    </vt:vector>
  </HeadingPairs>
  <TitlesOfParts>
    <vt:vector size="14" baseType="lpstr">
      <vt:lpstr>Arial</vt:lpstr>
      <vt:lpstr>Baskerville Old Face</vt:lpstr>
      <vt:lpstr>Calibri</vt:lpstr>
      <vt:lpstr>Calisto MT</vt:lpstr>
      <vt:lpstr>Constantia</vt:lpstr>
      <vt:lpstr>Maiandra GD</vt:lpstr>
      <vt:lpstr>Wingdings</vt:lpstr>
      <vt:lpstr>Wingdings 2</vt:lpstr>
      <vt:lpstr>Flow</vt:lpstr>
      <vt:lpstr>UPDATE ON   COMPLAINTS MANAGEMENT FRAMEWORK </vt:lpstr>
      <vt:lpstr>COMPLAINTS MANAGEMENT FRAMEWORK (CMF)</vt:lpstr>
      <vt:lpstr>COMPLAINTS MANAGEMENT FRAMEWORK – cont’d</vt:lpstr>
      <vt:lpstr>COMPLAINTS MANAGEMENT FRAMEWORK – cont’d</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mabdulrazak</dc:creator>
  <cp:lastModifiedBy>Akingbelure Folasade S.</cp:lastModifiedBy>
  <cp:revision>274</cp:revision>
  <dcterms:created xsi:type="dcterms:W3CDTF">2015-06-30T13:13:13Z</dcterms:created>
  <dcterms:modified xsi:type="dcterms:W3CDTF">2016-08-04T12:58:55Z</dcterms:modified>
</cp:coreProperties>
</file>