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7"/>
  </p:notesMasterIdLst>
  <p:handoutMasterIdLst>
    <p:handoutMasterId r:id="rId8"/>
  </p:handoutMasterIdLst>
  <p:sldIdLst>
    <p:sldId id="294" r:id="rId2"/>
    <p:sldId id="296" r:id="rId3"/>
    <p:sldId id="295" r:id="rId4"/>
    <p:sldId id="278" r:id="rId5"/>
    <p:sldId id="292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6EB73-6CA5-4076-83FD-6E38D882CE2C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AB588-3229-4795-ABF7-8BC8468DF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06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BA761-822A-4683-A9DB-8CF19EF9AE21}" type="datetimeFigureOut">
              <a:rPr lang="en-US" smtClean="0"/>
              <a:pPr/>
              <a:t>8/5/2016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053FE-C89B-4117-B475-4E7CF7C65D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61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053FE-C89B-4117-B475-4E7CF7C65DB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86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053FE-C89B-4117-B475-4E7CF7C65DB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99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053FE-C89B-4117-B475-4E7CF7C65DB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97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053FE-C89B-4117-B475-4E7CF7C65DB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86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F603-75DC-4493-9485-4760859750F3}" type="datetime1">
              <a:rPr lang="en-US" smtClean="0"/>
              <a:pPr/>
              <a:t>8/5/2016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4270-8554-4F96-9B19-9BF273FDEDC8}" type="datetime1">
              <a:rPr lang="en-US" smtClean="0"/>
              <a:pPr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0631-4AA8-4DD1-BCA0-68D6FE15EAEC}" type="datetime1">
              <a:rPr lang="en-US" smtClean="0"/>
              <a:pPr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94E6-2DB0-4E00-AEBF-42BE7B1A06EF}" type="datetime1">
              <a:rPr lang="en-US" smtClean="0"/>
              <a:pPr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ABBF-26C2-42F7-8CA6-C8372976A286}" type="datetime1">
              <a:rPr lang="en-US" smtClean="0"/>
              <a:pPr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5F6-F008-4B9C-8113-8FEE491A7D10}" type="datetime1">
              <a:rPr lang="en-US" smtClean="0"/>
              <a:pPr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D7291-3591-46D9-8FFB-049B5F4720D9}" type="datetime1">
              <a:rPr lang="en-US" smtClean="0"/>
              <a:pPr/>
              <a:t>8/5/2016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CE16-047A-420B-8818-19261795FB0A}" type="datetime1">
              <a:rPr lang="en-US" smtClean="0"/>
              <a:pPr/>
              <a:t>8/5/2016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EFA6-10CF-4EDE-8AED-93DAA4152982}" type="datetime1">
              <a:rPr lang="en-US" smtClean="0"/>
              <a:pPr/>
              <a:t>8/5/2016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9E12-8D15-4770-AACE-4E842E6A430E}" type="datetime1">
              <a:rPr lang="en-US" smtClean="0"/>
              <a:pPr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D8D1-565D-43C2-BD45-D662618D5B9E}" type="datetime1">
              <a:rPr lang="en-US" smtClean="0"/>
              <a:pPr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CBC6D0-F3A8-4E65-92B5-E50402B67BB2}" type="datetime1">
              <a:rPr lang="en-US" smtClean="0"/>
              <a:pPr/>
              <a:t>8/5/2016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0BA8D2-EEAC-4283-A25C-91B8D2FFC13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851648" cy="2667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Calisto MT" pitchFamily="18" charset="0"/>
              </a:rPr>
              <a:t>UPDATE ON </a:t>
            </a:r>
            <a:br>
              <a:rPr lang="en-US" sz="4000" dirty="0" smtClean="0">
                <a:latin typeface="Calisto MT" pitchFamily="18" charset="0"/>
              </a:rPr>
            </a:br>
            <a:r>
              <a:rPr lang="en-US" sz="2600" dirty="0" smtClean="0">
                <a:latin typeface="Calisto MT" pitchFamily="18" charset="0"/>
              </a:rPr>
              <a:t/>
            </a:r>
            <a:br>
              <a:rPr lang="en-US" sz="2600" dirty="0" smtClean="0">
                <a:latin typeface="Calisto MT" pitchFamily="18" charset="0"/>
              </a:rPr>
            </a:br>
            <a:r>
              <a:rPr lang="en-US" sz="2600" dirty="0" smtClean="0">
                <a:solidFill>
                  <a:srgbClr val="7030A0"/>
                </a:solidFill>
                <a:latin typeface="Calisto MT" pitchFamily="18" charset="0"/>
              </a:rPr>
              <a:t>NEW MINIMUM CAPITAL REQUIREMENT</a:t>
            </a:r>
            <a:endParaRPr lang="en-US" sz="4000" dirty="0">
              <a:solidFill>
                <a:srgbClr val="7030A0"/>
              </a:solidFill>
              <a:latin typeface="Calisto M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05200"/>
            <a:ext cx="7854696" cy="2057400"/>
          </a:xfrm>
        </p:spPr>
        <p:txBody>
          <a:bodyPr anchor="b">
            <a:normAutofit fontScale="47500" lnSpcReduction="20000"/>
          </a:bodyPr>
          <a:lstStyle/>
          <a:p>
            <a:pPr algn="ctr"/>
            <a:endParaRPr lang="en-US" sz="4200" dirty="0" smtClean="0"/>
          </a:p>
          <a:p>
            <a:pPr algn="ctr"/>
            <a:r>
              <a:rPr lang="en-US" sz="4200" b="1" dirty="0" smtClean="0"/>
              <a:t>ISYAKU BALA TILDE</a:t>
            </a:r>
          </a:p>
          <a:p>
            <a:pPr algn="ctr"/>
            <a:r>
              <a:rPr lang="en-US" sz="4200" dirty="0" smtClean="0"/>
              <a:t>Director, Monitoring Department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5800" dirty="0" smtClean="0"/>
              <a:t>Securities &amp; Exchange Commission</a:t>
            </a:r>
          </a:p>
          <a:p>
            <a:pPr algn="ctr"/>
            <a:r>
              <a:rPr lang="en-US" sz="5800" dirty="0" smtClean="0"/>
              <a:t>August 2016</a:t>
            </a:r>
            <a:endParaRPr lang="en-US" sz="5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Autofit/>
          </a:bodyPr>
          <a:lstStyle/>
          <a:p>
            <a:r>
              <a:rPr lang="en-US" sz="2100" b="1" dirty="0" smtClean="0">
                <a:latin typeface="Maiandra GD" pitchFamily="34" charset="0"/>
              </a:rPr>
              <a:t>COMPLIANCE WITH NEW MINIMUM CAPITAL REQUIREMENT</a:t>
            </a:r>
            <a:endParaRPr lang="en-US" sz="2100" dirty="0">
              <a:latin typeface="Maiandra GD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370012"/>
            <a:ext cx="80772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z="2000" smtClean="0"/>
              <a:pPr/>
              <a:t>2</a:t>
            </a:fld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457200" y="2325959"/>
            <a:ext cx="8077200" cy="398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200" dirty="0" smtClean="0">
                <a:latin typeface="Maiandra GD" pitchFamily="34" charset="0"/>
                <a:ea typeface="Calibri"/>
                <a:cs typeface="Times New Roman"/>
              </a:rPr>
              <a:t>The Commission continued with the review of claims of compliance by non-capitalized CMOs as well as applications for reclassification and reduction in function(s).</a:t>
            </a:r>
          </a:p>
          <a:p>
            <a:pPr algn="just">
              <a:lnSpc>
                <a:spcPct val="115000"/>
              </a:lnSpc>
            </a:pPr>
            <a:endParaRPr lang="en-US" sz="2200" dirty="0" smtClean="0">
              <a:latin typeface="Maiandra GD" pitchFamily="34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en-US" sz="2200" dirty="0" smtClean="0">
                <a:latin typeface="Maiandra GD" pitchFamily="34" charset="0"/>
                <a:ea typeface="Calibri"/>
                <a:cs typeface="Times New Roman"/>
              </a:rPr>
              <a:t>Seven (7) applications were approved from April to July, 2016 as follows;  </a:t>
            </a:r>
          </a:p>
          <a:p>
            <a:pPr marL="914400" indent="-393700" algn="just">
              <a:lnSpc>
                <a:spcPct val="115000"/>
              </a:lnSpc>
              <a:buBlip>
                <a:blip r:embed="rId3"/>
              </a:buBlip>
            </a:pPr>
            <a:r>
              <a:rPr lang="en-US" sz="2200" dirty="0" smtClean="0">
                <a:latin typeface="Maiandra GD" pitchFamily="34" charset="0"/>
                <a:ea typeface="Calibri"/>
                <a:cs typeface="Times New Roman"/>
              </a:rPr>
              <a:t>Reclassification (Broker/Dealer to Sub-broker) – 4</a:t>
            </a:r>
          </a:p>
          <a:p>
            <a:pPr marL="914400" indent="-393700" algn="just">
              <a:lnSpc>
                <a:spcPct val="115000"/>
              </a:lnSpc>
              <a:buBlip>
                <a:blip r:embed="rId3"/>
              </a:buBlip>
            </a:pPr>
            <a:r>
              <a:rPr lang="en-US" sz="2200" dirty="0" smtClean="0">
                <a:latin typeface="Maiandra GD" pitchFamily="34" charset="0"/>
                <a:ea typeface="Calibri"/>
                <a:cs typeface="Times New Roman"/>
              </a:rPr>
              <a:t>Reduction in function (Broker/Dealer to Broker) – 2</a:t>
            </a:r>
          </a:p>
          <a:p>
            <a:pPr marL="914400" indent="-393700" algn="just">
              <a:lnSpc>
                <a:spcPct val="115000"/>
              </a:lnSpc>
              <a:buBlip>
                <a:blip r:embed="rId3"/>
              </a:buBlip>
            </a:pPr>
            <a:r>
              <a:rPr lang="en-US" sz="2200" dirty="0" smtClean="0">
                <a:latin typeface="Maiandra GD" pitchFamily="34" charset="0"/>
                <a:ea typeface="Calibri"/>
                <a:cs typeface="Times New Roman"/>
              </a:rPr>
              <a:t>Resolved claims of capital injection - 1</a:t>
            </a:r>
          </a:p>
          <a:p>
            <a:pPr algn="just">
              <a:lnSpc>
                <a:spcPct val="115000"/>
              </a:lnSpc>
            </a:pPr>
            <a:endParaRPr lang="en-US" sz="2200" dirty="0" smtClean="0">
              <a:latin typeface="Maiandra GD" pitchFamily="34" charset="0"/>
              <a:ea typeface="Calibri"/>
              <a:cs typeface="Times New Roman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1686580"/>
            <a:ext cx="8153400" cy="52322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Maiandra GD" pitchFamily="34" charset="0"/>
              </a:rPr>
              <a:t>Introduction</a:t>
            </a:r>
            <a:endParaRPr lang="en-US" sz="2800" dirty="0" smtClean="0">
              <a:solidFill>
                <a:schemeClr val="bg1"/>
              </a:solidFill>
              <a:latin typeface="Maiandra GD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Autofit/>
          </a:bodyPr>
          <a:lstStyle/>
          <a:p>
            <a:r>
              <a:rPr lang="en-US" sz="2200" b="1" dirty="0" smtClean="0">
                <a:latin typeface="Maiandra GD" pitchFamily="34" charset="0"/>
              </a:rPr>
              <a:t>COMPLIANCE WITH NEW MINIMUM CAPITAL REQUIREMENT </a:t>
            </a:r>
            <a:endParaRPr lang="en-US" sz="2200" dirty="0">
              <a:latin typeface="Maiandra GD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219200"/>
            <a:ext cx="80772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z="2000" smtClean="0"/>
              <a:pPr/>
              <a:t>3</a:t>
            </a:fld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533400" y="1876485"/>
            <a:ext cx="8090336" cy="398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en-US" sz="2200" dirty="0" smtClean="0">
                <a:latin typeface="Maiandra GD" pitchFamily="34" charset="0"/>
              </a:rPr>
              <a:t>Summary of approved changes in functions due to recapitalization is as follows;</a:t>
            </a:r>
          </a:p>
          <a:p>
            <a:pPr marL="457200" indent="-457200" algn="just">
              <a:buFont typeface="Wingdings" pitchFamily="2" charset="2"/>
              <a:buChar char="q"/>
            </a:pPr>
            <a:endParaRPr lang="en-US" sz="1100" dirty="0" smtClean="0">
              <a:latin typeface="Maiandra GD" pitchFamily="34" charset="0"/>
            </a:endParaRPr>
          </a:p>
          <a:p>
            <a:pPr marL="457200" indent="-457200" algn="just">
              <a:buFont typeface="Wingdings" pitchFamily="2" charset="2"/>
              <a:buChar char="q"/>
            </a:pPr>
            <a:endParaRPr lang="en-US" sz="2200" dirty="0" smtClean="0">
              <a:latin typeface="Maiandra GD" pitchFamily="34" charset="0"/>
            </a:endParaRPr>
          </a:p>
          <a:p>
            <a:pPr marL="457200" indent="-457200" algn="just">
              <a:buFont typeface="Wingdings" pitchFamily="2" charset="2"/>
              <a:buChar char="q"/>
            </a:pPr>
            <a:endParaRPr lang="en-US" sz="2200" dirty="0" smtClean="0">
              <a:latin typeface="Maiandra GD" pitchFamily="34" charset="0"/>
            </a:endParaRPr>
          </a:p>
          <a:p>
            <a:pPr marL="457200" indent="-457200" algn="just">
              <a:buFont typeface="Wingdings" pitchFamily="2" charset="2"/>
              <a:buChar char="q"/>
            </a:pPr>
            <a:endParaRPr lang="en-US" sz="2200" dirty="0" smtClean="0">
              <a:latin typeface="Maiandra GD" pitchFamily="34" charset="0"/>
            </a:endParaRPr>
          </a:p>
          <a:p>
            <a:pPr marL="457200" indent="-457200" algn="just">
              <a:buFont typeface="Wingdings" pitchFamily="2" charset="2"/>
              <a:buChar char="q"/>
            </a:pPr>
            <a:endParaRPr lang="en-US" sz="2200" dirty="0" smtClean="0">
              <a:latin typeface="Maiandra GD" pitchFamily="34" charset="0"/>
            </a:endParaRPr>
          </a:p>
          <a:p>
            <a:pPr marL="803275" indent="-346075" algn="just"/>
            <a:r>
              <a:rPr lang="en-US" sz="2200" dirty="0" smtClean="0">
                <a:latin typeface="Maiandra GD" pitchFamily="34" charset="0"/>
              </a:rPr>
              <a:t> </a:t>
            </a:r>
          </a:p>
          <a:p>
            <a:pPr marL="457200" indent="-457200" algn="just"/>
            <a:endParaRPr lang="en-US" sz="2200" dirty="0" smtClean="0">
              <a:latin typeface="Maiandra GD" pitchFamily="34" charset="0"/>
            </a:endParaRPr>
          </a:p>
          <a:p>
            <a:pPr marL="457200" indent="-457200" algn="just"/>
            <a:endParaRPr lang="en-US" sz="2200" dirty="0" smtClean="0">
              <a:latin typeface="Maiandra GD" pitchFamily="34" charset="0"/>
            </a:endParaRPr>
          </a:p>
          <a:p>
            <a:pPr marL="457200" indent="-457200" algn="just">
              <a:buFont typeface="Wingdings" pitchFamily="2" charset="2"/>
              <a:buChar char="q"/>
            </a:pPr>
            <a:r>
              <a:rPr lang="en-US" sz="2200" dirty="0" smtClean="0">
                <a:latin typeface="Maiandra GD" pitchFamily="34" charset="0"/>
              </a:rPr>
              <a:t>Nineteen (19) applications for reduction in functions and reclassification are still being processed. 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1352490"/>
            <a:ext cx="8153400" cy="40011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Baskerville Old Face" pitchFamily="18" charset="0"/>
              </a:rPr>
              <a:t>Approved Changes in Function so far</a:t>
            </a:r>
            <a:endParaRPr lang="en-US" sz="2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43000" y="2895600"/>
          <a:ext cx="4800600" cy="18288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191000"/>
                <a:gridCol w="609600"/>
              </a:tblGrid>
              <a:tr h="3962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Maiandra GD" pitchFamily="34" charset="0"/>
                        </a:rPr>
                        <a:t>Broker/Dealer  to Broker</a:t>
                      </a:r>
                      <a:endParaRPr lang="en-US" sz="2400" dirty="0"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Maiandra GD" pitchFamily="34" charset="0"/>
                        </a:rPr>
                        <a:t>29</a:t>
                      </a:r>
                      <a:endParaRPr lang="en-US" sz="2400" dirty="0">
                        <a:latin typeface="Maiandra GD" pitchFamily="34" charset="0"/>
                      </a:endParaRPr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Maiandra GD" pitchFamily="34" charset="0"/>
                        </a:rPr>
                        <a:t>Broker/Dealer  to Dealer</a:t>
                      </a:r>
                      <a:endParaRPr lang="en-US" sz="2400" dirty="0"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Maiandra GD" pitchFamily="34" charset="0"/>
                        </a:rPr>
                        <a:t>1</a:t>
                      </a:r>
                      <a:endParaRPr lang="en-US" sz="2400" dirty="0">
                        <a:latin typeface="Maiandra GD" pitchFamily="34" charset="0"/>
                      </a:endParaRPr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Maiandra GD" pitchFamily="34" charset="0"/>
                        </a:rPr>
                        <a:t>Broker/Dealer  to Sub-broker</a:t>
                      </a:r>
                      <a:endParaRPr lang="en-US" sz="2400" dirty="0"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Maiandra GD" pitchFamily="34" charset="0"/>
                        </a:rPr>
                        <a:t>12</a:t>
                      </a:r>
                      <a:endParaRPr lang="en-US" sz="2400" dirty="0">
                        <a:latin typeface="Maiandra GD" pitchFamily="34" charset="0"/>
                      </a:endParaRPr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Maiandra GD" pitchFamily="34" charset="0"/>
                        </a:rPr>
                        <a:t>Fund Manager  to Sub-broker</a:t>
                      </a:r>
                      <a:endParaRPr lang="en-US" sz="2400" dirty="0"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Maiandra GD" pitchFamily="34" charset="0"/>
                        </a:rPr>
                        <a:t>1</a:t>
                      </a:r>
                      <a:endParaRPr lang="en-US" sz="2400" dirty="0">
                        <a:latin typeface="Maiandra GD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Autofit/>
          </a:bodyPr>
          <a:lstStyle/>
          <a:p>
            <a:r>
              <a:rPr lang="en-US" sz="2100" b="1" dirty="0" smtClean="0">
                <a:latin typeface="Maiandra GD" pitchFamily="34" charset="0"/>
              </a:rPr>
              <a:t>COMPLIANCE WITH NEW MINIMUM CAPITAL REQUIREMENT</a:t>
            </a:r>
            <a:endParaRPr lang="en-US" sz="2100" dirty="0">
              <a:latin typeface="Maiandra GD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219200"/>
            <a:ext cx="80772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z="2000" smtClean="0"/>
              <a:pPr/>
              <a:t>4</a:t>
            </a:fld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457200" y="1879937"/>
            <a:ext cx="81534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Maiandra GD" pitchFamily="34" charset="0"/>
              </a:rPr>
              <a:t>The overall level of compliance to date is 72% from 70% in April,2016.  . The breakdown of compliance by function is as given below;</a:t>
            </a:r>
            <a:endParaRPr lang="en-US" sz="2000" dirty="0">
              <a:latin typeface="Maiandra GD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" y="1352490"/>
            <a:ext cx="8153400" cy="40011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Maiandra GD" pitchFamily="34" charset="0"/>
              </a:rPr>
              <a:t>Level of Compliance</a:t>
            </a:r>
            <a:endParaRPr lang="en-US" sz="2000" dirty="0" smtClean="0">
              <a:solidFill>
                <a:schemeClr val="bg1"/>
              </a:solidFill>
              <a:latin typeface="Maiandra GD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3398" y="2743203"/>
          <a:ext cx="7848601" cy="3380506"/>
        </p:xfrm>
        <a:graphic>
          <a:graphicData uri="http://schemas.openxmlformats.org/drawingml/2006/table">
            <a:tbl>
              <a:tblPr/>
              <a:tblGrid>
                <a:gridCol w="2876956"/>
                <a:gridCol w="1314412"/>
                <a:gridCol w="1188849"/>
                <a:gridCol w="1059302"/>
                <a:gridCol w="1409082"/>
              </a:tblGrid>
              <a:tr h="665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Function 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Registered CMOs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Complied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Yet to Comply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% Level of Compliance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Broker/Dealer/Sub-brokers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227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160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67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70%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Issuing Houses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26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23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3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88%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Rating Agencies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5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3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2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60%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Fund/Portfolio Managers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69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38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31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55%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Registrars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21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18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3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86%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Trustees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15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11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4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73%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CMOs with Multiple Functions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147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113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34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77%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Total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510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366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144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rgbClr val="000000"/>
                          </a:solidFill>
                          <a:latin typeface="Maiandra GD"/>
                          <a:ea typeface="Times New Roman"/>
                          <a:cs typeface="Calibri"/>
                        </a:rPr>
                        <a:t>72%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Maiandra GD" pitchFamily="34" charset="0"/>
              </a:rPr>
              <a:t>CANCELLATION OF REGISTRATION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370012"/>
            <a:ext cx="80772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BA8D2-EEAC-4283-A25C-91B8D2FFC136}" type="slidenum">
              <a:rPr lang="en-US" sz="2000" smtClean="0"/>
              <a:pPr/>
              <a:t>5</a:t>
            </a:fld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533400" y="1600200"/>
            <a:ext cx="8153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6075" indent="-346075" algn="just">
              <a:buFont typeface="Wingdings" pitchFamily="2" charset="2"/>
              <a:buChar char="q"/>
            </a:pPr>
            <a:r>
              <a:rPr lang="en-US" sz="2400" dirty="0" smtClean="0">
                <a:latin typeface="Baskerville Old Face" pitchFamily="18" charset="0"/>
              </a:rPr>
              <a:t>The SEC wishes to reiterate that it will commence the process of cancellation of registration of non-capitalized CMOs after December 31, 2016. </a:t>
            </a: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990600" y="4013537"/>
            <a:ext cx="6172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6000" b="1" dirty="0" smtClean="0">
                <a:solidFill>
                  <a:srgbClr val="C00000"/>
                </a:solidFill>
              </a:rPr>
              <a:t>THANK </a:t>
            </a:r>
            <a:r>
              <a:rPr lang="en-GB" sz="6000" b="1" dirty="0">
                <a:solidFill>
                  <a:srgbClr val="C00000"/>
                </a:solidFill>
              </a:rPr>
              <a:t>YOU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4346</TotalTime>
  <Words>285</Words>
  <Application>Microsoft Office PowerPoint</Application>
  <PresentationFormat>On-screen Show (4:3)</PresentationFormat>
  <Paragraphs>94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Baskerville Old Face</vt:lpstr>
      <vt:lpstr>Calibri</vt:lpstr>
      <vt:lpstr>Calisto MT</vt:lpstr>
      <vt:lpstr>Constantia</vt:lpstr>
      <vt:lpstr>Maiandra GD</vt:lpstr>
      <vt:lpstr>Times New Roman</vt:lpstr>
      <vt:lpstr>Wingdings</vt:lpstr>
      <vt:lpstr>Wingdings 2</vt:lpstr>
      <vt:lpstr>Flow</vt:lpstr>
      <vt:lpstr>UPDATE ON   NEW MINIMUM CAPITAL REQUIREMENT</vt:lpstr>
      <vt:lpstr>COMPLIANCE WITH NEW MINIMUM CAPITAL REQUIREMENT</vt:lpstr>
      <vt:lpstr>COMPLIANCE WITH NEW MINIMUM CAPITAL REQUIREMENT </vt:lpstr>
      <vt:lpstr>COMPLIANCE WITH NEW MINIMUM CAPITAL REQUIREMENT</vt:lpstr>
      <vt:lpstr>CANCELLATION OF REGISTRATION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mabdulrazak</dc:creator>
  <cp:lastModifiedBy>Akingbelure Folasade S.</cp:lastModifiedBy>
  <cp:revision>303</cp:revision>
  <dcterms:created xsi:type="dcterms:W3CDTF">2015-06-30T13:13:13Z</dcterms:created>
  <dcterms:modified xsi:type="dcterms:W3CDTF">2016-08-05T16:13:17Z</dcterms:modified>
</cp:coreProperties>
</file>