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368" r:id="rId2"/>
    <p:sldId id="371" r:id="rId3"/>
    <p:sldId id="373" r:id="rId4"/>
    <p:sldId id="370" r:id="rId5"/>
    <p:sldId id="347" r:id="rId6"/>
    <p:sldId id="36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BC5FAB5-4C19-41ED-8D89-F034B5E39379}">
          <p14:sldIdLst/>
        </p14:section>
        <p14:section name="Untitled Section" id="{DAC99B85-0CCD-4478-98C3-C360579687C1}">
          <p14:sldIdLst/>
        </p14:section>
        <p14:section name="Untitled Section" id="{876B2D13-EBAF-470D-BB84-A819775C2FDA}">
          <p14:sldIdLst>
            <p14:sldId id="368"/>
            <p14:sldId id="371"/>
            <p14:sldId id="373"/>
            <p14:sldId id="370"/>
            <p14:sldId id="347"/>
            <p14:sldId id="3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5ABDD5-1DD0-428A-912E-23934F57F65D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2DD83F-D286-43C6-89CF-3F8AB135F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235836-EEDF-4826-88C6-24D867ED7F3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19DA59-DF62-4E87-BDB0-20DB6113B6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3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6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981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8667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8926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26219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5608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0283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5216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033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3387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7156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920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7726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06276C-84AA-46EC-A521-23EE23BB9623}" type="datetime1">
              <a:rPr lang="en-US" smtClean="0"/>
              <a:pPr>
                <a:defRPr/>
              </a:pPr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A CSCS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2C9282-F3A4-4611-9978-021D08EC3D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cscs conner edge motif darker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232340" y="0"/>
            <a:ext cx="2911659" cy="2362200"/>
          </a:xfrm>
          <a:prstGeom prst="rect">
            <a:avLst/>
          </a:prstGeom>
        </p:spPr>
      </p:pic>
      <p:pic>
        <p:nvPicPr>
          <p:cNvPr id="8" name="Picture 7" descr="cscs logo 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28600" y="152400"/>
            <a:ext cx="159294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26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circl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467600" y="6400800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dirty="0" smtClean="0">
                <a:latin typeface="Tw Cen MT" panose="020B0602020104020603" pitchFamily="34" charset="0"/>
                <a:ea typeface="+mj-ea"/>
                <a:cs typeface="Aharoni" panose="02010803020104030203" pitchFamily="2" charset="-79"/>
              </a:rPr>
              <a:t>August, 2016</a:t>
            </a:r>
            <a:endParaRPr lang="en-US" altLang="en-US" sz="1400" dirty="0">
              <a:latin typeface="Tw Cen MT" panose="020B0602020104020603" pitchFamily="34" charset="0"/>
              <a:ea typeface="+mj-ea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3200400"/>
            <a:ext cx="624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en-US" sz="1000" dirty="0">
              <a:latin typeface="Calibri" panose="020F0502020204030204" pitchFamily="34" charset="0"/>
            </a:endParaRPr>
          </a:p>
          <a:p>
            <a:pPr algn="ctr"/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Presentation</a:t>
            </a:r>
            <a:endParaRPr lang="en-US" sz="2000" b="1" i="1" dirty="0" smtClean="0">
              <a:latin typeface="Calibri" panose="020F0502020204030204" pitchFamily="34" charset="0"/>
            </a:endParaRPr>
          </a:p>
          <a:p>
            <a:pPr algn="ctr"/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to</a:t>
            </a:r>
          </a:p>
          <a:p>
            <a:pPr algn="ctr"/>
            <a:endParaRPr lang="en-US" sz="2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Capital Market Committee Meeting 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Lagos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" y="1242873"/>
            <a:ext cx="7162800" cy="1206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3500" b="1" dirty="0">
                <a:solidFill>
                  <a:srgbClr val="C00000"/>
                </a:solidFill>
                <a:latin typeface="Tw Cen MT" panose="020B0602020104020603" pitchFamily="34" charset="0"/>
              </a:rPr>
              <a:t>Full Dematerialization </a:t>
            </a:r>
            <a:r>
              <a:rPr lang="en-US" sz="3500" b="1" dirty="0" smtClean="0">
                <a:solidFill>
                  <a:srgbClr val="C00000"/>
                </a:solidFill>
                <a:latin typeface="Tw Cen MT" panose="020B0602020104020603" pitchFamily="34" charset="0"/>
              </a:rPr>
              <a:t>Statistics Report as at date</a:t>
            </a:r>
            <a:endParaRPr lang="en-US" sz="3500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29000"/>
            <a:ext cx="2115495" cy="52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80798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464" y="1828800"/>
            <a:ext cx="4038600" cy="35762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 bwMode="auto">
          <a:xfrm>
            <a:off x="2133600" y="381000"/>
            <a:ext cx="5715000" cy="42899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0"/>
              </a:rPr>
              <a:t>Update On Full Dematerialization Exercise</a:t>
            </a:r>
            <a:endParaRPr lang="en-US" sz="2400" dirty="0">
              <a:solidFill>
                <a:srgbClr val="C00000"/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662" y="1917371"/>
            <a:ext cx="3936935" cy="3399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700" b="1" dirty="0" smtClean="0"/>
              <a:t>Introduction</a:t>
            </a:r>
            <a:r>
              <a:rPr lang="en-US" sz="1700" b="1" dirty="0" smtClean="0"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1700" dirty="0">
                <a:latin typeface="Tw Cen MT" panose="020B0602020104020603" pitchFamily="34" charset="0"/>
              </a:rPr>
              <a:t>The dematerialization project commenced in July 2015 following the Securities &amp; Exchange Commission’s directives to all Capital Market Registrars to work in concert with Central Securities Clearing System (CSCS) to ensure that investors’ outstanding certificates are dematerialized accordingly.</a:t>
            </a:r>
          </a:p>
          <a:p>
            <a:pPr algn="just"/>
            <a:r>
              <a:rPr lang="en-US" sz="1700" dirty="0">
                <a:latin typeface="Tw Cen MT" panose="020B0602020104020603" pitchFamily="34" charset="0"/>
              </a:rPr>
              <a:t>At the commencement, there were 190 (One Hundred and Ninety) securities managed by 19 (Nineteen) </a:t>
            </a:r>
            <a:r>
              <a:rPr lang="en-US" sz="1700" dirty="0" smtClean="0">
                <a:latin typeface="Tw Cen MT" panose="020B0602020104020603" pitchFamily="34" charset="0"/>
              </a:rPr>
              <a:t>Registrars.</a:t>
            </a:r>
            <a:endParaRPr lang="en-US" sz="1700" dirty="0">
              <a:latin typeface="Tw Cen MT" panose="020B0602020104020603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52136"/>
              </p:ext>
            </p:extLst>
          </p:nvPr>
        </p:nvGraphicFramePr>
        <p:xfrm>
          <a:off x="4876800" y="1143000"/>
          <a:ext cx="3797572" cy="5202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962"/>
                <a:gridCol w="2362200"/>
                <a:gridCol w="967410"/>
              </a:tblGrid>
              <a:tr h="3467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Schedule of Registrars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3773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>
                          <a:effectLst/>
                        </a:rPr>
                        <a:t>S/N</a:t>
                      </a:r>
                      <a:endParaRPr lang="en-US" sz="12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effectLst/>
                        </a:rPr>
                        <a:t>Registrars</a:t>
                      </a:r>
                      <a:endParaRPr lang="en-US" sz="12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effectLst/>
                        </a:rPr>
                        <a:t>No. Of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smtClean="0">
                          <a:effectLst/>
                        </a:rPr>
                        <a:t>Security</a:t>
                      </a:r>
                      <a:endParaRPr lang="en-US" sz="12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3399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Africa Prudential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28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2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err="1" smtClean="0">
                          <a:effectLst/>
                        </a:rPr>
                        <a:t>Cardinalsonte</a:t>
                      </a:r>
                      <a:r>
                        <a:rPr lang="en-US" sz="1250" b="0" dirty="0" smtClean="0">
                          <a:effectLst/>
                        </a:rPr>
                        <a:t>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26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3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EDC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6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4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err="1" smtClean="0">
                          <a:effectLst/>
                        </a:rPr>
                        <a:t>Mainstreet</a:t>
                      </a:r>
                      <a:r>
                        <a:rPr lang="en-US" sz="1250" b="0" dirty="0" smtClean="0">
                          <a:effectLst/>
                        </a:rPr>
                        <a:t> Registrar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6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5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Meristem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21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6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err="1" smtClean="0">
                          <a:effectLst/>
                        </a:rPr>
                        <a:t>Veritas</a:t>
                      </a:r>
                      <a:r>
                        <a:rPr lang="en-US" sz="1250" b="0" dirty="0" smtClean="0">
                          <a:effectLst/>
                        </a:rPr>
                        <a:t>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5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7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GTL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27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8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Centurion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4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9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Unity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4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372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10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First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27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11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Pace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9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12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Flourmills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2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13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United Securities Ltd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7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75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14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Pac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5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15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err="1" smtClean="0">
                          <a:effectLst/>
                        </a:rPr>
                        <a:t>Apel</a:t>
                      </a:r>
                      <a:r>
                        <a:rPr lang="en-US" sz="1250" b="0" dirty="0" smtClean="0">
                          <a:effectLst/>
                        </a:rPr>
                        <a:t>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6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16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Lighthouse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1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75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17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err="1" smtClean="0">
                          <a:effectLst/>
                        </a:rPr>
                        <a:t>DataMax</a:t>
                      </a:r>
                      <a:r>
                        <a:rPr lang="en-US" sz="1250" b="0" dirty="0" smtClean="0">
                          <a:effectLst/>
                        </a:rPr>
                        <a:t>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3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75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18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err="1" smtClean="0">
                          <a:effectLst/>
                        </a:rPr>
                        <a:t>Allcrown</a:t>
                      </a:r>
                      <a:r>
                        <a:rPr lang="en-US" sz="1250" b="0" dirty="0" smtClean="0">
                          <a:effectLst/>
                        </a:rPr>
                        <a:t>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2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275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19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dirty="0" smtClean="0">
                          <a:effectLst/>
                        </a:rPr>
                        <a:t>NIC Registrars</a:t>
                      </a:r>
                      <a:endParaRPr lang="en-US" sz="12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1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  <a:tr h="3872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 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 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190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304705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07564">
            <a:off x="262184" y="5560770"/>
            <a:ext cx="1221889" cy="12164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909650" y="1582834"/>
            <a:ext cx="4005750" cy="3380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1772" y="1698179"/>
            <a:ext cx="3957223" cy="35839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 bwMode="auto">
          <a:xfrm>
            <a:off x="2773700" y="478778"/>
            <a:ext cx="5181600" cy="49047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0"/>
              </a:rPr>
              <a:t>Full </a:t>
            </a:r>
            <a:r>
              <a:rPr lang="en-US" sz="2400" dirty="0" err="1" smtClean="0">
                <a:solidFill>
                  <a:srgbClr val="C00000"/>
                </a:solidFill>
                <a:latin typeface="Tw Cen MT" panose="020B0602020104020603" pitchFamily="34" charset="0"/>
              </a:rPr>
              <a:t>Demat</a:t>
            </a:r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0"/>
              </a:rPr>
              <a:t>:  progress </a:t>
            </a:r>
            <a:r>
              <a:rPr lang="en-US" sz="2400" dirty="0">
                <a:solidFill>
                  <a:srgbClr val="C00000"/>
                </a:solidFill>
                <a:latin typeface="Tw Cen MT" panose="020B0602020104020603" pitchFamily="34" charset="0"/>
              </a:rPr>
              <a:t>S</a:t>
            </a:r>
            <a:r>
              <a:rPr lang="en-US" sz="2400" dirty="0" smtClean="0">
                <a:solidFill>
                  <a:srgbClr val="C00000"/>
                </a:solidFill>
                <a:latin typeface="Tw Cen MT" panose="020B0602020104020603" pitchFamily="34" charset="0"/>
              </a:rPr>
              <a:t>o far..</a:t>
            </a:r>
            <a:endParaRPr lang="en-US" sz="2400" dirty="0">
              <a:solidFill>
                <a:srgbClr val="C00000"/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2045" y="1905154"/>
            <a:ext cx="3685278" cy="3376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700" dirty="0" smtClean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7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furtherance to several meetings with Registrars before and during the exercise, teething issues, as usual in projects of this nature came up which revolved around;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Authorized share capital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Issued Share Capital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mismatch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categorization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Withdrawal of processed records.</a:t>
            </a:r>
            <a:endParaRPr lang="en-US" sz="1700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10855" y="2254913"/>
            <a:ext cx="371968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700" dirty="0" smtClean="0">
                <a:latin typeface="Tw Cen MT" panose="020B0602020104020603" pitchFamily="34" charset="0"/>
              </a:rPr>
              <a:t>The </a:t>
            </a:r>
            <a:r>
              <a:rPr lang="en-US" sz="1700" dirty="0">
                <a:latin typeface="Tw Cen MT" panose="020B0602020104020603" pitchFamily="34" charset="0"/>
              </a:rPr>
              <a:t>initial challenges were overcome in the course of the exercise after much brainstorming sessions. We have dematerialized 98.4%, translating to 186 securities successfully completed as at July 2016.  The remaining 1.6% which represents Three (3) securities are being reconciled for issued share capital discrepancies by the concerned Registrars.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343" y="5562882"/>
            <a:ext cx="1752600" cy="10717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299" y="5543439"/>
            <a:ext cx="1981200" cy="10912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200" y="5553861"/>
            <a:ext cx="1457945" cy="9787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700" y="5523146"/>
            <a:ext cx="1653211" cy="110013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94" y="1303583"/>
            <a:ext cx="1600200" cy="91055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725" y="1388903"/>
            <a:ext cx="1970800" cy="82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26675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 bwMode="auto">
          <a:xfrm>
            <a:off x="1981200" y="457200"/>
            <a:ext cx="6781800" cy="7620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Registrars’ Performance On Full </a:t>
            </a:r>
            <a:r>
              <a:rPr lang="en-US" sz="2400" dirty="0" err="1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Demat</a:t>
            </a:r>
            <a:r>
              <a:rPr lang="en-US" sz="24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As at Date 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04801"/>
              </p:ext>
            </p:extLst>
          </p:nvPr>
        </p:nvGraphicFramePr>
        <p:xfrm>
          <a:off x="457200" y="1143000"/>
          <a:ext cx="8229600" cy="4474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333"/>
                <a:gridCol w="1540066"/>
                <a:gridCol w="723722"/>
                <a:gridCol w="752486"/>
                <a:gridCol w="774923"/>
                <a:gridCol w="1085582"/>
                <a:gridCol w="724872"/>
                <a:gridCol w="724872"/>
                <a:gridCol w="1449744"/>
              </a:tblGrid>
              <a:tr h="44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S/N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REGISTRAR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OF REGISTER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 TURNED 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 READY TO BE UPLOADED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 REJECTED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% of successful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Upload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REASON FOR REJECTION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Africa Prudential Reg. </a:t>
                      </a:r>
                      <a:r>
                        <a:rPr lang="en-US" sz="1100" dirty="0" err="1">
                          <a:effectLst/>
                        </a:rPr>
                        <a:t>Plc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Cardinalstone</a:t>
                      </a:r>
                      <a:r>
                        <a:rPr lang="en-US" sz="1100" dirty="0">
                          <a:effectLst/>
                        </a:rPr>
                        <a:t> Registrars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EDC Registrars Ltd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100.%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Mainstreet Registrars Ltd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3250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Meristem </a:t>
                      </a:r>
                      <a:r>
                        <a:rPr lang="en-US" sz="1100" dirty="0">
                          <a:effectLst/>
                        </a:rPr>
                        <a:t>Registrars Ltd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95.5%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</a:rPr>
                        <a:t>(recently adopted &amp; being reconciled )</a:t>
                      </a: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Veritas Registrars Ltd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GTL </a:t>
                      </a:r>
                      <a:r>
                        <a:rPr lang="en-US" sz="1100" dirty="0">
                          <a:effectLst/>
                        </a:rPr>
                        <a:t>Registrars Ltd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Centurion Registrars Ltd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Unity Registrars Ltd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First Registrars Limited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PACE Registrars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Flour Mills Registrars Ltd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United Securities Ltd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    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Pac </a:t>
                      </a:r>
                      <a:r>
                        <a:rPr lang="en-US" sz="1100" dirty="0">
                          <a:effectLst/>
                        </a:rPr>
                        <a:t>Registrars Ltd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75%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</a:rPr>
                        <a:t>ISSUED SHARE  CAP</a:t>
                      </a: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Apel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Registrars Limited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Lighthouse Securities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Datamax</a:t>
                      </a:r>
                      <a:r>
                        <a:rPr lang="en-US" sz="1100" dirty="0">
                          <a:effectLst/>
                        </a:rPr>
                        <a:t> Registrars Ltd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66.7%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</a:rPr>
                        <a:t>ISSUED SHARE  CAP</a:t>
                      </a: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Allcrown Registrars Ltd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013178" y="5638800"/>
            <a:ext cx="7772400" cy="1087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*Total </a:t>
            </a:r>
            <a:r>
              <a:rPr lang="en-US" sz="1200" b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Registers Successfully Uploaded = 186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*Percentage </a:t>
            </a:r>
            <a:r>
              <a:rPr lang="en-US" sz="1200" b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successful upload = </a:t>
            </a:r>
            <a:r>
              <a:rPr lang="en-US" sz="1200" b="1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98.4%</a:t>
            </a:r>
            <a:endParaRPr lang="en-US" sz="1200" dirty="0" smtClean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i="1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*Please </a:t>
            </a:r>
            <a:r>
              <a:rPr lang="en-US" sz="1200" b="1" i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the Delisting of STOKVIS Nigeria </a:t>
            </a:r>
            <a:r>
              <a:rPr lang="en-US" sz="1200" b="1" i="1" dirty="0" err="1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Plc</a:t>
            </a:r>
            <a:r>
              <a:rPr lang="en-US" sz="1200" b="1" i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Nigerian Stock Exchange reduced the total number of registers from 190 to 189.</a:t>
            </a:r>
            <a:endParaRPr lang="en-US" sz="1200" i="1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124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14400" y="1905000"/>
            <a:ext cx="2590800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white"/>
                </a:solidFill>
              </a:rPr>
              <a:t>Efforts on Resolution 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57200" y="2590800"/>
            <a:ext cx="7391400" cy="2286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lvl="1" indent="-511175" algn="just">
              <a:lnSpc>
                <a:spcPct val="130000"/>
              </a:lnSpc>
              <a:buBlip>
                <a:blip r:embed="rId2"/>
              </a:buBlip>
              <a:defRPr/>
            </a:pPr>
            <a:r>
              <a:rPr lang="en-US" sz="2000" dirty="0" smtClean="0">
                <a:latin typeface="Tw Cen MT" panose="020B0602020104020603" pitchFamily="34" charset="0"/>
              </a:rPr>
              <a:t>Reconciliation </a:t>
            </a:r>
            <a:r>
              <a:rPr lang="en-US" sz="2000" dirty="0">
                <a:latin typeface="Tw Cen MT" panose="020B0602020104020603" pitchFamily="34" charset="0"/>
              </a:rPr>
              <a:t>is in progress towards addressing the </a:t>
            </a:r>
            <a:r>
              <a:rPr lang="en-US" sz="2000" dirty="0" smtClean="0">
                <a:latin typeface="Tw Cen MT" panose="020B0602020104020603" pitchFamily="34" charset="0"/>
              </a:rPr>
              <a:t>issues.</a:t>
            </a:r>
          </a:p>
          <a:p>
            <a:pPr marL="511175" lvl="1" indent="-511175" algn="just">
              <a:lnSpc>
                <a:spcPct val="130000"/>
              </a:lnSpc>
              <a:buBlip>
                <a:blip r:embed="rId2"/>
              </a:buBlip>
              <a:defRPr/>
            </a:pPr>
            <a:r>
              <a:rPr lang="en-US" sz="2000" dirty="0"/>
              <a:t>We have been collaborating with the Registrars to ensure that reconciliation of securities Registers is effected to ensure accuracy of records and data integrity at both company and account </a:t>
            </a:r>
            <a:r>
              <a:rPr lang="en-US" sz="2000" dirty="0" smtClean="0"/>
              <a:t>levels</a:t>
            </a:r>
            <a:endParaRPr lang="en-US" sz="2000" dirty="0">
              <a:latin typeface="Tw Cen M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0393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62000" y="2971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2424108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</TotalTime>
  <Words>626</Words>
  <Application>Microsoft Office PowerPoint</Application>
  <PresentationFormat>On-screen Show (4:3)</PresentationFormat>
  <Paragraphs>279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Aharoni</vt:lpstr>
      <vt:lpstr>Arial</vt:lpstr>
      <vt:lpstr>Calibri</vt:lpstr>
      <vt:lpstr>Symbol</vt:lpstr>
      <vt:lpstr>Times New Roman</vt:lpstr>
      <vt:lpstr>Tw Cen MT</vt:lpstr>
      <vt:lpstr>cscs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Ibkworld</dc:creator>
  <cp:lastModifiedBy>Akingbelure Folasade S.</cp:lastModifiedBy>
  <cp:revision>143</cp:revision>
  <cp:lastPrinted>2016-07-27T08:49:03Z</cp:lastPrinted>
  <dcterms:created xsi:type="dcterms:W3CDTF">2014-08-25T17:17:31Z</dcterms:created>
  <dcterms:modified xsi:type="dcterms:W3CDTF">2016-07-28T12:34:18Z</dcterms:modified>
</cp:coreProperties>
</file>