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67" r:id="rId3"/>
    <p:sldId id="262" r:id="rId4"/>
    <p:sldId id="263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lakemi Ogundipe" initials="FO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83" autoAdjust="0"/>
    <p:restoredTop sz="94294" autoAdjust="0"/>
  </p:normalViewPr>
  <p:slideViewPr>
    <p:cSldViewPr snapToGrid="0">
      <p:cViewPr varScale="1">
        <p:scale>
          <a:sx n="86" d="100"/>
          <a:sy n="86" d="100"/>
        </p:scale>
        <p:origin x="-15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17646-595B-460E-9406-52FC9D482A1B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DEBE8-97FE-420C-8BE8-B2984D8304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5688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D724-E5A6-44AC-BFD4-DE41AD6FB47C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9035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B858-075A-4499-A3BE-71C257F9BEDA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8865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433E-545C-4A56-B3CB-380BC290D6B0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5601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326" y="261552"/>
            <a:ext cx="7809956" cy="7216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152" y="1540459"/>
            <a:ext cx="7886700" cy="49460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495A-BD6C-4276-A682-D23BEA5F4DDF}" type="datetime1">
              <a:rPr lang="en-GB" smtClean="0"/>
              <a:pPr/>
              <a:t>05/05/2017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On Financial Literacy Week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/>
          <p:nvPr userDrawn="1"/>
        </p:nvPicPr>
        <p:blipFill rotWithShape="1">
          <a:blip r:embed="rId2"/>
          <a:srcRect t="1" r="76017" b="250"/>
          <a:stretch/>
        </p:blipFill>
        <p:spPr>
          <a:xfrm>
            <a:off x="91439" y="16568"/>
            <a:ext cx="1022887" cy="84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4779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7EA0-B2C9-4367-8B15-423DB7CE9CB9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182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AE2-DD19-483A-B6AF-416BB603F181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9333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88D5-79A6-4FCF-BECE-8E37E7C2A10B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0902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27395-EED5-4EDC-B711-D1C046351223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988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81758-B5FD-4C3D-85F4-8C3CA2E2252C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2921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ED48-56CD-4F3C-B3CC-C5AB4D57BBF2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7098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7A2-724E-4B58-B6DD-C4DCC511BCEC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Technical Committee For Financial Literacy Week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5209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42BC0-8BE4-4357-9D12-CF0CB0C90FF7}" type="datetime1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Technical Committee For Financial Literacy Week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A84EC-9E08-498E-AE40-9D731889C2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046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505" y="2643485"/>
            <a:ext cx="8455540" cy="750960"/>
          </a:xfrm>
        </p:spPr>
        <p:txBody>
          <a:bodyPr/>
          <a:lstStyle/>
          <a:p>
            <a:pPr algn="l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Technical Committee on Financial Literacy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505" y="3964278"/>
            <a:ext cx="7563728" cy="80038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Presentation to CMC </a:t>
            </a:r>
          </a:p>
          <a:p>
            <a:pPr algn="l"/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Activities Update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48942"/>
            <a:ext cx="3212447" cy="1594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34929" y="5219286"/>
            <a:ext cx="2861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May,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 2017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54745" y="6523489"/>
            <a:ext cx="88213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68812" y="6449226"/>
            <a:ext cx="8821300" cy="1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4745" y="295423"/>
            <a:ext cx="88213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54745" y="225085"/>
            <a:ext cx="88213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614289" y="3665990"/>
            <a:ext cx="7469944" cy="13371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5019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Century Gothic" pitchFamily="34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152" y="1299992"/>
            <a:ext cx="7886700" cy="3613532"/>
          </a:xfrm>
        </p:spPr>
        <p:txBody>
          <a:bodyPr>
            <a:normAutofit/>
          </a:bodyPr>
          <a:lstStyle/>
          <a:p>
            <a:r>
              <a:rPr lang="en-US" dirty="0">
                <a:latin typeface="Century Gothic" pitchFamily="34" charset="0"/>
              </a:rPr>
              <a:t>The Technical Committee on Financial Literacy has met four times since the year began.</a:t>
            </a:r>
          </a:p>
          <a:p>
            <a:r>
              <a:rPr lang="en-US" dirty="0">
                <a:latin typeface="Century Gothic" pitchFamily="34" charset="0"/>
              </a:rPr>
              <a:t>The Committee still awaits nominees from DMO, FIRS and NAICOM. Only PENCOM has sent a rep.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25407" y="5078776"/>
            <a:ext cx="3889643" cy="694063"/>
          </a:xfrm>
        </p:spPr>
        <p:txBody>
          <a:bodyPr/>
          <a:lstStyle/>
          <a:p>
            <a:r>
              <a:rPr lang="en-GB" sz="1400" b="1" dirty="0">
                <a:solidFill>
                  <a:schemeClr val="accent4"/>
                </a:solidFill>
              </a:rPr>
              <a:t>Technical Committee On Financial Literacy 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7367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62" y="7026"/>
            <a:ext cx="7525606" cy="1031921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Century Gothic" pitchFamily="34" charset="0"/>
              </a:rPr>
              <a:t>Key Projects for Year 2017</a:t>
            </a:r>
            <a:endParaRPr lang="en-US" sz="2400" b="1" dirty="0">
              <a:latin typeface="Century Gothic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7286" y="6045256"/>
            <a:ext cx="7652825" cy="389409"/>
          </a:xfrm>
          <a:solidFill>
            <a:schemeClr val="bg1"/>
          </a:solidFill>
        </p:spPr>
        <p:txBody>
          <a:bodyPr/>
          <a:lstStyle/>
          <a:p>
            <a:r>
              <a:rPr lang="en-GB" sz="1400" b="1" dirty="0">
                <a:solidFill>
                  <a:schemeClr val="accent4">
                    <a:lumMod val="75000"/>
                  </a:schemeClr>
                </a:solidFill>
              </a:rPr>
              <a:t>Technical Committee On Financial Literacy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8091" y="6045256"/>
            <a:ext cx="732692" cy="389409"/>
          </a:xfrm>
          <a:solidFill>
            <a:schemeClr val="bg1"/>
          </a:solidFill>
        </p:spPr>
        <p:txBody>
          <a:bodyPr/>
          <a:lstStyle/>
          <a:p>
            <a:pPr algn="ctr"/>
            <a:fld id="{EC9A84EC-9E08-498E-AE40-9D731889C2C5}" type="slidenum">
              <a:rPr lang="en-GB" sz="1400" smtClean="0">
                <a:solidFill>
                  <a:schemeClr val="accent4">
                    <a:lumMod val="75000"/>
                  </a:schemeClr>
                </a:solidFill>
              </a:rPr>
              <a:pPr algn="ctr"/>
              <a:t>3</a:t>
            </a:fld>
            <a:endParaRPr lang="en-GB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/>
          <p:nvPr/>
        </p:nvPicPr>
        <p:blipFill rotWithShape="1">
          <a:blip r:embed="rId2"/>
          <a:srcRect t="1" r="76017" b="250"/>
          <a:stretch/>
        </p:blipFill>
        <p:spPr>
          <a:xfrm>
            <a:off x="117206" y="7026"/>
            <a:ext cx="1022887" cy="849178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37736" y="1067265"/>
            <a:ext cx="7957331" cy="4937848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n-GB" sz="2400" dirty="0">
                <a:latin typeface="Century Gothic" pitchFamily="34" charset="0"/>
              </a:rPr>
              <a:t>School curriculum Project with SEC/NERDC.</a:t>
            </a:r>
          </a:p>
          <a:p>
            <a:r>
              <a:rPr lang="en-GB" sz="2400" dirty="0">
                <a:latin typeface="Century Gothic" pitchFamily="34" charset="0"/>
              </a:rPr>
              <a:t>Nationwide Universities Essay Competition in partnership with LBS and </a:t>
            </a:r>
            <a:r>
              <a:rPr lang="en-GB" sz="2400" dirty="0" err="1">
                <a:latin typeface="Century Gothic" pitchFamily="34" charset="0"/>
              </a:rPr>
              <a:t>Unilag</a:t>
            </a:r>
            <a:r>
              <a:rPr lang="en-GB" sz="2400" dirty="0">
                <a:latin typeface="Century Gothic" pitchFamily="34" charset="0"/>
              </a:rPr>
              <a:t> – Prizes include Sponsored MSc/MBA, Internship &amp; LBS Master Class for Top 40 winners.</a:t>
            </a:r>
          </a:p>
          <a:p>
            <a:r>
              <a:rPr lang="en-GB" sz="2400" dirty="0">
                <a:latin typeface="Century Gothic" pitchFamily="34" charset="0"/>
              </a:rPr>
              <a:t>Nationwide Secondary School Quiz in partnership with SEC.</a:t>
            </a:r>
          </a:p>
          <a:p>
            <a:r>
              <a:rPr lang="en-GB" sz="2400" dirty="0">
                <a:latin typeface="Century Gothic" pitchFamily="34" charset="0"/>
              </a:rPr>
              <a:t>Primary School Mathematics Game Project.</a:t>
            </a:r>
          </a:p>
          <a:p>
            <a:r>
              <a:rPr lang="en-GB" sz="2400" dirty="0">
                <a:latin typeface="Century Gothic" pitchFamily="34" charset="0"/>
              </a:rPr>
              <a:t>Partnership with NTA, Channels and AIT for weekly content on Business Programs and Business News. </a:t>
            </a:r>
          </a:p>
          <a:p>
            <a:r>
              <a:rPr lang="en-GB" sz="2400" dirty="0">
                <a:latin typeface="Century Gothic" pitchFamily="34" charset="0"/>
              </a:rPr>
              <a:t>Weekly Videos to be distributed via E-channels</a:t>
            </a:r>
          </a:p>
          <a:p>
            <a:r>
              <a:rPr lang="en-GB" sz="2400" dirty="0">
                <a:latin typeface="Century Gothic" pitchFamily="34" charset="0"/>
              </a:rPr>
              <a:t>Social Media Campaign -</a:t>
            </a:r>
            <a:r>
              <a:rPr lang="en-GB" sz="2400" b="1" dirty="0">
                <a:latin typeface="Century Gothic" pitchFamily="34" charset="0"/>
              </a:rPr>
              <a:t> #</a:t>
            </a:r>
            <a:r>
              <a:rPr lang="en-GB" sz="2400" b="1" dirty="0" err="1">
                <a:latin typeface="Century Gothic" pitchFamily="34" charset="0"/>
              </a:rPr>
              <a:t>oneminutefinance</a:t>
            </a:r>
            <a:r>
              <a:rPr lang="en-GB" sz="2400" b="1" dirty="0">
                <a:latin typeface="Century Gothic" pitchFamily="34" charset="0"/>
              </a:rPr>
              <a:t> #</a:t>
            </a:r>
            <a:r>
              <a:rPr lang="en-GB" sz="2400" b="1" dirty="0" err="1">
                <a:latin typeface="Century Gothic" pitchFamily="34" charset="0"/>
              </a:rPr>
              <a:t>financialliteracy</a:t>
            </a:r>
            <a:r>
              <a:rPr lang="en-GB" sz="2400" b="1" dirty="0">
                <a:latin typeface="Century Gothic" pitchFamily="34" charset="0"/>
              </a:rPr>
              <a:t> </a:t>
            </a:r>
            <a:endParaRPr lang="en-GB" sz="2400" dirty="0">
              <a:latin typeface="Century Gothic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140093" y="838330"/>
            <a:ext cx="7384344" cy="1182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140093" y="786362"/>
            <a:ext cx="7384344" cy="2365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367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352" y="0"/>
            <a:ext cx="7107068" cy="762856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rPr>
              <a:t>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37" y="1153551"/>
            <a:ext cx="8145194" cy="4787462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000" dirty="0">
                <a:latin typeface="Century Gothic" pitchFamily="34" charset="0"/>
              </a:rPr>
              <a:t>The Committee’s 2017 Budget is </a:t>
            </a:r>
            <a:r>
              <a:rPr lang="en-GB" sz="2000">
                <a:latin typeface="Century Gothic" pitchFamily="34" charset="0"/>
              </a:rPr>
              <a:t>about N160m </a:t>
            </a:r>
            <a:r>
              <a:rPr lang="en-GB" sz="2000" dirty="0">
                <a:latin typeface="Century Gothic" pitchFamily="34" charset="0"/>
              </a:rPr>
              <a:t>and Expected to be funded through a combination of methods:- 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 pitchFamily="34" charset="0"/>
              </a:rPr>
              <a:t>Donors </a:t>
            </a:r>
            <a:r>
              <a:rPr lang="en-US" sz="2000" dirty="0" err="1">
                <a:latin typeface="Century Gothic" pitchFamily="34" charset="0"/>
              </a:rPr>
              <a:t>eg</a:t>
            </a:r>
            <a:r>
              <a:rPr lang="en-US" sz="2000" dirty="0">
                <a:latin typeface="Century Gothic" pitchFamily="34" charset="0"/>
              </a:rPr>
              <a:t> </a:t>
            </a:r>
            <a:r>
              <a:rPr lang="en-US" sz="2000" dirty="0" err="1">
                <a:latin typeface="Century Gothic" pitchFamily="34" charset="0"/>
              </a:rPr>
              <a:t>FSDAfrica</a:t>
            </a:r>
            <a:r>
              <a:rPr lang="en-US" sz="2000" dirty="0">
                <a:latin typeface="Century Gothic" pitchFamily="34" charset="0"/>
              </a:rPr>
              <a:t>, USAID, UNICEF, ACBF, UNESCO, World Bank, NFEC </a:t>
            </a:r>
            <a:r>
              <a:rPr lang="en-US" sz="2000" dirty="0" err="1">
                <a:latin typeface="Century Gothic" pitchFamily="34" charset="0"/>
              </a:rPr>
              <a:t>etc</a:t>
            </a:r>
            <a:r>
              <a:rPr lang="en-US" sz="2000" dirty="0">
                <a:latin typeface="Century Gothic" pitchFamily="34" charset="0"/>
              </a:rPr>
              <a:t> who are to be engaged to fund specific projects.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 pitchFamily="34" charset="0"/>
              </a:rPr>
              <a:t>Fixed contributions (levies) on Trade Groups, CMOs 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 pitchFamily="34" charset="0"/>
              </a:rPr>
              <a:t>Donations by SEC and other financial market stakeholders, to be sought with the support of the SEC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entury Gothic" pitchFamily="34" charset="0"/>
              </a:rPr>
              <a:t>Sponsorship opportunities for events backed with benefits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7625" y="5991230"/>
            <a:ext cx="7174524" cy="365123"/>
          </a:xfrm>
        </p:spPr>
        <p:txBody>
          <a:bodyPr/>
          <a:lstStyle/>
          <a:p>
            <a:r>
              <a:rPr lang="en-GB" dirty="0"/>
              <a:t>Technical Committee On Financial Literacy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29955" y="6069540"/>
            <a:ext cx="620150" cy="365125"/>
          </a:xfrm>
          <a:solidFill>
            <a:schemeClr val="bg1"/>
          </a:solidFill>
        </p:spPr>
        <p:txBody>
          <a:bodyPr/>
          <a:lstStyle/>
          <a:p>
            <a:pPr algn="ctr"/>
            <a:fld id="{EC9A84EC-9E08-498E-AE40-9D731889C2C5}" type="slidenum">
              <a:rPr lang="en-GB" sz="1400" smtClean="0">
                <a:solidFill>
                  <a:schemeClr val="accent4">
                    <a:lumMod val="75000"/>
                  </a:schemeClr>
                </a:solidFill>
              </a:rPr>
              <a:pPr algn="ctr"/>
              <a:t>4</a:t>
            </a:fld>
            <a:endParaRPr lang="en-GB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67286" y="6045256"/>
            <a:ext cx="7652825" cy="3894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solidFill>
                  <a:schemeClr val="accent4">
                    <a:lumMod val="75000"/>
                  </a:schemeClr>
                </a:solidFill>
              </a:rPr>
              <a:t>Technical Committee On Financial Literacy 2017</a:t>
            </a:r>
          </a:p>
        </p:txBody>
      </p:sp>
      <p:pic>
        <p:nvPicPr>
          <p:cNvPr id="7" name="Picture 6"/>
          <p:cNvPicPr/>
          <p:nvPr/>
        </p:nvPicPr>
        <p:blipFill rotWithShape="1">
          <a:blip r:embed="rId2"/>
          <a:srcRect t="1" r="76017" b="250"/>
          <a:stretch/>
        </p:blipFill>
        <p:spPr>
          <a:xfrm>
            <a:off x="0" y="51002"/>
            <a:ext cx="1022887" cy="84917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1267287" y="789423"/>
            <a:ext cx="7384344" cy="2365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67287" y="848947"/>
            <a:ext cx="7384344" cy="2365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3676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Century Gothic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152" y="1222872"/>
            <a:ext cx="7886700" cy="4516916"/>
          </a:xfrm>
        </p:spPr>
        <p:txBody>
          <a:bodyPr>
            <a:normAutofit fontScale="77500" lnSpcReduction="20000"/>
          </a:bodyPr>
          <a:lstStyle/>
          <a:p>
            <a:endParaRPr lang="en-US" dirty="0">
              <a:latin typeface="Century Gothic" pitchFamily="34" charset="0"/>
            </a:endParaRPr>
          </a:p>
          <a:p>
            <a:r>
              <a:rPr lang="en-US" dirty="0">
                <a:latin typeface="Century Gothic" pitchFamily="34" charset="0"/>
              </a:rPr>
              <a:t>Support from Hon </a:t>
            </a:r>
            <a:r>
              <a:rPr lang="en-US" dirty="0" err="1">
                <a:latin typeface="Century Gothic" pitchFamily="34" charset="0"/>
              </a:rPr>
              <a:t>MoF</a:t>
            </a:r>
            <a:r>
              <a:rPr lang="en-US" dirty="0">
                <a:latin typeface="Century Gothic" pitchFamily="34" charset="0"/>
              </a:rPr>
              <a:t> in pulling in other Regulatory Agencies apart from SEC and </a:t>
            </a:r>
            <a:r>
              <a:rPr lang="en-US" dirty="0" err="1">
                <a:latin typeface="Century Gothic" pitchFamily="34" charset="0"/>
              </a:rPr>
              <a:t>Pencom</a:t>
            </a:r>
            <a:r>
              <a:rPr lang="en-US" dirty="0">
                <a:latin typeface="Century Gothic" pitchFamily="34" charset="0"/>
              </a:rPr>
              <a:t> will be helpful. </a:t>
            </a:r>
          </a:p>
          <a:p>
            <a:r>
              <a:rPr lang="en-US" dirty="0">
                <a:latin typeface="Century Gothic" pitchFamily="34" charset="0"/>
              </a:rPr>
              <a:t>We would sincerely appreciate endorsement of our work when we start engaging the donor agencies</a:t>
            </a:r>
          </a:p>
          <a:p>
            <a:r>
              <a:rPr lang="en-US" dirty="0">
                <a:latin typeface="Century Gothic" pitchFamily="34" charset="0"/>
              </a:rPr>
              <a:t>Long term Partnerships with Regulators, Donors, Trade Groups, Governments at all levels, Media Agencies and Educational Institutions will be critical to the achievement of the TC’s Terms of Reference.</a:t>
            </a:r>
          </a:p>
          <a:p>
            <a:r>
              <a:rPr lang="en-US" dirty="0">
                <a:latin typeface="Century Gothic" pitchFamily="34" charset="0"/>
              </a:rPr>
              <a:t>Again, the SEC’s backing in getting Trade Groups to make mandatory Financial contributions will be helpful </a:t>
            </a:r>
            <a:r>
              <a:rPr lang="en-US">
                <a:latin typeface="Century Gothic" pitchFamily="34" charset="0"/>
              </a:rPr>
              <a:t>as envisaged in the 10 year Capital Market Master Plan.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88964" y="5871991"/>
            <a:ext cx="3526086" cy="451691"/>
          </a:xfrm>
        </p:spPr>
        <p:txBody>
          <a:bodyPr/>
          <a:lstStyle/>
          <a:p>
            <a:r>
              <a:rPr lang="en-GB" b="1" dirty="0">
                <a:solidFill>
                  <a:srgbClr val="FFC000"/>
                </a:solidFill>
              </a:rPr>
              <a:t>Technical Committee On Financial Literacy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84EC-9E08-498E-AE40-9D731889C2C5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97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</TotalTime>
  <Words>344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Technical Committee on Financial Literacy</vt:lpstr>
      <vt:lpstr>Introduction</vt:lpstr>
      <vt:lpstr>Key Projects for Year 2017</vt:lpstr>
      <vt:lpstr>Finance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Committee on Financial Market Literacy Week</dc:title>
  <dc:creator>Folakemi Ogundipe</dc:creator>
  <cp:lastModifiedBy>cmcsecretariat</cp:lastModifiedBy>
  <cp:revision>113</cp:revision>
  <dcterms:created xsi:type="dcterms:W3CDTF">2016-08-04T16:03:02Z</dcterms:created>
  <dcterms:modified xsi:type="dcterms:W3CDTF">2017-05-05T10:34:32Z</dcterms:modified>
</cp:coreProperties>
</file>