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3" r:id="rId3"/>
    <p:sldId id="270" r:id="rId4"/>
    <p:sldId id="274" r:id="rId5"/>
    <p:sldId id="272" r:id="rId6"/>
    <p:sldId id="275" r:id="rId7"/>
    <p:sldId id="25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FEX 1" initials="A1" lastIdx="3" clrIdx="0">
    <p:extLst>
      <p:ext uri="{19B8F6BF-5375-455C-9EA6-DF929625EA0E}">
        <p15:presenceInfo xmlns:p15="http://schemas.microsoft.com/office/powerpoint/2012/main" xmlns="" userId="AFEX 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B351C"/>
    <a:srgbClr val="162C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99" autoAdjust="0"/>
    <p:restoredTop sz="94660"/>
  </p:normalViewPr>
  <p:slideViewPr>
    <p:cSldViewPr snapToGrid="0">
      <p:cViewPr>
        <p:scale>
          <a:sx n="85" d="100"/>
          <a:sy n="85" d="100"/>
        </p:scale>
        <p:origin x="1164" y="-1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image" Target="../media/image131.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1D814-D30F-4B2E-B161-070AFE265225}" type="doc">
      <dgm:prSet loTypeId="urn:microsoft.com/office/officeart/2008/layout/HexagonCluster" loCatId="picture" qsTypeId="urn:microsoft.com/office/officeart/2005/8/quickstyle/simple1" qsCatId="simple" csTypeId="urn:microsoft.com/office/officeart/2005/8/colors/accent0_3" csCatId="mainScheme" phldr="1"/>
      <dgm:spPr/>
      <dgm:t>
        <a:bodyPr/>
        <a:lstStyle/>
        <a:p>
          <a:endParaRPr lang="en-US"/>
        </a:p>
      </dgm:t>
    </dgm:pt>
    <dgm:pt modelId="{99FC85C5-F37F-45E9-BE0E-6550379CE238}">
      <dgm:prSet phldrT="[Text]"/>
      <dgm:spPr/>
      <dgm:t>
        <a:bodyPr/>
        <a:lstStyle/>
        <a:p>
          <a:r>
            <a:rPr lang="en-US" dirty="0"/>
            <a:t>N95.58bn</a:t>
          </a:r>
        </a:p>
      </dgm:t>
    </dgm:pt>
    <dgm:pt modelId="{87DBB8E8-EA50-427E-A013-55F7AC79016F}" type="parTrans" cxnId="{4B7CCAE3-5A12-4D80-808E-8D20E745E848}">
      <dgm:prSet/>
      <dgm:spPr/>
      <dgm:t>
        <a:bodyPr/>
        <a:lstStyle/>
        <a:p>
          <a:endParaRPr lang="en-US"/>
        </a:p>
      </dgm:t>
    </dgm:pt>
    <dgm:pt modelId="{3A27C270-D59D-407C-A72B-98E8AD3270FA}" type="sibTrans" cxnId="{4B7CCAE3-5A12-4D80-808E-8D20E745E848}">
      <dgm:prSet/>
      <dgm:spPr>
        <a:blipFill rotWithShape="1">
          <a:blip xmlns:r="http://schemas.openxmlformats.org/officeDocument/2006/relationships" r:embed="rId1"/>
          <a:srcRect/>
          <a:stretch>
            <a:fillRect/>
          </a:stretch>
        </a:blipFill>
      </dgm:spPr>
      <dgm:t>
        <a:bodyPr/>
        <a:lstStyle/>
        <a:p>
          <a:endParaRPr lang="en-US"/>
        </a:p>
      </dgm:t>
    </dgm:pt>
    <dgm:pt modelId="{99884CCF-1AC6-4AEE-AAFE-917B8DE8B978}">
      <dgm:prSet phldrT="[Text]"/>
      <dgm:spPr/>
      <dgm:t>
        <a:bodyPr/>
        <a:lstStyle/>
        <a:p>
          <a:r>
            <a:rPr lang="en-US" dirty="0"/>
            <a:t>N19.80bn</a:t>
          </a:r>
        </a:p>
      </dgm:t>
    </dgm:pt>
    <dgm:pt modelId="{550C86B8-BFA7-4CFE-8578-089F9DA23C4A}" type="parTrans" cxnId="{00AA5ADC-B68A-4E41-B137-43CD1A8B278A}">
      <dgm:prSet/>
      <dgm:spPr/>
      <dgm:t>
        <a:bodyPr/>
        <a:lstStyle/>
        <a:p>
          <a:endParaRPr lang="en-US"/>
        </a:p>
      </dgm:t>
    </dgm:pt>
    <dgm:pt modelId="{64FD447E-43DD-420C-AC6F-B942611965F4}" type="sibTrans" cxnId="{00AA5ADC-B68A-4E41-B137-43CD1A8B278A}">
      <dgm:prSet/>
      <dgm:spPr>
        <a:blipFill rotWithShape="1">
          <a:blip xmlns:r="http://schemas.openxmlformats.org/officeDocument/2006/relationships" r:embed="rId2"/>
          <a:srcRect/>
          <a:stretch>
            <a:fillRect/>
          </a:stretch>
        </a:blipFill>
      </dgm:spPr>
      <dgm:t>
        <a:bodyPr/>
        <a:lstStyle/>
        <a:p>
          <a:endParaRPr lang="en-US"/>
        </a:p>
      </dgm:t>
    </dgm:pt>
    <dgm:pt modelId="{58A5FF7A-2B26-40CF-8A3D-27E011CAD0FC}" type="pres">
      <dgm:prSet presAssocID="{FD31D814-D30F-4B2E-B161-070AFE265225}" presName="Name0" presStyleCnt="0">
        <dgm:presLayoutVars>
          <dgm:chMax val="21"/>
          <dgm:chPref val="21"/>
        </dgm:presLayoutVars>
      </dgm:prSet>
      <dgm:spPr/>
      <dgm:t>
        <a:bodyPr/>
        <a:lstStyle/>
        <a:p>
          <a:endParaRPr lang="en-US"/>
        </a:p>
      </dgm:t>
    </dgm:pt>
    <dgm:pt modelId="{288EB8B4-3CC1-41A1-BED1-4E8FC68484C0}" type="pres">
      <dgm:prSet presAssocID="{99FC85C5-F37F-45E9-BE0E-6550379CE238}" presName="text1" presStyleCnt="0"/>
      <dgm:spPr/>
    </dgm:pt>
    <dgm:pt modelId="{0379BD06-EB2A-4F61-BA84-4D9B1E01D888}" type="pres">
      <dgm:prSet presAssocID="{99FC85C5-F37F-45E9-BE0E-6550379CE238}" presName="textRepeatNode" presStyleLbl="alignNode1" presStyleIdx="0" presStyleCnt="2">
        <dgm:presLayoutVars>
          <dgm:chMax val="0"/>
          <dgm:chPref val="0"/>
          <dgm:bulletEnabled val="1"/>
        </dgm:presLayoutVars>
      </dgm:prSet>
      <dgm:spPr/>
      <dgm:t>
        <a:bodyPr/>
        <a:lstStyle/>
        <a:p>
          <a:endParaRPr lang="en-US"/>
        </a:p>
      </dgm:t>
    </dgm:pt>
    <dgm:pt modelId="{DA97F23B-6220-442B-B841-61BB81A919DF}" type="pres">
      <dgm:prSet presAssocID="{99FC85C5-F37F-45E9-BE0E-6550379CE238}" presName="textaccent1" presStyleCnt="0"/>
      <dgm:spPr/>
    </dgm:pt>
    <dgm:pt modelId="{7D038897-239D-446B-812E-CD0F8E10EB01}" type="pres">
      <dgm:prSet presAssocID="{99FC85C5-F37F-45E9-BE0E-6550379CE238}" presName="accentRepeatNode" presStyleLbl="solidAlignAcc1" presStyleIdx="0" presStyleCnt="4"/>
      <dgm:spPr/>
    </dgm:pt>
    <dgm:pt modelId="{C02AEE0A-B592-4A93-89C1-4141AA8B217D}" type="pres">
      <dgm:prSet presAssocID="{3A27C270-D59D-407C-A72B-98E8AD3270FA}" presName="image1" presStyleCnt="0"/>
      <dgm:spPr/>
    </dgm:pt>
    <dgm:pt modelId="{A4779893-4341-415D-89AC-38125F9A7C87}" type="pres">
      <dgm:prSet presAssocID="{3A27C270-D59D-407C-A72B-98E8AD3270FA}" presName="imageRepeatNode" presStyleLbl="alignAcc1" presStyleIdx="0" presStyleCnt="2"/>
      <dgm:spPr/>
      <dgm:t>
        <a:bodyPr/>
        <a:lstStyle/>
        <a:p>
          <a:endParaRPr lang="en-US"/>
        </a:p>
      </dgm:t>
    </dgm:pt>
    <dgm:pt modelId="{03D2984E-5634-4BE6-8FF9-0A24462EC236}" type="pres">
      <dgm:prSet presAssocID="{3A27C270-D59D-407C-A72B-98E8AD3270FA}" presName="imageaccent1" presStyleCnt="0"/>
      <dgm:spPr/>
    </dgm:pt>
    <dgm:pt modelId="{7163EA0F-EC23-48E3-8D37-FEA05201EEAC}" type="pres">
      <dgm:prSet presAssocID="{3A27C270-D59D-407C-A72B-98E8AD3270FA}" presName="accentRepeatNode" presStyleLbl="solidAlignAcc1" presStyleIdx="1" presStyleCnt="4"/>
      <dgm:spPr/>
    </dgm:pt>
    <dgm:pt modelId="{0AB7D419-511F-429D-8BDA-AA318908DF6D}" type="pres">
      <dgm:prSet presAssocID="{99884CCF-1AC6-4AEE-AAFE-917B8DE8B978}" presName="text2" presStyleCnt="0"/>
      <dgm:spPr/>
    </dgm:pt>
    <dgm:pt modelId="{62262662-431F-46CE-878A-E6771919374B}" type="pres">
      <dgm:prSet presAssocID="{99884CCF-1AC6-4AEE-AAFE-917B8DE8B978}" presName="textRepeatNode" presStyleLbl="alignNode1" presStyleIdx="1" presStyleCnt="2">
        <dgm:presLayoutVars>
          <dgm:chMax val="0"/>
          <dgm:chPref val="0"/>
          <dgm:bulletEnabled val="1"/>
        </dgm:presLayoutVars>
      </dgm:prSet>
      <dgm:spPr/>
      <dgm:t>
        <a:bodyPr/>
        <a:lstStyle/>
        <a:p>
          <a:endParaRPr lang="en-US"/>
        </a:p>
      </dgm:t>
    </dgm:pt>
    <dgm:pt modelId="{76EE1D96-6B02-44A8-8A7D-D905B4FB253B}" type="pres">
      <dgm:prSet presAssocID="{99884CCF-1AC6-4AEE-AAFE-917B8DE8B978}" presName="textaccent2" presStyleCnt="0"/>
      <dgm:spPr/>
    </dgm:pt>
    <dgm:pt modelId="{9E60E7AE-8F5A-44AE-AFD1-DC38A9D0E948}" type="pres">
      <dgm:prSet presAssocID="{99884CCF-1AC6-4AEE-AAFE-917B8DE8B978}" presName="accentRepeatNode" presStyleLbl="solidAlignAcc1" presStyleIdx="2" presStyleCnt="4"/>
      <dgm:spPr/>
    </dgm:pt>
    <dgm:pt modelId="{4033EB1C-E93F-4900-88DB-F11A013A3018}" type="pres">
      <dgm:prSet presAssocID="{64FD447E-43DD-420C-AC6F-B942611965F4}" presName="image2" presStyleCnt="0"/>
      <dgm:spPr/>
    </dgm:pt>
    <dgm:pt modelId="{95E7F075-3F87-4C34-87A2-2509D2B6ED81}" type="pres">
      <dgm:prSet presAssocID="{64FD447E-43DD-420C-AC6F-B942611965F4}" presName="imageRepeatNode" presStyleLbl="alignAcc1" presStyleIdx="1" presStyleCnt="2"/>
      <dgm:spPr/>
      <dgm:t>
        <a:bodyPr/>
        <a:lstStyle/>
        <a:p>
          <a:endParaRPr lang="en-US"/>
        </a:p>
      </dgm:t>
    </dgm:pt>
    <dgm:pt modelId="{7B4219AD-6053-4F30-8C0B-9343D637E4C4}" type="pres">
      <dgm:prSet presAssocID="{64FD447E-43DD-420C-AC6F-B942611965F4}" presName="imageaccent2" presStyleCnt="0"/>
      <dgm:spPr/>
    </dgm:pt>
    <dgm:pt modelId="{EB12B883-332D-4B6C-9D3E-9CC330F195F7}" type="pres">
      <dgm:prSet presAssocID="{64FD447E-43DD-420C-AC6F-B942611965F4}" presName="accentRepeatNode" presStyleLbl="solidAlignAcc1" presStyleIdx="3" presStyleCnt="4"/>
      <dgm:spPr/>
    </dgm:pt>
  </dgm:ptLst>
  <dgm:cxnLst>
    <dgm:cxn modelId="{C66E669B-0C9B-428E-8DF5-B501D4321685}" type="presOf" srcId="{FD31D814-D30F-4B2E-B161-070AFE265225}" destId="{58A5FF7A-2B26-40CF-8A3D-27E011CAD0FC}" srcOrd="0" destOrd="0" presId="urn:microsoft.com/office/officeart/2008/layout/HexagonCluster"/>
    <dgm:cxn modelId="{D9033CE8-FA4E-4587-B0D6-94D58B5E35DC}" type="presOf" srcId="{99FC85C5-F37F-45E9-BE0E-6550379CE238}" destId="{0379BD06-EB2A-4F61-BA84-4D9B1E01D888}" srcOrd="0" destOrd="0" presId="urn:microsoft.com/office/officeart/2008/layout/HexagonCluster"/>
    <dgm:cxn modelId="{4CBE4897-6C75-4390-AFBE-F3B03B93E19F}" type="presOf" srcId="{64FD447E-43DD-420C-AC6F-B942611965F4}" destId="{95E7F075-3F87-4C34-87A2-2509D2B6ED81}" srcOrd="0" destOrd="0" presId="urn:microsoft.com/office/officeart/2008/layout/HexagonCluster"/>
    <dgm:cxn modelId="{AEF3414E-1D35-46F1-A531-CE4B94DCCD9D}" type="presOf" srcId="{99884CCF-1AC6-4AEE-AAFE-917B8DE8B978}" destId="{62262662-431F-46CE-878A-E6771919374B}" srcOrd="0" destOrd="0" presId="urn:microsoft.com/office/officeart/2008/layout/HexagonCluster"/>
    <dgm:cxn modelId="{4B7CCAE3-5A12-4D80-808E-8D20E745E848}" srcId="{FD31D814-D30F-4B2E-B161-070AFE265225}" destId="{99FC85C5-F37F-45E9-BE0E-6550379CE238}" srcOrd="0" destOrd="0" parTransId="{87DBB8E8-EA50-427E-A013-55F7AC79016F}" sibTransId="{3A27C270-D59D-407C-A72B-98E8AD3270FA}"/>
    <dgm:cxn modelId="{E0524AD6-9D71-49E1-AC5C-EE2CBDAA14D5}" type="presOf" srcId="{3A27C270-D59D-407C-A72B-98E8AD3270FA}" destId="{A4779893-4341-415D-89AC-38125F9A7C87}" srcOrd="0" destOrd="0" presId="urn:microsoft.com/office/officeart/2008/layout/HexagonCluster"/>
    <dgm:cxn modelId="{00AA5ADC-B68A-4E41-B137-43CD1A8B278A}" srcId="{FD31D814-D30F-4B2E-B161-070AFE265225}" destId="{99884CCF-1AC6-4AEE-AAFE-917B8DE8B978}" srcOrd="1" destOrd="0" parTransId="{550C86B8-BFA7-4CFE-8578-089F9DA23C4A}" sibTransId="{64FD447E-43DD-420C-AC6F-B942611965F4}"/>
    <dgm:cxn modelId="{EB912F46-7DD0-49F6-A73D-9EDC37DB5152}" type="presParOf" srcId="{58A5FF7A-2B26-40CF-8A3D-27E011CAD0FC}" destId="{288EB8B4-3CC1-41A1-BED1-4E8FC68484C0}" srcOrd="0" destOrd="0" presId="urn:microsoft.com/office/officeart/2008/layout/HexagonCluster"/>
    <dgm:cxn modelId="{4AB3AE99-A8AB-4E9C-8A84-754C5479BC7B}" type="presParOf" srcId="{288EB8B4-3CC1-41A1-BED1-4E8FC68484C0}" destId="{0379BD06-EB2A-4F61-BA84-4D9B1E01D888}" srcOrd="0" destOrd="0" presId="urn:microsoft.com/office/officeart/2008/layout/HexagonCluster"/>
    <dgm:cxn modelId="{5C638252-492F-4780-8211-CED4E23EFB76}" type="presParOf" srcId="{58A5FF7A-2B26-40CF-8A3D-27E011CAD0FC}" destId="{DA97F23B-6220-442B-B841-61BB81A919DF}" srcOrd="1" destOrd="0" presId="urn:microsoft.com/office/officeart/2008/layout/HexagonCluster"/>
    <dgm:cxn modelId="{D13BEC51-9EFA-4671-B21F-979993833705}" type="presParOf" srcId="{DA97F23B-6220-442B-B841-61BB81A919DF}" destId="{7D038897-239D-446B-812E-CD0F8E10EB01}" srcOrd="0" destOrd="0" presId="urn:microsoft.com/office/officeart/2008/layout/HexagonCluster"/>
    <dgm:cxn modelId="{E4CED1EF-C848-4D13-AC25-724B6BC59DC6}" type="presParOf" srcId="{58A5FF7A-2B26-40CF-8A3D-27E011CAD0FC}" destId="{C02AEE0A-B592-4A93-89C1-4141AA8B217D}" srcOrd="2" destOrd="0" presId="urn:microsoft.com/office/officeart/2008/layout/HexagonCluster"/>
    <dgm:cxn modelId="{8F4E99AA-D96E-40D7-BE7C-75282F5703A5}" type="presParOf" srcId="{C02AEE0A-B592-4A93-89C1-4141AA8B217D}" destId="{A4779893-4341-415D-89AC-38125F9A7C87}" srcOrd="0" destOrd="0" presId="urn:microsoft.com/office/officeart/2008/layout/HexagonCluster"/>
    <dgm:cxn modelId="{387B249C-58B7-4D4A-9398-DC58B1BE83FB}" type="presParOf" srcId="{58A5FF7A-2B26-40CF-8A3D-27E011CAD0FC}" destId="{03D2984E-5634-4BE6-8FF9-0A24462EC236}" srcOrd="3" destOrd="0" presId="urn:microsoft.com/office/officeart/2008/layout/HexagonCluster"/>
    <dgm:cxn modelId="{96F1475F-6C76-41ED-B3E1-53873B54DA78}" type="presParOf" srcId="{03D2984E-5634-4BE6-8FF9-0A24462EC236}" destId="{7163EA0F-EC23-48E3-8D37-FEA05201EEAC}" srcOrd="0" destOrd="0" presId="urn:microsoft.com/office/officeart/2008/layout/HexagonCluster"/>
    <dgm:cxn modelId="{7BA585A2-96F0-4D3D-9B4A-F90F0BE55B1B}" type="presParOf" srcId="{58A5FF7A-2B26-40CF-8A3D-27E011CAD0FC}" destId="{0AB7D419-511F-429D-8BDA-AA318908DF6D}" srcOrd="4" destOrd="0" presId="urn:microsoft.com/office/officeart/2008/layout/HexagonCluster"/>
    <dgm:cxn modelId="{C4D0A8C0-7A7E-41EB-B835-61E6C2732D4F}" type="presParOf" srcId="{0AB7D419-511F-429D-8BDA-AA318908DF6D}" destId="{62262662-431F-46CE-878A-E6771919374B}" srcOrd="0" destOrd="0" presId="urn:microsoft.com/office/officeart/2008/layout/HexagonCluster"/>
    <dgm:cxn modelId="{570C2E81-26D4-43E5-AABE-4FEFFD94DDB9}" type="presParOf" srcId="{58A5FF7A-2B26-40CF-8A3D-27E011CAD0FC}" destId="{76EE1D96-6B02-44A8-8A7D-D905B4FB253B}" srcOrd="5" destOrd="0" presId="urn:microsoft.com/office/officeart/2008/layout/HexagonCluster"/>
    <dgm:cxn modelId="{8A44E632-20B5-4D08-A7EA-B21EDAA6150D}" type="presParOf" srcId="{76EE1D96-6B02-44A8-8A7D-D905B4FB253B}" destId="{9E60E7AE-8F5A-44AE-AFD1-DC38A9D0E948}" srcOrd="0" destOrd="0" presId="urn:microsoft.com/office/officeart/2008/layout/HexagonCluster"/>
    <dgm:cxn modelId="{C26ED07E-EBF5-42F0-9B21-3FE3BD9F3EC3}" type="presParOf" srcId="{58A5FF7A-2B26-40CF-8A3D-27E011CAD0FC}" destId="{4033EB1C-E93F-4900-88DB-F11A013A3018}" srcOrd="6" destOrd="0" presId="urn:microsoft.com/office/officeart/2008/layout/HexagonCluster"/>
    <dgm:cxn modelId="{0725AD34-089B-4146-AC62-1A73C881F640}" type="presParOf" srcId="{4033EB1C-E93F-4900-88DB-F11A013A3018}" destId="{95E7F075-3F87-4C34-87A2-2509D2B6ED81}" srcOrd="0" destOrd="0" presId="urn:microsoft.com/office/officeart/2008/layout/HexagonCluster"/>
    <dgm:cxn modelId="{CE1AA971-4811-4272-9382-4529895D1BD7}" type="presParOf" srcId="{58A5FF7A-2B26-40CF-8A3D-27E011CAD0FC}" destId="{7B4219AD-6053-4F30-8C0B-9343D637E4C4}" srcOrd="7" destOrd="0" presId="urn:microsoft.com/office/officeart/2008/layout/HexagonCluster"/>
    <dgm:cxn modelId="{6A07DF98-CCFC-436F-94DE-5F3237D551E7}" type="presParOf" srcId="{7B4219AD-6053-4F30-8C0B-9343D637E4C4}" destId="{EB12B883-332D-4B6C-9D3E-9CC330F195F7}" srcOrd="0" destOrd="0" presId="urn:microsoft.com/office/officeart/2008/layout/HexagonCluster"/>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B145AE-E72F-4382-A6D1-C1977481AF2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8747FD31-65A2-4013-930E-8F60E21549CF}">
      <dgm:prSet phldrT="[Text]"/>
      <dgm:spPr/>
      <dgm:t>
        <a:bodyPr/>
        <a:lstStyle/>
        <a:p>
          <a:r>
            <a:rPr lang="en-US" dirty="0"/>
            <a:t>Market Development</a:t>
          </a:r>
        </a:p>
      </dgm:t>
    </dgm:pt>
    <dgm:pt modelId="{EF050CA0-D150-4938-8526-6B1BAC57AB3E}" type="parTrans" cxnId="{FF28A0F7-DCE5-4A22-A0C5-EBA520E09BEB}">
      <dgm:prSet/>
      <dgm:spPr/>
      <dgm:t>
        <a:bodyPr/>
        <a:lstStyle/>
        <a:p>
          <a:endParaRPr lang="en-US"/>
        </a:p>
      </dgm:t>
    </dgm:pt>
    <dgm:pt modelId="{3F0CCDA8-9CDB-4246-AEAC-691F1A20E6B6}" type="sibTrans" cxnId="{FF28A0F7-DCE5-4A22-A0C5-EBA520E09BEB}">
      <dgm:prSet/>
      <dgm:spPr/>
      <dgm:t>
        <a:bodyPr/>
        <a:lstStyle/>
        <a:p>
          <a:endParaRPr lang="en-US"/>
        </a:p>
      </dgm:t>
    </dgm:pt>
    <dgm:pt modelId="{FB82346A-FD7E-4C7D-B109-6161A052AA51}">
      <dgm:prSet phldrT="[Text]"/>
      <dgm:spPr/>
      <dgm:t>
        <a:bodyPr/>
        <a:lstStyle/>
        <a:p>
          <a:r>
            <a:rPr lang="en-US" dirty="0"/>
            <a:t>Onboarding of brokers on the exchange</a:t>
          </a:r>
        </a:p>
      </dgm:t>
    </dgm:pt>
    <dgm:pt modelId="{CFF49FD0-FF8B-44AF-9C30-45D55F0576BD}" type="parTrans" cxnId="{B9946C03-DBF7-435A-A219-CE967FA23FDB}">
      <dgm:prSet/>
      <dgm:spPr/>
      <dgm:t>
        <a:bodyPr/>
        <a:lstStyle/>
        <a:p>
          <a:endParaRPr lang="en-US"/>
        </a:p>
      </dgm:t>
    </dgm:pt>
    <dgm:pt modelId="{579E5A2E-0925-44E5-876F-591EF5663972}" type="sibTrans" cxnId="{B9946C03-DBF7-435A-A219-CE967FA23FDB}">
      <dgm:prSet/>
      <dgm:spPr/>
      <dgm:t>
        <a:bodyPr/>
        <a:lstStyle/>
        <a:p>
          <a:endParaRPr lang="en-US"/>
        </a:p>
      </dgm:t>
    </dgm:pt>
    <dgm:pt modelId="{D9BCEB3F-B021-4A70-A75D-B5436ADA365C}">
      <dgm:prSet phldrT="[Text]"/>
      <dgm:spPr/>
      <dgm:t>
        <a:bodyPr/>
        <a:lstStyle/>
        <a:p>
          <a:r>
            <a:rPr lang="en-US" dirty="0"/>
            <a:t>Indexes Development</a:t>
          </a:r>
        </a:p>
      </dgm:t>
    </dgm:pt>
    <dgm:pt modelId="{09CC9A2C-9771-4ACE-88AF-9DEFBA9BB085}" type="parTrans" cxnId="{7DCB7015-1DF9-44E7-AEF3-977A40A06025}">
      <dgm:prSet/>
      <dgm:spPr/>
      <dgm:t>
        <a:bodyPr/>
        <a:lstStyle/>
        <a:p>
          <a:endParaRPr lang="en-US"/>
        </a:p>
      </dgm:t>
    </dgm:pt>
    <dgm:pt modelId="{2106F99A-8A11-4B20-9555-E930C145BED3}" type="sibTrans" cxnId="{7DCB7015-1DF9-44E7-AEF3-977A40A06025}">
      <dgm:prSet/>
      <dgm:spPr/>
      <dgm:t>
        <a:bodyPr/>
        <a:lstStyle/>
        <a:p>
          <a:endParaRPr lang="en-US"/>
        </a:p>
      </dgm:t>
    </dgm:pt>
    <dgm:pt modelId="{679148B1-53BE-418E-8910-6966D7B160CB}">
      <dgm:prSet phldrT="[Text]"/>
      <dgm:spPr/>
      <dgm:t>
        <a:bodyPr/>
        <a:lstStyle/>
        <a:p>
          <a:r>
            <a:rPr lang="en-US" dirty="0"/>
            <a:t>Maize, Paddy Rice, Soybean indexes</a:t>
          </a:r>
        </a:p>
      </dgm:t>
    </dgm:pt>
    <dgm:pt modelId="{DE29827A-F6F2-458D-BFBB-807E6199B810}" type="parTrans" cxnId="{A2243080-CA58-4A17-BC19-1CDBEDCA2B02}">
      <dgm:prSet/>
      <dgm:spPr/>
      <dgm:t>
        <a:bodyPr/>
        <a:lstStyle/>
        <a:p>
          <a:endParaRPr lang="en-US"/>
        </a:p>
      </dgm:t>
    </dgm:pt>
    <dgm:pt modelId="{59B3740D-8234-4F90-AD7C-7AB323A1BA07}" type="sibTrans" cxnId="{A2243080-CA58-4A17-BC19-1CDBEDCA2B02}">
      <dgm:prSet/>
      <dgm:spPr/>
      <dgm:t>
        <a:bodyPr/>
        <a:lstStyle/>
        <a:p>
          <a:endParaRPr lang="en-US"/>
        </a:p>
      </dgm:t>
    </dgm:pt>
    <dgm:pt modelId="{9CB6E5F5-CE04-4DF1-BCB3-CE4ED2129F8E}">
      <dgm:prSet phldrT="[Text]"/>
      <dgm:spPr/>
      <dgm:t>
        <a:bodyPr/>
        <a:lstStyle/>
        <a:p>
          <a:r>
            <a:rPr lang="en-US" dirty="0"/>
            <a:t>Food Security Fund</a:t>
          </a:r>
        </a:p>
      </dgm:t>
    </dgm:pt>
    <dgm:pt modelId="{A0585907-B538-483E-BB29-B1119528BC68}" type="parTrans" cxnId="{126ADCEF-A3AD-4FBB-94E2-A763D32FDDE7}">
      <dgm:prSet/>
      <dgm:spPr/>
      <dgm:t>
        <a:bodyPr/>
        <a:lstStyle/>
        <a:p>
          <a:endParaRPr lang="en-US"/>
        </a:p>
      </dgm:t>
    </dgm:pt>
    <dgm:pt modelId="{5AE63E02-9157-467C-81C4-F8BEBEADCFBD}" type="sibTrans" cxnId="{126ADCEF-A3AD-4FBB-94E2-A763D32FDDE7}">
      <dgm:prSet/>
      <dgm:spPr/>
      <dgm:t>
        <a:bodyPr/>
        <a:lstStyle/>
        <a:p>
          <a:endParaRPr lang="en-US"/>
        </a:p>
      </dgm:t>
    </dgm:pt>
    <dgm:pt modelId="{32F58CA6-55D8-45A7-8DE9-9933F5E27C9C}">
      <dgm:prSet phldrT="[Text]"/>
      <dgm:spPr/>
      <dgm:t>
        <a:bodyPr/>
        <a:lstStyle/>
        <a:p>
          <a:r>
            <a:rPr lang="en-US" dirty="0"/>
            <a:t>$500mill</a:t>
          </a:r>
        </a:p>
      </dgm:t>
    </dgm:pt>
    <dgm:pt modelId="{4B5A8A29-200B-4C92-8DD0-425B8A7EF653}" type="parTrans" cxnId="{60A324C8-5F4A-4F46-8691-ECED21D994E1}">
      <dgm:prSet/>
      <dgm:spPr/>
      <dgm:t>
        <a:bodyPr/>
        <a:lstStyle/>
        <a:p>
          <a:endParaRPr lang="en-US"/>
        </a:p>
      </dgm:t>
    </dgm:pt>
    <dgm:pt modelId="{2A4556EE-8F65-4997-87A7-61FDEDAFC8B8}" type="sibTrans" cxnId="{60A324C8-5F4A-4F46-8691-ECED21D994E1}">
      <dgm:prSet/>
      <dgm:spPr/>
      <dgm:t>
        <a:bodyPr/>
        <a:lstStyle/>
        <a:p>
          <a:endParaRPr lang="en-US"/>
        </a:p>
      </dgm:t>
    </dgm:pt>
    <dgm:pt modelId="{D6337174-21EA-41C8-83B2-4F3985151E3B}" type="pres">
      <dgm:prSet presAssocID="{D2B145AE-E72F-4382-A6D1-C1977481AF26}" presName="linear" presStyleCnt="0">
        <dgm:presLayoutVars>
          <dgm:dir/>
          <dgm:animLvl val="lvl"/>
          <dgm:resizeHandles val="exact"/>
        </dgm:presLayoutVars>
      </dgm:prSet>
      <dgm:spPr/>
      <dgm:t>
        <a:bodyPr/>
        <a:lstStyle/>
        <a:p>
          <a:endParaRPr lang="en-US"/>
        </a:p>
      </dgm:t>
    </dgm:pt>
    <dgm:pt modelId="{ED7462E7-588F-44FF-86BB-351DE7CBECB0}" type="pres">
      <dgm:prSet presAssocID="{8747FD31-65A2-4013-930E-8F60E21549CF}" presName="parentLin" presStyleCnt="0"/>
      <dgm:spPr/>
    </dgm:pt>
    <dgm:pt modelId="{AE812261-D0CD-4019-A20B-C7BCF06682C0}" type="pres">
      <dgm:prSet presAssocID="{8747FD31-65A2-4013-930E-8F60E21549CF}" presName="parentLeftMargin" presStyleLbl="node1" presStyleIdx="0" presStyleCnt="3"/>
      <dgm:spPr/>
      <dgm:t>
        <a:bodyPr/>
        <a:lstStyle/>
        <a:p>
          <a:endParaRPr lang="en-US"/>
        </a:p>
      </dgm:t>
    </dgm:pt>
    <dgm:pt modelId="{2D11C603-0E02-42B4-9356-A60B5B3DECAE}" type="pres">
      <dgm:prSet presAssocID="{8747FD31-65A2-4013-930E-8F60E21549CF}" presName="parentText" presStyleLbl="node1" presStyleIdx="0" presStyleCnt="3">
        <dgm:presLayoutVars>
          <dgm:chMax val="0"/>
          <dgm:bulletEnabled val="1"/>
        </dgm:presLayoutVars>
      </dgm:prSet>
      <dgm:spPr/>
      <dgm:t>
        <a:bodyPr/>
        <a:lstStyle/>
        <a:p>
          <a:endParaRPr lang="en-US"/>
        </a:p>
      </dgm:t>
    </dgm:pt>
    <dgm:pt modelId="{6250FD26-24AE-45AA-AE54-A4899F33B091}" type="pres">
      <dgm:prSet presAssocID="{8747FD31-65A2-4013-930E-8F60E21549CF}" presName="negativeSpace" presStyleCnt="0"/>
      <dgm:spPr/>
    </dgm:pt>
    <dgm:pt modelId="{B505A607-E32A-49F9-B7C8-8427A17F4895}" type="pres">
      <dgm:prSet presAssocID="{8747FD31-65A2-4013-930E-8F60E21549CF}" presName="childText" presStyleLbl="conFgAcc1" presStyleIdx="0" presStyleCnt="3">
        <dgm:presLayoutVars>
          <dgm:bulletEnabled val="1"/>
        </dgm:presLayoutVars>
      </dgm:prSet>
      <dgm:spPr/>
      <dgm:t>
        <a:bodyPr/>
        <a:lstStyle/>
        <a:p>
          <a:endParaRPr lang="en-US"/>
        </a:p>
      </dgm:t>
    </dgm:pt>
    <dgm:pt modelId="{F5CEAF99-6196-42CB-B039-751FB194E35D}" type="pres">
      <dgm:prSet presAssocID="{3F0CCDA8-9CDB-4246-AEAC-691F1A20E6B6}" presName="spaceBetweenRectangles" presStyleCnt="0"/>
      <dgm:spPr/>
    </dgm:pt>
    <dgm:pt modelId="{76C6B163-AAB7-4D48-9703-C610FFE5BB65}" type="pres">
      <dgm:prSet presAssocID="{D9BCEB3F-B021-4A70-A75D-B5436ADA365C}" presName="parentLin" presStyleCnt="0"/>
      <dgm:spPr/>
    </dgm:pt>
    <dgm:pt modelId="{6597BFCF-382F-4B5B-8DD0-E113A32F187D}" type="pres">
      <dgm:prSet presAssocID="{D9BCEB3F-B021-4A70-A75D-B5436ADA365C}" presName="parentLeftMargin" presStyleLbl="node1" presStyleIdx="0" presStyleCnt="3"/>
      <dgm:spPr/>
      <dgm:t>
        <a:bodyPr/>
        <a:lstStyle/>
        <a:p>
          <a:endParaRPr lang="en-US"/>
        </a:p>
      </dgm:t>
    </dgm:pt>
    <dgm:pt modelId="{506452C2-1315-4CFC-A1A3-D1A7B1AAAF2B}" type="pres">
      <dgm:prSet presAssocID="{D9BCEB3F-B021-4A70-A75D-B5436ADA365C}" presName="parentText" presStyleLbl="node1" presStyleIdx="1" presStyleCnt="3">
        <dgm:presLayoutVars>
          <dgm:chMax val="0"/>
          <dgm:bulletEnabled val="1"/>
        </dgm:presLayoutVars>
      </dgm:prSet>
      <dgm:spPr/>
      <dgm:t>
        <a:bodyPr/>
        <a:lstStyle/>
        <a:p>
          <a:endParaRPr lang="en-US"/>
        </a:p>
      </dgm:t>
    </dgm:pt>
    <dgm:pt modelId="{44D5D285-6032-41D1-8494-A9EFBDCC07EE}" type="pres">
      <dgm:prSet presAssocID="{D9BCEB3F-B021-4A70-A75D-B5436ADA365C}" presName="negativeSpace" presStyleCnt="0"/>
      <dgm:spPr/>
    </dgm:pt>
    <dgm:pt modelId="{FA12E9EA-8FBF-4B45-A140-0F77A06E7936}" type="pres">
      <dgm:prSet presAssocID="{D9BCEB3F-B021-4A70-A75D-B5436ADA365C}" presName="childText" presStyleLbl="conFgAcc1" presStyleIdx="1" presStyleCnt="3">
        <dgm:presLayoutVars>
          <dgm:bulletEnabled val="1"/>
        </dgm:presLayoutVars>
      </dgm:prSet>
      <dgm:spPr/>
      <dgm:t>
        <a:bodyPr/>
        <a:lstStyle/>
        <a:p>
          <a:endParaRPr lang="en-US"/>
        </a:p>
      </dgm:t>
    </dgm:pt>
    <dgm:pt modelId="{4D2D93DB-E3F4-40A7-BE6B-FDF81A11F108}" type="pres">
      <dgm:prSet presAssocID="{2106F99A-8A11-4B20-9555-E930C145BED3}" presName="spaceBetweenRectangles" presStyleCnt="0"/>
      <dgm:spPr/>
    </dgm:pt>
    <dgm:pt modelId="{738B33F2-F4A9-458D-B71C-723E44DBB786}" type="pres">
      <dgm:prSet presAssocID="{9CB6E5F5-CE04-4DF1-BCB3-CE4ED2129F8E}" presName="parentLin" presStyleCnt="0"/>
      <dgm:spPr/>
    </dgm:pt>
    <dgm:pt modelId="{BFC79491-6D91-4D95-8ABB-36B787938B71}" type="pres">
      <dgm:prSet presAssocID="{9CB6E5F5-CE04-4DF1-BCB3-CE4ED2129F8E}" presName="parentLeftMargin" presStyleLbl="node1" presStyleIdx="1" presStyleCnt="3"/>
      <dgm:spPr/>
      <dgm:t>
        <a:bodyPr/>
        <a:lstStyle/>
        <a:p>
          <a:endParaRPr lang="en-US"/>
        </a:p>
      </dgm:t>
    </dgm:pt>
    <dgm:pt modelId="{AC5CDE23-AB97-4CB0-9D81-CEC24D29853F}" type="pres">
      <dgm:prSet presAssocID="{9CB6E5F5-CE04-4DF1-BCB3-CE4ED2129F8E}" presName="parentText" presStyleLbl="node1" presStyleIdx="2" presStyleCnt="3">
        <dgm:presLayoutVars>
          <dgm:chMax val="0"/>
          <dgm:bulletEnabled val="1"/>
        </dgm:presLayoutVars>
      </dgm:prSet>
      <dgm:spPr/>
      <dgm:t>
        <a:bodyPr/>
        <a:lstStyle/>
        <a:p>
          <a:endParaRPr lang="en-US"/>
        </a:p>
      </dgm:t>
    </dgm:pt>
    <dgm:pt modelId="{A1461743-4314-4E55-8842-6F45A9E886C2}" type="pres">
      <dgm:prSet presAssocID="{9CB6E5F5-CE04-4DF1-BCB3-CE4ED2129F8E}" presName="negativeSpace" presStyleCnt="0"/>
      <dgm:spPr/>
    </dgm:pt>
    <dgm:pt modelId="{5949C4BA-BC59-4ADD-A74D-D7A55A29059F}" type="pres">
      <dgm:prSet presAssocID="{9CB6E5F5-CE04-4DF1-BCB3-CE4ED2129F8E}" presName="childText" presStyleLbl="conFgAcc1" presStyleIdx="2" presStyleCnt="3">
        <dgm:presLayoutVars>
          <dgm:bulletEnabled val="1"/>
        </dgm:presLayoutVars>
      </dgm:prSet>
      <dgm:spPr/>
      <dgm:t>
        <a:bodyPr/>
        <a:lstStyle/>
        <a:p>
          <a:endParaRPr lang="en-US"/>
        </a:p>
      </dgm:t>
    </dgm:pt>
  </dgm:ptLst>
  <dgm:cxnLst>
    <dgm:cxn modelId="{126ADCEF-A3AD-4FBB-94E2-A763D32FDDE7}" srcId="{D2B145AE-E72F-4382-A6D1-C1977481AF26}" destId="{9CB6E5F5-CE04-4DF1-BCB3-CE4ED2129F8E}" srcOrd="2" destOrd="0" parTransId="{A0585907-B538-483E-BB29-B1119528BC68}" sibTransId="{5AE63E02-9157-467C-81C4-F8BEBEADCFBD}"/>
    <dgm:cxn modelId="{54760CE5-2E7A-4D09-B20C-DB2816901A6D}" type="presOf" srcId="{D9BCEB3F-B021-4A70-A75D-B5436ADA365C}" destId="{6597BFCF-382F-4B5B-8DD0-E113A32F187D}" srcOrd="0" destOrd="0" presId="urn:microsoft.com/office/officeart/2005/8/layout/list1"/>
    <dgm:cxn modelId="{FF28A0F7-DCE5-4A22-A0C5-EBA520E09BEB}" srcId="{D2B145AE-E72F-4382-A6D1-C1977481AF26}" destId="{8747FD31-65A2-4013-930E-8F60E21549CF}" srcOrd="0" destOrd="0" parTransId="{EF050CA0-D150-4938-8526-6B1BAC57AB3E}" sibTransId="{3F0CCDA8-9CDB-4246-AEAC-691F1A20E6B6}"/>
    <dgm:cxn modelId="{AE4B5052-6E8D-4C60-A98A-55C3560BB985}" type="presOf" srcId="{D2B145AE-E72F-4382-A6D1-C1977481AF26}" destId="{D6337174-21EA-41C8-83B2-4F3985151E3B}" srcOrd="0" destOrd="0" presId="urn:microsoft.com/office/officeart/2005/8/layout/list1"/>
    <dgm:cxn modelId="{335D8BEC-62A6-4A5C-BA97-E20B09684676}" type="presOf" srcId="{8747FD31-65A2-4013-930E-8F60E21549CF}" destId="{AE812261-D0CD-4019-A20B-C7BCF06682C0}" srcOrd="0" destOrd="0" presId="urn:microsoft.com/office/officeart/2005/8/layout/list1"/>
    <dgm:cxn modelId="{73E5713A-9105-44C6-8CDE-92A10ABE8247}" type="presOf" srcId="{D9BCEB3F-B021-4A70-A75D-B5436ADA365C}" destId="{506452C2-1315-4CFC-A1A3-D1A7B1AAAF2B}" srcOrd="1" destOrd="0" presId="urn:microsoft.com/office/officeart/2005/8/layout/list1"/>
    <dgm:cxn modelId="{59CADA76-8DB5-45BC-8B87-7143E57423C6}" type="presOf" srcId="{9CB6E5F5-CE04-4DF1-BCB3-CE4ED2129F8E}" destId="{BFC79491-6D91-4D95-8ABB-36B787938B71}" srcOrd="0" destOrd="0" presId="urn:microsoft.com/office/officeart/2005/8/layout/list1"/>
    <dgm:cxn modelId="{B9946C03-DBF7-435A-A219-CE967FA23FDB}" srcId="{8747FD31-65A2-4013-930E-8F60E21549CF}" destId="{FB82346A-FD7E-4C7D-B109-6161A052AA51}" srcOrd="0" destOrd="0" parTransId="{CFF49FD0-FF8B-44AF-9C30-45D55F0576BD}" sibTransId="{579E5A2E-0925-44E5-876F-591EF5663972}"/>
    <dgm:cxn modelId="{F99E7DE6-75E5-450D-B28D-9678326D2156}" type="presOf" srcId="{679148B1-53BE-418E-8910-6966D7B160CB}" destId="{FA12E9EA-8FBF-4B45-A140-0F77A06E7936}" srcOrd="0" destOrd="0" presId="urn:microsoft.com/office/officeart/2005/8/layout/list1"/>
    <dgm:cxn modelId="{9C45F8CE-EC33-48C0-8FAE-DF71187DDF53}" type="presOf" srcId="{FB82346A-FD7E-4C7D-B109-6161A052AA51}" destId="{B505A607-E32A-49F9-B7C8-8427A17F4895}" srcOrd="0" destOrd="0" presId="urn:microsoft.com/office/officeart/2005/8/layout/list1"/>
    <dgm:cxn modelId="{60A324C8-5F4A-4F46-8691-ECED21D994E1}" srcId="{9CB6E5F5-CE04-4DF1-BCB3-CE4ED2129F8E}" destId="{32F58CA6-55D8-45A7-8DE9-9933F5E27C9C}" srcOrd="0" destOrd="0" parTransId="{4B5A8A29-200B-4C92-8DD0-425B8A7EF653}" sibTransId="{2A4556EE-8F65-4997-87A7-61FDEDAFC8B8}"/>
    <dgm:cxn modelId="{06289CC2-5A1E-4271-B9E0-1808776D9DFA}" type="presOf" srcId="{8747FD31-65A2-4013-930E-8F60E21549CF}" destId="{2D11C603-0E02-42B4-9356-A60B5B3DECAE}" srcOrd="1" destOrd="0" presId="urn:microsoft.com/office/officeart/2005/8/layout/list1"/>
    <dgm:cxn modelId="{EDD7E4AD-2ED1-4975-B1BD-BC4FA712D87C}" type="presOf" srcId="{9CB6E5F5-CE04-4DF1-BCB3-CE4ED2129F8E}" destId="{AC5CDE23-AB97-4CB0-9D81-CEC24D29853F}" srcOrd="1" destOrd="0" presId="urn:microsoft.com/office/officeart/2005/8/layout/list1"/>
    <dgm:cxn modelId="{7DCB7015-1DF9-44E7-AEF3-977A40A06025}" srcId="{D2B145AE-E72F-4382-A6D1-C1977481AF26}" destId="{D9BCEB3F-B021-4A70-A75D-B5436ADA365C}" srcOrd="1" destOrd="0" parTransId="{09CC9A2C-9771-4ACE-88AF-9DEFBA9BB085}" sibTransId="{2106F99A-8A11-4B20-9555-E930C145BED3}"/>
    <dgm:cxn modelId="{3E677738-B55B-4D97-85F4-31E3A2727F81}" type="presOf" srcId="{32F58CA6-55D8-45A7-8DE9-9933F5E27C9C}" destId="{5949C4BA-BC59-4ADD-A74D-D7A55A29059F}" srcOrd="0" destOrd="0" presId="urn:microsoft.com/office/officeart/2005/8/layout/list1"/>
    <dgm:cxn modelId="{A2243080-CA58-4A17-BC19-1CDBEDCA2B02}" srcId="{D9BCEB3F-B021-4A70-A75D-B5436ADA365C}" destId="{679148B1-53BE-418E-8910-6966D7B160CB}" srcOrd="0" destOrd="0" parTransId="{DE29827A-F6F2-458D-BFBB-807E6199B810}" sibTransId="{59B3740D-8234-4F90-AD7C-7AB323A1BA07}"/>
    <dgm:cxn modelId="{CD76616A-2C51-4FCD-A3F7-3D3A363BD1E7}" type="presParOf" srcId="{D6337174-21EA-41C8-83B2-4F3985151E3B}" destId="{ED7462E7-588F-44FF-86BB-351DE7CBECB0}" srcOrd="0" destOrd="0" presId="urn:microsoft.com/office/officeart/2005/8/layout/list1"/>
    <dgm:cxn modelId="{D3921404-D47F-42F9-BFAF-1ADBDEF034C7}" type="presParOf" srcId="{ED7462E7-588F-44FF-86BB-351DE7CBECB0}" destId="{AE812261-D0CD-4019-A20B-C7BCF06682C0}" srcOrd="0" destOrd="0" presId="urn:microsoft.com/office/officeart/2005/8/layout/list1"/>
    <dgm:cxn modelId="{FCCB3112-BE5D-496D-BBA4-C44C0F0340E5}" type="presParOf" srcId="{ED7462E7-588F-44FF-86BB-351DE7CBECB0}" destId="{2D11C603-0E02-42B4-9356-A60B5B3DECAE}" srcOrd="1" destOrd="0" presId="urn:microsoft.com/office/officeart/2005/8/layout/list1"/>
    <dgm:cxn modelId="{3DC77EA0-77E7-448E-953C-812B4E21AE3F}" type="presParOf" srcId="{D6337174-21EA-41C8-83B2-4F3985151E3B}" destId="{6250FD26-24AE-45AA-AE54-A4899F33B091}" srcOrd="1" destOrd="0" presId="urn:microsoft.com/office/officeart/2005/8/layout/list1"/>
    <dgm:cxn modelId="{088C2954-87F5-4598-BB0C-0BC96B1606E6}" type="presParOf" srcId="{D6337174-21EA-41C8-83B2-4F3985151E3B}" destId="{B505A607-E32A-49F9-B7C8-8427A17F4895}" srcOrd="2" destOrd="0" presId="urn:microsoft.com/office/officeart/2005/8/layout/list1"/>
    <dgm:cxn modelId="{ABF97715-9B26-45EB-8BE8-E432C5B00E57}" type="presParOf" srcId="{D6337174-21EA-41C8-83B2-4F3985151E3B}" destId="{F5CEAF99-6196-42CB-B039-751FB194E35D}" srcOrd="3" destOrd="0" presId="urn:microsoft.com/office/officeart/2005/8/layout/list1"/>
    <dgm:cxn modelId="{264ED50B-370C-4ADB-B1EA-17024EA84F2F}" type="presParOf" srcId="{D6337174-21EA-41C8-83B2-4F3985151E3B}" destId="{76C6B163-AAB7-4D48-9703-C610FFE5BB65}" srcOrd="4" destOrd="0" presId="urn:microsoft.com/office/officeart/2005/8/layout/list1"/>
    <dgm:cxn modelId="{4E817621-B292-4861-B2F9-B0EA8E7E18DC}" type="presParOf" srcId="{76C6B163-AAB7-4D48-9703-C610FFE5BB65}" destId="{6597BFCF-382F-4B5B-8DD0-E113A32F187D}" srcOrd="0" destOrd="0" presId="urn:microsoft.com/office/officeart/2005/8/layout/list1"/>
    <dgm:cxn modelId="{844AC461-0CBC-413C-B752-1EB3489F47A0}" type="presParOf" srcId="{76C6B163-AAB7-4D48-9703-C610FFE5BB65}" destId="{506452C2-1315-4CFC-A1A3-D1A7B1AAAF2B}" srcOrd="1" destOrd="0" presId="urn:microsoft.com/office/officeart/2005/8/layout/list1"/>
    <dgm:cxn modelId="{C3431D28-CD1D-41C9-9FC5-7A57FB3FE90C}" type="presParOf" srcId="{D6337174-21EA-41C8-83B2-4F3985151E3B}" destId="{44D5D285-6032-41D1-8494-A9EFBDCC07EE}" srcOrd="5" destOrd="0" presId="urn:microsoft.com/office/officeart/2005/8/layout/list1"/>
    <dgm:cxn modelId="{7794D689-BFF3-45A8-BF6D-2522A84B8E45}" type="presParOf" srcId="{D6337174-21EA-41C8-83B2-4F3985151E3B}" destId="{FA12E9EA-8FBF-4B45-A140-0F77A06E7936}" srcOrd="6" destOrd="0" presId="urn:microsoft.com/office/officeart/2005/8/layout/list1"/>
    <dgm:cxn modelId="{2A8DEB69-FCE5-4882-8F52-A4F20F6850BA}" type="presParOf" srcId="{D6337174-21EA-41C8-83B2-4F3985151E3B}" destId="{4D2D93DB-E3F4-40A7-BE6B-FDF81A11F108}" srcOrd="7" destOrd="0" presId="urn:microsoft.com/office/officeart/2005/8/layout/list1"/>
    <dgm:cxn modelId="{0E143517-3FBB-4885-8252-25EF6D621435}" type="presParOf" srcId="{D6337174-21EA-41C8-83B2-4F3985151E3B}" destId="{738B33F2-F4A9-458D-B71C-723E44DBB786}" srcOrd="8" destOrd="0" presId="urn:microsoft.com/office/officeart/2005/8/layout/list1"/>
    <dgm:cxn modelId="{E46CE65E-2F1D-4BA3-98EF-7D8A9EFBC62C}" type="presParOf" srcId="{738B33F2-F4A9-458D-B71C-723E44DBB786}" destId="{BFC79491-6D91-4D95-8ABB-36B787938B71}" srcOrd="0" destOrd="0" presId="urn:microsoft.com/office/officeart/2005/8/layout/list1"/>
    <dgm:cxn modelId="{E00A5916-DD1F-4508-B4BF-4BD73B2CBDAC}" type="presParOf" srcId="{738B33F2-F4A9-458D-B71C-723E44DBB786}" destId="{AC5CDE23-AB97-4CB0-9D81-CEC24D29853F}" srcOrd="1" destOrd="0" presId="urn:microsoft.com/office/officeart/2005/8/layout/list1"/>
    <dgm:cxn modelId="{A9FC3A11-960B-45EB-B522-863E264B9831}" type="presParOf" srcId="{D6337174-21EA-41C8-83B2-4F3985151E3B}" destId="{A1461743-4314-4E55-8842-6F45A9E886C2}" srcOrd="9" destOrd="0" presId="urn:microsoft.com/office/officeart/2005/8/layout/list1"/>
    <dgm:cxn modelId="{5375F865-C368-40C5-9766-B1A0002CB734}" type="presParOf" srcId="{D6337174-21EA-41C8-83B2-4F3985151E3B}" destId="{5949C4BA-BC59-4ADD-A74D-D7A55A29059F}"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BD06-EB2A-4F61-BA84-4D9B1E01D888}">
      <dsp:nvSpPr>
        <dsp:cNvPr id="0" name=""/>
        <dsp:cNvSpPr/>
      </dsp:nvSpPr>
      <dsp:spPr>
        <a:xfrm>
          <a:off x="1963678" y="1038982"/>
          <a:ext cx="2236514" cy="1928690"/>
        </a:xfrm>
        <a:prstGeom prst="hexagon">
          <a:avLst>
            <a:gd name="adj" fmla="val 25000"/>
            <a:gd name="vf" fmla="val 11547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N95.58bn</a:t>
          </a:r>
        </a:p>
      </dsp:txBody>
      <dsp:txXfrm>
        <a:off x="2310778" y="1338309"/>
        <a:ext cx="1542314" cy="1330036"/>
      </dsp:txXfrm>
    </dsp:sp>
    <dsp:sp modelId="{7D038897-239D-446B-812E-CD0F8E10EB01}">
      <dsp:nvSpPr>
        <dsp:cNvPr id="0" name=""/>
        <dsp:cNvSpPr/>
      </dsp:nvSpPr>
      <dsp:spPr>
        <a:xfrm>
          <a:off x="2033520" y="1890704"/>
          <a:ext cx="261319" cy="225543"/>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779893-4341-415D-89AC-38125F9A7C87}">
      <dsp:nvSpPr>
        <dsp:cNvPr id="0" name=""/>
        <dsp:cNvSpPr/>
      </dsp:nvSpPr>
      <dsp:spPr>
        <a:xfrm>
          <a:off x="93638" y="0"/>
          <a:ext cx="2236514" cy="1928690"/>
        </a:xfrm>
        <a:prstGeom prst="hexagon">
          <a:avLst>
            <a:gd name="adj" fmla="val 25000"/>
            <a:gd name="vf" fmla="val 115470"/>
          </a:avLst>
        </a:prstGeom>
        <a:blipFill rotWithShape="1">
          <a:blip xmlns:r="http://schemas.openxmlformats.org/officeDocument/2006/relationships" r:embed="rId1"/>
          <a:srcRect/>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3EA0F-EC23-48E3-8D37-FEA05201EEAC}">
      <dsp:nvSpPr>
        <dsp:cNvPr id="0" name=""/>
        <dsp:cNvSpPr/>
      </dsp:nvSpPr>
      <dsp:spPr>
        <a:xfrm>
          <a:off x="1617607" y="1662490"/>
          <a:ext cx="261319" cy="225543"/>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262662-431F-46CE-878A-E6771919374B}">
      <dsp:nvSpPr>
        <dsp:cNvPr id="0" name=""/>
        <dsp:cNvSpPr/>
      </dsp:nvSpPr>
      <dsp:spPr>
        <a:xfrm>
          <a:off x="3834502" y="0"/>
          <a:ext cx="2236514" cy="1928690"/>
        </a:xfrm>
        <a:prstGeom prst="hexagon">
          <a:avLst>
            <a:gd name="adj" fmla="val 25000"/>
            <a:gd name="vf" fmla="val 115470"/>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3020" rIns="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N19.80bn</a:t>
          </a:r>
        </a:p>
      </dsp:txBody>
      <dsp:txXfrm>
        <a:off x="4181602" y="299327"/>
        <a:ext cx="1542314" cy="1330036"/>
      </dsp:txXfrm>
    </dsp:sp>
    <dsp:sp modelId="{9E60E7AE-8F5A-44AE-AFD1-DC38A9D0E948}">
      <dsp:nvSpPr>
        <dsp:cNvPr id="0" name=""/>
        <dsp:cNvSpPr/>
      </dsp:nvSpPr>
      <dsp:spPr>
        <a:xfrm>
          <a:off x="5358471" y="1662490"/>
          <a:ext cx="261319" cy="225543"/>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E7F075-3F87-4C34-87A2-2509D2B6ED81}">
      <dsp:nvSpPr>
        <dsp:cNvPr id="0" name=""/>
        <dsp:cNvSpPr/>
      </dsp:nvSpPr>
      <dsp:spPr>
        <a:xfrm>
          <a:off x="5704542" y="1038982"/>
          <a:ext cx="2236514" cy="1928690"/>
        </a:xfrm>
        <a:prstGeom prst="hexagon">
          <a:avLst>
            <a:gd name="adj" fmla="val 25000"/>
            <a:gd name="vf" fmla="val 115470"/>
          </a:avLst>
        </a:prstGeom>
        <a:blipFill rotWithShape="1">
          <a:blip xmlns:r="http://schemas.openxmlformats.org/officeDocument/2006/relationships" r:embed="rId2"/>
          <a:srcRect/>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12B883-332D-4B6C-9D3E-9CC330F195F7}">
      <dsp:nvSpPr>
        <dsp:cNvPr id="0" name=""/>
        <dsp:cNvSpPr/>
      </dsp:nvSpPr>
      <dsp:spPr>
        <a:xfrm>
          <a:off x="5774384" y="1890704"/>
          <a:ext cx="261319" cy="225543"/>
        </a:xfrm>
        <a:prstGeom prst="hexagon">
          <a:avLst>
            <a:gd name="adj" fmla="val 25000"/>
            <a:gd name="vf" fmla="val 115470"/>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5A607-E32A-49F9-B7C8-8427A17F4895}">
      <dsp:nvSpPr>
        <dsp:cNvPr id="0" name=""/>
        <dsp:cNvSpPr/>
      </dsp:nvSpPr>
      <dsp:spPr>
        <a:xfrm>
          <a:off x="0" y="524640"/>
          <a:ext cx="4930132" cy="13041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2633" tIns="479044" rIns="382633"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Onboarding of brokers on the exchange</a:t>
          </a:r>
        </a:p>
      </dsp:txBody>
      <dsp:txXfrm>
        <a:off x="0" y="524640"/>
        <a:ext cx="4930132" cy="1304100"/>
      </dsp:txXfrm>
    </dsp:sp>
    <dsp:sp modelId="{2D11C603-0E02-42B4-9356-A60B5B3DECAE}">
      <dsp:nvSpPr>
        <dsp:cNvPr id="0" name=""/>
        <dsp:cNvSpPr/>
      </dsp:nvSpPr>
      <dsp:spPr>
        <a:xfrm>
          <a:off x="246506" y="185160"/>
          <a:ext cx="3451093" cy="6789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443" tIns="0" rIns="130443" bIns="0" numCol="1" spcCol="1270" anchor="ctr" anchorCtr="0">
          <a:noAutofit/>
        </a:bodyPr>
        <a:lstStyle/>
        <a:p>
          <a:pPr marL="0" lvl="0" indent="0" algn="l" defTabSz="1022350">
            <a:lnSpc>
              <a:spcPct val="90000"/>
            </a:lnSpc>
            <a:spcBef>
              <a:spcPct val="0"/>
            </a:spcBef>
            <a:spcAft>
              <a:spcPct val="35000"/>
            </a:spcAft>
            <a:buNone/>
          </a:pPr>
          <a:r>
            <a:rPr lang="en-US" sz="2300" kern="1200" dirty="0"/>
            <a:t>Market Development</a:t>
          </a:r>
        </a:p>
      </dsp:txBody>
      <dsp:txXfrm>
        <a:off x="279650" y="218304"/>
        <a:ext cx="3384805" cy="612672"/>
      </dsp:txXfrm>
    </dsp:sp>
    <dsp:sp modelId="{FA12E9EA-8FBF-4B45-A140-0F77A06E7936}">
      <dsp:nvSpPr>
        <dsp:cNvPr id="0" name=""/>
        <dsp:cNvSpPr/>
      </dsp:nvSpPr>
      <dsp:spPr>
        <a:xfrm>
          <a:off x="0" y="2292420"/>
          <a:ext cx="4930132" cy="13041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2633" tIns="479044" rIns="382633"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Maize, Paddy Rice, Soybean indexes</a:t>
          </a:r>
        </a:p>
      </dsp:txBody>
      <dsp:txXfrm>
        <a:off x="0" y="2292420"/>
        <a:ext cx="4930132" cy="1304100"/>
      </dsp:txXfrm>
    </dsp:sp>
    <dsp:sp modelId="{506452C2-1315-4CFC-A1A3-D1A7B1AAAF2B}">
      <dsp:nvSpPr>
        <dsp:cNvPr id="0" name=""/>
        <dsp:cNvSpPr/>
      </dsp:nvSpPr>
      <dsp:spPr>
        <a:xfrm>
          <a:off x="246506" y="1952940"/>
          <a:ext cx="3451093" cy="6789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443" tIns="0" rIns="130443" bIns="0" numCol="1" spcCol="1270" anchor="ctr" anchorCtr="0">
          <a:noAutofit/>
        </a:bodyPr>
        <a:lstStyle/>
        <a:p>
          <a:pPr marL="0" lvl="0" indent="0" algn="l" defTabSz="1022350">
            <a:lnSpc>
              <a:spcPct val="90000"/>
            </a:lnSpc>
            <a:spcBef>
              <a:spcPct val="0"/>
            </a:spcBef>
            <a:spcAft>
              <a:spcPct val="35000"/>
            </a:spcAft>
            <a:buNone/>
          </a:pPr>
          <a:r>
            <a:rPr lang="en-US" sz="2300" kern="1200" dirty="0"/>
            <a:t>Indexes Development</a:t>
          </a:r>
        </a:p>
      </dsp:txBody>
      <dsp:txXfrm>
        <a:off x="279650" y="1986084"/>
        <a:ext cx="3384805" cy="612672"/>
      </dsp:txXfrm>
    </dsp:sp>
    <dsp:sp modelId="{5949C4BA-BC59-4ADD-A74D-D7A55A29059F}">
      <dsp:nvSpPr>
        <dsp:cNvPr id="0" name=""/>
        <dsp:cNvSpPr/>
      </dsp:nvSpPr>
      <dsp:spPr>
        <a:xfrm>
          <a:off x="0" y="4060200"/>
          <a:ext cx="4930132" cy="97807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2633" tIns="479044" rIns="382633"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$500mill</a:t>
          </a:r>
        </a:p>
      </dsp:txBody>
      <dsp:txXfrm>
        <a:off x="0" y="4060200"/>
        <a:ext cx="4930132" cy="978075"/>
      </dsp:txXfrm>
    </dsp:sp>
    <dsp:sp modelId="{AC5CDE23-AB97-4CB0-9D81-CEC24D29853F}">
      <dsp:nvSpPr>
        <dsp:cNvPr id="0" name=""/>
        <dsp:cNvSpPr/>
      </dsp:nvSpPr>
      <dsp:spPr>
        <a:xfrm>
          <a:off x="246506" y="3720720"/>
          <a:ext cx="3451093" cy="6789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0443" tIns="0" rIns="130443" bIns="0" numCol="1" spcCol="1270" anchor="ctr" anchorCtr="0">
          <a:noAutofit/>
        </a:bodyPr>
        <a:lstStyle/>
        <a:p>
          <a:pPr marL="0" lvl="0" indent="0" algn="l" defTabSz="1022350">
            <a:lnSpc>
              <a:spcPct val="90000"/>
            </a:lnSpc>
            <a:spcBef>
              <a:spcPct val="0"/>
            </a:spcBef>
            <a:spcAft>
              <a:spcPct val="35000"/>
            </a:spcAft>
            <a:buNone/>
          </a:pPr>
          <a:r>
            <a:rPr lang="en-US" sz="2300" kern="1200" dirty="0"/>
            <a:t>Food Security Fund</a:t>
          </a:r>
        </a:p>
      </dsp:txBody>
      <dsp:txXfrm>
        <a:off x="279650" y="3753864"/>
        <a:ext cx="3384805" cy="612672"/>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462462-97AF-42A8-B4D5-18ABA84CD832}" type="datetime1">
              <a:rPr lang="en-GB" smtClean="0">
                <a:solidFill>
                  <a:prstClr val="black">
                    <a:tint val="75000"/>
                  </a:prstClr>
                </a:solidFill>
              </a:rPr>
              <a:pPr/>
              <a:t>07/11/2017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grpSp>
        <p:nvGrpSpPr>
          <p:cNvPr id="8" name="Group 7"/>
          <p:cNvGrpSpPr/>
          <p:nvPr userDrawn="1"/>
        </p:nvGrpSpPr>
        <p:grpSpPr>
          <a:xfrm>
            <a:off x="457200" y="3573016"/>
            <a:ext cx="8254800" cy="1584176"/>
            <a:chOff x="457200" y="836712"/>
            <a:chExt cx="8254460" cy="288032"/>
          </a:xfrm>
        </p:grpSpPr>
        <p:sp>
          <p:nvSpPr>
            <p:cNvPr id="9" name="Rectangle 8"/>
            <p:cNvSpPr/>
            <p:nvPr/>
          </p:nvSpPr>
          <p:spPr>
            <a:xfrm>
              <a:off x="457200" y="836712"/>
              <a:ext cx="576000" cy="288032"/>
            </a:xfrm>
            <a:prstGeom prst="rect">
              <a:avLst/>
            </a:prstGeom>
            <a:solidFill>
              <a:srgbClr val="DD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0" name="Rectangle 9"/>
            <p:cNvSpPr/>
            <p:nvPr/>
          </p:nvSpPr>
          <p:spPr>
            <a:xfrm>
              <a:off x="1033200" y="836712"/>
              <a:ext cx="7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1" name="Rectangle 10"/>
            <p:cNvSpPr/>
            <p:nvPr/>
          </p:nvSpPr>
          <p:spPr>
            <a:xfrm>
              <a:off x="1105200" y="836712"/>
              <a:ext cx="7606460" cy="288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grpSp>
      <p:sp>
        <p:nvSpPr>
          <p:cNvPr id="3" name="Subtitle 2"/>
          <p:cNvSpPr>
            <a:spLocks noGrp="1"/>
          </p:cNvSpPr>
          <p:nvPr>
            <p:ph type="subTitle" idx="1"/>
          </p:nvPr>
        </p:nvSpPr>
        <p:spPr>
          <a:xfrm>
            <a:off x="1187625" y="3573016"/>
            <a:ext cx="7416824" cy="1584176"/>
          </a:xfrm>
        </p:spPr>
        <p:txBody>
          <a:bodyPr anchor="ctr">
            <a:normAutofit/>
          </a:bodyPr>
          <a:lstStyle>
            <a:lvl1pPr marL="0" indent="0" algn="ctr">
              <a:buNone/>
              <a:defRPr sz="2250" b="1">
                <a:solidFill>
                  <a:schemeClr val="bg1"/>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endParaRPr lang="en-GB" dirty="0"/>
          </a:p>
        </p:txBody>
      </p:sp>
      <p:pic>
        <p:nvPicPr>
          <p:cNvPr id="2" name="Picture 1"/>
          <p:cNvPicPr>
            <a:picLocks noChangeAspect="1"/>
          </p:cNvPicPr>
          <p:nvPr userDrawn="1"/>
        </p:nvPicPr>
        <p:blipFill>
          <a:blip r:embed="rId2" cstate="print"/>
          <a:stretch>
            <a:fillRect/>
          </a:stretch>
        </p:blipFill>
        <p:spPr>
          <a:xfrm>
            <a:off x="2903220" y="2077943"/>
            <a:ext cx="3337560" cy="1134811"/>
          </a:xfrm>
          <a:prstGeom prst="rect">
            <a:avLst/>
          </a:prstGeom>
        </p:spPr>
      </p:pic>
    </p:spTree>
    <p:extLst>
      <p:ext uri="{BB962C8B-B14F-4D97-AF65-F5344CB8AC3E}">
        <p14:creationId xmlns:p14="http://schemas.microsoft.com/office/powerpoint/2010/main" xmlns="" val="235001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8A2593-67FF-45BB-81F3-CD0A99BCE378}" type="datetime1">
              <a:rPr lang="en-GB" smtClean="0">
                <a:solidFill>
                  <a:prstClr val="black">
                    <a:tint val="75000"/>
                  </a:prstClr>
                </a:solidFill>
              </a:rPr>
              <a:pPr/>
              <a:t>07/11/2017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sp>
        <p:nvSpPr>
          <p:cNvPr id="7" name="Picture Placeholder 6"/>
          <p:cNvSpPr>
            <a:spLocks noGrp="1"/>
          </p:cNvSpPr>
          <p:nvPr>
            <p:ph type="pic" sz="quarter" idx="13"/>
          </p:nvPr>
        </p:nvSpPr>
        <p:spPr>
          <a:xfrm>
            <a:off x="0" y="0"/>
            <a:ext cx="9144000" cy="6858000"/>
          </a:xfrm>
        </p:spPr>
        <p:txBody>
          <a:bodyPr/>
          <a:lstStyle/>
          <a:p>
            <a:endParaRPr lang="en-US"/>
          </a:p>
        </p:txBody>
      </p:sp>
      <p:pic>
        <p:nvPicPr>
          <p:cNvPr id="8" name="Picture 7"/>
          <p:cNvPicPr>
            <a:picLocks noChangeAspect="1"/>
          </p:cNvPicPr>
          <p:nvPr userDrawn="1"/>
        </p:nvPicPr>
        <p:blipFill>
          <a:blip r:embed="rId2" cstate="print"/>
          <a:stretch>
            <a:fillRect/>
          </a:stretch>
        </p:blipFill>
        <p:spPr>
          <a:xfrm>
            <a:off x="6675120" y="5605919"/>
            <a:ext cx="2011680" cy="682796"/>
          </a:xfrm>
          <a:prstGeom prst="rect">
            <a:avLst/>
          </a:prstGeom>
        </p:spPr>
      </p:pic>
    </p:spTree>
    <p:extLst>
      <p:ext uri="{BB962C8B-B14F-4D97-AF65-F5344CB8AC3E}">
        <p14:creationId xmlns:p14="http://schemas.microsoft.com/office/powerpoint/2010/main" xmlns="" val="326157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23729" y="116632"/>
            <a:ext cx="6840760" cy="720080"/>
          </a:xfrm>
        </p:spPr>
        <p:txBody>
          <a:bodyPr>
            <a:normAutofit/>
          </a:bodyPr>
          <a:lstStyle>
            <a:lvl1pPr>
              <a:defRPr sz="1500" b="1">
                <a:solidFill>
                  <a:schemeClr val="tx1">
                    <a:lumMod val="85000"/>
                    <a:lumOff val="15000"/>
                  </a:schemeClr>
                </a:solidFill>
                <a:latin typeface="Century Gothic" panose="020B050202020202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E217FFC-6A28-42A8-9B06-94C4DC870E88}" type="datetime1">
              <a:rPr lang="en-GB" smtClean="0">
                <a:solidFill>
                  <a:prstClr val="black">
                    <a:tint val="75000"/>
                  </a:prstClr>
                </a:solidFill>
              </a:rPr>
              <a:pPr/>
              <a:t>07/11/2017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908720"/>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944724"/>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12" y="6354032"/>
            <a:ext cx="91800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79775" y="135274"/>
            <a:ext cx="2011680" cy="682796"/>
          </a:xfrm>
          <a:prstGeom prst="rect">
            <a:avLst/>
          </a:prstGeom>
        </p:spPr>
      </p:pic>
    </p:spTree>
    <p:extLst>
      <p:ext uri="{BB962C8B-B14F-4D97-AF65-F5344CB8AC3E}">
        <p14:creationId xmlns:p14="http://schemas.microsoft.com/office/powerpoint/2010/main" xmlns="" val="1704946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847898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43C933D-7433-40C4-AC84-501B60B0802F}" type="datetime1">
              <a:rPr lang="en-GB" smtClean="0">
                <a:solidFill>
                  <a:prstClr val="black">
                    <a:tint val="75000"/>
                  </a:prstClr>
                </a:solidFill>
              </a:rPr>
              <a:pPr/>
              <a:t>07/11/2017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264076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635377"/>
            <a:ext cx="7280564" cy="1470025"/>
          </a:xfrm>
          <a:prstGeom prst="rect">
            <a:avLst/>
          </a:prstGeo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13B7E348-C86F-4773-8440-5EDDE4FBC6CC}" type="datetime1">
              <a:rPr lang="en-GB" smtClean="0">
                <a:solidFill>
                  <a:prstClr val="black">
                    <a:tint val="75000"/>
                  </a:prstClr>
                </a:solidFill>
              </a:rPr>
              <a:pPr/>
              <a:t>07/11/2017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0FF7CF-E33E-4049-90E1-9B1F10407C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07942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599"/>
            <a:ext cx="8229600" cy="533694"/>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2286000"/>
            <a:ext cx="8229600" cy="396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AAB5E0-33CE-429A-9737-F801A477D305}" type="datetime1">
              <a:rPr lang="en-GB" smtClean="0">
                <a:solidFill>
                  <a:prstClr val="black">
                    <a:tint val="75000"/>
                  </a:prstClr>
                </a:solidFill>
              </a:rPr>
              <a:pPr/>
              <a:t>07/11/2017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0FF7CF-E33E-4049-90E1-9B1F10407C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64581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635377"/>
            <a:ext cx="7280564" cy="1470025"/>
          </a:xfrm>
          <a:prstGeom prst="rect">
            <a:avLst/>
          </a:prstGeo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7B3EE98C-E629-40B4-B150-81B68EF0A085}" type="datetime1">
              <a:rPr lang="en-GB" smtClean="0">
                <a:solidFill>
                  <a:prstClr val="black">
                    <a:tint val="75000"/>
                  </a:prstClr>
                </a:solidFill>
              </a:rPr>
              <a:pPr/>
              <a:t>07/11/2017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0FF7CF-E33E-4049-90E1-9B1F10407CD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8400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Century Gothic" panose="020B0502020202020204" pitchFamily="34" charset="0"/>
              </a:defRPr>
            </a:lvl1pPr>
          </a:lstStyle>
          <a:p>
            <a:fld id="{C5CBDE0B-78AD-4AA4-B485-15101583202B}" type="datetime1">
              <a:rPr lang="en-GB" smtClean="0">
                <a:solidFill>
                  <a:prstClr val="black">
                    <a:tint val="75000"/>
                  </a:prstClr>
                </a:solidFill>
              </a:rPr>
              <a:pPr/>
              <a:t>07/11/2017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entury Gothic" panose="020B0502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entury Gothic" panose="020B0502020202020204" pitchFamily="34" charset="0"/>
              </a:defRPr>
            </a:lvl1p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grpSp>
        <p:nvGrpSpPr>
          <p:cNvPr id="8" name="Group 7"/>
          <p:cNvGrpSpPr/>
          <p:nvPr userDrawn="1"/>
        </p:nvGrpSpPr>
        <p:grpSpPr>
          <a:xfrm>
            <a:off x="457200" y="2708920"/>
            <a:ext cx="8257032" cy="1188720"/>
            <a:chOff x="457200" y="836712"/>
            <a:chExt cx="8254460" cy="288032"/>
          </a:xfrm>
        </p:grpSpPr>
        <p:sp>
          <p:nvSpPr>
            <p:cNvPr id="9" name="Rectangle 8"/>
            <p:cNvSpPr/>
            <p:nvPr/>
          </p:nvSpPr>
          <p:spPr>
            <a:xfrm>
              <a:off x="457200" y="836712"/>
              <a:ext cx="576000" cy="265876"/>
            </a:xfrm>
            <a:prstGeom prst="rect">
              <a:avLst/>
            </a:prstGeom>
            <a:solidFill>
              <a:srgbClr val="DD2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0" name="Rectangle 9"/>
            <p:cNvSpPr/>
            <p:nvPr/>
          </p:nvSpPr>
          <p:spPr>
            <a:xfrm>
              <a:off x="1033200" y="836712"/>
              <a:ext cx="7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sp>
          <p:nvSpPr>
            <p:cNvPr id="11" name="Rectangle 10"/>
            <p:cNvSpPr/>
            <p:nvPr/>
          </p:nvSpPr>
          <p:spPr>
            <a:xfrm>
              <a:off x="1105200" y="836712"/>
              <a:ext cx="7606460" cy="2658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endParaRPr>
            </a:p>
          </p:txBody>
        </p:sp>
      </p:grpSp>
      <p:sp>
        <p:nvSpPr>
          <p:cNvPr id="3" name="Subtitle 2"/>
          <p:cNvSpPr>
            <a:spLocks noGrp="1"/>
          </p:cNvSpPr>
          <p:nvPr>
            <p:ph type="subTitle" idx="1"/>
          </p:nvPr>
        </p:nvSpPr>
        <p:spPr>
          <a:xfrm>
            <a:off x="1187625" y="2708920"/>
            <a:ext cx="7416824" cy="1097280"/>
          </a:xfrm>
        </p:spPr>
        <p:txBody>
          <a:bodyPr anchor="ctr">
            <a:normAutofit/>
          </a:bodyPr>
          <a:lstStyle>
            <a:lvl1pPr marL="0" indent="0" algn="ctr">
              <a:buNone/>
              <a:defRPr sz="2250" b="1">
                <a:solidFill>
                  <a:schemeClr val="bg1"/>
                </a:solidFill>
                <a:effectLst>
                  <a:outerShdw blurRad="38100" dist="38100" dir="2700000" algn="tl">
                    <a:srgbClr val="000000">
                      <a:alpha val="43137"/>
                    </a:srgbClr>
                  </a:outerShdw>
                </a:effectLst>
                <a:latin typeface="Century Gothic" panose="020B0502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pic>
        <p:nvPicPr>
          <p:cNvPr id="12" name="Picture 11"/>
          <p:cNvPicPr>
            <a:picLocks noChangeAspect="1"/>
          </p:cNvPicPr>
          <p:nvPr userDrawn="1"/>
        </p:nvPicPr>
        <p:blipFill>
          <a:blip r:embed="rId2" cstate="print"/>
          <a:stretch>
            <a:fillRect/>
          </a:stretch>
        </p:blipFill>
        <p:spPr>
          <a:xfrm>
            <a:off x="7159752" y="5735543"/>
            <a:ext cx="1554480" cy="528542"/>
          </a:xfrm>
          <a:prstGeom prst="rect">
            <a:avLst/>
          </a:prstGeom>
        </p:spPr>
      </p:pic>
    </p:spTree>
    <p:extLst>
      <p:ext uri="{BB962C8B-B14F-4D97-AF65-F5344CB8AC3E}">
        <p14:creationId xmlns:p14="http://schemas.microsoft.com/office/powerpoint/2010/main" xmlns="" val="251573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8C27AD-FD31-4088-923E-EC31E5CC9A1D}" type="datetime1">
              <a:rPr lang="en-GB" smtClean="0">
                <a:solidFill>
                  <a:prstClr val="black">
                    <a:tint val="75000"/>
                  </a:prstClr>
                </a:solidFill>
              </a:rPr>
              <a:pPr/>
              <a:t>07/11/2017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6381328"/>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6417332"/>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pic>
        <p:nvPicPr>
          <p:cNvPr id="10" name="Picture 10"/>
          <p:cNvPicPr>
            <a:picLocks noChangeAspect="1" noChangeArrowheads="1"/>
          </p:cNvPicPr>
          <p:nvPr userDrawn="1"/>
        </p:nvPicPr>
        <p:blipFill rotWithShape="1">
          <a:blip r:embed="rId2" cstate="print"/>
          <a:srcRect l="21739" b="2801"/>
          <a:stretch/>
        </p:blipFill>
        <p:spPr bwMode="auto">
          <a:xfrm>
            <a:off x="2140772" y="124926"/>
            <a:ext cx="7026092" cy="801795"/>
          </a:xfrm>
          <a:prstGeom prst="rect">
            <a:avLst/>
          </a:prstGeom>
          <a:noFill/>
          <a:ln w="9525">
            <a:noFill/>
            <a:miter lim="800000"/>
            <a:headEnd/>
            <a:tailEnd/>
          </a:ln>
        </p:spPr>
      </p:pic>
      <p:pic>
        <p:nvPicPr>
          <p:cNvPr id="7" name="Picture 6"/>
          <p:cNvPicPr>
            <a:picLocks noChangeAspect="1"/>
          </p:cNvPicPr>
          <p:nvPr userDrawn="1"/>
        </p:nvPicPr>
        <p:blipFill>
          <a:blip r:embed="rId3" cstate="print"/>
          <a:stretch>
            <a:fillRect/>
          </a:stretch>
        </p:blipFill>
        <p:spPr>
          <a:xfrm>
            <a:off x="64544" y="184425"/>
            <a:ext cx="2011680" cy="682796"/>
          </a:xfrm>
          <a:prstGeom prst="rect">
            <a:avLst/>
          </a:prstGeom>
        </p:spPr>
      </p:pic>
    </p:spTree>
    <p:extLst>
      <p:ext uri="{BB962C8B-B14F-4D97-AF65-F5344CB8AC3E}">
        <p14:creationId xmlns:p14="http://schemas.microsoft.com/office/powerpoint/2010/main" xmlns="" val="203953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6009CD7-652F-4648-B8E7-F3E017DC2BC6}" type="datetime1">
              <a:rPr lang="en-GB" smtClean="0">
                <a:solidFill>
                  <a:prstClr val="black">
                    <a:tint val="75000"/>
                  </a:prstClr>
                </a:solidFill>
              </a:rPr>
              <a:pPr/>
              <a:t>07/11/2017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6381328"/>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6417332"/>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pic>
        <p:nvPicPr>
          <p:cNvPr id="11" name="Picture 8"/>
          <p:cNvPicPr>
            <a:picLocks noChangeAspect="1" noChangeArrowheads="1"/>
          </p:cNvPicPr>
          <p:nvPr/>
        </p:nvPicPr>
        <p:blipFill>
          <a:blip r:embed="rId2" cstate="print"/>
          <a:srcRect t="9408" b="12033"/>
          <a:stretch>
            <a:fillRect/>
          </a:stretch>
        </p:blipFill>
        <p:spPr bwMode="auto">
          <a:xfrm>
            <a:off x="104274" y="135401"/>
            <a:ext cx="9072000" cy="722214"/>
          </a:xfrm>
          <a:prstGeom prst="rect">
            <a:avLst/>
          </a:prstGeom>
          <a:noFill/>
          <a:ln w="9525">
            <a:noFill/>
            <a:miter lim="800000"/>
            <a:headEnd/>
            <a:tailEnd/>
          </a:ln>
        </p:spPr>
      </p:pic>
      <p:pic>
        <p:nvPicPr>
          <p:cNvPr id="10" name="Picture 9"/>
          <p:cNvPicPr>
            <a:picLocks noChangeAspect="1"/>
          </p:cNvPicPr>
          <p:nvPr userDrawn="1"/>
        </p:nvPicPr>
        <p:blipFill>
          <a:blip r:embed="rId3" cstate="print"/>
          <a:stretch>
            <a:fillRect/>
          </a:stretch>
        </p:blipFill>
        <p:spPr>
          <a:xfrm>
            <a:off x="93516" y="169331"/>
            <a:ext cx="2011680" cy="682796"/>
          </a:xfrm>
          <a:prstGeom prst="rect">
            <a:avLst/>
          </a:prstGeom>
        </p:spPr>
      </p:pic>
    </p:spTree>
    <p:extLst>
      <p:ext uri="{BB962C8B-B14F-4D97-AF65-F5344CB8AC3E}">
        <p14:creationId xmlns:p14="http://schemas.microsoft.com/office/powerpoint/2010/main" xmlns="" val="202507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12" name="Rectangle 11"/>
          <p:cNvSpPr/>
          <p:nvPr userDrawn="1"/>
        </p:nvSpPr>
        <p:spPr>
          <a:xfrm>
            <a:off x="2134758" y="120400"/>
            <a:ext cx="7020000" cy="720000"/>
          </a:xfrm>
          <a:prstGeom prst="rect">
            <a:avLst/>
          </a:prstGeom>
          <a:gradFill>
            <a:gsLst>
              <a:gs pos="0">
                <a:srgbClr val="960000"/>
              </a:gs>
              <a:gs pos="39999">
                <a:srgbClr val="B40000">
                  <a:alpha val="89804"/>
                </a:srgbClr>
              </a:gs>
              <a:gs pos="70000">
                <a:srgbClr val="BC0000"/>
              </a:gs>
              <a:gs pos="100000">
                <a:srgbClr val="F2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2" name="Title 1"/>
          <p:cNvSpPr>
            <a:spLocks noGrp="1"/>
          </p:cNvSpPr>
          <p:nvPr>
            <p:ph type="title"/>
          </p:nvPr>
        </p:nvSpPr>
        <p:spPr>
          <a:xfrm>
            <a:off x="2134487" y="116632"/>
            <a:ext cx="6840760" cy="720080"/>
          </a:xfrm>
        </p:spPr>
        <p:txBody>
          <a:bodyPr>
            <a:normAutofit/>
          </a:bodyPr>
          <a:lstStyle>
            <a:lvl1pPr>
              <a:defRPr sz="1500" b="1">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1C98AD86-8239-4EAB-AC4C-9E1CE24B66E1}" type="datetime1">
              <a:rPr lang="en-GB" smtClean="0">
                <a:solidFill>
                  <a:prstClr val="black">
                    <a:tint val="75000"/>
                  </a:prstClr>
                </a:solidFill>
              </a:rPr>
              <a:pPr/>
              <a:t>07/11/2017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6345324"/>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6381328"/>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stretch>
            <a:fillRect/>
          </a:stretch>
        </p:blipFill>
        <p:spPr>
          <a:xfrm>
            <a:off x="68882" y="135274"/>
            <a:ext cx="2011680" cy="682796"/>
          </a:xfrm>
          <a:prstGeom prst="rect">
            <a:avLst/>
          </a:prstGeom>
        </p:spPr>
      </p:pic>
    </p:spTree>
    <p:extLst>
      <p:ext uri="{BB962C8B-B14F-4D97-AF65-F5344CB8AC3E}">
        <p14:creationId xmlns:p14="http://schemas.microsoft.com/office/powerpoint/2010/main" xmlns="" val="415548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pSp>
        <p:nvGrpSpPr>
          <p:cNvPr id="10" name="Group 9"/>
          <p:cNvGrpSpPr/>
          <p:nvPr userDrawn="1"/>
        </p:nvGrpSpPr>
        <p:grpSpPr>
          <a:xfrm>
            <a:off x="2124000" y="109810"/>
            <a:ext cx="7020000" cy="720000"/>
            <a:chOff x="1331640" y="3068960"/>
            <a:chExt cx="7020000" cy="720000"/>
          </a:xfrm>
        </p:grpSpPr>
        <p:sp>
          <p:nvSpPr>
            <p:cNvPr id="11" name="Rectangle 10"/>
            <p:cNvSpPr/>
            <p:nvPr/>
          </p:nvSpPr>
          <p:spPr>
            <a:xfrm>
              <a:off x="1331640" y="3068960"/>
              <a:ext cx="7020000" cy="720000"/>
            </a:xfrm>
            <a:prstGeom prst="rect">
              <a:avLst/>
            </a:prstGeom>
            <a:gradFill>
              <a:gsLst>
                <a:gs pos="0">
                  <a:srgbClr val="960000"/>
                </a:gs>
                <a:gs pos="39999">
                  <a:srgbClr val="B40000">
                    <a:alpha val="89804"/>
                  </a:srgbClr>
                </a:gs>
                <a:gs pos="70000">
                  <a:srgbClr val="BC0000"/>
                </a:gs>
                <a:gs pos="100000">
                  <a:srgbClr val="F2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3" name="Right Triangle 12"/>
            <p:cNvSpPr>
              <a:spLocks noChangeAspect="1"/>
            </p:cNvSpPr>
            <p:nvPr/>
          </p:nvSpPr>
          <p:spPr>
            <a:xfrm>
              <a:off x="1331640" y="3068960"/>
              <a:ext cx="565116" cy="720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grpSp>
      <p:sp>
        <p:nvSpPr>
          <p:cNvPr id="2" name="Title 1"/>
          <p:cNvSpPr>
            <a:spLocks noGrp="1"/>
          </p:cNvSpPr>
          <p:nvPr>
            <p:ph type="title"/>
          </p:nvPr>
        </p:nvSpPr>
        <p:spPr>
          <a:xfrm>
            <a:off x="2267745" y="116632"/>
            <a:ext cx="6840760" cy="720080"/>
          </a:xfrm>
        </p:spPr>
        <p:txBody>
          <a:bodyPr>
            <a:normAutofit/>
          </a:bodyPr>
          <a:lstStyle>
            <a:lvl1pPr>
              <a:defRPr sz="1500" b="1">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B73CDD7B-8795-4A80-B434-BC525C02A8AE}" type="datetime1">
              <a:rPr lang="en-GB" smtClean="0">
                <a:solidFill>
                  <a:prstClr val="black">
                    <a:tint val="75000"/>
                  </a:prstClr>
                </a:solidFill>
              </a:rPr>
              <a:pPr/>
              <a:t>07/11/2017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13136" y="6345324"/>
            <a:ext cx="9180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3136" y="6381328"/>
            <a:ext cx="9180000" cy="0"/>
          </a:xfrm>
          <a:prstGeom prst="line">
            <a:avLst/>
          </a:prstGeom>
          <a:ln>
            <a:solidFill>
              <a:srgbClr val="DD2E1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76825" y="128412"/>
            <a:ext cx="2011680" cy="682796"/>
          </a:xfrm>
          <a:prstGeom prst="rect">
            <a:avLst/>
          </a:prstGeom>
        </p:spPr>
      </p:pic>
    </p:spTree>
    <p:extLst>
      <p:ext uri="{BB962C8B-B14F-4D97-AF65-F5344CB8AC3E}">
        <p14:creationId xmlns:p14="http://schemas.microsoft.com/office/powerpoint/2010/main" xmlns="" val="25547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7"/>
          <p:cNvSpPr/>
          <p:nvPr userDrawn="1"/>
        </p:nvSpPr>
        <p:spPr>
          <a:xfrm>
            <a:off x="0" y="0"/>
            <a:ext cx="3658552" cy="68580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dirty="0">
              <a:solidFill>
                <a:prstClr val="black"/>
              </a:solidFill>
            </a:endParaRPr>
          </a:p>
        </p:txBody>
      </p:sp>
      <p:sp>
        <p:nvSpPr>
          <p:cNvPr id="7" name="Picture Placeholder 6"/>
          <p:cNvSpPr>
            <a:spLocks noGrp="1"/>
          </p:cNvSpPr>
          <p:nvPr>
            <p:ph type="pic" sz="quarter" idx="13"/>
          </p:nvPr>
        </p:nvSpPr>
        <p:spPr>
          <a:xfrm>
            <a:off x="3658552" y="0"/>
            <a:ext cx="5486400" cy="6858000"/>
          </a:xfrm>
        </p:spPr>
        <p:txBody>
          <a:bodyPr/>
          <a:lstStyle/>
          <a:p>
            <a:endParaRPr lang="en-US" dirty="0"/>
          </a:p>
        </p:txBody>
      </p:sp>
      <p:grpSp>
        <p:nvGrpSpPr>
          <p:cNvPr id="11" name="Group 10"/>
          <p:cNvGrpSpPr/>
          <p:nvPr/>
        </p:nvGrpSpPr>
        <p:grpSpPr>
          <a:xfrm>
            <a:off x="251520" y="1412778"/>
            <a:ext cx="2808312" cy="23021"/>
            <a:chOff x="251520" y="1412776"/>
            <a:chExt cx="2808312" cy="23021"/>
          </a:xfrm>
        </p:grpSpPr>
        <p:cxnSp>
          <p:nvCxnSpPr>
            <p:cNvPr id="12" name="Straight Connector 11"/>
            <p:cNvCxnSpPr/>
            <p:nvPr/>
          </p:nvCxnSpPr>
          <p:spPr>
            <a:xfrm>
              <a:off x="251520" y="1412776"/>
              <a:ext cx="2808312"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51520" y="1435797"/>
              <a:ext cx="2808312" cy="0"/>
            </a:xfrm>
            <a:prstGeom prst="line">
              <a:avLst/>
            </a:prstGeom>
            <a:ln w="9525">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grpSp>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179658"/>
            <a:ext cx="1097280" cy="373087"/>
          </a:xfrm>
          <a:prstGeom prst="rect">
            <a:avLst/>
          </a:prstGeom>
        </p:spPr>
      </p:pic>
    </p:spTree>
    <p:extLst>
      <p:ext uri="{BB962C8B-B14F-4D97-AF65-F5344CB8AC3E}">
        <p14:creationId xmlns:p14="http://schemas.microsoft.com/office/powerpoint/2010/main" xmlns="" val="38003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p:cNvSpPr/>
          <p:nvPr userDrawn="1"/>
        </p:nvSpPr>
        <p:spPr>
          <a:xfrm>
            <a:off x="4572001" y="0"/>
            <a:ext cx="4568552" cy="68580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dirty="0">
              <a:solidFill>
                <a:prstClr val="black"/>
              </a:solidFill>
            </a:endParaRPr>
          </a:p>
        </p:txBody>
      </p:sp>
      <p:sp>
        <p:nvSpPr>
          <p:cNvPr id="7" name="Picture Placeholder 6"/>
          <p:cNvSpPr>
            <a:spLocks noGrp="1"/>
          </p:cNvSpPr>
          <p:nvPr>
            <p:ph type="pic" sz="quarter" idx="13"/>
          </p:nvPr>
        </p:nvSpPr>
        <p:spPr>
          <a:xfrm>
            <a:off x="-64" y="0"/>
            <a:ext cx="4572064" cy="6858000"/>
          </a:xfrm>
        </p:spPr>
        <p:txBody>
          <a:bodyPr/>
          <a:lstStyle/>
          <a:p>
            <a:endParaRPr lang="en-US" dirty="0"/>
          </a:p>
        </p:txBody>
      </p:sp>
      <p:grpSp>
        <p:nvGrpSpPr>
          <p:cNvPr id="11" name="Group 10"/>
          <p:cNvGrpSpPr/>
          <p:nvPr/>
        </p:nvGrpSpPr>
        <p:grpSpPr>
          <a:xfrm>
            <a:off x="4788025" y="908738"/>
            <a:ext cx="3960440" cy="35559"/>
            <a:chOff x="251520" y="1412776"/>
            <a:chExt cx="2808312" cy="17905"/>
          </a:xfrm>
        </p:grpSpPr>
        <p:cxnSp>
          <p:nvCxnSpPr>
            <p:cNvPr id="12" name="Straight Connector 11"/>
            <p:cNvCxnSpPr/>
            <p:nvPr/>
          </p:nvCxnSpPr>
          <p:spPr>
            <a:xfrm>
              <a:off x="251520" y="1412776"/>
              <a:ext cx="2808312"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51520" y="1430681"/>
              <a:ext cx="2808312" cy="0"/>
            </a:xfrm>
            <a:prstGeom prst="line">
              <a:avLst/>
            </a:prstGeom>
            <a:ln w="9525">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gr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45818" y="6168809"/>
            <a:ext cx="1097280" cy="373087"/>
          </a:xfrm>
          <a:prstGeom prst="rect">
            <a:avLst/>
          </a:prstGeom>
        </p:spPr>
      </p:pic>
    </p:spTree>
    <p:extLst>
      <p:ext uri="{BB962C8B-B14F-4D97-AF65-F5344CB8AC3E}">
        <p14:creationId xmlns:p14="http://schemas.microsoft.com/office/powerpoint/2010/main" xmlns="" val="244741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Rectangle 7"/>
          <p:cNvSpPr/>
          <p:nvPr userDrawn="1"/>
        </p:nvSpPr>
        <p:spPr>
          <a:xfrm>
            <a:off x="3448" y="0"/>
            <a:ext cx="4568552" cy="685800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dirty="0">
              <a:solidFill>
                <a:prstClr val="black"/>
              </a:solidFill>
            </a:endParaRPr>
          </a:p>
        </p:txBody>
      </p:sp>
      <p:sp>
        <p:nvSpPr>
          <p:cNvPr id="7" name="Picture Placeholder 6"/>
          <p:cNvSpPr>
            <a:spLocks noGrp="1"/>
          </p:cNvSpPr>
          <p:nvPr>
            <p:ph type="pic" sz="quarter" idx="13"/>
          </p:nvPr>
        </p:nvSpPr>
        <p:spPr>
          <a:xfrm>
            <a:off x="4572000" y="0"/>
            <a:ext cx="4572064" cy="6858000"/>
          </a:xfrm>
        </p:spPr>
        <p:txBody>
          <a:bodyPr/>
          <a:lstStyle/>
          <a:p>
            <a:endParaRPr lang="en-US" dirty="0"/>
          </a:p>
        </p:txBody>
      </p:sp>
      <p:grpSp>
        <p:nvGrpSpPr>
          <p:cNvPr id="11" name="Group 10"/>
          <p:cNvGrpSpPr/>
          <p:nvPr/>
        </p:nvGrpSpPr>
        <p:grpSpPr>
          <a:xfrm>
            <a:off x="219472" y="908738"/>
            <a:ext cx="3960440" cy="35559"/>
            <a:chOff x="251520" y="1412776"/>
            <a:chExt cx="2808312" cy="17905"/>
          </a:xfrm>
        </p:grpSpPr>
        <p:cxnSp>
          <p:nvCxnSpPr>
            <p:cNvPr id="12" name="Straight Connector 11"/>
            <p:cNvCxnSpPr/>
            <p:nvPr/>
          </p:nvCxnSpPr>
          <p:spPr>
            <a:xfrm>
              <a:off x="251520" y="1412776"/>
              <a:ext cx="2808312" cy="0"/>
            </a:xfrm>
            <a:prstGeom prst="line">
              <a:avLst/>
            </a:prstGeom>
            <a:ln w="3175"/>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51520" y="1430681"/>
              <a:ext cx="2808312" cy="0"/>
            </a:xfrm>
            <a:prstGeom prst="line">
              <a:avLst/>
            </a:prstGeom>
            <a:ln w="9525">
              <a:solidFill>
                <a:schemeClr val="tx1">
                  <a:lumMod val="65000"/>
                  <a:lumOff val="35000"/>
                </a:schemeClr>
              </a:solidFill>
            </a:ln>
          </p:spPr>
          <p:style>
            <a:lnRef idx="1">
              <a:schemeClr val="accent2"/>
            </a:lnRef>
            <a:fillRef idx="0">
              <a:schemeClr val="accent2"/>
            </a:fillRef>
            <a:effectRef idx="0">
              <a:schemeClr val="accent2"/>
            </a:effectRef>
            <a:fontRef idx="minor">
              <a:schemeClr val="tx1"/>
            </a:fontRef>
          </p:style>
        </p:cxnSp>
      </p:gr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6179658"/>
            <a:ext cx="1097280" cy="373087"/>
          </a:xfrm>
          <a:prstGeom prst="rect">
            <a:avLst/>
          </a:prstGeom>
        </p:spPr>
      </p:pic>
    </p:spTree>
    <p:extLst>
      <p:ext uri="{BB962C8B-B14F-4D97-AF65-F5344CB8AC3E}">
        <p14:creationId xmlns:p14="http://schemas.microsoft.com/office/powerpoint/2010/main" xmlns="" val="306650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Century Gothic" panose="020B0502020202020204" pitchFamily="34" charset="0"/>
              </a:defRPr>
            </a:lvl1pPr>
          </a:lstStyle>
          <a:p>
            <a:fld id="{E08A2593-67FF-45BB-81F3-CD0A99BCE378}" type="datetime1">
              <a:rPr lang="en-GB" smtClean="0">
                <a:solidFill>
                  <a:prstClr val="black">
                    <a:tint val="75000"/>
                  </a:prstClr>
                </a:solidFill>
              </a:rPr>
              <a:pPr/>
              <a:t>07/11/2017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Century Gothic" panose="020B0502020202020204"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Century Gothic" panose="020B0502020202020204" pitchFamily="34" charset="0"/>
              </a:defRPr>
            </a:lvl1pPr>
          </a:lstStyle>
          <a:p>
            <a:fld id="{8DE9EFF3-1512-4B0B-A303-06EB8BB7A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xmlns="" val="3436844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6" r:id="rId10"/>
    <p:sldLayoutId id="2147483670" r:id="rId11"/>
    <p:sldLayoutId id="2147483671" r:id="rId12"/>
    <p:sldLayoutId id="2147483672" r:id="rId13"/>
    <p:sldLayoutId id="2147483673" r:id="rId14"/>
    <p:sldLayoutId id="2147483674" r:id="rId15"/>
    <p:sldLayoutId id="2147483675" r:id="rId16"/>
  </p:sldLayoutIdLst>
  <p:hf hdr="0" ftr="0" dt="0"/>
  <p:txStyles>
    <p:titleStyle>
      <a:lvl1pPr algn="ctr" defTabSz="685800" rtl="0" eaLnBrk="1" latinLnBrk="0" hangingPunct="1">
        <a:spcBef>
          <a:spcPct val="0"/>
        </a:spcBef>
        <a:buNone/>
        <a:defRPr sz="3300" kern="1200">
          <a:solidFill>
            <a:schemeClr val="tx1"/>
          </a:solidFill>
          <a:latin typeface="Century Gothic" panose="020B050202020202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entury Gothic" panose="020B050202020202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entury Gothic" panose="020B050202020202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entury Gothic" panose="020B050202020202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entury Gothic" panose="020B050202020202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entury Gothic" panose="020B05020202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12.pn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pPr lvl="0" fontAlgn="base">
              <a:spcBef>
                <a:spcPct val="0"/>
              </a:spcBef>
              <a:spcAft>
                <a:spcPct val="0"/>
              </a:spcAft>
            </a:pPr>
            <a:r>
              <a:rPr lang="en-GB" sz="3200" dirty="0"/>
              <a:t>AFEX Commodities Exchange</a:t>
            </a:r>
          </a:p>
          <a:p>
            <a:pPr lvl="0" fontAlgn="base">
              <a:spcBef>
                <a:spcPct val="0"/>
              </a:spcBef>
              <a:spcAft>
                <a:spcPct val="0"/>
              </a:spcAft>
            </a:pPr>
            <a:r>
              <a:rPr lang="en-GB" sz="3200" dirty="0"/>
              <a:t>CMC Meeting Report</a:t>
            </a:r>
          </a:p>
          <a:p>
            <a:pPr lvl="0" fontAlgn="base">
              <a:spcBef>
                <a:spcPct val="0"/>
              </a:spcBef>
              <a:spcAft>
                <a:spcPct val="0"/>
              </a:spcAft>
            </a:pPr>
            <a:r>
              <a:rPr lang="en-US" sz="3200" dirty="0"/>
              <a:t>N</a:t>
            </a:r>
            <a:r>
              <a:rPr lang="en-GB" sz="3200" dirty="0" err="1"/>
              <a:t>ov</a:t>
            </a:r>
            <a:r>
              <a:rPr lang="en-GB" sz="3200" dirty="0"/>
              <a:t> 9, 2017</a:t>
            </a:r>
          </a:p>
        </p:txBody>
      </p:sp>
      <p:sp>
        <p:nvSpPr>
          <p:cNvPr id="2" name="Slide Number Placeholder 1"/>
          <p:cNvSpPr>
            <a:spLocks noGrp="1"/>
          </p:cNvSpPr>
          <p:nvPr>
            <p:ph type="sldNum" sz="quarter" idx="12"/>
          </p:nvPr>
        </p:nvSpPr>
        <p:spPr/>
        <p:txBody>
          <a:bodyPr/>
          <a:lstStyle/>
          <a:p>
            <a:fld id="{8DE9EFF3-1512-4B0B-A303-06EB8BB7A730}" type="slidenum">
              <a:rPr lang="en-GB" smtClean="0">
                <a:solidFill>
                  <a:prstClr val="black">
                    <a:tint val="75000"/>
                  </a:prstClr>
                </a:solidFill>
              </a:rPr>
              <a:pPr/>
              <a:t>1</a:t>
            </a:fld>
            <a:endParaRPr lang="en-GB" dirty="0">
              <a:solidFill>
                <a:prstClr val="black">
                  <a:tint val="75000"/>
                </a:prstClr>
              </a:solidFill>
            </a:endParaRPr>
          </a:p>
        </p:txBody>
      </p:sp>
      <p:sp>
        <p:nvSpPr>
          <p:cNvPr id="3" name="TextBox 2"/>
          <p:cNvSpPr txBox="1"/>
          <p:nvPr/>
        </p:nvSpPr>
        <p:spPr>
          <a:xfrm>
            <a:off x="2735796" y="5751258"/>
            <a:ext cx="3834426" cy="196208"/>
          </a:xfrm>
          <a:prstGeom prst="rect">
            <a:avLst/>
          </a:prstGeom>
          <a:noFill/>
        </p:spPr>
        <p:txBody>
          <a:bodyPr wrap="square" rtlCol="0">
            <a:spAutoFit/>
          </a:bodyPr>
          <a:lstStyle/>
          <a:p>
            <a:pPr algn="ctr"/>
            <a:r>
              <a:rPr lang="en-US" sz="675" dirty="0">
                <a:solidFill>
                  <a:prstClr val="white">
                    <a:lumMod val="65000"/>
                  </a:prstClr>
                </a:solidFill>
              </a:rPr>
              <a:t>Private and confidential</a:t>
            </a:r>
          </a:p>
        </p:txBody>
      </p:sp>
    </p:spTree>
    <p:extLst>
      <p:ext uri="{BB962C8B-B14F-4D97-AF65-F5344CB8AC3E}">
        <p14:creationId xmlns:p14="http://schemas.microsoft.com/office/powerpoint/2010/main" xmlns="" val="408976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5D6C7C0-2B86-4DC7-B1D0-BAFDC404F307}"/>
              </a:ext>
            </a:extLst>
          </p:cNvPr>
          <p:cNvSpPr>
            <a:spLocks noGrp="1"/>
          </p:cNvSpPr>
          <p:nvPr>
            <p:ph type="sldNum" sz="quarter" idx="12"/>
          </p:nvPr>
        </p:nvSpPr>
        <p:spPr/>
        <p:txBody>
          <a:bodyPr/>
          <a:lstStyle/>
          <a:p>
            <a:fld id="{8DE9EFF3-1512-4B0B-A303-06EB8BB7A730}" type="slidenum">
              <a:rPr lang="en-GB" smtClean="0">
                <a:solidFill>
                  <a:prstClr val="black">
                    <a:tint val="75000"/>
                  </a:prstClr>
                </a:solidFill>
              </a:rPr>
              <a:pPr/>
              <a:t>2</a:t>
            </a:fld>
            <a:endParaRPr lang="en-GB" dirty="0">
              <a:solidFill>
                <a:prstClr val="black">
                  <a:tint val="75000"/>
                </a:prstClr>
              </a:solidFill>
            </a:endParaRPr>
          </a:p>
        </p:txBody>
      </p:sp>
      <p:graphicFrame>
        <p:nvGraphicFramePr>
          <p:cNvPr id="3" name="Table 2">
            <a:extLst>
              <a:ext uri="{FF2B5EF4-FFF2-40B4-BE49-F238E27FC236}">
                <a16:creationId xmlns:a16="http://schemas.microsoft.com/office/drawing/2014/main" xmlns="" id="{737B88BC-4D9D-4120-B3C4-583449DB85DA}"/>
              </a:ext>
            </a:extLst>
          </p:cNvPr>
          <p:cNvGraphicFramePr>
            <a:graphicFrameLocks noGrp="1"/>
          </p:cNvGraphicFramePr>
          <p:nvPr>
            <p:extLst>
              <p:ext uri="{D42A27DB-BD31-4B8C-83A1-F6EECF244321}">
                <p14:modId xmlns:p14="http://schemas.microsoft.com/office/powerpoint/2010/main" xmlns="" val="3905999370"/>
              </p:ext>
            </p:extLst>
          </p:nvPr>
        </p:nvGraphicFramePr>
        <p:xfrm>
          <a:off x="954740" y="1706283"/>
          <a:ext cx="7109012" cy="2453340"/>
        </p:xfrm>
        <a:graphic>
          <a:graphicData uri="http://schemas.openxmlformats.org/drawingml/2006/table">
            <a:tbl>
              <a:tblPr firstRow="1" bandRow="1">
                <a:tableStyleId>{21E4AEA4-8DFA-4A89-87EB-49C32662AFE0}</a:tableStyleId>
              </a:tblPr>
              <a:tblGrid>
                <a:gridCol w="1003626">
                  <a:extLst>
                    <a:ext uri="{9D8B030D-6E8A-4147-A177-3AD203B41FA5}">
                      <a16:colId xmlns:a16="http://schemas.microsoft.com/office/drawing/2014/main" xmlns="" val="2340159334"/>
                    </a:ext>
                  </a:extLst>
                </a:gridCol>
                <a:gridCol w="6105386">
                  <a:extLst>
                    <a:ext uri="{9D8B030D-6E8A-4147-A177-3AD203B41FA5}">
                      <a16:colId xmlns:a16="http://schemas.microsoft.com/office/drawing/2014/main" xmlns="" val="2961338329"/>
                    </a:ext>
                  </a:extLst>
                </a:gridCol>
              </a:tblGrid>
              <a:tr h="490668">
                <a:tc>
                  <a:txBody>
                    <a:bodyPr/>
                    <a:lstStyle/>
                    <a:p>
                      <a:r>
                        <a:rPr lang="en-US" sz="2000" dirty="0"/>
                        <a:t>S/No</a:t>
                      </a:r>
                      <a:endParaRPr lang="en-GB" sz="2000" dirty="0"/>
                    </a:p>
                  </a:txBody>
                  <a:tcPr/>
                </a:tc>
                <a:tc>
                  <a:txBody>
                    <a:bodyPr/>
                    <a:lstStyle/>
                    <a:p>
                      <a:r>
                        <a:rPr lang="en-US" sz="2000" dirty="0"/>
                        <a:t>Description</a:t>
                      </a:r>
                      <a:endParaRPr lang="en-GB" sz="2000" dirty="0"/>
                    </a:p>
                  </a:txBody>
                  <a:tcPr/>
                </a:tc>
                <a:extLst>
                  <a:ext uri="{0D108BD9-81ED-4DB2-BD59-A6C34878D82A}">
                    <a16:rowId xmlns:a16="http://schemas.microsoft.com/office/drawing/2014/main" xmlns="" val="1443237435"/>
                  </a:ext>
                </a:extLst>
              </a:tr>
              <a:tr h="490668">
                <a:tc>
                  <a:txBody>
                    <a:bodyPr/>
                    <a:lstStyle/>
                    <a:p>
                      <a:r>
                        <a:rPr lang="en-US" sz="2000" dirty="0"/>
                        <a:t>1</a:t>
                      </a:r>
                      <a:endParaRPr lang="en-GB" sz="2000" dirty="0"/>
                    </a:p>
                  </a:txBody>
                  <a:tcPr/>
                </a:tc>
                <a:tc>
                  <a:txBody>
                    <a:bodyPr/>
                    <a:lstStyle/>
                    <a:p>
                      <a:r>
                        <a:rPr lang="en-US" sz="2000" dirty="0"/>
                        <a:t>Launch of Commodities Trading Platform</a:t>
                      </a:r>
                      <a:endParaRPr lang="en-GB" sz="2000" dirty="0"/>
                    </a:p>
                  </a:txBody>
                  <a:tcPr/>
                </a:tc>
                <a:extLst>
                  <a:ext uri="{0D108BD9-81ED-4DB2-BD59-A6C34878D82A}">
                    <a16:rowId xmlns:a16="http://schemas.microsoft.com/office/drawing/2014/main" xmlns="" val="2858673159"/>
                  </a:ext>
                </a:extLst>
              </a:tr>
              <a:tr h="490668">
                <a:tc>
                  <a:txBody>
                    <a:bodyPr/>
                    <a:lstStyle/>
                    <a:p>
                      <a:r>
                        <a:rPr lang="en-US" sz="2000" dirty="0"/>
                        <a:t>2</a:t>
                      </a:r>
                      <a:endParaRPr lang="en-GB" sz="2000" dirty="0"/>
                    </a:p>
                  </a:txBody>
                  <a:tcPr/>
                </a:tc>
                <a:tc>
                  <a:txBody>
                    <a:bodyPr/>
                    <a:lstStyle/>
                    <a:p>
                      <a:r>
                        <a:rPr lang="en-US" sz="2000" dirty="0"/>
                        <a:t>NIRSAL Structured Trade Finance</a:t>
                      </a:r>
                      <a:endParaRPr lang="en-GB" sz="2000" dirty="0"/>
                    </a:p>
                  </a:txBody>
                  <a:tcPr/>
                </a:tc>
                <a:extLst>
                  <a:ext uri="{0D108BD9-81ED-4DB2-BD59-A6C34878D82A}">
                    <a16:rowId xmlns:a16="http://schemas.microsoft.com/office/drawing/2014/main" xmlns="" val="3636102383"/>
                  </a:ext>
                </a:extLst>
              </a:tr>
              <a:tr h="490668">
                <a:tc>
                  <a:txBody>
                    <a:bodyPr/>
                    <a:lstStyle/>
                    <a:p>
                      <a:r>
                        <a:rPr lang="en-US" sz="2000" dirty="0"/>
                        <a:t>3</a:t>
                      </a:r>
                      <a:endParaRPr lang="en-GB" sz="2000" dirty="0"/>
                    </a:p>
                  </a:txBody>
                  <a:tcPr/>
                </a:tc>
                <a:tc>
                  <a:txBody>
                    <a:bodyPr/>
                    <a:lstStyle/>
                    <a:p>
                      <a:r>
                        <a:rPr lang="en-US" sz="2000" dirty="0"/>
                        <a:t>Weekly Price Report</a:t>
                      </a:r>
                      <a:endParaRPr lang="en-GB" sz="2000" dirty="0"/>
                    </a:p>
                  </a:txBody>
                  <a:tcPr/>
                </a:tc>
                <a:extLst>
                  <a:ext uri="{0D108BD9-81ED-4DB2-BD59-A6C34878D82A}">
                    <a16:rowId xmlns:a16="http://schemas.microsoft.com/office/drawing/2014/main" xmlns="" val="1686304358"/>
                  </a:ext>
                </a:extLst>
              </a:tr>
              <a:tr h="490668">
                <a:tc>
                  <a:txBody>
                    <a:bodyPr/>
                    <a:lstStyle/>
                    <a:p>
                      <a:r>
                        <a:rPr lang="en-US" sz="2000" dirty="0"/>
                        <a:t>4</a:t>
                      </a:r>
                      <a:endParaRPr lang="en-GB" sz="2000" dirty="0"/>
                    </a:p>
                  </a:txBody>
                  <a:tcPr/>
                </a:tc>
                <a:tc>
                  <a:txBody>
                    <a:bodyPr/>
                    <a:lstStyle/>
                    <a:p>
                      <a:r>
                        <a:rPr lang="en-US" sz="2000" dirty="0"/>
                        <a:t>Going Forward</a:t>
                      </a:r>
                      <a:endParaRPr lang="en-GB" sz="2000" dirty="0"/>
                    </a:p>
                  </a:txBody>
                  <a:tcPr/>
                </a:tc>
                <a:extLst>
                  <a:ext uri="{0D108BD9-81ED-4DB2-BD59-A6C34878D82A}">
                    <a16:rowId xmlns:a16="http://schemas.microsoft.com/office/drawing/2014/main" xmlns="" val="3113368777"/>
                  </a:ext>
                </a:extLst>
              </a:tr>
            </a:tbl>
          </a:graphicData>
        </a:graphic>
      </p:graphicFrame>
    </p:spTree>
    <p:extLst>
      <p:ext uri="{BB962C8B-B14F-4D97-AF65-F5344CB8AC3E}">
        <p14:creationId xmlns:p14="http://schemas.microsoft.com/office/powerpoint/2010/main" xmlns="" val="170716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E9EFF3-1512-4B0B-A303-06EB8BB7A730}" type="slidenum">
              <a:rPr lang="en-GB" smtClean="0">
                <a:solidFill>
                  <a:prstClr val="black">
                    <a:tint val="75000"/>
                  </a:prstClr>
                </a:solidFill>
              </a:rPr>
              <a:pPr/>
              <a:t>3</a:t>
            </a:fld>
            <a:endParaRPr lang="en-GB" dirty="0">
              <a:solidFill>
                <a:prstClr val="black">
                  <a:tint val="75000"/>
                </a:prstClr>
              </a:solidFill>
            </a:endParaRPr>
          </a:p>
        </p:txBody>
      </p:sp>
      <p:sp>
        <p:nvSpPr>
          <p:cNvPr id="14" name="Title 13"/>
          <p:cNvSpPr>
            <a:spLocks noGrp="1"/>
          </p:cNvSpPr>
          <p:nvPr>
            <p:ph type="title" idx="4294967295"/>
          </p:nvPr>
        </p:nvSpPr>
        <p:spPr>
          <a:xfrm>
            <a:off x="2581834" y="121641"/>
            <a:ext cx="6620436" cy="738664"/>
          </a:xfrm>
        </p:spPr>
        <p:txBody>
          <a:bodyPr wrap="square">
            <a:spAutoFit/>
          </a:bodyPr>
          <a:lstStyle/>
          <a:p>
            <a:pPr algn="l" defTabSz="914400"/>
            <a:r>
              <a:rPr lang="en-US" sz="1400" b="1" dirty="0">
                <a:solidFill>
                  <a:schemeClr val="bg1"/>
                </a:solidFill>
                <a:latin typeface="+mn-lt"/>
                <a:ea typeface="+mn-ea"/>
                <a:cs typeface="+mn-cs"/>
              </a:rPr>
              <a:t>AFEX successfully launched its Nasdaq OMX Trading System on November 1, 2017. 20MT of Paddy Rice was traded on the first day. 590MT has been traded over five days, spanning two commodities</a:t>
            </a:r>
          </a:p>
        </p:txBody>
      </p:sp>
      <p:pic>
        <p:nvPicPr>
          <p:cNvPr id="8" name="Picture 7"/>
          <p:cNvPicPr>
            <a:picLocks noChangeAspect="1"/>
          </p:cNvPicPr>
          <p:nvPr/>
        </p:nvPicPr>
        <p:blipFill rotWithShape="1">
          <a:blip r:embed="rId2"/>
          <a:srcRect l="24393" t="8769" r="54642" b="24165"/>
          <a:stretch/>
        </p:blipFill>
        <p:spPr>
          <a:xfrm>
            <a:off x="6920753" y="1468381"/>
            <a:ext cx="2177003" cy="420627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t="12731" b="1728"/>
          <a:stretch/>
        </p:blipFill>
        <p:spPr>
          <a:xfrm>
            <a:off x="48604" y="984288"/>
            <a:ext cx="6872149" cy="4914487"/>
          </a:xfrm>
          <a:prstGeom prst="rect">
            <a:avLst/>
          </a:prstGeom>
        </p:spPr>
      </p:pic>
    </p:spTree>
    <p:extLst>
      <p:ext uri="{BB962C8B-B14F-4D97-AF65-F5344CB8AC3E}">
        <p14:creationId xmlns:p14="http://schemas.microsoft.com/office/powerpoint/2010/main" xmlns="" val="9133639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2578012-E2C4-4750-86F5-BE1E8339D619}"/>
              </a:ext>
            </a:extLst>
          </p:cNvPr>
          <p:cNvSpPr>
            <a:spLocks noGrp="1"/>
          </p:cNvSpPr>
          <p:nvPr>
            <p:ph type="sldNum" sz="quarter" idx="12"/>
          </p:nvPr>
        </p:nvSpPr>
        <p:spPr/>
        <p:txBody>
          <a:bodyPr/>
          <a:lstStyle/>
          <a:p>
            <a:fld id="{8DE9EFF3-1512-4B0B-A303-06EB8BB7A730}" type="slidenum">
              <a:rPr lang="en-GB" smtClean="0">
                <a:solidFill>
                  <a:prstClr val="black">
                    <a:tint val="75000"/>
                  </a:prstClr>
                </a:solidFill>
              </a:rPr>
              <a:pPr/>
              <a:t>4</a:t>
            </a:fld>
            <a:endParaRPr lang="en-GB" dirty="0">
              <a:solidFill>
                <a:prstClr val="black">
                  <a:tint val="75000"/>
                </a:prstClr>
              </a:solidFill>
            </a:endParaRPr>
          </a:p>
        </p:txBody>
      </p:sp>
      <p:sp>
        <p:nvSpPr>
          <p:cNvPr id="19" name="TextBox 18">
            <a:extLst>
              <a:ext uri="{FF2B5EF4-FFF2-40B4-BE49-F238E27FC236}">
                <a16:creationId xmlns:a16="http://schemas.microsoft.com/office/drawing/2014/main" xmlns="" id="{A8C24D2C-CA04-4643-9B91-530E4EBFA1E5}"/>
              </a:ext>
            </a:extLst>
          </p:cNvPr>
          <p:cNvSpPr txBox="1"/>
          <p:nvPr/>
        </p:nvSpPr>
        <p:spPr>
          <a:xfrm>
            <a:off x="2577353" y="165847"/>
            <a:ext cx="6405282" cy="523220"/>
          </a:xfrm>
          <a:prstGeom prst="rect">
            <a:avLst/>
          </a:prstGeom>
          <a:noFill/>
        </p:spPr>
        <p:txBody>
          <a:bodyPr wrap="square" rtlCol="0">
            <a:spAutoFit/>
          </a:bodyPr>
          <a:lstStyle/>
          <a:p>
            <a:r>
              <a:rPr lang="en-US" sz="1400" b="1" dirty="0">
                <a:solidFill>
                  <a:schemeClr val="bg1"/>
                </a:solidFill>
              </a:rPr>
              <a:t>In its drive to unlock capital for players in the agric value chain, AFEX has secured a go-ahead on Structured Trade Financing from NIRSAL</a:t>
            </a:r>
            <a:endParaRPr lang="en-GB" sz="1400" b="1" dirty="0">
              <a:solidFill>
                <a:schemeClr val="bg1"/>
              </a:solidFill>
            </a:endParaRPr>
          </a:p>
        </p:txBody>
      </p:sp>
      <p:pic>
        <p:nvPicPr>
          <p:cNvPr id="20" name="Picture 19">
            <a:extLst>
              <a:ext uri="{FF2B5EF4-FFF2-40B4-BE49-F238E27FC236}">
                <a16:creationId xmlns:a16="http://schemas.microsoft.com/office/drawing/2014/main" xmlns="" id="{0CEAE115-E570-4583-A3D1-654CB1EF1F14}"/>
              </a:ext>
            </a:extLst>
          </p:cNvPr>
          <p:cNvPicPr>
            <a:picLocks noChangeAspect="1"/>
          </p:cNvPicPr>
          <p:nvPr/>
        </p:nvPicPr>
        <p:blipFill>
          <a:blip r:embed="rId2"/>
          <a:stretch>
            <a:fillRect/>
          </a:stretch>
        </p:blipFill>
        <p:spPr>
          <a:xfrm>
            <a:off x="331134" y="4960115"/>
            <a:ext cx="2305050" cy="857250"/>
          </a:xfrm>
          <a:prstGeom prst="rect">
            <a:avLst/>
          </a:prstGeom>
        </p:spPr>
      </p:pic>
      <p:pic>
        <p:nvPicPr>
          <p:cNvPr id="21" name="Picture 20">
            <a:extLst>
              <a:ext uri="{FF2B5EF4-FFF2-40B4-BE49-F238E27FC236}">
                <a16:creationId xmlns:a16="http://schemas.microsoft.com/office/drawing/2014/main" xmlns="" id="{17A97D65-EAA2-4FCD-AB8A-CC0C8177A8A9}"/>
              </a:ext>
            </a:extLst>
          </p:cNvPr>
          <p:cNvPicPr>
            <a:picLocks noChangeAspect="1"/>
          </p:cNvPicPr>
          <p:nvPr/>
        </p:nvPicPr>
        <p:blipFill>
          <a:blip r:embed="rId3"/>
          <a:stretch>
            <a:fillRect/>
          </a:stretch>
        </p:blipFill>
        <p:spPr>
          <a:xfrm>
            <a:off x="2719654" y="4985439"/>
            <a:ext cx="2682129" cy="831926"/>
          </a:xfrm>
          <a:prstGeom prst="rect">
            <a:avLst/>
          </a:prstGeom>
        </p:spPr>
      </p:pic>
      <p:pic>
        <p:nvPicPr>
          <p:cNvPr id="22" name="Picture 21">
            <a:extLst>
              <a:ext uri="{FF2B5EF4-FFF2-40B4-BE49-F238E27FC236}">
                <a16:creationId xmlns:a16="http://schemas.microsoft.com/office/drawing/2014/main" xmlns="" id="{9C97778B-C83F-45ED-8484-BF84C116A17D}"/>
              </a:ext>
            </a:extLst>
          </p:cNvPr>
          <p:cNvPicPr>
            <a:picLocks noChangeAspect="1"/>
          </p:cNvPicPr>
          <p:nvPr/>
        </p:nvPicPr>
        <p:blipFill>
          <a:blip r:embed="rId4"/>
          <a:stretch>
            <a:fillRect/>
          </a:stretch>
        </p:blipFill>
        <p:spPr>
          <a:xfrm>
            <a:off x="5485253" y="4960115"/>
            <a:ext cx="1133066" cy="1133066"/>
          </a:xfrm>
          <a:prstGeom prst="rect">
            <a:avLst/>
          </a:prstGeom>
        </p:spPr>
      </p:pic>
      <p:pic>
        <p:nvPicPr>
          <p:cNvPr id="23" name="Picture 22">
            <a:extLst>
              <a:ext uri="{FF2B5EF4-FFF2-40B4-BE49-F238E27FC236}">
                <a16:creationId xmlns:a16="http://schemas.microsoft.com/office/drawing/2014/main" xmlns="" id="{70F801B6-A0FE-4443-B2F0-F690068D1A63}"/>
              </a:ext>
            </a:extLst>
          </p:cNvPr>
          <p:cNvPicPr>
            <a:picLocks noChangeAspect="1"/>
          </p:cNvPicPr>
          <p:nvPr/>
        </p:nvPicPr>
        <p:blipFill>
          <a:blip r:embed="rId5"/>
          <a:stretch>
            <a:fillRect/>
          </a:stretch>
        </p:blipFill>
        <p:spPr>
          <a:xfrm>
            <a:off x="7093043" y="4902943"/>
            <a:ext cx="1741675" cy="996918"/>
          </a:xfrm>
          <a:prstGeom prst="rect">
            <a:avLst/>
          </a:prstGeom>
        </p:spPr>
      </p:pic>
      <p:graphicFrame>
        <p:nvGraphicFramePr>
          <p:cNvPr id="26" name="Diagram 25">
            <a:extLst>
              <a:ext uri="{FF2B5EF4-FFF2-40B4-BE49-F238E27FC236}">
                <a16:creationId xmlns:a16="http://schemas.microsoft.com/office/drawing/2014/main" xmlns="" id="{6D69B017-1269-4C04-8B9E-B7516C527871}"/>
              </a:ext>
            </a:extLst>
          </p:cNvPr>
          <p:cNvGraphicFramePr/>
          <p:nvPr>
            <p:extLst>
              <p:ext uri="{D42A27DB-BD31-4B8C-83A1-F6EECF244321}">
                <p14:modId xmlns:p14="http://schemas.microsoft.com/office/powerpoint/2010/main" xmlns="" val="1659428197"/>
              </p:ext>
            </p:extLst>
          </p:nvPr>
        </p:nvGraphicFramePr>
        <p:xfrm>
          <a:off x="378680" y="1283583"/>
          <a:ext cx="8034695" cy="29676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43532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DE9EFF3-1512-4B0B-A303-06EB8BB7A730}" type="slidenum">
              <a:rPr lang="en-GB" smtClean="0">
                <a:solidFill>
                  <a:prstClr val="black">
                    <a:tint val="75000"/>
                  </a:prstClr>
                </a:solidFill>
              </a:rPr>
              <a:pPr/>
              <a:t>5</a:t>
            </a:fld>
            <a:endParaRPr lang="en-GB" dirty="0">
              <a:solidFill>
                <a:prstClr val="black">
                  <a:tint val="75000"/>
                </a:prstClr>
              </a:solidFill>
            </a:endParaRPr>
          </a:p>
        </p:txBody>
      </p:sp>
      <p:sp>
        <p:nvSpPr>
          <p:cNvPr id="4" name="TextBox 3">
            <a:extLst>
              <a:ext uri="{FF2B5EF4-FFF2-40B4-BE49-F238E27FC236}">
                <a16:creationId xmlns:a16="http://schemas.microsoft.com/office/drawing/2014/main" xmlns="" id="{E0E39990-3677-4765-AF46-07A5BE25B06A}"/>
              </a:ext>
            </a:extLst>
          </p:cNvPr>
          <p:cNvSpPr txBox="1"/>
          <p:nvPr/>
        </p:nvSpPr>
        <p:spPr>
          <a:xfrm>
            <a:off x="2631142" y="138952"/>
            <a:ext cx="6400800" cy="738664"/>
          </a:xfrm>
          <a:prstGeom prst="rect">
            <a:avLst/>
          </a:prstGeom>
          <a:noFill/>
        </p:spPr>
        <p:txBody>
          <a:bodyPr wrap="square" rtlCol="0">
            <a:spAutoFit/>
          </a:bodyPr>
          <a:lstStyle/>
          <a:p>
            <a:r>
              <a:rPr lang="en-US" sz="1400" b="1" dirty="0">
                <a:solidFill>
                  <a:schemeClr val="bg1"/>
                </a:solidFill>
              </a:rPr>
              <a:t>AFEX commenced the publication of its weekly price update report. The report covers three commodities Maize, Soybean &amp; Paddy Rice over three region – North West, North East and North Central</a:t>
            </a:r>
            <a:endParaRPr lang="en-GB" sz="1400" b="1" dirty="0">
              <a:solidFill>
                <a:schemeClr val="bg1"/>
              </a:solidFill>
            </a:endParaRPr>
          </a:p>
        </p:txBody>
      </p:sp>
      <p:pic>
        <p:nvPicPr>
          <p:cNvPr id="6" name="Picture 5">
            <a:extLst>
              <a:ext uri="{FF2B5EF4-FFF2-40B4-BE49-F238E27FC236}">
                <a16:creationId xmlns:a16="http://schemas.microsoft.com/office/drawing/2014/main" xmlns="" id="{BDBF01A6-29F7-4473-83F5-FB91F0B13B57}"/>
              </a:ext>
            </a:extLst>
          </p:cNvPr>
          <p:cNvPicPr>
            <a:picLocks noChangeAspect="1"/>
          </p:cNvPicPr>
          <p:nvPr/>
        </p:nvPicPr>
        <p:blipFill>
          <a:blip r:embed="rId2"/>
          <a:stretch>
            <a:fillRect/>
          </a:stretch>
        </p:blipFill>
        <p:spPr>
          <a:xfrm>
            <a:off x="97492" y="1032062"/>
            <a:ext cx="8934450" cy="4838700"/>
          </a:xfrm>
          <a:prstGeom prst="rect">
            <a:avLst/>
          </a:prstGeom>
        </p:spPr>
      </p:pic>
    </p:spTree>
    <p:extLst>
      <p:ext uri="{BB962C8B-B14F-4D97-AF65-F5344CB8AC3E}">
        <p14:creationId xmlns:p14="http://schemas.microsoft.com/office/powerpoint/2010/main" xmlns="" val="304472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DE9EFF3-1512-4B0B-A303-06EB8BB7A730}" type="slidenum">
              <a:rPr lang="en-GB" smtClean="0">
                <a:solidFill>
                  <a:prstClr val="black">
                    <a:tint val="75000"/>
                  </a:prstClr>
                </a:solidFill>
              </a:rPr>
              <a:pPr/>
              <a:t>6</a:t>
            </a:fld>
            <a:endParaRPr lang="en-GB" dirty="0">
              <a:solidFill>
                <a:prstClr val="black">
                  <a:tint val="75000"/>
                </a:prstClr>
              </a:solidFill>
            </a:endParaRPr>
          </a:p>
        </p:txBody>
      </p:sp>
      <p:sp>
        <p:nvSpPr>
          <p:cNvPr id="4" name="TextBox 3">
            <a:extLst>
              <a:ext uri="{FF2B5EF4-FFF2-40B4-BE49-F238E27FC236}">
                <a16:creationId xmlns:a16="http://schemas.microsoft.com/office/drawing/2014/main" xmlns="" id="{E0E39990-3677-4765-AF46-07A5BE25B06A}"/>
              </a:ext>
            </a:extLst>
          </p:cNvPr>
          <p:cNvSpPr txBox="1"/>
          <p:nvPr/>
        </p:nvSpPr>
        <p:spPr>
          <a:xfrm>
            <a:off x="2631142" y="188258"/>
            <a:ext cx="6400800" cy="523220"/>
          </a:xfrm>
          <a:prstGeom prst="rect">
            <a:avLst/>
          </a:prstGeom>
          <a:noFill/>
        </p:spPr>
        <p:txBody>
          <a:bodyPr wrap="square" rtlCol="0">
            <a:spAutoFit/>
          </a:bodyPr>
          <a:lstStyle/>
          <a:p>
            <a:r>
              <a:rPr lang="en-US" sz="1400" b="1" dirty="0">
                <a:solidFill>
                  <a:schemeClr val="bg1"/>
                </a:solidFill>
              </a:rPr>
              <a:t>Over the next six months, AFEX plans to deepen activities on its trading platform whilst intensifying efforts in market development</a:t>
            </a:r>
            <a:endParaRPr lang="en-GB" sz="1400" b="1" dirty="0">
              <a:solidFill>
                <a:schemeClr val="bg1"/>
              </a:solidFill>
            </a:endParaRPr>
          </a:p>
        </p:txBody>
      </p:sp>
      <p:grpSp>
        <p:nvGrpSpPr>
          <p:cNvPr id="6" name="Group 5">
            <a:extLst>
              <a:ext uri="{FF2B5EF4-FFF2-40B4-BE49-F238E27FC236}">
                <a16:creationId xmlns:a16="http://schemas.microsoft.com/office/drawing/2014/main" xmlns="" id="{DD7D9A90-7381-4787-82DE-DC7B9753386D}"/>
              </a:ext>
            </a:extLst>
          </p:cNvPr>
          <p:cNvGrpSpPr/>
          <p:nvPr/>
        </p:nvGrpSpPr>
        <p:grpSpPr>
          <a:xfrm rot="3614139">
            <a:off x="4379885" y="1956308"/>
            <a:ext cx="5138139" cy="2900096"/>
            <a:chOff x="5743926" y="1990574"/>
            <a:chExt cx="4178432" cy="2296937"/>
          </a:xfrm>
        </p:grpSpPr>
        <p:sp>
          <p:nvSpPr>
            <p:cNvPr id="7" name="Circle: Hollow 6">
              <a:extLst>
                <a:ext uri="{FF2B5EF4-FFF2-40B4-BE49-F238E27FC236}">
                  <a16:creationId xmlns:a16="http://schemas.microsoft.com/office/drawing/2014/main" xmlns="" id="{9C5A12BA-A170-4855-A61A-C7BD43AC2BBA}"/>
                </a:ext>
              </a:extLst>
            </p:cNvPr>
            <p:cNvSpPr/>
            <p:nvPr/>
          </p:nvSpPr>
          <p:spPr>
            <a:xfrm>
              <a:off x="5743926" y="2892218"/>
              <a:ext cx="792850" cy="792850"/>
            </a:xfrm>
            <a:prstGeom prst="donut">
              <a:avLst>
                <a:gd name="adj" fmla="val 2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4F8CDFE0-C726-4AAA-AE26-1BD32BBE576F}"/>
                </a:ext>
              </a:extLst>
            </p:cNvPr>
            <p:cNvSpPr/>
            <p:nvPr/>
          </p:nvSpPr>
          <p:spPr>
            <a:xfrm rot="17700000">
              <a:off x="6023291" y="2245883"/>
              <a:ext cx="985601" cy="474983"/>
            </a:xfrm>
            <a:custGeom>
              <a:avLst/>
              <a:gdLst>
                <a:gd name="connsiteX0" fmla="*/ 0 w 985601"/>
                <a:gd name="connsiteY0" fmla="*/ 0 h 474983"/>
                <a:gd name="connsiteX1" fmla="*/ 985601 w 985601"/>
                <a:gd name="connsiteY1" fmla="*/ 0 h 474983"/>
                <a:gd name="connsiteX2" fmla="*/ 985601 w 985601"/>
                <a:gd name="connsiteY2" fmla="*/ 474983 h 474983"/>
                <a:gd name="connsiteX3" fmla="*/ 0 w 985601"/>
                <a:gd name="connsiteY3" fmla="*/ 474983 h 474983"/>
                <a:gd name="connsiteX4" fmla="*/ 0 w 985601"/>
                <a:gd name="connsiteY4" fmla="*/ 0 h 474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601" h="474983">
                  <a:moveTo>
                    <a:pt x="0" y="0"/>
                  </a:moveTo>
                  <a:lnTo>
                    <a:pt x="985601" y="0"/>
                  </a:lnTo>
                  <a:lnTo>
                    <a:pt x="985601" y="474983"/>
                  </a:lnTo>
                  <a:lnTo>
                    <a:pt x="0" y="47498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7939" tIns="0" rIns="0" bIns="-1" numCol="1" spcCol="1270" anchor="ctr" anchorCtr="0">
              <a:noAutofit/>
            </a:bodyPr>
            <a:lstStyle/>
            <a:p>
              <a:pPr marL="0" lvl="0" indent="0" algn="l" defTabSz="488950">
                <a:lnSpc>
                  <a:spcPct val="90000"/>
                </a:lnSpc>
                <a:spcBef>
                  <a:spcPct val="0"/>
                </a:spcBef>
                <a:spcAft>
                  <a:spcPct val="35000"/>
                </a:spcAft>
                <a:buNone/>
              </a:pPr>
              <a:r>
                <a:rPr lang="en-US" sz="1100" kern="1200" dirty="0"/>
                <a:t>Commodities Trading Platform</a:t>
              </a:r>
            </a:p>
          </p:txBody>
        </p:sp>
        <p:sp>
          <p:nvSpPr>
            <p:cNvPr id="9" name="Oval 8">
              <a:extLst>
                <a:ext uri="{FF2B5EF4-FFF2-40B4-BE49-F238E27FC236}">
                  <a16:creationId xmlns:a16="http://schemas.microsoft.com/office/drawing/2014/main" xmlns="" id="{8DA92B47-194D-4A58-930B-8D4958D280EC}"/>
                </a:ext>
              </a:extLst>
            </p:cNvPr>
            <p:cNvSpPr/>
            <p:nvPr/>
          </p:nvSpPr>
          <p:spPr>
            <a:xfrm>
              <a:off x="6596497" y="3082874"/>
              <a:ext cx="411539" cy="411539"/>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84738B34-5AE2-43F3-A0EA-FF2A7AC5DBCE}"/>
                </a:ext>
              </a:extLst>
            </p:cNvPr>
            <p:cNvSpPr/>
            <p:nvPr/>
          </p:nvSpPr>
          <p:spPr>
            <a:xfrm rot="17700000">
              <a:off x="6109085" y="3655672"/>
              <a:ext cx="852591" cy="411087"/>
            </a:xfrm>
            <a:custGeom>
              <a:avLst/>
              <a:gdLst>
                <a:gd name="connsiteX0" fmla="*/ 0 w 852591"/>
                <a:gd name="connsiteY0" fmla="*/ 0 h 411087"/>
                <a:gd name="connsiteX1" fmla="*/ 852591 w 852591"/>
                <a:gd name="connsiteY1" fmla="*/ 0 h 411087"/>
                <a:gd name="connsiteX2" fmla="*/ 852591 w 852591"/>
                <a:gd name="connsiteY2" fmla="*/ 411087 h 411087"/>
                <a:gd name="connsiteX3" fmla="*/ 0 w 852591"/>
                <a:gd name="connsiteY3" fmla="*/ 411087 h 411087"/>
                <a:gd name="connsiteX4" fmla="*/ 0 w 852591"/>
                <a:gd name="connsiteY4" fmla="*/ 0 h 41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591" h="411087">
                  <a:moveTo>
                    <a:pt x="0" y="0"/>
                  </a:moveTo>
                  <a:lnTo>
                    <a:pt x="852591" y="0"/>
                  </a:lnTo>
                  <a:lnTo>
                    <a:pt x="852591" y="411087"/>
                  </a:lnTo>
                  <a:lnTo>
                    <a:pt x="0" y="41108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 tIns="0" rIns="27940" bIns="-1" numCol="1" spcCol="1270" anchor="ctr" anchorCtr="0">
              <a:noAutofit/>
            </a:bodyPr>
            <a:lstStyle/>
            <a:p>
              <a:pPr marL="0" lvl="0" indent="0" algn="r" defTabSz="488950">
                <a:lnSpc>
                  <a:spcPct val="90000"/>
                </a:lnSpc>
                <a:spcBef>
                  <a:spcPct val="0"/>
                </a:spcBef>
                <a:spcAft>
                  <a:spcPct val="35000"/>
                </a:spcAft>
                <a:buNone/>
              </a:pPr>
              <a:r>
                <a:rPr lang="en-US" sz="1100" kern="1200" dirty="0"/>
                <a:t>Nov 1</a:t>
              </a:r>
            </a:p>
          </p:txBody>
        </p:sp>
        <p:sp>
          <p:nvSpPr>
            <p:cNvPr id="11" name="Rectangle 10">
              <a:extLst>
                <a:ext uri="{FF2B5EF4-FFF2-40B4-BE49-F238E27FC236}">
                  <a16:creationId xmlns:a16="http://schemas.microsoft.com/office/drawing/2014/main" xmlns="" id="{7E91530E-A5DE-4B46-AA8B-D0960FC1735A}"/>
                </a:ext>
              </a:extLst>
            </p:cNvPr>
            <p:cNvSpPr/>
            <p:nvPr/>
          </p:nvSpPr>
          <p:spPr>
            <a:xfrm rot="17700000">
              <a:off x="6642858" y="2510527"/>
              <a:ext cx="852591" cy="411087"/>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2" name="Circle: Hollow 11">
              <a:extLst>
                <a:ext uri="{FF2B5EF4-FFF2-40B4-BE49-F238E27FC236}">
                  <a16:creationId xmlns:a16="http://schemas.microsoft.com/office/drawing/2014/main" xmlns="" id="{8098CCCF-C2AF-4688-A1C5-2CA6892A2660}"/>
                </a:ext>
              </a:extLst>
            </p:cNvPr>
            <p:cNvSpPr/>
            <p:nvPr/>
          </p:nvSpPr>
          <p:spPr>
            <a:xfrm>
              <a:off x="7067757" y="2892218"/>
              <a:ext cx="792850" cy="792850"/>
            </a:xfrm>
            <a:prstGeom prst="donut">
              <a:avLst>
                <a:gd name="adj" fmla="val 2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xmlns="" id="{C8E55CD6-02A8-42D7-98C7-B13013C80ED3}"/>
                </a:ext>
              </a:extLst>
            </p:cNvPr>
            <p:cNvSpPr/>
            <p:nvPr/>
          </p:nvSpPr>
          <p:spPr>
            <a:xfrm rot="17700000">
              <a:off x="7347122" y="2245883"/>
              <a:ext cx="985601" cy="474983"/>
            </a:xfrm>
            <a:custGeom>
              <a:avLst/>
              <a:gdLst>
                <a:gd name="connsiteX0" fmla="*/ 0 w 985601"/>
                <a:gd name="connsiteY0" fmla="*/ 0 h 474983"/>
                <a:gd name="connsiteX1" fmla="*/ 985601 w 985601"/>
                <a:gd name="connsiteY1" fmla="*/ 0 h 474983"/>
                <a:gd name="connsiteX2" fmla="*/ 985601 w 985601"/>
                <a:gd name="connsiteY2" fmla="*/ 474983 h 474983"/>
                <a:gd name="connsiteX3" fmla="*/ 0 w 985601"/>
                <a:gd name="connsiteY3" fmla="*/ 474983 h 474983"/>
                <a:gd name="connsiteX4" fmla="*/ 0 w 985601"/>
                <a:gd name="connsiteY4" fmla="*/ 0 h 474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601" h="474983">
                  <a:moveTo>
                    <a:pt x="0" y="0"/>
                  </a:moveTo>
                  <a:lnTo>
                    <a:pt x="985601" y="0"/>
                  </a:lnTo>
                  <a:lnTo>
                    <a:pt x="985601" y="474983"/>
                  </a:lnTo>
                  <a:lnTo>
                    <a:pt x="0" y="47498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7939" tIns="0" rIns="0" bIns="-1" numCol="1" spcCol="1270" anchor="ctr" anchorCtr="0">
              <a:noAutofit/>
            </a:bodyPr>
            <a:lstStyle/>
            <a:p>
              <a:pPr marL="0" lvl="0" indent="0" algn="l" defTabSz="488950">
                <a:lnSpc>
                  <a:spcPct val="90000"/>
                </a:lnSpc>
                <a:spcBef>
                  <a:spcPct val="0"/>
                </a:spcBef>
                <a:spcAft>
                  <a:spcPct val="35000"/>
                </a:spcAft>
                <a:buNone/>
              </a:pPr>
              <a:r>
                <a:rPr lang="en-US" sz="1100" kern="1200" dirty="0"/>
                <a:t>Weekly Price Update</a:t>
              </a:r>
            </a:p>
          </p:txBody>
        </p:sp>
        <p:sp>
          <p:nvSpPr>
            <p:cNvPr id="14" name="Oval 13">
              <a:extLst>
                <a:ext uri="{FF2B5EF4-FFF2-40B4-BE49-F238E27FC236}">
                  <a16:creationId xmlns:a16="http://schemas.microsoft.com/office/drawing/2014/main" xmlns="" id="{AF58DFFF-8D92-4278-A322-92C15B6B4500}"/>
                </a:ext>
              </a:extLst>
            </p:cNvPr>
            <p:cNvSpPr/>
            <p:nvPr/>
          </p:nvSpPr>
          <p:spPr>
            <a:xfrm>
              <a:off x="7920328" y="3082874"/>
              <a:ext cx="411539" cy="411539"/>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xmlns="" id="{3A5B5CC4-9358-4EBA-A77B-10BC1EB1994D}"/>
                </a:ext>
              </a:extLst>
            </p:cNvPr>
            <p:cNvSpPr/>
            <p:nvPr/>
          </p:nvSpPr>
          <p:spPr>
            <a:xfrm rot="17700000">
              <a:off x="7432916" y="3655672"/>
              <a:ext cx="852591" cy="411087"/>
            </a:xfrm>
            <a:custGeom>
              <a:avLst/>
              <a:gdLst>
                <a:gd name="connsiteX0" fmla="*/ 0 w 852591"/>
                <a:gd name="connsiteY0" fmla="*/ 0 h 411087"/>
                <a:gd name="connsiteX1" fmla="*/ 852591 w 852591"/>
                <a:gd name="connsiteY1" fmla="*/ 0 h 411087"/>
                <a:gd name="connsiteX2" fmla="*/ 852591 w 852591"/>
                <a:gd name="connsiteY2" fmla="*/ 411087 h 411087"/>
                <a:gd name="connsiteX3" fmla="*/ 0 w 852591"/>
                <a:gd name="connsiteY3" fmla="*/ 411087 h 411087"/>
                <a:gd name="connsiteX4" fmla="*/ 0 w 852591"/>
                <a:gd name="connsiteY4" fmla="*/ 0 h 41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591" h="411087">
                  <a:moveTo>
                    <a:pt x="0" y="0"/>
                  </a:moveTo>
                  <a:lnTo>
                    <a:pt x="852591" y="0"/>
                  </a:lnTo>
                  <a:lnTo>
                    <a:pt x="852591" y="411087"/>
                  </a:lnTo>
                  <a:lnTo>
                    <a:pt x="0" y="41108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 tIns="0" rIns="27940" bIns="-1" numCol="1" spcCol="1270" anchor="ctr" anchorCtr="0">
              <a:noAutofit/>
            </a:bodyPr>
            <a:lstStyle/>
            <a:p>
              <a:pPr marL="0" lvl="0" indent="0" algn="r" defTabSz="488950">
                <a:lnSpc>
                  <a:spcPct val="90000"/>
                </a:lnSpc>
                <a:spcBef>
                  <a:spcPct val="0"/>
                </a:spcBef>
                <a:spcAft>
                  <a:spcPct val="35000"/>
                </a:spcAft>
                <a:buNone/>
              </a:pPr>
              <a:r>
                <a:rPr lang="en-US" sz="1100" kern="1200" dirty="0"/>
                <a:t>Nov 7</a:t>
              </a:r>
            </a:p>
          </p:txBody>
        </p:sp>
        <p:sp>
          <p:nvSpPr>
            <p:cNvPr id="16" name="Rectangle 15">
              <a:extLst>
                <a:ext uri="{FF2B5EF4-FFF2-40B4-BE49-F238E27FC236}">
                  <a16:creationId xmlns:a16="http://schemas.microsoft.com/office/drawing/2014/main" xmlns="" id="{D85A5500-8D21-4F7B-8D5C-36E38D35867E}"/>
                </a:ext>
              </a:extLst>
            </p:cNvPr>
            <p:cNvSpPr/>
            <p:nvPr/>
          </p:nvSpPr>
          <p:spPr>
            <a:xfrm rot="17700000">
              <a:off x="7966689" y="2510527"/>
              <a:ext cx="852591" cy="411087"/>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7" name="Circle: Hollow 16">
              <a:extLst>
                <a:ext uri="{FF2B5EF4-FFF2-40B4-BE49-F238E27FC236}">
                  <a16:creationId xmlns:a16="http://schemas.microsoft.com/office/drawing/2014/main" xmlns="" id="{A883316D-175C-4D3C-9B1F-68B29178BE0E}"/>
                </a:ext>
              </a:extLst>
            </p:cNvPr>
            <p:cNvSpPr/>
            <p:nvPr/>
          </p:nvSpPr>
          <p:spPr>
            <a:xfrm>
              <a:off x="8391588" y="2892218"/>
              <a:ext cx="792850" cy="792850"/>
            </a:xfrm>
            <a:prstGeom prst="donut">
              <a:avLst>
                <a:gd name="adj" fmla="val 2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xmlns="" id="{0288B7B0-AC79-4D7B-8A2F-90A911654EFE}"/>
                </a:ext>
              </a:extLst>
            </p:cNvPr>
            <p:cNvSpPr/>
            <p:nvPr/>
          </p:nvSpPr>
          <p:spPr>
            <a:xfrm rot="17700000">
              <a:off x="8670953" y="2245883"/>
              <a:ext cx="985601" cy="474983"/>
            </a:xfrm>
            <a:custGeom>
              <a:avLst/>
              <a:gdLst>
                <a:gd name="connsiteX0" fmla="*/ 0 w 985601"/>
                <a:gd name="connsiteY0" fmla="*/ 0 h 474983"/>
                <a:gd name="connsiteX1" fmla="*/ 985601 w 985601"/>
                <a:gd name="connsiteY1" fmla="*/ 0 h 474983"/>
                <a:gd name="connsiteX2" fmla="*/ 985601 w 985601"/>
                <a:gd name="connsiteY2" fmla="*/ 474983 h 474983"/>
                <a:gd name="connsiteX3" fmla="*/ 0 w 985601"/>
                <a:gd name="connsiteY3" fmla="*/ 474983 h 474983"/>
                <a:gd name="connsiteX4" fmla="*/ 0 w 985601"/>
                <a:gd name="connsiteY4" fmla="*/ 0 h 4749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601" h="474983">
                  <a:moveTo>
                    <a:pt x="0" y="0"/>
                  </a:moveTo>
                  <a:lnTo>
                    <a:pt x="985601" y="0"/>
                  </a:lnTo>
                  <a:lnTo>
                    <a:pt x="985601" y="474983"/>
                  </a:lnTo>
                  <a:lnTo>
                    <a:pt x="0" y="47498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7939" tIns="0" rIns="0" bIns="-1" numCol="1" spcCol="1270" anchor="ctr" anchorCtr="0">
              <a:noAutofit/>
            </a:bodyPr>
            <a:lstStyle/>
            <a:p>
              <a:pPr marL="0" lvl="0" indent="0" algn="l" defTabSz="488950">
                <a:lnSpc>
                  <a:spcPct val="90000"/>
                </a:lnSpc>
                <a:spcBef>
                  <a:spcPct val="0"/>
                </a:spcBef>
                <a:spcAft>
                  <a:spcPct val="35000"/>
                </a:spcAft>
                <a:buNone/>
              </a:pPr>
              <a:r>
                <a:rPr lang="en-US" sz="1100" kern="1200" dirty="0"/>
                <a:t>Structured Trade Finance</a:t>
              </a:r>
            </a:p>
          </p:txBody>
        </p:sp>
        <p:sp>
          <p:nvSpPr>
            <p:cNvPr id="19" name="Oval 18">
              <a:extLst>
                <a:ext uri="{FF2B5EF4-FFF2-40B4-BE49-F238E27FC236}">
                  <a16:creationId xmlns:a16="http://schemas.microsoft.com/office/drawing/2014/main" xmlns="" id="{98029373-61BB-499A-829B-AAC085D65962}"/>
                </a:ext>
              </a:extLst>
            </p:cNvPr>
            <p:cNvSpPr/>
            <p:nvPr/>
          </p:nvSpPr>
          <p:spPr>
            <a:xfrm>
              <a:off x="9244159" y="3082874"/>
              <a:ext cx="411539" cy="411539"/>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xmlns="" id="{3AF3288C-B6A5-4CA3-801B-88D5651E867D}"/>
                </a:ext>
              </a:extLst>
            </p:cNvPr>
            <p:cNvSpPr/>
            <p:nvPr/>
          </p:nvSpPr>
          <p:spPr>
            <a:xfrm rot="17700000">
              <a:off x="8756747" y="3655672"/>
              <a:ext cx="852591" cy="411087"/>
            </a:xfrm>
            <a:custGeom>
              <a:avLst/>
              <a:gdLst>
                <a:gd name="connsiteX0" fmla="*/ 0 w 852591"/>
                <a:gd name="connsiteY0" fmla="*/ 0 h 411087"/>
                <a:gd name="connsiteX1" fmla="*/ 852591 w 852591"/>
                <a:gd name="connsiteY1" fmla="*/ 0 h 411087"/>
                <a:gd name="connsiteX2" fmla="*/ 852591 w 852591"/>
                <a:gd name="connsiteY2" fmla="*/ 411087 h 411087"/>
                <a:gd name="connsiteX3" fmla="*/ 0 w 852591"/>
                <a:gd name="connsiteY3" fmla="*/ 411087 h 411087"/>
                <a:gd name="connsiteX4" fmla="*/ 0 w 852591"/>
                <a:gd name="connsiteY4" fmla="*/ 0 h 41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591" h="411087">
                  <a:moveTo>
                    <a:pt x="0" y="0"/>
                  </a:moveTo>
                  <a:lnTo>
                    <a:pt x="852591" y="0"/>
                  </a:lnTo>
                  <a:lnTo>
                    <a:pt x="852591" y="411087"/>
                  </a:lnTo>
                  <a:lnTo>
                    <a:pt x="0" y="411087"/>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 tIns="0" rIns="27940" bIns="-1" numCol="1" spcCol="1270" anchor="ctr" anchorCtr="0">
              <a:noAutofit/>
            </a:bodyPr>
            <a:lstStyle/>
            <a:p>
              <a:pPr marL="0" lvl="0" indent="0" algn="r" defTabSz="488950">
                <a:lnSpc>
                  <a:spcPct val="90000"/>
                </a:lnSpc>
                <a:spcBef>
                  <a:spcPct val="0"/>
                </a:spcBef>
                <a:spcAft>
                  <a:spcPct val="35000"/>
                </a:spcAft>
                <a:buNone/>
              </a:pPr>
              <a:r>
                <a:rPr lang="en-US" sz="1100" kern="1200" dirty="0"/>
                <a:t>Ongoing</a:t>
              </a:r>
            </a:p>
          </p:txBody>
        </p:sp>
        <p:sp>
          <p:nvSpPr>
            <p:cNvPr id="21" name="Rectangle 20">
              <a:extLst>
                <a:ext uri="{FF2B5EF4-FFF2-40B4-BE49-F238E27FC236}">
                  <a16:creationId xmlns:a16="http://schemas.microsoft.com/office/drawing/2014/main" xmlns="" id="{4327A513-2737-4B93-B432-FA74FE2883EF}"/>
                </a:ext>
              </a:extLst>
            </p:cNvPr>
            <p:cNvSpPr/>
            <p:nvPr/>
          </p:nvSpPr>
          <p:spPr>
            <a:xfrm rot="17700000">
              <a:off x="9290519" y="2510527"/>
              <a:ext cx="852591" cy="411087"/>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grpSp>
      <p:graphicFrame>
        <p:nvGraphicFramePr>
          <p:cNvPr id="2" name="Diagram 1">
            <a:extLst>
              <a:ext uri="{FF2B5EF4-FFF2-40B4-BE49-F238E27FC236}">
                <a16:creationId xmlns:a16="http://schemas.microsoft.com/office/drawing/2014/main" xmlns="" id="{DB579DE0-9A7A-4D5D-844B-D6CBF60752FE}"/>
              </a:ext>
            </a:extLst>
          </p:cNvPr>
          <p:cNvGraphicFramePr/>
          <p:nvPr>
            <p:extLst>
              <p:ext uri="{D42A27DB-BD31-4B8C-83A1-F6EECF244321}">
                <p14:modId xmlns:p14="http://schemas.microsoft.com/office/powerpoint/2010/main" xmlns="" val="3291659600"/>
              </p:ext>
            </p:extLst>
          </p:nvPr>
        </p:nvGraphicFramePr>
        <p:xfrm>
          <a:off x="219636" y="1020482"/>
          <a:ext cx="4930133" cy="5223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871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20000" r="20000"/>
          <a:stretch>
            <a:fillRect/>
          </a:stretch>
        </p:blipFill>
        <p:spPr/>
      </p:pic>
      <p:sp>
        <p:nvSpPr>
          <p:cNvPr id="6" name="TextBox 5"/>
          <p:cNvSpPr txBox="1"/>
          <p:nvPr/>
        </p:nvSpPr>
        <p:spPr>
          <a:xfrm>
            <a:off x="6354198" y="5860830"/>
            <a:ext cx="1647516" cy="323165"/>
          </a:xfrm>
          <a:prstGeom prst="rect">
            <a:avLst/>
          </a:prstGeom>
          <a:noFill/>
        </p:spPr>
        <p:txBody>
          <a:bodyPr wrap="square" rtlCol="0">
            <a:spAutoFit/>
          </a:bodyPr>
          <a:lstStyle/>
          <a:p>
            <a:r>
              <a:rPr lang="en-US" sz="750" dirty="0">
                <a:solidFill>
                  <a:prstClr val="black"/>
                </a:solidFill>
              </a:rPr>
              <a:t>Smallholder post harvest operations, </a:t>
            </a:r>
            <a:r>
              <a:rPr lang="en-US" sz="750" dirty="0" err="1">
                <a:solidFill>
                  <a:prstClr val="black"/>
                </a:solidFill>
              </a:rPr>
              <a:t>Saoba</a:t>
            </a:r>
            <a:r>
              <a:rPr lang="en-US" sz="750" dirty="0">
                <a:solidFill>
                  <a:prstClr val="black"/>
                </a:solidFill>
              </a:rPr>
              <a:t>, Kaduna</a:t>
            </a:r>
          </a:p>
        </p:txBody>
      </p:sp>
      <p:sp>
        <p:nvSpPr>
          <p:cNvPr id="2" name="TextBox 1"/>
          <p:cNvSpPr txBox="1"/>
          <p:nvPr/>
        </p:nvSpPr>
        <p:spPr>
          <a:xfrm>
            <a:off x="509155" y="2795154"/>
            <a:ext cx="2722932" cy="726643"/>
          </a:xfrm>
          <a:prstGeom prst="rect">
            <a:avLst/>
          </a:prstGeom>
          <a:noFill/>
        </p:spPr>
        <p:txBody>
          <a:bodyPr wrap="square" rtlCol="0">
            <a:spAutoFit/>
          </a:bodyPr>
          <a:lstStyle/>
          <a:p>
            <a:r>
              <a:rPr lang="en-US" sz="4000" dirty="0"/>
              <a:t>Thank You</a:t>
            </a:r>
          </a:p>
        </p:txBody>
      </p:sp>
    </p:spTree>
    <p:extLst>
      <p:ext uri="{BB962C8B-B14F-4D97-AF65-F5344CB8AC3E}">
        <p14:creationId xmlns:p14="http://schemas.microsoft.com/office/powerpoint/2010/main" xmlns="" val="47880031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204</Words>
  <Application>Microsoft Office PowerPoint</Application>
  <PresentationFormat>On-screen Show (4:3)</PresentationFormat>
  <Paragraphs>40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2_Office Theme</vt:lpstr>
      <vt:lpstr>Slide 1</vt:lpstr>
      <vt:lpstr>Slide 2</vt:lpstr>
      <vt:lpstr>AFEX successfully launched its Nasdaq OMX Trading System on November 1, 2017. 20MT of Paddy Rice was traded on the first day. 590MT has been traded over five days, spanning two commodities</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'Dejavuu</dc:creator>
  <cp:lastModifiedBy>cmcsecretariat</cp:lastModifiedBy>
  <cp:revision>83</cp:revision>
  <dcterms:created xsi:type="dcterms:W3CDTF">2014-05-19T09:06:31Z</dcterms:created>
  <dcterms:modified xsi:type="dcterms:W3CDTF">2017-11-07T13:16:52Z</dcterms:modified>
</cp:coreProperties>
</file>