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1294" r:id="rId2"/>
    <p:sldId id="1531" r:id="rId3"/>
    <p:sldId id="1444" r:id="rId4"/>
    <p:sldId id="1535" r:id="rId5"/>
    <p:sldId id="1536" r:id="rId6"/>
    <p:sldId id="1430" r:id="rId7"/>
    <p:sldId id="1494" r:id="rId8"/>
  </p:sldIdLst>
  <p:sldSz cx="9906000" cy="6858000" type="A4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F9432F6-C83B-4217-86CC-D7C410070F60}">
          <p14:sldIdLst>
            <p14:sldId id="1294"/>
            <p14:sldId id="1531"/>
            <p14:sldId id="1444"/>
            <p14:sldId id="1535"/>
            <p14:sldId id="1536"/>
            <p14:sldId id="1430"/>
            <p14:sldId id="1494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ghogho INNEH" initials="OI" lastIdx="4" clrIdx="0"/>
  <p:cmAuthor id="1" name="Yvonne EMORDI" initials="YE" lastIdx="1" clrIdx="1">
    <p:extLst/>
  </p:cmAuthor>
  <p:cmAuthor id="2" name="Chimaobi NDUWUGWE" initials="CN" lastIdx="3" clrIdx="2">
    <p:extLst>
      <p:ext uri="{19B8F6BF-5375-455C-9EA6-DF929625EA0E}">
        <p15:presenceInfo xmlns:p15="http://schemas.microsoft.com/office/powerpoint/2012/main" xmlns="" userId="S-1-5-21-1295276694-72947221-2599732213-10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253F"/>
    <a:srgbClr val="B9CDE5"/>
    <a:srgbClr val="C3D69B"/>
    <a:srgbClr val="D7E4BD"/>
    <a:srgbClr val="558ED5"/>
    <a:srgbClr val="FFC000"/>
    <a:srgbClr val="17375E"/>
    <a:srgbClr val="254061"/>
    <a:srgbClr val="9BA539"/>
    <a:srgbClr val="A8C0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6" autoAdjust="0"/>
    <p:restoredTop sz="94434" autoAdjust="0"/>
  </p:normalViewPr>
  <p:slideViewPr>
    <p:cSldViewPr showGuides="1">
      <p:cViewPr varScale="1">
        <p:scale>
          <a:sx n="73" d="100"/>
          <a:sy n="73" d="100"/>
        </p:scale>
        <p:origin x="-128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21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7286"/>
    </p:cViewPr>
  </p:sorterViewPr>
  <p:notesViewPr>
    <p:cSldViewPr>
      <p:cViewPr>
        <p:scale>
          <a:sx n="100" d="100"/>
          <a:sy n="100" d="100"/>
        </p:scale>
        <p:origin x="186" y="-600"/>
      </p:cViewPr>
      <p:guideLst>
        <p:guide orient="horz" pos="2208"/>
        <p:guide pos="2928"/>
      </p:guideLst>
    </p:cSldViewPr>
  </p:notesViewPr>
  <p:gridSpacing cx="65544700" cy="655447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805ED-4FBE-4371-AB49-5D4CB91EC8B2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43B585-26DA-4182-ACF4-BBE749CF931D}">
      <dgm:prSet phldrT="[Text]" custT="1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800" b="0" smtClean="0">
              <a:latin typeface="Calibri Light" panose="020F0302020204030204" pitchFamily="34" charset="0"/>
              <a:cs typeface="Arial" pitchFamily="34" charset="0"/>
            </a:rPr>
            <a:t>1</a:t>
          </a:r>
          <a:endParaRPr lang="en-US" sz="1800" b="0" dirty="0">
            <a:latin typeface="Calibri Light" panose="020F0302020204030204" pitchFamily="34" charset="0"/>
            <a:cs typeface="Arial" pitchFamily="34" charset="0"/>
          </a:endParaRPr>
        </a:p>
      </dgm:t>
    </dgm:pt>
    <dgm:pt modelId="{0BE1B1D6-C240-4989-A783-921128D5E6BA}" type="parTrans" cxnId="{357D7D4B-7A22-4FFC-AA31-C4B92F5A995A}">
      <dgm:prSet/>
      <dgm:spPr/>
      <dgm:t>
        <a:bodyPr/>
        <a:lstStyle/>
        <a:p>
          <a:endParaRPr lang="en-US" sz="1800" b="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  <a:cs typeface="Arial" pitchFamily="34" charset="0"/>
          </a:endParaRPr>
        </a:p>
      </dgm:t>
    </dgm:pt>
    <dgm:pt modelId="{4206E4F4-B013-46BE-B234-846E73ECD4B4}" type="sibTrans" cxnId="{357D7D4B-7A22-4FFC-AA31-C4B92F5A995A}">
      <dgm:prSet/>
      <dgm:spPr/>
      <dgm:t>
        <a:bodyPr/>
        <a:lstStyle/>
        <a:p>
          <a:endParaRPr lang="en-US" sz="1800" b="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  <a:cs typeface="Arial" pitchFamily="34" charset="0"/>
          </a:endParaRPr>
        </a:p>
      </dgm:t>
    </dgm:pt>
    <dgm:pt modelId="{73EF414E-38E6-4D08-9C0F-BCEC25C8192A}">
      <dgm:prSet phldrT="[Text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 smtClean="0">
              <a:latin typeface="Calibri Light" panose="020F0302020204030204" pitchFamily="34" charset="0"/>
            </a:rPr>
            <a:t>NEXT STEPS </a:t>
          </a:r>
          <a:endParaRPr lang="en-US" sz="1800" b="1" dirty="0">
            <a:latin typeface="Calibri Light" panose="020F0302020204030204" pitchFamily="34" charset="0"/>
            <a:cs typeface="Arial" pitchFamily="34" charset="0"/>
          </a:endParaRPr>
        </a:p>
      </dgm:t>
    </dgm:pt>
    <dgm:pt modelId="{92B3D881-F6BA-441F-8FF0-36288C5AFB41}">
      <dgm:prSet phldrT="[Text]" custT="1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800" b="0" dirty="0" smtClean="0">
              <a:latin typeface="Calibri Light" panose="020F0302020204030204" pitchFamily="34" charset="0"/>
              <a:cs typeface="Arial" pitchFamily="34" charset="0"/>
            </a:rPr>
            <a:t>4</a:t>
          </a:r>
          <a:endParaRPr lang="en-US" sz="1800" b="0" dirty="0">
            <a:latin typeface="Calibri Light" panose="020F0302020204030204" pitchFamily="34" charset="0"/>
            <a:cs typeface="Arial" pitchFamily="34" charset="0"/>
          </a:endParaRPr>
        </a:p>
      </dgm:t>
    </dgm:pt>
    <dgm:pt modelId="{37AFB176-057E-464A-A2ED-AB4BB6942B6C}" type="sibTrans" cxnId="{430D84E2-72CD-4562-9735-4E58BC05469C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1C0E193D-9289-4516-95FF-2DA344CB9883}" type="parTrans" cxnId="{430D84E2-72CD-4562-9735-4E58BC05469C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4D4DD4BD-6F7D-4BDD-9AE7-A02D8E252F27}" type="sibTrans" cxnId="{C8DDAC09-D4D7-4FDD-8E0C-985C708FF563}">
      <dgm:prSet/>
      <dgm:spPr/>
      <dgm:t>
        <a:bodyPr/>
        <a:lstStyle/>
        <a:p>
          <a:endParaRPr lang="en-US" sz="1800" b="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  <a:cs typeface="Arial" pitchFamily="34" charset="0"/>
          </a:endParaRPr>
        </a:p>
      </dgm:t>
    </dgm:pt>
    <dgm:pt modelId="{2003AF78-B778-4012-B909-39D36E5EEA63}" type="parTrans" cxnId="{C8DDAC09-D4D7-4FDD-8E0C-985C708FF563}">
      <dgm:prSet/>
      <dgm:spPr/>
      <dgm:t>
        <a:bodyPr/>
        <a:lstStyle/>
        <a:p>
          <a:endParaRPr lang="en-US" sz="1800" b="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  <a:cs typeface="Arial" pitchFamily="34" charset="0"/>
          </a:endParaRPr>
        </a:p>
      </dgm:t>
    </dgm:pt>
    <dgm:pt modelId="{3585AD0C-EB5B-479B-A05D-B5AC4C519DDD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marL="0" indent="0"/>
          <a:r>
            <a:rPr lang="en-US" sz="1800" b="1" noProof="0" dirty="0" smtClean="0">
              <a:latin typeface="Calibri Light" panose="020F0302020204030204" pitchFamily="34" charset="0"/>
            </a:rPr>
            <a:t>UPDATE: ENGAGEMENTS WITH MDA’S </a:t>
          </a:r>
          <a:endParaRPr lang="en-US" sz="1800" b="1" dirty="0">
            <a:latin typeface="Calibri Light" panose="020F0302020204030204" pitchFamily="34" charset="0"/>
            <a:cs typeface="Arial" pitchFamily="34" charset="0"/>
          </a:endParaRPr>
        </a:p>
      </dgm:t>
    </dgm:pt>
    <dgm:pt modelId="{CA384682-0C3E-45AF-823E-811152A735CB}">
      <dgm:prSet phldrT="[Text]" custT="1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800" b="0" dirty="0" smtClean="0">
              <a:latin typeface="Calibri Light" panose="020F0302020204030204" pitchFamily="34" charset="0"/>
              <a:cs typeface="Arial" pitchFamily="34" charset="0"/>
            </a:rPr>
            <a:t>3</a:t>
          </a:r>
          <a:endParaRPr lang="en-US" sz="1800" b="0" dirty="0">
            <a:latin typeface="Calibri Light" panose="020F0302020204030204" pitchFamily="34" charset="0"/>
            <a:cs typeface="Arial" pitchFamily="34" charset="0"/>
          </a:endParaRPr>
        </a:p>
      </dgm:t>
    </dgm:pt>
    <dgm:pt modelId="{BFB4FFC4-7DF3-4328-B57C-481207A11754}" type="sibTrans" cxnId="{89EE9E11-5C66-4527-92F0-2C7A70D3D078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D1BA6D23-A395-4152-8BC3-AC4D221A6C67}" type="parTrans" cxnId="{89EE9E11-5C66-4527-92F0-2C7A70D3D078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59B3BE93-E71E-4A3E-9268-E69C58D535F8}" type="sibTrans" cxnId="{2AB40DE9-488F-4A12-87DA-8DF3B5496C89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EEF6CC17-156F-4324-A383-11EB1CF7BB85}" type="parTrans" cxnId="{2AB40DE9-488F-4A12-87DA-8DF3B5496C89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D28CA316-0CE5-4720-9E36-0CE6AB651671}">
      <dgm:prSet phldrT="[Text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kumimoji="0" lang="en-US" sz="1800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</a:rPr>
            <a:t>OUR MANDATE</a:t>
          </a:r>
          <a:endParaRPr lang="en-US" sz="1800" b="1" dirty="0">
            <a:latin typeface="Calibri Light" panose="020F0302020204030204" pitchFamily="34" charset="0"/>
            <a:cs typeface="Arial" pitchFamily="34" charset="0"/>
          </a:endParaRPr>
        </a:p>
      </dgm:t>
    </dgm:pt>
    <dgm:pt modelId="{70A5DFE6-30A4-408F-A9F4-DB70D8470306}" type="sibTrans" cxnId="{F87D5A6B-F7BA-4C7E-BB3A-EB1A887FA398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6A92BE29-8EF5-4271-A133-9CA207440D40}" type="parTrans" cxnId="{F87D5A6B-F7BA-4C7E-BB3A-EB1A887FA398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8ADA6E92-4DA8-4794-8E98-1AC5C7D3C78A}">
      <dgm:prSet custT="1"/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800" dirty="0" smtClean="0">
              <a:latin typeface="Calibri Light" panose="020F0302020204030204" pitchFamily="34" charset="0"/>
            </a:rPr>
            <a:t>5</a:t>
          </a:r>
          <a:endParaRPr lang="en-US" sz="1800" dirty="0">
            <a:latin typeface="Calibri Light" panose="020F0302020204030204" pitchFamily="34" charset="0"/>
          </a:endParaRPr>
        </a:p>
      </dgm:t>
    </dgm:pt>
    <dgm:pt modelId="{04DB1EC9-8617-49C3-A9E9-13805BDD0E71}" type="parTrans" cxnId="{4CF7824E-E5A0-49B3-968C-86E83C543A02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ACB66565-B9A2-4241-A86A-EDFECD352F77}" type="sibTrans" cxnId="{4CF7824E-E5A0-49B3-968C-86E83C543A02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3595AAA1-0F9B-4524-834D-98615D03E21F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>
              <a:latin typeface="Calibri Light" panose="020F0302020204030204" pitchFamily="34" charset="0"/>
            </a:rPr>
            <a:t>CHALLENGES TO IMPLEMENTATION</a:t>
          </a:r>
          <a:endParaRPr lang="en-US" sz="1800" b="1" dirty="0">
            <a:latin typeface="Calibri Light" panose="020F0302020204030204" pitchFamily="34" charset="0"/>
          </a:endParaRPr>
        </a:p>
      </dgm:t>
    </dgm:pt>
    <dgm:pt modelId="{F045B472-FE26-492B-AE07-0DBBD6FA0EF0}" type="parTrans" cxnId="{66202E20-5ECE-48E1-8860-0CBB03C68D39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78137B52-156A-4622-8EF9-C3A7399E6D09}" type="sibTrans" cxnId="{66202E20-5ECE-48E1-8860-0CBB03C68D39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Calibri Light" panose="020F0302020204030204" pitchFamily="34" charset="0"/>
          </a:endParaRPr>
        </a:p>
      </dgm:t>
    </dgm:pt>
    <dgm:pt modelId="{A21F4B7B-D954-48CD-911E-44479EA5C597}">
      <dgm:prSet phldrT="[Text]" custT="1"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800" b="1" dirty="0" smtClean="0">
              <a:latin typeface="Calibri Light" panose="020F0302020204030204" pitchFamily="34" charset="0"/>
              <a:cs typeface="Arial" pitchFamily="34" charset="0"/>
            </a:rPr>
            <a:t>2</a:t>
          </a:r>
          <a:endParaRPr lang="en-US" sz="1800" b="1" dirty="0">
            <a:latin typeface="Calibri Light" panose="020F0302020204030204" pitchFamily="34" charset="0"/>
            <a:cs typeface="Arial" pitchFamily="34" charset="0"/>
          </a:endParaRPr>
        </a:p>
      </dgm:t>
    </dgm:pt>
    <dgm:pt modelId="{0D5CC1D3-6261-4932-8DE5-8BA2B2FE08C9}" type="parTrans" cxnId="{31F900C9-71C9-4356-A9F1-041797E46EC1}">
      <dgm:prSet/>
      <dgm:spPr/>
      <dgm:t>
        <a:bodyPr/>
        <a:lstStyle/>
        <a:p>
          <a:endParaRPr lang="en-US"/>
        </a:p>
      </dgm:t>
    </dgm:pt>
    <dgm:pt modelId="{A6D26976-DDAF-4BE8-A8B2-DD9280693671}" type="sibTrans" cxnId="{31F900C9-71C9-4356-A9F1-041797E46EC1}">
      <dgm:prSet/>
      <dgm:spPr/>
      <dgm:t>
        <a:bodyPr/>
        <a:lstStyle/>
        <a:p>
          <a:endParaRPr lang="en-US"/>
        </a:p>
      </dgm:t>
    </dgm:pt>
    <dgm:pt modelId="{A12F246A-061B-4C8F-9794-350DCE70877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latin typeface="Calibri Light" panose="020F0302020204030204" pitchFamily="34" charset="0"/>
            </a:rPr>
            <a:t>UPDATE ON INITIATIVES</a:t>
          </a:r>
          <a:endParaRPr lang="en-US" sz="1800" b="1" dirty="0">
            <a:latin typeface="Calibri Light" panose="020F0302020204030204" pitchFamily="34" charset="0"/>
          </a:endParaRPr>
        </a:p>
      </dgm:t>
    </dgm:pt>
    <dgm:pt modelId="{8EE899DB-E757-47AC-B522-A516D9915D71}" type="parTrans" cxnId="{05453A1C-653C-474A-B948-616509B12D99}">
      <dgm:prSet/>
      <dgm:spPr/>
      <dgm:t>
        <a:bodyPr/>
        <a:lstStyle/>
        <a:p>
          <a:endParaRPr lang="en-US"/>
        </a:p>
      </dgm:t>
    </dgm:pt>
    <dgm:pt modelId="{0D324236-0F28-4A1D-A15F-21226C2F9BF7}" type="sibTrans" cxnId="{05453A1C-653C-474A-B948-616509B12D99}">
      <dgm:prSet/>
      <dgm:spPr/>
      <dgm:t>
        <a:bodyPr/>
        <a:lstStyle/>
        <a:p>
          <a:endParaRPr lang="en-US"/>
        </a:p>
      </dgm:t>
    </dgm:pt>
    <dgm:pt modelId="{88A7D4AE-546F-4E7F-B2C3-C36C6B5CA26B}" type="pres">
      <dgm:prSet presAssocID="{0E5805ED-4FBE-4371-AB49-5D4CB91EC8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5B70C-6A9F-4FE2-80C1-BC9F221F03AF}" type="pres">
      <dgm:prSet presAssocID="{A343B585-26DA-4182-ACF4-BBE749CF931D}" presName="composite" presStyleCnt="0"/>
      <dgm:spPr/>
      <dgm:t>
        <a:bodyPr/>
        <a:lstStyle/>
        <a:p>
          <a:endParaRPr lang="en-US"/>
        </a:p>
      </dgm:t>
    </dgm:pt>
    <dgm:pt modelId="{D2986A31-0C78-4141-A565-74F028D9EA9F}" type="pres">
      <dgm:prSet presAssocID="{A343B585-26DA-4182-ACF4-BBE749CF931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8A17F-E0D6-44D8-8F3F-E2757B453487}" type="pres">
      <dgm:prSet presAssocID="{A343B585-26DA-4182-ACF4-BBE749CF931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677C2-37E7-4C95-A84C-46C1E7A96011}" type="pres">
      <dgm:prSet presAssocID="{4206E4F4-B013-46BE-B234-846E73ECD4B4}" presName="sp" presStyleCnt="0"/>
      <dgm:spPr/>
      <dgm:t>
        <a:bodyPr/>
        <a:lstStyle/>
        <a:p>
          <a:endParaRPr lang="en-US"/>
        </a:p>
      </dgm:t>
    </dgm:pt>
    <dgm:pt modelId="{2D315EF3-D30E-4289-858C-0EE0A1D9BEF8}" type="pres">
      <dgm:prSet presAssocID="{A21F4B7B-D954-48CD-911E-44479EA5C597}" presName="composite" presStyleCnt="0"/>
      <dgm:spPr/>
    </dgm:pt>
    <dgm:pt modelId="{F6E9E16E-34D6-4635-B776-1DC7E19DAA17}" type="pres">
      <dgm:prSet presAssocID="{A21F4B7B-D954-48CD-911E-44479EA5C59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94BD7-A72E-4D71-8127-BE79C29435BC}" type="pres">
      <dgm:prSet presAssocID="{A21F4B7B-D954-48CD-911E-44479EA5C59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E031D-BEDB-4A94-92BA-19BF977EC20E}" type="pres">
      <dgm:prSet presAssocID="{A6D26976-DDAF-4BE8-A8B2-DD9280693671}" presName="sp" presStyleCnt="0"/>
      <dgm:spPr/>
    </dgm:pt>
    <dgm:pt modelId="{48C0BE5E-FA4C-4F75-9B3E-B6F3657D1D4F}" type="pres">
      <dgm:prSet presAssocID="{CA384682-0C3E-45AF-823E-811152A735CB}" presName="composite" presStyleCnt="0"/>
      <dgm:spPr/>
      <dgm:t>
        <a:bodyPr/>
        <a:lstStyle/>
        <a:p>
          <a:endParaRPr lang="en-US"/>
        </a:p>
      </dgm:t>
    </dgm:pt>
    <dgm:pt modelId="{F1C34886-8743-4368-8E57-3DED1E87FC54}" type="pres">
      <dgm:prSet presAssocID="{CA384682-0C3E-45AF-823E-811152A735C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42534-47D6-4C8E-905C-71D757CE20DB}" type="pres">
      <dgm:prSet presAssocID="{CA384682-0C3E-45AF-823E-811152A735C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B1369-F6C0-419E-A33E-3B22A5267514}" type="pres">
      <dgm:prSet presAssocID="{BFB4FFC4-7DF3-4328-B57C-481207A11754}" presName="sp" presStyleCnt="0"/>
      <dgm:spPr/>
      <dgm:t>
        <a:bodyPr/>
        <a:lstStyle/>
        <a:p>
          <a:endParaRPr lang="en-US"/>
        </a:p>
      </dgm:t>
    </dgm:pt>
    <dgm:pt modelId="{A95FF108-FF3A-4A64-9D9E-0D6A84CF9C21}" type="pres">
      <dgm:prSet presAssocID="{92B3D881-F6BA-441F-8FF0-36288C5AFB41}" presName="composite" presStyleCnt="0"/>
      <dgm:spPr/>
      <dgm:t>
        <a:bodyPr/>
        <a:lstStyle/>
        <a:p>
          <a:endParaRPr lang="en-US"/>
        </a:p>
      </dgm:t>
    </dgm:pt>
    <dgm:pt modelId="{7E7C83C8-C85F-4F7E-B8A0-E28C3F3446F1}" type="pres">
      <dgm:prSet presAssocID="{92B3D881-F6BA-441F-8FF0-36288C5AFB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709AF-B322-4659-A9D8-E9F7837886DC}" type="pres">
      <dgm:prSet presAssocID="{92B3D881-F6BA-441F-8FF0-36288C5AFB41}" presName="descendantText" presStyleLbl="alignAcc1" presStyleIdx="3" presStyleCnt="5" custLinFactNeighborX="872" custLinFactNeighborY="2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2C1AE-24CA-4729-A087-EF4AF026AE39}" type="pres">
      <dgm:prSet presAssocID="{37AFB176-057E-464A-A2ED-AB4BB6942B6C}" presName="sp" presStyleCnt="0"/>
      <dgm:spPr/>
      <dgm:t>
        <a:bodyPr/>
        <a:lstStyle/>
        <a:p>
          <a:endParaRPr lang="en-US"/>
        </a:p>
      </dgm:t>
    </dgm:pt>
    <dgm:pt modelId="{9E2389D5-D8FA-447E-920A-50B66639FCE4}" type="pres">
      <dgm:prSet presAssocID="{8ADA6E92-4DA8-4794-8E98-1AC5C7D3C78A}" presName="composite" presStyleCnt="0"/>
      <dgm:spPr/>
      <dgm:t>
        <a:bodyPr/>
        <a:lstStyle/>
        <a:p>
          <a:endParaRPr lang="en-US"/>
        </a:p>
      </dgm:t>
    </dgm:pt>
    <dgm:pt modelId="{67B415EA-A37A-48CE-AF77-C9235F6FD9FC}" type="pres">
      <dgm:prSet presAssocID="{8ADA6E92-4DA8-4794-8E98-1AC5C7D3C78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C2154-7043-4997-8392-EC8053EEEB22}" type="pres">
      <dgm:prSet presAssocID="{8ADA6E92-4DA8-4794-8E98-1AC5C7D3C78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53A1C-653C-474A-B948-616509B12D99}" srcId="{A21F4B7B-D954-48CD-911E-44479EA5C597}" destId="{A12F246A-061B-4C8F-9794-350DCE70877A}" srcOrd="0" destOrd="0" parTransId="{8EE899DB-E757-47AC-B522-A516D9915D71}" sibTransId="{0D324236-0F28-4A1D-A15F-21226C2F9BF7}"/>
    <dgm:cxn modelId="{0F1464D1-6B94-4046-8DFC-E2966353FC2F}" type="presOf" srcId="{3585AD0C-EB5B-479B-A05D-B5AC4C519DDD}" destId="{8A442534-47D6-4C8E-905C-71D757CE20DB}" srcOrd="0" destOrd="0" presId="urn:microsoft.com/office/officeart/2005/8/layout/chevron2"/>
    <dgm:cxn modelId="{D1E61754-7295-44C2-87C8-916FE43E22EE}" type="presOf" srcId="{A343B585-26DA-4182-ACF4-BBE749CF931D}" destId="{D2986A31-0C78-4141-A565-74F028D9EA9F}" srcOrd="0" destOrd="0" presId="urn:microsoft.com/office/officeart/2005/8/layout/chevron2"/>
    <dgm:cxn modelId="{F87D5A6B-F7BA-4C7E-BB3A-EB1A887FA398}" srcId="{A343B585-26DA-4182-ACF4-BBE749CF931D}" destId="{D28CA316-0CE5-4720-9E36-0CE6AB651671}" srcOrd="0" destOrd="0" parTransId="{6A92BE29-8EF5-4271-A133-9CA207440D40}" sibTransId="{70A5DFE6-30A4-408F-A9F4-DB70D8470306}"/>
    <dgm:cxn modelId="{C8DDAC09-D4D7-4FDD-8E0C-985C708FF563}" srcId="{92B3D881-F6BA-441F-8FF0-36288C5AFB41}" destId="{73EF414E-38E6-4D08-9C0F-BCEC25C8192A}" srcOrd="0" destOrd="0" parTransId="{2003AF78-B778-4012-B909-39D36E5EEA63}" sibTransId="{4D4DD4BD-6F7D-4BDD-9AE7-A02D8E252F27}"/>
    <dgm:cxn modelId="{2AB40DE9-488F-4A12-87DA-8DF3B5496C89}" srcId="{CA384682-0C3E-45AF-823E-811152A735CB}" destId="{3585AD0C-EB5B-479B-A05D-B5AC4C519DDD}" srcOrd="0" destOrd="0" parTransId="{EEF6CC17-156F-4324-A383-11EB1CF7BB85}" sibTransId="{59B3BE93-E71E-4A3E-9268-E69C58D535F8}"/>
    <dgm:cxn modelId="{1C4FDB0A-528F-4951-9726-EB2AD287742A}" type="presOf" srcId="{A21F4B7B-D954-48CD-911E-44479EA5C597}" destId="{F6E9E16E-34D6-4635-B776-1DC7E19DAA17}" srcOrd="0" destOrd="0" presId="urn:microsoft.com/office/officeart/2005/8/layout/chevron2"/>
    <dgm:cxn modelId="{2A3E7C64-A36B-4BA7-8EED-FF866955B5C5}" type="presOf" srcId="{0E5805ED-4FBE-4371-AB49-5D4CB91EC8B2}" destId="{88A7D4AE-546F-4E7F-B2C3-C36C6B5CA26B}" srcOrd="0" destOrd="0" presId="urn:microsoft.com/office/officeart/2005/8/layout/chevron2"/>
    <dgm:cxn modelId="{31F900C9-71C9-4356-A9F1-041797E46EC1}" srcId="{0E5805ED-4FBE-4371-AB49-5D4CB91EC8B2}" destId="{A21F4B7B-D954-48CD-911E-44479EA5C597}" srcOrd="1" destOrd="0" parTransId="{0D5CC1D3-6261-4932-8DE5-8BA2B2FE08C9}" sibTransId="{A6D26976-DDAF-4BE8-A8B2-DD9280693671}"/>
    <dgm:cxn modelId="{806807CE-5B2A-4EB2-8040-6944B32462AA}" type="presOf" srcId="{CA384682-0C3E-45AF-823E-811152A735CB}" destId="{F1C34886-8743-4368-8E57-3DED1E87FC54}" srcOrd="0" destOrd="0" presId="urn:microsoft.com/office/officeart/2005/8/layout/chevron2"/>
    <dgm:cxn modelId="{01532E38-112B-4AF0-91C7-8595BCD09CBD}" type="presOf" srcId="{A12F246A-061B-4C8F-9794-350DCE70877A}" destId="{D7C94BD7-A72E-4D71-8127-BE79C29435BC}" srcOrd="0" destOrd="0" presId="urn:microsoft.com/office/officeart/2005/8/layout/chevron2"/>
    <dgm:cxn modelId="{60BF9921-4DE4-4440-AE5E-300D9C5902DF}" type="presOf" srcId="{3595AAA1-0F9B-4524-834D-98615D03E21F}" destId="{689C2154-7043-4997-8392-EC8053EEEB22}" srcOrd="0" destOrd="0" presId="urn:microsoft.com/office/officeart/2005/8/layout/chevron2"/>
    <dgm:cxn modelId="{430D84E2-72CD-4562-9735-4E58BC05469C}" srcId="{0E5805ED-4FBE-4371-AB49-5D4CB91EC8B2}" destId="{92B3D881-F6BA-441F-8FF0-36288C5AFB41}" srcOrd="3" destOrd="0" parTransId="{1C0E193D-9289-4516-95FF-2DA344CB9883}" sibTransId="{37AFB176-057E-464A-A2ED-AB4BB6942B6C}"/>
    <dgm:cxn modelId="{D613A8EC-88A0-44C4-9E84-4922FCC8E94A}" type="presOf" srcId="{8ADA6E92-4DA8-4794-8E98-1AC5C7D3C78A}" destId="{67B415EA-A37A-48CE-AF77-C9235F6FD9FC}" srcOrd="0" destOrd="0" presId="urn:microsoft.com/office/officeart/2005/8/layout/chevron2"/>
    <dgm:cxn modelId="{DE2015F0-53BE-4CB3-83DD-6ED966F524C9}" type="presOf" srcId="{92B3D881-F6BA-441F-8FF0-36288C5AFB41}" destId="{7E7C83C8-C85F-4F7E-B8A0-E28C3F3446F1}" srcOrd="0" destOrd="0" presId="urn:microsoft.com/office/officeart/2005/8/layout/chevron2"/>
    <dgm:cxn modelId="{4CF7824E-E5A0-49B3-968C-86E83C543A02}" srcId="{0E5805ED-4FBE-4371-AB49-5D4CB91EC8B2}" destId="{8ADA6E92-4DA8-4794-8E98-1AC5C7D3C78A}" srcOrd="4" destOrd="0" parTransId="{04DB1EC9-8617-49C3-A9E9-13805BDD0E71}" sibTransId="{ACB66565-B9A2-4241-A86A-EDFECD352F77}"/>
    <dgm:cxn modelId="{5C59D14A-E232-48C7-A0E0-47DE006DBA91}" type="presOf" srcId="{D28CA316-0CE5-4720-9E36-0CE6AB651671}" destId="{6028A17F-E0D6-44D8-8F3F-E2757B453487}" srcOrd="0" destOrd="0" presId="urn:microsoft.com/office/officeart/2005/8/layout/chevron2"/>
    <dgm:cxn modelId="{66202E20-5ECE-48E1-8860-0CBB03C68D39}" srcId="{8ADA6E92-4DA8-4794-8E98-1AC5C7D3C78A}" destId="{3595AAA1-0F9B-4524-834D-98615D03E21F}" srcOrd="0" destOrd="0" parTransId="{F045B472-FE26-492B-AE07-0DBBD6FA0EF0}" sibTransId="{78137B52-156A-4622-8EF9-C3A7399E6D09}"/>
    <dgm:cxn modelId="{357D7D4B-7A22-4FFC-AA31-C4B92F5A995A}" srcId="{0E5805ED-4FBE-4371-AB49-5D4CB91EC8B2}" destId="{A343B585-26DA-4182-ACF4-BBE749CF931D}" srcOrd="0" destOrd="0" parTransId="{0BE1B1D6-C240-4989-A783-921128D5E6BA}" sibTransId="{4206E4F4-B013-46BE-B234-846E73ECD4B4}"/>
    <dgm:cxn modelId="{89EE9E11-5C66-4527-92F0-2C7A70D3D078}" srcId="{0E5805ED-4FBE-4371-AB49-5D4CB91EC8B2}" destId="{CA384682-0C3E-45AF-823E-811152A735CB}" srcOrd="2" destOrd="0" parTransId="{D1BA6D23-A395-4152-8BC3-AC4D221A6C67}" sibTransId="{BFB4FFC4-7DF3-4328-B57C-481207A11754}"/>
    <dgm:cxn modelId="{1611DD00-D4CD-4146-9105-2403FA0495A6}" type="presOf" srcId="{73EF414E-38E6-4D08-9C0F-BCEC25C8192A}" destId="{D6C709AF-B322-4659-A9D8-E9F7837886DC}" srcOrd="0" destOrd="0" presId="urn:microsoft.com/office/officeart/2005/8/layout/chevron2"/>
    <dgm:cxn modelId="{FDE43C6C-24D2-4ED2-AEC4-D852B2894D5D}" type="presParOf" srcId="{88A7D4AE-546F-4E7F-B2C3-C36C6B5CA26B}" destId="{4E25B70C-6A9F-4FE2-80C1-BC9F221F03AF}" srcOrd="0" destOrd="0" presId="urn:microsoft.com/office/officeart/2005/8/layout/chevron2"/>
    <dgm:cxn modelId="{2F94541E-5902-49EA-B28B-47E42103DE1E}" type="presParOf" srcId="{4E25B70C-6A9F-4FE2-80C1-BC9F221F03AF}" destId="{D2986A31-0C78-4141-A565-74F028D9EA9F}" srcOrd="0" destOrd="0" presId="urn:microsoft.com/office/officeart/2005/8/layout/chevron2"/>
    <dgm:cxn modelId="{5A14C7C4-F064-40CE-8D20-A2310E6525F8}" type="presParOf" srcId="{4E25B70C-6A9F-4FE2-80C1-BC9F221F03AF}" destId="{6028A17F-E0D6-44D8-8F3F-E2757B453487}" srcOrd="1" destOrd="0" presId="urn:microsoft.com/office/officeart/2005/8/layout/chevron2"/>
    <dgm:cxn modelId="{E7C29377-8F0F-4694-AC55-1213E1C111E5}" type="presParOf" srcId="{88A7D4AE-546F-4E7F-B2C3-C36C6B5CA26B}" destId="{7C2677C2-37E7-4C95-A84C-46C1E7A96011}" srcOrd="1" destOrd="0" presId="urn:microsoft.com/office/officeart/2005/8/layout/chevron2"/>
    <dgm:cxn modelId="{F54DCD85-C25A-4002-B03D-F37E950426A4}" type="presParOf" srcId="{88A7D4AE-546F-4E7F-B2C3-C36C6B5CA26B}" destId="{2D315EF3-D30E-4289-858C-0EE0A1D9BEF8}" srcOrd="2" destOrd="0" presId="urn:microsoft.com/office/officeart/2005/8/layout/chevron2"/>
    <dgm:cxn modelId="{E4E3DA00-9DA8-4A6E-8F83-3529DEF9E655}" type="presParOf" srcId="{2D315EF3-D30E-4289-858C-0EE0A1D9BEF8}" destId="{F6E9E16E-34D6-4635-B776-1DC7E19DAA17}" srcOrd="0" destOrd="0" presId="urn:microsoft.com/office/officeart/2005/8/layout/chevron2"/>
    <dgm:cxn modelId="{E02F6DFF-2037-4A0E-A883-78D62B95C194}" type="presParOf" srcId="{2D315EF3-D30E-4289-858C-0EE0A1D9BEF8}" destId="{D7C94BD7-A72E-4D71-8127-BE79C29435BC}" srcOrd="1" destOrd="0" presId="urn:microsoft.com/office/officeart/2005/8/layout/chevron2"/>
    <dgm:cxn modelId="{FC182D74-1B2D-4A09-8174-29520A066116}" type="presParOf" srcId="{88A7D4AE-546F-4E7F-B2C3-C36C6B5CA26B}" destId="{7C0E031D-BEDB-4A94-92BA-19BF977EC20E}" srcOrd="3" destOrd="0" presId="urn:microsoft.com/office/officeart/2005/8/layout/chevron2"/>
    <dgm:cxn modelId="{4ED9EF9C-A7B5-4FE3-B298-06E8ED160FA0}" type="presParOf" srcId="{88A7D4AE-546F-4E7F-B2C3-C36C6B5CA26B}" destId="{48C0BE5E-FA4C-4F75-9B3E-B6F3657D1D4F}" srcOrd="4" destOrd="0" presId="urn:microsoft.com/office/officeart/2005/8/layout/chevron2"/>
    <dgm:cxn modelId="{5E2C9A33-1534-473C-9F31-75E946FC2C56}" type="presParOf" srcId="{48C0BE5E-FA4C-4F75-9B3E-B6F3657D1D4F}" destId="{F1C34886-8743-4368-8E57-3DED1E87FC54}" srcOrd="0" destOrd="0" presId="urn:microsoft.com/office/officeart/2005/8/layout/chevron2"/>
    <dgm:cxn modelId="{AC9FD69D-3D47-452B-A20C-16D760581DDA}" type="presParOf" srcId="{48C0BE5E-FA4C-4F75-9B3E-B6F3657D1D4F}" destId="{8A442534-47D6-4C8E-905C-71D757CE20DB}" srcOrd="1" destOrd="0" presId="urn:microsoft.com/office/officeart/2005/8/layout/chevron2"/>
    <dgm:cxn modelId="{1AA3451F-7F59-4704-A9EE-3AB90C836F7C}" type="presParOf" srcId="{88A7D4AE-546F-4E7F-B2C3-C36C6B5CA26B}" destId="{10DB1369-F6C0-419E-A33E-3B22A5267514}" srcOrd="5" destOrd="0" presId="urn:microsoft.com/office/officeart/2005/8/layout/chevron2"/>
    <dgm:cxn modelId="{2D1815FD-063A-4A0E-A80A-DEDB94EAD25E}" type="presParOf" srcId="{88A7D4AE-546F-4E7F-B2C3-C36C6B5CA26B}" destId="{A95FF108-FF3A-4A64-9D9E-0D6A84CF9C21}" srcOrd="6" destOrd="0" presId="urn:microsoft.com/office/officeart/2005/8/layout/chevron2"/>
    <dgm:cxn modelId="{F8C37AAA-0D1A-4BBD-B55F-0BCFC481C0A5}" type="presParOf" srcId="{A95FF108-FF3A-4A64-9D9E-0D6A84CF9C21}" destId="{7E7C83C8-C85F-4F7E-B8A0-E28C3F3446F1}" srcOrd="0" destOrd="0" presId="urn:microsoft.com/office/officeart/2005/8/layout/chevron2"/>
    <dgm:cxn modelId="{D9EF9EF8-5333-4C8F-B7B2-5968E6796C3F}" type="presParOf" srcId="{A95FF108-FF3A-4A64-9D9E-0D6A84CF9C21}" destId="{D6C709AF-B322-4659-A9D8-E9F7837886DC}" srcOrd="1" destOrd="0" presId="urn:microsoft.com/office/officeart/2005/8/layout/chevron2"/>
    <dgm:cxn modelId="{22C3D01A-16E0-4443-930F-9F48CEB2D1A7}" type="presParOf" srcId="{88A7D4AE-546F-4E7F-B2C3-C36C6B5CA26B}" destId="{9162C1AE-24CA-4729-A087-EF4AF026AE39}" srcOrd="7" destOrd="0" presId="urn:microsoft.com/office/officeart/2005/8/layout/chevron2"/>
    <dgm:cxn modelId="{CA5C75F7-B16E-46FC-8587-1034270A4A54}" type="presParOf" srcId="{88A7D4AE-546F-4E7F-B2C3-C36C6B5CA26B}" destId="{9E2389D5-D8FA-447E-920A-50B66639FCE4}" srcOrd="8" destOrd="0" presId="urn:microsoft.com/office/officeart/2005/8/layout/chevron2"/>
    <dgm:cxn modelId="{BB255F32-56AC-471A-AAA6-26C81EE2E27F}" type="presParOf" srcId="{9E2389D5-D8FA-447E-920A-50B66639FCE4}" destId="{67B415EA-A37A-48CE-AF77-C9235F6FD9FC}" srcOrd="0" destOrd="0" presId="urn:microsoft.com/office/officeart/2005/8/layout/chevron2"/>
    <dgm:cxn modelId="{964515AD-8080-48B5-A705-17A16A1EA2BB}" type="presParOf" srcId="{9E2389D5-D8FA-447E-920A-50B66639FCE4}" destId="{689C2154-7043-4997-8392-EC8053EEEB22}" srcOrd="1" destOrd="0" presId="urn:microsoft.com/office/officeart/2005/8/layout/chevron2"/>
  </dgm:cxnLst>
  <dgm:bg/>
  <dgm:whole>
    <a:ln>
      <a:noFill/>
    </a:ln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986A31-0C78-4141-A565-74F028D9EA9F}">
      <dsp:nvSpPr>
        <dsp:cNvPr id="0" name=""/>
        <dsp:cNvSpPr/>
      </dsp:nvSpPr>
      <dsp:spPr>
        <a:xfrm rot="5400000">
          <a:off x="-143063" y="145269"/>
          <a:ext cx="953757" cy="667630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latin typeface="Calibri Light" panose="020F0302020204030204" pitchFamily="34" charset="0"/>
              <a:cs typeface="Arial" pitchFamily="34" charset="0"/>
            </a:rPr>
            <a:t>1</a:t>
          </a:r>
          <a:endParaRPr lang="en-US" sz="1800" b="0" kern="1200" dirty="0">
            <a:latin typeface="Calibri Light" panose="020F0302020204030204" pitchFamily="34" charset="0"/>
            <a:cs typeface="Arial" pitchFamily="34" charset="0"/>
          </a:endParaRPr>
        </a:p>
      </dsp:txBody>
      <dsp:txXfrm rot="5400000">
        <a:off x="-143063" y="145269"/>
        <a:ext cx="953757" cy="667630"/>
      </dsp:txXfrm>
    </dsp:sp>
    <dsp:sp modelId="{6028A17F-E0D6-44D8-8F3F-E2757B453487}">
      <dsp:nvSpPr>
        <dsp:cNvPr id="0" name=""/>
        <dsp:cNvSpPr/>
      </dsp:nvSpPr>
      <dsp:spPr>
        <a:xfrm rot="5400000">
          <a:off x="4470624" y="-3800787"/>
          <a:ext cx="619942" cy="8225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</a:rPr>
            <a:t>OUR MANDATE</a:t>
          </a:r>
          <a:endParaRPr lang="en-US" sz="1800" b="1" kern="1200" dirty="0">
            <a:latin typeface="Calibri Light" panose="020F0302020204030204" pitchFamily="34" charset="0"/>
            <a:cs typeface="Arial" pitchFamily="34" charset="0"/>
          </a:endParaRPr>
        </a:p>
      </dsp:txBody>
      <dsp:txXfrm rot="5400000">
        <a:off x="4470624" y="-3800787"/>
        <a:ext cx="619942" cy="8225930"/>
      </dsp:txXfrm>
    </dsp:sp>
    <dsp:sp modelId="{F6E9E16E-34D6-4635-B776-1DC7E19DAA17}">
      <dsp:nvSpPr>
        <dsp:cNvPr id="0" name=""/>
        <dsp:cNvSpPr/>
      </dsp:nvSpPr>
      <dsp:spPr>
        <a:xfrm rot="5400000">
          <a:off x="-143063" y="980147"/>
          <a:ext cx="953757" cy="667630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 Light" panose="020F0302020204030204" pitchFamily="34" charset="0"/>
              <a:cs typeface="Arial" pitchFamily="34" charset="0"/>
            </a:rPr>
            <a:t>2</a:t>
          </a:r>
          <a:endParaRPr lang="en-US" sz="1800" b="1" kern="1200" dirty="0">
            <a:latin typeface="Calibri Light" panose="020F0302020204030204" pitchFamily="34" charset="0"/>
            <a:cs typeface="Arial" pitchFamily="34" charset="0"/>
          </a:endParaRPr>
        </a:p>
      </dsp:txBody>
      <dsp:txXfrm rot="5400000">
        <a:off x="-143063" y="980147"/>
        <a:ext cx="953757" cy="667630"/>
      </dsp:txXfrm>
    </dsp:sp>
    <dsp:sp modelId="{D7C94BD7-A72E-4D71-8127-BE79C29435BC}">
      <dsp:nvSpPr>
        <dsp:cNvPr id="0" name=""/>
        <dsp:cNvSpPr/>
      </dsp:nvSpPr>
      <dsp:spPr>
        <a:xfrm rot="5400000">
          <a:off x="4470624" y="-2965910"/>
          <a:ext cx="619942" cy="8225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 Light" panose="020F0302020204030204" pitchFamily="34" charset="0"/>
            </a:rPr>
            <a:t>UPDATE ON INITIATIVES</a:t>
          </a:r>
          <a:endParaRPr lang="en-US" sz="1800" b="1" kern="1200" dirty="0">
            <a:latin typeface="Calibri Light" panose="020F0302020204030204" pitchFamily="34" charset="0"/>
          </a:endParaRPr>
        </a:p>
      </dsp:txBody>
      <dsp:txXfrm rot="5400000">
        <a:off x="4470624" y="-2965910"/>
        <a:ext cx="619942" cy="8225930"/>
      </dsp:txXfrm>
    </dsp:sp>
    <dsp:sp modelId="{F1C34886-8743-4368-8E57-3DED1E87FC54}">
      <dsp:nvSpPr>
        <dsp:cNvPr id="0" name=""/>
        <dsp:cNvSpPr/>
      </dsp:nvSpPr>
      <dsp:spPr>
        <a:xfrm rot="5400000">
          <a:off x="-143063" y="1815024"/>
          <a:ext cx="953757" cy="667630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 Light" panose="020F0302020204030204" pitchFamily="34" charset="0"/>
              <a:cs typeface="Arial" pitchFamily="34" charset="0"/>
            </a:rPr>
            <a:t>3</a:t>
          </a:r>
          <a:endParaRPr lang="en-US" sz="1800" b="0" kern="1200" dirty="0">
            <a:latin typeface="Calibri Light" panose="020F0302020204030204" pitchFamily="34" charset="0"/>
            <a:cs typeface="Arial" pitchFamily="34" charset="0"/>
          </a:endParaRPr>
        </a:p>
      </dsp:txBody>
      <dsp:txXfrm rot="5400000">
        <a:off x="-143063" y="1815024"/>
        <a:ext cx="953757" cy="667630"/>
      </dsp:txXfrm>
    </dsp:sp>
    <dsp:sp modelId="{8A442534-47D6-4C8E-905C-71D757CE20DB}">
      <dsp:nvSpPr>
        <dsp:cNvPr id="0" name=""/>
        <dsp:cNvSpPr/>
      </dsp:nvSpPr>
      <dsp:spPr>
        <a:xfrm rot="5400000">
          <a:off x="4470624" y="-2131032"/>
          <a:ext cx="619942" cy="8225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latin typeface="Calibri Light" panose="020F0302020204030204" pitchFamily="34" charset="0"/>
            </a:rPr>
            <a:t>UPDATE: ENGAGEMENTS WITH MDA’S </a:t>
          </a:r>
          <a:endParaRPr lang="en-US" sz="1800" b="1" kern="1200" dirty="0">
            <a:latin typeface="Calibri Light" panose="020F0302020204030204" pitchFamily="34" charset="0"/>
            <a:cs typeface="Arial" pitchFamily="34" charset="0"/>
          </a:endParaRPr>
        </a:p>
      </dsp:txBody>
      <dsp:txXfrm rot="5400000">
        <a:off x="4470624" y="-2131032"/>
        <a:ext cx="619942" cy="8225930"/>
      </dsp:txXfrm>
    </dsp:sp>
    <dsp:sp modelId="{7E7C83C8-C85F-4F7E-B8A0-E28C3F3446F1}">
      <dsp:nvSpPr>
        <dsp:cNvPr id="0" name=""/>
        <dsp:cNvSpPr/>
      </dsp:nvSpPr>
      <dsp:spPr>
        <a:xfrm rot="5400000">
          <a:off x="-143063" y="2649902"/>
          <a:ext cx="953757" cy="667630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 Light" panose="020F0302020204030204" pitchFamily="34" charset="0"/>
              <a:cs typeface="Arial" pitchFamily="34" charset="0"/>
            </a:rPr>
            <a:t>4</a:t>
          </a:r>
          <a:endParaRPr lang="en-US" sz="1800" b="0" kern="1200" dirty="0">
            <a:latin typeface="Calibri Light" panose="020F0302020204030204" pitchFamily="34" charset="0"/>
            <a:cs typeface="Arial" pitchFamily="34" charset="0"/>
          </a:endParaRPr>
        </a:p>
      </dsp:txBody>
      <dsp:txXfrm rot="5400000">
        <a:off x="-143063" y="2649902"/>
        <a:ext cx="953757" cy="667630"/>
      </dsp:txXfrm>
    </dsp:sp>
    <dsp:sp modelId="{D6C709AF-B322-4659-A9D8-E9F7837886DC}">
      <dsp:nvSpPr>
        <dsp:cNvPr id="0" name=""/>
        <dsp:cNvSpPr/>
      </dsp:nvSpPr>
      <dsp:spPr>
        <a:xfrm rot="5400000">
          <a:off x="4470624" y="-1280737"/>
          <a:ext cx="619942" cy="8225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noProof="0" dirty="0" smtClean="0">
              <a:latin typeface="Calibri Light" panose="020F0302020204030204" pitchFamily="34" charset="0"/>
            </a:rPr>
            <a:t>NEXT STEPS </a:t>
          </a:r>
          <a:endParaRPr lang="en-US" sz="1800" b="1" kern="1200" dirty="0">
            <a:latin typeface="Calibri Light" panose="020F0302020204030204" pitchFamily="34" charset="0"/>
            <a:cs typeface="Arial" pitchFamily="34" charset="0"/>
          </a:endParaRPr>
        </a:p>
      </dsp:txBody>
      <dsp:txXfrm rot="5400000">
        <a:off x="4470624" y="-1280737"/>
        <a:ext cx="619942" cy="8225930"/>
      </dsp:txXfrm>
    </dsp:sp>
    <dsp:sp modelId="{67B415EA-A37A-48CE-AF77-C9235F6FD9FC}">
      <dsp:nvSpPr>
        <dsp:cNvPr id="0" name=""/>
        <dsp:cNvSpPr/>
      </dsp:nvSpPr>
      <dsp:spPr>
        <a:xfrm rot="5400000">
          <a:off x="-143063" y="3484779"/>
          <a:ext cx="953757" cy="667630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 Light" panose="020F0302020204030204" pitchFamily="34" charset="0"/>
            </a:rPr>
            <a:t>5</a:t>
          </a:r>
          <a:endParaRPr lang="en-US" sz="1800" kern="1200" dirty="0">
            <a:latin typeface="Calibri Light" panose="020F0302020204030204" pitchFamily="34" charset="0"/>
          </a:endParaRPr>
        </a:p>
      </dsp:txBody>
      <dsp:txXfrm rot="5400000">
        <a:off x="-143063" y="3484779"/>
        <a:ext cx="953757" cy="667630"/>
      </dsp:txXfrm>
    </dsp:sp>
    <dsp:sp modelId="{689C2154-7043-4997-8392-EC8053EEEB22}">
      <dsp:nvSpPr>
        <dsp:cNvPr id="0" name=""/>
        <dsp:cNvSpPr/>
      </dsp:nvSpPr>
      <dsp:spPr>
        <a:xfrm rot="5400000">
          <a:off x="4470624" y="-461278"/>
          <a:ext cx="619942" cy="8225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 Light" panose="020F0302020204030204" pitchFamily="34" charset="0"/>
            </a:rPr>
            <a:t>CHALLENGES TO IMPLEMENTATION</a:t>
          </a:r>
          <a:endParaRPr lang="en-US" sz="1800" b="1" kern="1200" dirty="0">
            <a:latin typeface="Calibri Light" panose="020F0302020204030204" pitchFamily="34" charset="0"/>
          </a:endParaRPr>
        </a:p>
      </dsp:txBody>
      <dsp:txXfrm rot="5400000">
        <a:off x="4470624" y="-461278"/>
        <a:ext cx="619942" cy="82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76" y="2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35E59-D9BD-4DD2-8E6B-555A9133E69C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367"/>
            <a:ext cx="4029453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76" y="6658367"/>
            <a:ext cx="4029453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2FC0-C2EB-4A80-AC7B-125E629C11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94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1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D263-78E2-4E2B-B873-C5F24E81A204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27050"/>
            <a:ext cx="37941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B04E-6282-4344-AB9B-340245ADC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6659487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65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16250" y="493713"/>
            <a:ext cx="3554413" cy="246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4E-6282-4344-AB9B-340245ADC6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74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4E-6282-4344-AB9B-340245ADC6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14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4E-6282-4344-AB9B-340245ADC6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180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4E-6282-4344-AB9B-340245ADC6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803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4E-6282-4344-AB9B-340245ADC6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82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B04E-6282-4344-AB9B-340245ADC6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384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CBC45-A6BD-41EF-9068-ED40963C6C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17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4575048"/>
            <a:ext cx="7178040" cy="162763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524000"/>
            <a:ext cx="9906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187239-595E-4119-AD7A-75CCD632C914}" type="datetime6">
              <a:rPr lang="en-US" smtClean="0">
                <a:solidFill>
                  <a:prstClr val="white"/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71602" y="3755732"/>
            <a:ext cx="7178040" cy="649224"/>
          </a:xfrm>
          <a:prstGeom prst="rect">
            <a:avLst/>
          </a:prstGeom>
        </p:spPr>
        <p:txBody>
          <a:bodyPr/>
          <a:lstStyle>
            <a:lvl1pPr algn="ctr">
              <a:defRPr sz="3200" b="0" i="0" cap="all" baseline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914525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FC39-B1E1-406B-9926-F47CC84549FD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36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066808"/>
            <a:ext cx="8915400" cy="5059363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005F-1B39-4B0B-97DD-CA3DD1C0B6A4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732023" y="9119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72437" y="6096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|</a:t>
            </a:r>
            <a:endParaRPr lang="en-US" sz="40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15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2_jpg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5400000">
            <a:off x="3003550" y="2776855"/>
            <a:ext cx="3549650" cy="156845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83"/>
            <a:ext cx="7429500" cy="5851525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8039-2470-40DC-BB38-653C0E138426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7675246" y="4375482"/>
            <a:ext cx="2228850" cy="12725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56"/>
          <a:stretch/>
        </p:blipFill>
        <p:spPr>
          <a:xfrm rot="5400000">
            <a:off x="8225124" y="4677857"/>
            <a:ext cx="1556562" cy="616340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 rot="5400000">
            <a:off x="7162981" y="1447983"/>
            <a:ext cx="3306718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44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95300" y="1219205"/>
            <a:ext cx="8915400" cy="4906963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F2D2-CB80-429F-B6DB-CEBB7E3C87F1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72437" y="6096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|</a:t>
            </a:r>
            <a:endParaRPr lang="en-US" sz="40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24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524000"/>
            <a:ext cx="9906001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386138"/>
            <a:ext cx="8420100" cy="1500187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886379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0" i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86689A-F7B4-45FF-9E65-18102497028A}" type="datetime6">
              <a:rPr lang="en-US" smtClean="0">
                <a:solidFill>
                  <a:prstClr val="white"/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003539"/>
            <a:ext cx="9902414" cy="5049789"/>
            <a:chOff x="0" y="1003539"/>
            <a:chExt cx="9902414" cy="5049789"/>
          </a:xfrm>
        </p:grpSpPr>
        <p:sp>
          <p:nvSpPr>
            <p:cNvPr id="8" name="Rectangle 7"/>
            <p:cNvSpPr/>
            <p:nvPr/>
          </p:nvSpPr>
          <p:spPr>
            <a:xfrm>
              <a:off x="0" y="1252728"/>
              <a:ext cx="9902414" cy="4800600"/>
            </a:xfrm>
            <a:prstGeom prst="rect">
              <a:avLst/>
            </a:prstGeom>
            <a:blipFill dpi="0" rotWithShape="1">
              <a:blip r:embed="rId2" cstate="print">
                <a:alphaModFix amt="8000"/>
              </a:blip>
              <a:srcRect/>
              <a:stretch>
                <a:fillRect t="-1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8757" y="1003539"/>
              <a:ext cx="1408176" cy="576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127722">
              <a:off x="4915440" y="1013448"/>
              <a:ext cx="1413372" cy="43482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3595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19204"/>
            <a:ext cx="4375150" cy="4906965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219204"/>
            <a:ext cx="4375150" cy="4906965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A66B-9DBE-4D1E-AFB7-4B59BA2DFB26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72437" y="6096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|</a:t>
            </a:r>
            <a:endParaRPr lang="en-US" sz="40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732023" y="9119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5169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69988"/>
            <a:ext cx="4376870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828801"/>
            <a:ext cx="4376870" cy="42973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169988"/>
            <a:ext cx="4378590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1828801"/>
            <a:ext cx="4378590" cy="42973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22B5-0597-4DBB-AD09-37173B9952C5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732023" y="9119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72437" y="6096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|</a:t>
            </a:r>
            <a:endParaRPr lang="en-US" sz="40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36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B056-1BFD-4347-ADCC-93D8D78DE587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732023" y="9119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72437" y="6096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|</a:t>
            </a:r>
            <a:endParaRPr lang="en-US" sz="40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94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796E-C0B0-4E6C-8582-D37ABB522478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68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322" y="457200"/>
            <a:ext cx="5920382" cy="5668964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371667"/>
            <a:ext cx="2393951" cy="4754500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D8DE-A1D2-4A2D-9B58-EB3839593DE6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599" y="120396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|</a:t>
            </a:r>
            <a:endParaRPr lang="en-US" sz="40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18160" y="419100"/>
            <a:ext cx="2865484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56"/>
          <a:stretch/>
        </p:blipFill>
        <p:spPr>
          <a:xfrm>
            <a:off x="1485900" y="533466"/>
            <a:ext cx="1556562" cy="616340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48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57566"/>
            <a:ext cx="8915404" cy="416859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1" y="1406528"/>
            <a:ext cx="8585199" cy="414968"/>
          </a:xfrm>
        </p:spPr>
        <p:txBody>
          <a:bodyPr/>
          <a:lstStyle>
            <a:lvl1pPr marL="0" indent="0">
              <a:buNone/>
              <a:defRPr sz="28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8498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F3940-6593-447D-8F28-A86075AC050D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599" y="120396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|</a:t>
            </a:r>
            <a:endParaRPr lang="en-US" sz="4000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45215" y="411480"/>
            <a:ext cx="2865484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56"/>
          <a:stretch/>
        </p:blipFill>
        <p:spPr>
          <a:xfrm>
            <a:off x="7512954" y="525846"/>
            <a:ext cx="1556562" cy="616340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15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066808"/>
            <a:ext cx="89154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0579A6-F3F1-46BC-9401-5DA1F416B109}" type="datetime6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8498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997999-7821-47DE-962D-19F606807D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Title Placeholder 1"/>
          <p:cNvSpPr>
            <a:spLocks noGrp="1"/>
          </p:cNvSpPr>
          <p:nvPr>
            <p:ph type="title"/>
          </p:nvPr>
        </p:nvSpPr>
        <p:spPr bwMode="auto">
          <a:xfrm>
            <a:off x="777745" y="762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8320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586" y="2724912"/>
            <a:ext cx="9906000" cy="954024"/>
          </a:xfrm>
          <a:solidFill>
            <a:schemeClr val="bg1">
              <a:alpha val="43000"/>
            </a:schemeClr>
          </a:solidFill>
        </p:spPr>
        <p:txBody>
          <a:bodyPr/>
          <a:lstStyle/>
          <a:p>
            <a:pPr lvl="0">
              <a:spcBef>
                <a:spcPts val="200"/>
              </a:spcBef>
            </a:pPr>
            <a:r>
              <a:rPr lang="en-US" sz="2400" b="1" cap="none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TECHNICAL COMMITTEE ON ATTRACTION OF NEW LISTINGS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3E765-8160-4FE9-BA77-F847C7F6CAA6}" type="datetime6">
              <a:rPr lang="en-US" smtClean="0">
                <a:solidFill>
                  <a:prstClr val="white"/>
                </a:solidFill>
                <a:latin typeface="Calibri Light" panose="020F0302020204030204" pitchFamily="34" charset="0"/>
              </a:rPr>
              <a:pPr>
                <a:defRPr/>
              </a:pPr>
              <a:t>August 17</a:t>
            </a:fld>
            <a:endParaRPr lang="en-US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04744" y="3749040"/>
            <a:ext cx="4096512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04744" y="4773168"/>
            <a:ext cx="4096512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76500" y="3813048"/>
            <a:ext cx="4953000" cy="851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92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UPDATE ON NEW LISTINGS INITIATIVES</a:t>
            </a:r>
          </a:p>
          <a:p>
            <a:pPr algn="ctr">
              <a:spcBef>
                <a:spcPts val="192"/>
              </a:spcBef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for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algn="ctr">
              <a:spcBef>
                <a:spcPts val="192"/>
              </a:spcBef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CAPITAL MARKET COMMITTEE (CMC)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416808" y="9524999"/>
            <a:ext cx="32766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b="1" i="1" dirty="0">
              <a:solidFill>
                <a:schemeClr val="tx2">
                  <a:lumMod val="25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7940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</a:rPr>
              <a:t>OUTLINE</a:t>
            </a:r>
            <a:endParaRPr lang="en-US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5898552"/>
              </p:ext>
            </p:extLst>
          </p:nvPr>
        </p:nvGraphicFramePr>
        <p:xfrm>
          <a:off x="600456" y="1380744"/>
          <a:ext cx="8893561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997999-7821-47DE-962D-19F606807D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" y="6384980"/>
            <a:ext cx="2311400" cy="365125"/>
          </a:xfrm>
        </p:spPr>
        <p:txBody>
          <a:bodyPr/>
          <a:lstStyle/>
          <a:p>
            <a:pPr>
              <a:defRPr/>
            </a:pPr>
            <a:fld id="{849CDF30-2B42-44D2-8739-A9849A9C4828}" type="datetime6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-2599944" y="3429000"/>
            <a:ext cx="78867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OUR MANDATE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997999-7821-47DE-962D-19F606807D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82117-63D4-4032-9DD5-6DE1C72BB176}" type="datetime6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" y="921294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/>
              </a:rPr>
              <a:t>Mandate: 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/>
              </a:rPr>
              <a:t>To drive advocacy and other activities towards increasing the number of listed companies on our exchanges.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 smtClean="0">
              <a:solidFill>
                <a:prstClr val="black"/>
              </a:solidFill>
              <a:latin typeface="Calibri Light" panose="020F0302020204030204" pitchFamily="34" charset="0"/>
              <a:cs typeface="Calibri Light"/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 smtClean="0">
              <a:solidFill>
                <a:prstClr val="black"/>
              </a:solidFill>
              <a:latin typeface="Calibri Light" panose="020F0302020204030204" pitchFamily="34" charset="0"/>
              <a:cs typeface="Calibri Ligh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/>
              </a:rPr>
              <a:t>Broad Terms of Reference are: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 smtClean="0">
              <a:solidFill>
                <a:prstClr val="black"/>
              </a:solidFill>
              <a:latin typeface="Calibri Light" panose="020F0302020204030204" pitchFamily="34" charset="0"/>
              <a:cs typeface="Calibri Light"/>
            </a:endParaRPr>
          </a:p>
          <a:p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  <a:cs typeface="Calibri Light"/>
            </a:endParaRPr>
          </a:p>
        </p:txBody>
      </p:sp>
      <p:sp>
        <p:nvSpPr>
          <p:cNvPr id="31" name="object 5"/>
          <p:cNvSpPr txBox="1"/>
          <p:nvPr/>
        </p:nvSpPr>
        <p:spPr>
          <a:xfrm>
            <a:off x="495300" y="3044952"/>
            <a:ext cx="85344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377190" marR="12700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Propose strategies to attract listings form target sectors</a:t>
            </a:r>
          </a:p>
          <a:p>
            <a:pPr marL="377190" marR="12700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Arial"/>
            </a:endParaRPr>
          </a:p>
          <a:p>
            <a:pPr marL="377190" marR="12700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Undertake relevant advocacy</a:t>
            </a:r>
          </a:p>
          <a:p>
            <a:pPr marL="377190" marR="12700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Arial"/>
            </a:endParaRPr>
          </a:p>
          <a:p>
            <a:pPr marL="377190" marR="12700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Undertake any other activity that may be relevant to the achievement of its mandate</a:t>
            </a:r>
          </a:p>
          <a:p>
            <a:pPr marL="91440" marR="127000">
              <a:lnSpc>
                <a:spcPts val="2000"/>
              </a:lnSpc>
            </a:pPr>
            <a:endParaRPr sz="1700" dirty="0">
              <a:solidFill>
                <a:prstClr val="black"/>
              </a:solidFill>
              <a:latin typeface="Calibri Light" panose="020F03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8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732023" y="118872"/>
            <a:ext cx="67056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UPDATE ON INITIATIVES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5673009"/>
              </p:ext>
            </p:extLst>
          </p:nvPr>
        </p:nvGraphicFramePr>
        <p:xfrm>
          <a:off x="268225" y="838195"/>
          <a:ext cx="9421367" cy="5343148"/>
        </p:xfrm>
        <a:graphic>
          <a:graphicData uri="http://schemas.openxmlformats.org/drawingml/2006/table">
            <a:tbl>
              <a:tblPr>
                <a:effectLst/>
                <a:tableStyleId>{69C7853C-536D-4A76-A0AE-DD22124D55A5}</a:tableStyleId>
              </a:tblPr>
              <a:tblGrid>
                <a:gridCol w="1539569"/>
                <a:gridCol w="2877373"/>
                <a:gridCol w="2848688"/>
                <a:gridCol w="976111"/>
                <a:gridCol w="1179626"/>
              </a:tblGrid>
              <a:tr h="227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TC </a:t>
                      </a:r>
                      <a:r>
                        <a:rPr lang="en-US" sz="1200" b="1" u="none" strike="noStrike" dirty="0">
                          <a:effectLst/>
                          <a:latin typeface="Calibri Light" panose="020F0302020204030204" pitchFamily="34" charset="0"/>
                        </a:rPr>
                        <a:t>Initiative: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 Light" panose="020F0302020204030204" pitchFamily="34" charset="0"/>
                        </a:rPr>
                        <a:t>Attracting More Listings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7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cs typeface="+mn-cs"/>
                        </a:rPr>
                        <a:t>Initiatives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 Light" panose="020F0302020204030204" pitchFamily="34" charset="0"/>
                        </a:rPr>
                        <a:t>Tasks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 Light" panose="020F0302020204030204" pitchFamily="34" charset="0"/>
                        </a:rPr>
                        <a:t>Deliverables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Indicative Timeline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Status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45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(A) Engagement with Industry 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Groups to explore listing opportunities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Identify Industry groups to be sensitized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900" b="1" u="none" strike="noStrike" dirty="0" err="1"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) Create list of prospective industry groups</a:t>
                      </a:r>
                      <a:b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(ii) Create timelines for sensitization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30-Aug-16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Done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</a:tr>
              <a:tr h="323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Preliminary 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meeting with each 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industry 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group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Get feedback on impediments to listings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30-Nov-16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Done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</a:tr>
              <a:tr h="304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Follow up meeting with industry groups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Secure 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Listing 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buy-in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15-Dec-16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On-going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</a:tr>
              <a:tr h="405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High-Value Issuers engagement (e.g. NNPC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/ Minister of State for Petroleum)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Tentative</a:t>
                      </a:r>
                      <a:r>
                        <a:rPr lang="en-US" sz="900" b="1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 l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isting 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commitment, structure &amp; timetable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15-Dec-16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cs typeface="+mn-cs"/>
                        </a:rPr>
                        <a:t>On-going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bg1"/>
                    </a:solidFill>
                  </a:tcPr>
                </a:tc>
              </a:tr>
              <a:tr h="32345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(B) Engagement with MDAs to promote and incentivize listing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Identify MDA's to be engaged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List of MDAs, presentations, timelines and dates.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30-Aug-16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Done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Prepare report on listing incentives.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Prepare report on incentives that will encourage listing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30-Sep-16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Done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Engage FIRS/</a:t>
                      </a:r>
                      <a:r>
                        <a:rPr lang="en-US" sz="900" b="1" u="none" strike="noStrike" dirty="0" err="1">
                          <a:effectLst/>
                          <a:latin typeface="Calibri Light" panose="020F0302020204030204" pitchFamily="34" charset="0"/>
                        </a:rPr>
                        <a:t>MoF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 on granting incentives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Engage on tax incentives to encourage listing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15-Dec-16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On-going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Engage BPE 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Identification of SOEs to be sold/ privatized SOEs with listing clauses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1-Dec-16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cs typeface="+mn-cs"/>
                        </a:rPr>
                        <a:t>On-going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"/>
                        </a:rPr>
                        <a:t>Engage Ministry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"/>
                        </a:rPr>
                        <a:t> of Finance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Calibri Light" panose="020F0302020204030204" pitchFamily="34" charset="0"/>
                        </a:rPr>
                        <a:t>Engage</a:t>
                      </a:r>
                      <a:r>
                        <a:rPr lang="en-US" sz="900" b="1" baseline="0" dirty="0" smtClean="0">
                          <a:latin typeface="Calibri Light" panose="020F0302020204030204" pitchFamily="34" charset="0"/>
                        </a:rPr>
                        <a:t> with ministry of finance on the possibility of listing government assets in their portfolio.</a:t>
                      </a:r>
                      <a:endParaRPr lang="en-US" sz="900" b="1" dirty="0">
                        <a:latin typeface="Calibri Light" panose="020F0302020204030204" pitchFamily="34" charset="0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15-Dec-16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cs typeface="+mn-cs"/>
                        </a:rPr>
                        <a:t>On-going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Engage National Council on Privatization(NCP)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Commitment to encourage listing of Privatized Enterprises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1-Dec-16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Yet to be done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Engage Ministry of PW&amp;H/NERC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Status of listing clauses for DISCOS &amp; GENCOS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9-Nov-16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Done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Engage Ministry of Communications and Information Technology/NCC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Get Buy-In</a:t>
                      </a:r>
                      <a:r>
                        <a:rPr lang="en-US" sz="900" b="1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 on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 encouraging listing of Telecoms</a:t>
                      </a:r>
                      <a:endParaRPr lang="en-US" sz="900" b="1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1-Dec-16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Done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332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(C) Engagement with 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capital</a:t>
                      </a:r>
                      <a:r>
                        <a:rPr lang="en-US" sz="900" b="1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 market 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regulators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Engagement with SEC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US" sz="900" b="1" u="none" strike="noStrike" dirty="0" err="1"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) Engage SEC on rules impeding issuer listing                                                                     (ii) Engage SEC on 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regulatory</a:t>
                      </a:r>
                      <a:r>
                        <a:rPr lang="en-US" sz="900" b="1" u="none" strike="noStrike" baseline="0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initiatives 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that would support listing based on </a:t>
                      </a:r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feedback </a:t>
                      </a:r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from Industry Groups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15-Nov-16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On-going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rgbClr val="FFFFFF"/>
                    </a:solidFill>
                  </a:tcPr>
                </a:tc>
              </a:tr>
              <a:tr h="323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Engagement with SEC/NSE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alibri Light" panose="020F0302020204030204" pitchFamily="34" charset="0"/>
                        </a:rPr>
                        <a:t>Engage SEC/NSE to fast track listing by streamlining listing process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15-Nov-16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  <a:latin typeface="Calibri Light" panose="020F0302020204030204" pitchFamily="34" charset="0"/>
                        </a:rPr>
                        <a:t>On-going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"/>
                      </a:endParaRPr>
                    </a:p>
                  </a:txBody>
                  <a:tcPr marL="4186" marR="4186" marT="4535" marB="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01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732023" y="118872"/>
            <a:ext cx="6705600" cy="6858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UPDATE: ENGAGEMENTS WITH MDAs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4104830"/>
              </p:ext>
            </p:extLst>
          </p:nvPr>
        </p:nvGraphicFramePr>
        <p:xfrm>
          <a:off x="344424" y="762492"/>
          <a:ext cx="9409176" cy="59309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48608"/>
                <a:gridCol w="7660568"/>
              </a:tblGrid>
              <a:tr h="23319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AGENCY</a:t>
                      </a: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KEY HIGHLIGHTS </a:t>
                      </a:r>
                    </a:p>
                  </a:txBody>
                  <a:tcPr marL="8259" marR="8259" marT="8259" marB="0"/>
                </a:tc>
              </a:tr>
              <a:tr h="12719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AMCON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Asset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Management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Company of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Nigeria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AMCON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ecognizes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the need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contribute to the development of the Nigerian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capital market,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through issuances of REITs; exiting equity holdings through the capital market; and participating in the securities lending market.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 sub-committee was set up to work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with AMCON to develop a viable framework for AMCON to access the capital market.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259" marR="8259" marT="8259" marB="0"/>
                </a:tc>
              </a:tr>
              <a:tr h="105395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BPE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Bureau of Public Enterprises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The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BPE explained the challenges it faces in listing SOEs in the capital market.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 sub-committee was set up,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comprising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members of the TC and  the BPE. The TOR of the  sub-committee and its implementation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framework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has been developed.</a:t>
                      </a: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The intent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of the sub-committee is to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examine SOEs and privatized companies, which can be listed in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the capital market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and also develop a roadmap to bring these companies to the market in the least time possible.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259" marR="8259" marT="8259" marB="0"/>
                </a:tc>
              </a:tr>
              <a:tr h="12649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BPP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Bureau of Public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Enterprises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previous engagement was held with the BPP where it was decided that the TC should develop a proposal on preferential procurement policy for listed companies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.</a:t>
                      </a: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The proposal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was developed and presented to the BPP, and they showed willingness to work with the TC in implementing the proposal.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259" marR="8259" marT="8259" marB="0"/>
                </a:tc>
              </a:tr>
              <a:tr h="94480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MoFI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Ministry of </a:t>
                      </a: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Finance Incorporated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259" marR="8259" marT="8259" marB="0"/>
                </a:tc>
                <a:tc>
                  <a:txBody>
                    <a:bodyPr/>
                    <a:lstStyle/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MoFI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is the custodian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of assets owned by the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Government.</a:t>
                      </a:r>
                    </a:p>
                    <a:p>
                      <a:pPr marL="0" indent="0" algn="just" fontAlgn="t"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</a:p>
                    <a:p>
                      <a:pPr marL="285750" indent="-28575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MoFI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provided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the TC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with an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updated list of all assets owned by the Government for further engagement with the ministry of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finance.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259" marR="8259" marT="825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9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NEXT STEPS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9918C-B8BB-4760-A164-EF5260948092}" type="datetime6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997999-7821-47DE-962D-19F606807D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432" y="658232"/>
            <a:ext cx="91805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r>
              <a:rPr lang="en-US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BPE – 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TC’s sub-committee on BPE, to work on resolving challenges facing the listing of SOEs and privatized companies in the market; identify list of SOEs that can be listed; and develop viable framework to bring these SOEs to the market in the shortest possible time.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r>
              <a:rPr lang="en-US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AMCON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 – TC’s sub-committee on AMCON to resolve challenges facing AMCON in issuing REITs; exiting equity holdings through the capital market; and participating in the securities lending market.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tabLst>
                <a:tab pos="1476375" algn="l"/>
              </a:tabLst>
            </a:pPr>
            <a:r>
              <a:rPr lang="en-US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BPP – 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Further 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engage the 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BPP 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on how 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the incentive on preferential procurement policy for listed companies 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can be incorporated into BPP’s guidelines.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endParaRPr lang="en-US" dirty="0" smtClean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r>
              <a:rPr lang="en-US" b="1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Follow up – 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F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ollow-up on 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preliminary meetings with IPMAN, REDAN, MAN and Joint Partnership with NNPC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Continue 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engagements with other regulators and industry groups such as MOFI and African Private Equity and Venture Capital Association (AVCA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).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Make input into report of NSE/SEC Committee on streamlining of listing process as this has a considerable impact on the TC’s mandate</a:t>
            </a: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476375" algn="l"/>
              </a:tabLst>
            </a:pPr>
            <a:r>
              <a:rPr lang="en-US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Hold 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</a:rPr>
              <a:t>a listing and issuance conference involving all stakeholders in the market.</a:t>
            </a:r>
            <a:endParaRPr lang="en-US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7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2157" y="10323"/>
            <a:ext cx="6705600" cy="685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 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732020" y="91190"/>
            <a:ext cx="77414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CHALLENGES TO IMPLEMENTATION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265BB-4483-4217-A4B4-CD42BCAEED9B}" type="datetime6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>
                <a:defRPr/>
              </a:pPr>
              <a:t>August 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997999-7821-47DE-962D-19F606807D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23" y="776990"/>
            <a:ext cx="9220200" cy="5853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" pitchFamily="34" charset="0"/>
              </a:rPr>
              <a:t>Budget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Calibri" pitchFamily="34" charset="0"/>
              </a:rPr>
              <a:t>for listings and issuance round table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" pitchFamily="34" charset="0"/>
              </a:rPr>
              <a:t>conference: The TC would require support from regulators and CMOs for a successful conference.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700" dirty="0" smtClean="0">
              <a:solidFill>
                <a:prstClr val="black"/>
              </a:solidFill>
              <a:latin typeface="Calibri Light" panose="020F03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143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111316</TotalTime>
  <Words>853</Words>
  <Application>Microsoft Office PowerPoint</Application>
  <PresentationFormat>A4 Paper (210x297 mm)</PresentationFormat>
  <Paragraphs>165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NSE Powerpoint Template</vt:lpstr>
      <vt:lpstr>TECHNICAL COMMITTEE ON ATTRACTION OF NEW LISTINGS</vt:lpstr>
      <vt:lpstr>OUTLINE</vt:lpstr>
      <vt:lpstr>OUR MANDATE</vt:lpstr>
      <vt:lpstr>UPDATE ON INITIATIVES</vt:lpstr>
      <vt:lpstr>UPDATE: ENGAGEMENTS WITH MDAs</vt:lpstr>
      <vt:lpstr>NEXT STEPS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NSE 2014-2016 Strategic Plan</dc:title>
  <dc:subject>Output from Strategic Planning Workshops</dc:subject>
  <dc:creator>Chimaobi NDUWUGWE</dc:creator>
  <dc:description>Financials by Yvonne EMORDI and Oghogho AYANRO</dc:description>
  <cp:lastModifiedBy>dmegbunu</cp:lastModifiedBy>
  <cp:revision>3975</cp:revision>
  <cp:lastPrinted>2016-05-25T19:36:25Z</cp:lastPrinted>
  <dcterms:created xsi:type="dcterms:W3CDTF">2013-07-22T11:37:08Z</dcterms:created>
  <dcterms:modified xsi:type="dcterms:W3CDTF">2017-08-14T11:12:12Z</dcterms:modified>
</cp:coreProperties>
</file>