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tags/tag16.xml" ContentType="application/vnd.openxmlformats-officedocument.presentationml.tags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tags/tag14.xml" ContentType="application/vnd.openxmlformats-officedocument.presentationml.tags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tags/tag12.xml" ContentType="application/vnd.openxmlformats-officedocument.presentationml.tag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tags/tag7.xml" ContentType="application/vnd.openxmlformats-officedocument.presentationml.tag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tags/tag17.xml" ContentType="application/vnd.openxmlformats-officedocument.presentationml.tags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tags/tag15.xml" ContentType="application/vnd.openxmlformats-officedocument.presentationml.tag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00" r:id="rId2"/>
  </p:sldMasterIdLst>
  <p:notesMasterIdLst>
    <p:notesMasterId r:id="rId12"/>
  </p:notesMasterIdLst>
  <p:sldIdLst>
    <p:sldId id="274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kinyinka Akintunde" initials="AA" lastIdx="1" clrIdx="0">
    <p:extLst>
      <p:ext uri="{19B8F6BF-5375-455C-9EA6-DF929625EA0E}">
        <p15:presenceInfo xmlns:p15="http://schemas.microsoft.com/office/powerpoint/2012/main" xmlns="" userId="aaac799a3955724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006600"/>
    <a:srgbClr val="F2F2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12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30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30T15:38:32.851" idx="1">
    <p:pos x="10" y="10"/>
    <p:text>Use high resolution logos</p:text>
    <p:extLst>
      <p:ext uri="{C676402C-5697-4E1C-873F-D02D1690AC5C}">
        <p15:threadingInfo xmlns:p15="http://schemas.microsoft.com/office/powerpoint/2012/main" xmlns="" timeZoneBias="-60"/>
      </p:ext>
    </p:extLst>
  </p:cm>
</p:cmLst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31.png"/><Relationship Id="rId1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BEDA7B-46B2-46AB-8DD1-22D89BF75871}" type="doc">
      <dgm:prSet loTypeId="urn:microsoft.com/office/officeart/2005/8/layout/chevron1" loCatId="process" qsTypeId="urn:microsoft.com/office/officeart/2005/8/quickstyle/simple1" qsCatId="simple" csTypeId="urn:microsoft.com/office/officeart/2005/8/colors/accent6_1" csCatId="accent6" phldr="1"/>
      <dgm:spPr/>
    </dgm:pt>
    <dgm:pt modelId="{F8328D79-A9EC-44E6-91CE-10E9A84F7471}">
      <dgm:prSet phldrT="[Text]" custT="1"/>
      <dgm:spPr/>
      <dgm:t>
        <a:bodyPr/>
        <a:lstStyle/>
        <a:p>
          <a:r>
            <a:rPr lang="en-US" sz="1500" dirty="0">
              <a:latin typeface="Century Gothic" panose="020B0502020202020204" pitchFamily="34" charset="0"/>
            </a:rPr>
            <a:t>The Central Bank of Nigeria</a:t>
          </a:r>
        </a:p>
      </dgm:t>
    </dgm:pt>
    <dgm:pt modelId="{DD52EACC-A737-4EF0-B2BB-E5091CF6BB3A}" type="parTrans" cxnId="{C8533E7A-77A3-48FF-961B-509A696ABE13}">
      <dgm:prSet/>
      <dgm:spPr/>
      <dgm:t>
        <a:bodyPr/>
        <a:lstStyle/>
        <a:p>
          <a:endParaRPr lang="en-US"/>
        </a:p>
      </dgm:t>
    </dgm:pt>
    <dgm:pt modelId="{64C81898-2584-44FA-B276-C7EB8ADE9C96}" type="sibTrans" cxnId="{C8533E7A-77A3-48FF-961B-509A696ABE13}">
      <dgm:prSet/>
      <dgm:spPr/>
      <dgm:t>
        <a:bodyPr/>
        <a:lstStyle/>
        <a:p>
          <a:endParaRPr lang="en-US"/>
        </a:p>
      </dgm:t>
    </dgm:pt>
    <dgm:pt modelId="{53AD105A-770B-497D-87EF-5CF9B536EFA3}">
      <dgm:prSet phldrT="[Text]" custT="1"/>
      <dgm:spPr/>
      <dgm:t>
        <a:bodyPr/>
        <a:lstStyle/>
        <a:p>
          <a:r>
            <a:rPr lang="en-US" sz="1600" dirty="0">
              <a:latin typeface="Century Gothic" panose="020B0502020202020204" pitchFamily="34" charset="0"/>
            </a:rPr>
            <a:t>Bankers  Committee</a:t>
          </a:r>
        </a:p>
      </dgm:t>
    </dgm:pt>
    <dgm:pt modelId="{D3BCB957-2F57-4702-81CE-79EF44A7E86F}" type="parTrans" cxnId="{6C5E49D6-2806-402D-8883-9EBF4E4B7360}">
      <dgm:prSet/>
      <dgm:spPr/>
      <dgm:t>
        <a:bodyPr/>
        <a:lstStyle/>
        <a:p>
          <a:endParaRPr lang="en-US"/>
        </a:p>
      </dgm:t>
    </dgm:pt>
    <dgm:pt modelId="{8603A101-3FE5-4602-952F-76955CEC3DF3}" type="sibTrans" cxnId="{6C5E49D6-2806-402D-8883-9EBF4E4B7360}">
      <dgm:prSet/>
      <dgm:spPr/>
      <dgm:t>
        <a:bodyPr/>
        <a:lstStyle/>
        <a:p>
          <a:endParaRPr lang="en-US"/>
        </a:p>
      </dgm:t>
    </dgm:pt>
    <dgm:pt modelId="{7D89A108-4E9A-4FA9-8546-A7AC67158E7A}">
      <dgm:prSet phldrT="[Text]" custT="1"/>
      <dgm:spPr/>
      <dgm:t>
        <a:bodyPr/>
        <a:lstStyle/>
        <a:p>
          <a:r>
            <a:rPr lang="en-US" sz="1500" dirty="0">
              <a:latin typeface="Century Gothic" panose="020B0502020202020204" pitchFamily="34" charset="0"/>
            </a:rPr>
            <a:t>Federal Ministry of Agriculture and Rural Development</a:t>
          </a:r>
        </a:p>
      </dgm:t>
    </dgm:pt>
    <dgm:pt modelId="{6B32D960-A100-489D-8073-371AD7BFEE60}" type="parTrans" cxnId="{33497232-8416-4A4A-9DE0-15570EA5597F}">
      <dgm:prSet/>
      <dgm:spPr/>
      <dgm:t>
        <a:bodyPr/>
        <a:lstStyle/>
        <a:p>
          <a:endParaRPr lang="en-US"/>
        </a:p>
      </dgm:t>
    </dgm:pt>
    <dgm:pt modelId="{2C7EAA6A-2BD4-4CCC-A6C5-389D9E151616}" type="sibTrans" cxnId="{33497232-8416-4A4A-9DE0-15570EA5597F}">
      <dgm:prSet/>
      <dgm:spPr/>
      <dgm:t>
        <a:bodyPr/>
        <a:lstStyle/>
        <a:p>
          <a:endParaRPr lang="en-US"/>
        </a:p>
      </dgm:t>
    </dgm:pt>
    <dgm:pt modelId="{57D57125-423A-426D-A93B-7DA761343D4F}" type="pres">
      <dgm:prSet presAssocID="{37BEDA7B-46B2-46AB-8DD1-22D89BF75871}" presName="Name0" presStyleCnt="0">
        <dgm:presLayoutVars>
          <dgm:dir/>
          <dgm:animLvl val="lvl"/>
          <dgm:resizeHandles val="exact"/>
        </dgm:presLayoutVars>
      </dgm:prSet>
      <dgm:spPr/>
    </dgm:pt>
    <dgm:pt modelId="{CBD7421B-55D4-4991-B8E8-9A69626A92D8}" type="pres">
      <dgm:prSet presAssocID="{F8328D79-A9EC-44E6-91CE-10E9A84F747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6C027D-B50A-4334-803D-D5066816E2A6}" type="pres">
      <dgm:prSet presAssocID="{64C81898-2584-44FA-B276-C7EB8ADE9C96}" presName="parTxOnlySpace" presStyleCnt="0"/>
      <dgm:spPr/>
    </dgm:pt>
    <dgm:pt modelId="{49687A20-EED1-44E6-9A82-A5D7FC5417C3}" type="pres">
      <dgm:prSet presAssocID="{53AD105A-770B-497D-87EF-5CF9B536EFA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7A251D-C884-457A-BA42-A1672500C20C}" type="pres">
      <dgm:prSet presAssocID="{8603A101-3FE5-4602-952F-76955CEC3DF3}" presName="parTxOnlySpace" presStyleCnt="0"/>
      <dgm:spPr/>
    </dgm:pt>
    <dgm:pt modelId="{2C7D664E-3CD9-4277-A229-4E8F25EE09BE}" type="pres">
      <dgm:prSet presAssocID="{7D89A108-4E9A-4FA9-8546-A7AC67158E7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34D975B-9F06-4B58-B2B2-0D724EAB1513}" type="presOf" srcId="{F8328D79-A9EC-44E6-91CE-10E9A84F7471}" destId="{CBD7421B-55D4-4991-B8E8-9A69626A92D8}" srcOrd="0" destOrd="0" presId="urn:microsoft.com/office/officeart/2005/8/layout/chevron1"/>
    <dgm:cxn modelId="{6C5E49D6-2806-402D-8883-9EBF4E4B7360}" srcId="{37BEDA7B-46B2-46AB-8DD1-22D89BF75871}" destId="{53AD105A-770B-497D-87EF-5CF9B536EFA3}" srcOrd="1" destOrd="0" parTransId="{D3BCB957-2F57-4702-81CE-79EF44A7E86F}" sibTransId="{8603A101-3FE5-4602-952F-76955CEC3DF3}"/>
    <dgm:cxn modelId="{33497232-8416-4A4A-9DE0-15570EA5597F}" srcId="{37BEDA7B-46B2-46AB-8DD1-22D89BF75871}" destId="{7D89A108-4E9A-4FA9-8546-A7AC67158E7A}" srcOrd="2" destOrd="0" parTransId="{6B32D960-A100-489D-8073-371AD7BFEE60}" sibTransId="{2C7EAA6A-2BD4-4CCC-A6C5-389D9E151616}"/>
    <dgm:cxn modelId="{41292C68-CB2F-44F6-B9AA-78AA2CFAE205}" type="presOf" srcId="{7D89A108-4E9A-4FA9-8546-A7AC67158E7A}" destId="{2C7D664E-3CD9-4277-A229-4E8F25EE09BE}" srcOrd="0" destOrd="0" presId="urn:microsoft.com/office/officeart/2005/8/layout/chevron1"/>
    <dgm:cxn modelId="{C8533E7A-77A3-48FF-961B-509A696ABE13}" srcId="{37BEDA7B-46B2-46AB-8DD1-22D89BF75871}" destId="{F8328D79-A9EC-44E6-91CE-10E9A84F7471}" srcOrd="0" destOrd="0" parTransId="{DD52EACC-A737-4EF0-B2BB-E5091CF6BB3A}" sibTransId="{64C81898-2584-44FA-B276-C7EB8ADE9C96}"/>
    <dgm:cxn modelId="{F7E87E84-DA4D-42CE-9733-D7A06DA94521}" type="presOf" srcId="{53AD105A-770B-497D-87EF-5CF9B536EFA3}" destId="{49687A20-EED1-44E6-9A82-A5D7FC5417C3}" srcOrd="0" destOrd="0" presId="urn:microsoft.com/office/officeart/2005/8/layout/chevron1"/>
    <dgm:cxn modelId="{42B79D64-C566-4BB6-B62C-48BFA0F3C8ED}" type="presOf" srcId="{37BEDA7B-46B2-46AB-8DD1-22D89BF75871}" destId="{57D57125-423A-426D-A93B-7DA761343D4F}" srcOrd="0" destOrd="0" presId="urn:microsoft.com/office/officeart/2005/8/layout/chevron1"/>
    <dgm:cxn modelId="{DBBF9F57-41EB-4AD2-8B54-B4C60B0E1CC0}" type="presParOf" srcId="{57D57125-423A-426D-A93B-7DA761343D4F}" destId="{CBD7421B-55D4-4991-B8E8-9A69626A92D8}" srcOrd="0" destOrd="0" presId="urn:microsoft.com/office/officeart/2005/8/layout/chevron1"/>
    <dgm:cxn modelId="{2C3F712B-9D17-48D0-A6EC-FB6FED33F652}" type="presParOf" srcId="{57D57125-423A-426D-A93B-7DA761343D4F}" destId="{0A6C027D-B50A-4334-803D-D5066816E2A6}" srcOrd="1" destOrd="0" presId="urn:microsoft.com/office/officeart/2005/8/layout/chevron1"/>
    <dgm:cxn modelId="{BDB232FF-9C64-42ED-8529-00CD26A93E3B}" type="presParOf" srcId="{57D57125-423A-426D-A93B-7DA761343D4F}" destId="{49687A20-EED1-44E6-9A82-A5D7FC5417C3}" srcOrd="2" destOrd="0" presId="urn:microsoft.com/office/officeart/2005/8/layout/chevron1"/>
    <dgm:cxn modelId="{1C179385-453B-4F32-A969-EBD2160F9B37}" type="presParOf" srcId="{57D57125-423A-426D-A93B-7DA761343D4F}" destId="{857A251D-C884-457A-BA42-A1672500C20C}" srcOrd="3" destOrd="0" presId="urn:microsoft.com/office/officeart/2005/8/layout/chevron1"/>
    <dgm:cxn modelId="{797C43ED-712B-4C5D-8198-327E8CD7F277}" type="presParOf" srcId="{57D57125-423A-426D-A93B-7DA761343D4F}" destId="{2C7D664E-3CD9-4277-A229-4E8F25EE09B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32250F-3836-4D46-BAE9-9211BCEF3345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8F161C-4780-4F70-8881-81BB412C792A}">
      <dgm:prSet phldrT="[Text]"/>
      <dgm:spPr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GB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Fix the broken agricultural value chains </a:t>
          </a:r>
          <a:r>
            <a:rPr lang="en-GB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to de-risk agricultural </a:t>
          </a:r>
          <a:r>
            <a:rPr lang="en-GB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lending</a:t>
          </a:r>
          <a:endParaRPr lang="en-US" dirty="0"/>
        </a:p>
      </dgm:t>
    </dgm:pt>
    <dgm:pt modelId="{9B11E849-EFEE-40FD-9A69-CA7850BBE948}" type="parTrans" cxnId="{AD181F99-53FA-43EF-82E7-DDE3C283E38C}">
      <dgm:prSet/>
      <dgm:spPr/>
      <dgm:t>
        <a:bodyPr/>
        <a:lstStyle/>
        <a:p>
          <a:endParaRPr lang="en-US"/>
        </a:p>
      </dgm:t>
    </dgm:pt>
    <dgm:pt modelId="{533677F7-2541-4582-A72A-AFB73679955D}" type="sibTrans" cxnId="{AD181F99-53FA-43EF-82E7-DDE3C283E38C}">
      <dgm:prSet/>
      <dgm:spPr/>
      <dgm:t>
        <a:bodyPr/>
        <a:lstStyle/>
        <a:p>
          <a:endParaRPr lang="en-US"/>
        </a:p>
      </dgm:t>
    </dgm:pt>
    <dgm:pt modelId="{B237C4A6-D531-451D-994F-EDF6C57406C3}">
      <dgm:prSet phldrT="[Text]"/>
      <dgm:spPr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GB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Mobilize finance for Nigerian agribusiness</a:t>
          </a:r>
          <a:r>
            <a:rPr lang="en-GB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by using credit guarantees to address the risk of default</a:t>
          </a:r>
          <a:endParaRPr lang="en-US" dirty="0"/>
        </a:p>
      </dgm:t>
    </dgm:pt>
    <dgm:pt modelId="{6A119DA2-BEC2-4EB8-8DF3-D4FE03672A1C}" type="parTrans" cxnId="{4503C2ED-7321-4D85-AE64-E51B5418039E}">
      <dgm:prSet/>
      <dgm:spPr/>
      <dgm:t>
        <a:bodyPr/>
        <a:lstStyle/>
        <a:p>
          <a:endParaRPr lang="en-US"/>
        </a:p>
      </dgm:t>
    </dgm:pt>
    <dgm:pt modelId="{D69DACD6-72D1-4AEF-8DA4-B5385270A74B}" type="sibTrans" cxnId="{4503C2ED-7321-4D85-AE64-E51B5418039E}">
      <dgm:prSet/>
      <dgm:spPr/>
      <dgm:t>
        <a:bodyPr/>
        <a:lstStyle/>
        <a:p>
          <a:endParaRPr lang="en-US"/>
        </a:p>
      </dgm:t>
    </dgm:pt>
    <dgm:pt modelId="{C4EF8AD0-63B8-4B8B-85C5-6242FA465DFF}">
      <dgm:prSet phldrT="[Text]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GB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Provide technical assistance </a:t>
          </a:r>
          <a:r>
            <a:rPr lang="en-GB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through capacity building across the value chains</a:t>
          </a:r>
          <a:endParaRPr lang="en-US" dirty="0"/>
        </a:p>
      </dgm:t>
    </dgm:pt>
    <dgm:pt modelId="{B19E758C-CF6F-44E2-94A3-3642D4D5978A}" type="parTrans" cxnId="{4A65A1B9-C8B1-43AE-8573-6612532AB7BA}">
      <dgm:prSet/>
      <dgm:spPr/>
      <dgm:t>
        <a:bodyPr/>
        <a:lstStyle/>
        <a:p>
          <a:endParaRPr lang="en-US"/>
        </a:p>
      </dgm:t>
    </dgm:pt>
    <dgm:pt modelId="{CC53ABE8-11B2-478C-BD4E-A3FB2AEFE02B}" type="sibTrans" cxnId="{4A65A1B9-C8B1-43AE-8573-6612532AB7BA}">
      <dgm:prSet/>
      <dgm:spPr/>
      <dgm:t>
        <a:bodyPr/>
        <a:lstStyle/>
        <a:p>
          <a:endParaRPr lang="en-US"/>
        </a:p>
      </dgm:t>
    </dgm:pt>
    <dgm:pt modelId="{90FF7852-85DD-4C92-9E24-3031DAD4F384}">
      <dgm:prSet/>
      <dgm:spPr/>
      <dgm:t>
        <a:bodyPr/>
        <a:lstStyle/>
        <a:p>
          <a:r>
            <a:rPr lang="en-US" b="1" dirty="0">
              <a:latin typeface="Century Gothic" panose="020B0502020202020204" pitchFamily="34" charset="0"/>
            </a:rPr>
            <a:t>Reduce the cost of borrowing</a:t>
          </a:r>
          <a:endParaRPr lang="en-GB" b="1" dirty="0">
            <a:latin typeface="Century Gothic" panose="020B0502020202020204" pitchFamily="34" charset="0"/>
          </a:endParaRPr>
        </a:p>
      </dgm:t>
    </dgm:pt>
    <dgm:pt modelId="{49ABA530-8C30-4E78-A995-8F24BACE3638}" type="parTrans" cxnId="{6124C980-D495-4130-9B67-14EC13DD65B6}">
      <dgm:prSet/>
      <dgm:spPr/>
      <dgm:t>
        <a:bodyPr/>
        <a:lstStyle/>
        <a:p>
          <a:endParaRPr lang="en-GB"/>
        </a:p>
      </dgm:t>
    </dgm:pt>
    <dgm:pt modelId="{85DA43CD-51AC-4B0E-81F2-33271EB6C4DC}" type="sibTrans" cxnId="{6124C980-D495-4130-9B67-14EC13DD65B6}">
      <dgm:prSet/>
      <dgm:spPr/>
      <dgm:t>
        <a:bodyPr/>
        <a:lstStyle/>
        <a:p>
          <a:endParaRPr lang="en-GB"/>
        </a:p>
      </dgm:t>
    </dgm:pt>
    <dgm:pt modelId="{9727B130-279E-4F79-9B38-64888CB435D3}" type="pres">
      <dgm:prSet presAssocID="{2A32250F-3836-4D46-BAE9-9211BCEF33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01FD0A8-0675-414C-9819-0C207F0E10F1}" type="pres">
      <dgm:prSet presAssocID="{788F161C-4780-4F70-8881-81BB412C792A}" presName="composite" presStyleCnt="0"/>
      <dgm:spPr/>
    </dgm:pt>
    <dgm:pt modelId="{727C7FBC-463C-4DBF-9A1D-69A33075D40F}" type="pres">
      <dgm:prSet presAssocID="{788F161C-4780-4F70-8881-81BB412C792A}" presName="rect1" presStyleLbl="trAlignAcc1" presStyleIdx="0" presStyleCnt="4" custScaleX="75305" custLinFactNeighborX="-529" custLinFactNeighborY="-204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0AB4DA-88AE-431A-97A7-30C002148070}" type="pres">
      <dgm:prSet presAssocID="{788F161C-4780-4F70-8881-81BB412C792A}" presName="rect2" presStyleLbl="fgImgPlace1" presStyleIdx="0" presStyleCnt="4" custScaleX="151667" custLinFactNeighborX="6711" custLinFactNeighborY="-831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5C1469C-7594-418A-A95C-977B48AF0AC6}" type="pres">
      <dgm:prSet presAssocID="{533677F7-2541-4582-A72A-AFB73679955D}" presName="sibTrans" presStyleCnt="0"/>
      <dgm:spPr/>
    </dgm:pt>
    <dgm:pt modelId="{5BFC660F-2355-4277-9095-84070EC13FE8}" type="pres">
      <dgm:prSet presAssocID="{B237C4A6-D531-451D-994F-EDF6C57406C3}" presName="composite" presStyleCnt="0"/>
      <dgm:spPr/>
    </dgm:pt>
    <dgm:pt modelId="{BC2C9392-A219-43A2-97C6-624A75D05943}" type="pres">
      <dgm:prSet presAssocID="{B237C4A6-D531-451D-994F-EDF6C57406C3}" presName="rect1" presStyleLbl="trAlignAcc1" presStyleIdx="1" presStyleCnt="4" custScaleX="82579" custLinFactNeighborY="114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7E42EE-E3A3-4C71-9130-F9EA13A21DB9}" type="pres">
      <dgm:prSet presAssocID="{B237C4A6-D531-451D-994F-EDF6C57406C3}" presName="rect2" presStyleLbl="fgImgPlace1" presStyleIdx="1" presStyleCnt="4" custScaleX="142534" custLinFactNeighborX="11866" custLinFactNeighborY="2844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829D1A6A-9619-479F-9ACF-12832A3AA9B1}" type="pres">
      <dgm:prSet presAssocID="{D69DACD6-72D1-4AEF-8DA4-B5385270A74B}" presName="sibTrans" presStyleCnt="0"/>
      <dgm:spPr/>
    </dgm:pt>
    <dgm:pt modelId="{81BB2CB1-96E7-42C2-9D61-C4A3E36034E7}" type="pres">
      <dgm:prSet presAssocID="{C4EF8AD0-63B8-4B8B-85C5-6242FA465DFF}" presName="composite" presStyleCnt="0"/>
      <dgm:spPr/>
    </dgm:pt>
    <dgm:pt modelId="{237E78FB-639E-43AD-8BF2-C358890A29FC}" type="pres">
      <dgm:prSet presAssocID="{C4EF8AD0-63B8-4B8B-85C5-6242FA465DFF}" presName="rect1" presStyleLbl="trAlignAcc1" presStyleIdx="2" presStyleCnt="4" custScaleX="105912" custLinFactNeighborX="-9471" custLinFactNeighborY="-96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35D953-752D-4106-A1A4-4F30A62DE22B}" type="pres">
      <dgm:prSet presAssocID="{C4EF8AD0-63B8-4B8B-85C5-6242FA465DFF}" presName="rect2" presStyleLbl="fgImgPlace1" presStyleIdx="2" presStyleCnt="4" custScaleX="82588" custScaleY="65057" custLinFactNeighborX="8846" custLinFactNeighborY="263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3708F53-7DD8-4E18-A775-7193CF846925}" type="pres">
      <dgm:prSet presAssocID="{CC53ABE8-11B2-478C-BD4E-A3FB2AEFE02B}" presName="sibTrans" presStyleCnt="0"/>
      <dgm:spPr/>
    </dgm:pt>
    <dgm:pt modelId="{0208FEFB-2249-4DD0-B620-EA8373CA8A64}" type="pres">
      <dgm:prSet presAssocID="{90FF7852-85DD-4C92-9E24-3031DAD4F384}" presName="composite" presStyleCnt="0"/>
      <dgm:spPr/>
    </dgm:pt>
    <dgm:pt modelId="{12D6E8E4-DD85-4DE1-8554-B3DE6A3586D7}" type="pres">
      <dgm:prSet presAssocID="{90FF7852-85DD-4C92-9E24-3031DAD4F384}" presName="rect1" presStyleLbl="trAlignAcc1" presStyleIdx="3" presStyleCnt="4" custLinFactNeighborY="3526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08982F-2C8D-4892-8992-FD35FD059CB0}" type="pres">
      <dgm:prSet presAssocID="{90FF7852-85DD-4C92-9E24-3031DAD4F384}" presName="rect2" presStyleLbl="fgImgPlace1" presStyleIdx="3" presStyleCnt="4" custLinFactNeighborY="37271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6000" r="-56000"/>
          </a:stretch>
        </a:blipFill>
      </dgm:spPr>
    </dgm:pt>
  </dgm:ptLst>
  <dgm:cxnLst>
    <dgm:cxn modelId="{D40E238C-AFF4-4694-AAC1-FADBF6C69012}" type="presOf" srcId="{C4EF8AD0-63B8-4B8B-85C5-6242FA465DFF}" destId="{237E78FB-639E-43AD-8BF2-C358890A29FC}" srcOrd="0" destOrd="0" presId="urn:microsoft.com/office/officeart/2008/layout/PictureStrips"/>
    <dgm:cxn modelId="{1DA8C81D-5400-4BFF-9C9C-64E8CB9ED878}" type="presOf" srcId="{B237C4A6-D531-451D-994F-EDF6C57406C3}" destId="{BC2C9392-A219-43A2-97C6-624A75D05943}" srcOrd="0" destOrd="0" presId="urn:microsoft.com/office/officeart/2008/layout/PictureStrips"/>
    <dgm:cxn modelId="{6C6C344C-B238-4927-A316-05C71826C12F}" type="presOf" srcId="{788F161C-4780-4F70-8881-81BB412C792A}" destId="{727C7FBC-463C-4DBF-9A1D-69A33075D40F}" srcOrd="0" destOrd="0" presId="urn:microsoft.com/office/officeart/2008/layout/PictureStrips"/>
    <dgm:cxn modelId="{AD181F99-53FA-43EF-82E7-DDE3C283E38C}" srcId="{2A32250F-3836-4D46-BAE9-9211BCEF3345}" destId="{788F161C-4780-4F70-8881-81BB412C792A}" srcOrd="0" destOrd="0" parTransId="{9B11E849-EFEE-40FD-9A69-CA7850BBE948}" sibTransId="{533677F7-2541-4582-A72A-AFB73679955D}"/>
    <dgm:cxn modelId="{91875FE0-C344-49FD-8ECD-0FFE7DF5EAD3}" type="presOf" srcId="{2A32250F-3836-4D46-BAE9-9211BCEF3345}" destId="{9727B130-279E-4F79-9B38-64888CB435D3}" srcOrd="0" destOrd="0" presId="urn:microsoft.com/office/officeart/2008/layout/PictureStrips"/>
    <dgm:cxn modelId="{D1BAA71E-B083-4562-8057-4CBC53891DD5}" type="presOf" srcId="{90FF7852-85DD-4C92-9E24-3031DAD4F384}" destId="{12D6E8E4-DD85-4DE1-8554-B3DE6A3586D7}" srcOrd="0" destOrd="0" presId="urn:microsoft.com/office/officeart/2008/layout/PictureStrips"/>
    <dgm:cxn modelId="{4A65A1B9-C8B1-43AE-8573-6612532AB7BA}" srcId="{2A32250F-3836-4D46-BAE9-9211BCEF3345}" destId="{C4EF8AD0-63B8-4B8B-85C5-6242FA465DFF}" srcOrd="2" destOrd="0" parTransId="{B19E758C-CF6F-44E2-94A3-3642D4D5978A}" sibTransId="{CC53ABE8-11B2-478C-BD4E-A3FB2AEFE02B}"/>
    <dgm:cxn modelId="{6124C980-D495-4130-9B67-14EC13DD65B6}" srcId="{2A32250F-3836-4D46-BAE9-9211BCEF3345}" destId="{90FF7852-85DD-4C92-9E24-3031DAD4F384}" srcOrd="3" destOrd="0" parTransId="{49ABA530-8C30-4E78-A995-8F24BACE3638}" sibTransId="{85DA43CD-51AC-4B0E-81F2-33271EB6C4DC}"/>
    <dgm:cxn modelId="{4503C2ED-7321-4D85-AE64-E51B5418039E}" srcId="{2A32250F-3836-4D46-BAE9-9211BCEF3345}" destId="{B237C4A6-D531-451D-994F-EDF6C57406C3}" srcOrd="1" destOrd="0" parTransId="{6A119DA2-BEC2-4EB8-8DF3-D4FE03672A1C}" sibTransId="{D69DACD6-72D1-4AEF-8DA4-B5385270A74B}"/>
    <dgm:cxn modelId="{18B60DEF-7F40-4EF5-9D68-6484E2DFD835}" type="presParOf" srcId="{9727B130-279E-4F79-9B38-64888CB435D3}" destId="{E01FD0A8-0675-414C-9819-0C207F0E10F1}" srcOrd="0" destOrd="0" presId="urn:microsoft.com/office/officeart/2008/layout/PictureStrips"/>
    <dgm:cxn modelId="{25C14678-6EDA-465F-8549-417F09BE9DF3}" type="presParOf" srcId="{E01FD0A8-0675-414C-9819-0C207F0E10F1}" destId="{727C7FBC-463C-4DBF-9A1D-69A33075D40F}" srcOrd="0" destOrd="0" presId="urn:microsoft.com/office/officeart/2008/layout/PictureStrips"/>
    <dgm:cxn modelId="{1EAEC0ED-840C-4806-8F05-84AFEE539C54}" type="presParOf" srcId="{E01FD0A8-0675-414C-9819-0C207F0E10F1}" destId="{BE0AB4DA-88AE-431A-97A7-30C002148070}" srcOrd="1" destOrd="0" presId="urn:microsoft.com/office/officeart/2008/layout/PictureStrips"/>
    <dgm:cxn modelId="{F1A04ED6-4343-40E1-985C-50C18712CAD6}" type="presParOf" srcId="{9727B130-279E-4F79-9B38-64888CB435D3}" destId="{65C1469C-7594-418A-A95C-977B48AF0AC6}" srcOrd="1" destOrd="0" presId="urn:microsoft.com/office/officeart/2008/layout/PictureStrips"/>
    <dgm:cxn modelId="{7C025DDD-312B-4AA2-84F3-FF07CAC4639B}" type="presParOf" srcId="{9727B130-279E-4F79-9B38-64888CB435D3}" destId="{5BFC660F-2355-4277-9095-84070EC13FE8}" srcOrd="2" destOrd="0" presId="urn:microsoft.com/office/officeart/2008/layout/PictureStrips"/>
    <dgm:cxn modelId="{325BAA45-18CB-47CB-8479-25F37FB5579E}" type="presParOf" srcId="{5BFC660F-2355-4277-9095-84070EC13FE8}" destId="{BC2C9392-A219-43A2-97C6-624A75D05943}" srcOrd="0" destOrd="0" presId="urn:microsoft.com/office/officeart/2008/layout/PictureStrips"/>
    <dgm:cxn modelId="{851A371A-4BA5-4EA9-AF68-EAB1FA3EAAF9}" type="presParOf" srcId="{5BFC660F-2355-4277-9095-84070EC13FE8}" destId="{577E42EE-E3A3-4C71-9130-F9EA13A21DB9}" srcOrd="1" destOrd="0" presId="urn:microsoft.com/office/officeart/2008/layout/PictureStrips"/>
    <dgm:cxn modelId="{A985AC80-A5C7-4B36-8F49-998C04D7E790}" type="presParOf" srcId="{9727B130-279E-4F79-9B38-64888CB435D3}" destId="{829D1A6A-9619-479F-9ACF-12832A3AA9B1}" srcOrd="3" destOrd="0" presId="urn:microsoft.com/office/officeart/2008/layout/PictureStrips"/>
    <dgm:cxn modelId="{339923A4-9D8F-4FC6-8462-4A59EED35D54}" type="presParOf" srcId="{9727B130-279E-4F79-9B38-64888CB435D3}" destId="{81BB2CB1-96E7-42C2-9D61-C4A3E36034E7}" srcOrd="4" destOrd="0" presId="urn:microsoft.com/office/officeart/2008/layout/PictureStrips"/>
    <dgm:cxn modelId="{3DA7DC5C-69B7-484F-A483-8DEA7A6C4E65}" type="presParOf" srcId="{81BB2CB1-96E7-42C2-9D61-C4A3E36034E7}" destId="{237E78FB-639E-43AD-8BF2-C358890A29FC}" srcOrd="0" destOrd="0" presId="urn:microsoft.com/office/officeart/2008/layout/PictureStrips"/>
    <dgm:cxn modelId="{764BFB5B-32FE-4151-A4E7-2F7104178CFE}" type="presParOf" srcId="{81BB2CB1-96E7-42C2-9D61-C4A3E36034E7}" destId="{1F35D953-752D-4106-A1A4-4F30A62DE22B}" srcOrd="1" destOrd="0" presId="urn:microsoft.com/office/officeart/2008/layout/PictureStrips"/>
    <dgm:cxn modelId="{17999D8D-CCB1-4B1B-8044-CB6255466922}" type="presParOf" srcId="{9727B130-279E-4F79-9B38-64888CB435D3}" destId="{73708F53-7DD8-4E18-A775-7193CF846925}" srcOrd="5" destOrd="0" presId="urn:microsoft.com/office/officeart/2008/layout/PictureStrips"/>
    <dgm:cxn modelId="{FE6F1B12-88B3-468D-8512-18747DFE278F}" type="presParOf" srcId="{9727B130-279E-4F79-9B38-64888CB435D3}" destId="{0208FEFB-2249-4DD0-B620-EA8373CA8A64}" srcOrd="6" destOrd="0" presId="urn:microsoft.com/office/officeart/2008/layout/PictureStrips"/>
    <dgm:cxn modelId="{AD080953-0577-4052-A22D-497D03CB5494}" type="presParOf" srcId="{0208FEFB-2249-4DD0-B620-EA8373CA8A64}" destId="{12D6E8E4-DD85-4DE1-8554-B3DE6A3586D7}" srcOrd="0" destOrd="0" presId="urn:microsoft.com/office/officeart/2008/layout/PictureStrips"/>
    <dgm:cxn modelId="{4805402F-A5B9-4852-A92D-F19193386402}" type="presParOf" srcId="{0208FEFB-2249-4DD0-B620-EA8373CA8A64}" destId="{3908982F-2C8D-4892-8992-FD35FD059CB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6290C4-263C-4432-82D9-CE51D2F0B0A9}" type="doc">
      <dgm:prSet loTypeId="urn:microsoft.com/office/officeart/2005/8/layout/gear1" loCatId="process" qsTypeId="urn:microsoft.com/office/officeart/2005/8/quickstyle/3d9" qsCatId="3D" csTypeId="urn:microsoft.com/office/officeart/2005/8/colors/accent6_2" csCatId="accent6" phldr="1"/>
      <dgm:spPr>
        <a:scene3d>
          <a:camera prst="perspectiveRelaxed">
            <a:rot lat="342135" lon="21300309" rev="1180797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</dgm:spPr>
    </dgm:pt>
    <dgm:pt modelId="{8438B4A1-DB67-4774-8B39-5A8ED60B4745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Financial Institutions</a:t>
          </a:r>
        </a:p>
      </dgm:t>
    </dgm:pt>
    <dgm:pt modelId="{973B7B4A-BEAE-410A-8A2A-FADAEB03B116}" type="parTrans" cxnId="{FE499D3C-6E75-4A7D-ABE6-54410E02D649}">
      <dgm:prSet/>
      <dgm:spPr/>
      <dgm:t>
        <a:bodyPr/>
        <a:lstStyle/>
        <a:p>
          <a:endParaRPr lang="en-US"/>
        </a:p>
      </dgm:t>
    </dgm:pt>
    <dgm:pt modelId="{07A9D9CB-95A6-4B78-A5C6-1BA027C2BBD8}" type="sibTrans" cxnId="{FE499D3C-6E75-4A7D-ABE6-54410E02D649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95BAF339-588E-41FF-92FE-EB7F638E5D74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NIRSAL</a:t>
          </a:r>
        </a:p>
      </dgm:t>
    </dgm:pt>
    <dgm:pt modelId="{7346B23A-97A0-4A20-9AEE-43ACB4997A10}" type="parTrans" cxnId="{D29FBACE-586F-4D8C-BE40-81885EAA85D6}">
      <dgm:prSet/>
      <dgm:spPr/>
      <dgm:t>
        <a:bodyPr/>
        <a:lstStyle/>
        <a:p>
          <a:endParaRPr lang="en-US"/>
        </a:p>
      </dgm:t>
    </dgm:pt>
    <dgm:pt modelId="{7A67CBB0-7458-4CF1-986E-E55B01A6C25F}" type="sibTrans" cxnId="{D29FBACE-586F-4D8C-BE40-81885EAA85D6}">
      <dgm:prSet/>
      <dgm:spPr/>
      <dgm:t>
        <a:bodyPr/>
        <a:lstStyle/>
        <a:p>
          <a:endParaRPr lang="en-US"/>
        </a:p>
      </dgm:t>
    </dgm:pt>
    <dgm:pt modelId="{029AC055-4E27-48EC-9828-A5B2564C31BB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Agriculture</a:t>
          </a:r>
        </a:p>
      </dgm:t>
    </dgm:pt>
    <dgm:pt modelId="{ECF57A72-DA06-4D37-B34F-3D3829052440}" type="parTrans" cxnId="{EE80AC26-7397-412F-8F51-DFAFEE36E5D6}">
      <dgm:prSet/>
      <dgm:spPr/>
      <dgm:t>
        <a:bodyPr/>
        <a:lstStyle/>
        <a:p>
          <a:endParaRPr lang="en-US"/>
        </a:p>
      </dgm:t>
    </dgm:pt>
    <dgm:pt modelId="{6F5AFF68-94EE-43CD-8603-29D48D5F7D97}" type="sibTrans" cxnId="{EE80AC26-7397-412F-8F51-DFAFEE36E5D6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7403F14B-2E2B-460A-9617-013E56A9F069}" type="pres">
      <dgm:prSet presAssocID="{F56290C4-263C-4432-82D9-CE51D2F0B0A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5F1E91C-D6B2-4191-9A35-9F715B774854}" type="pres">
      <dgm:prSet presAssocID="{8438B4A1-DB67-4774-8B39-5A8ED60B4745}" presName="gear1" presStyleLbl="node1" presStyleIdx="0" presStyleCnt="3" custAng="21024087" custLinFactNeighborX="-4719" custLinFactNeighborY="-70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339B7E-BCBA-4516-AEEE-761C42559B12}" type="pres">
      <dgm:prSet presAssocID="{8438B4A1-DB67-4774-8B39-5A8ED60B4745}" presName="gear1srcNode" presStyleLbl="node1" presStyleIdx="0" presStyleCnt="3"/>
      <dgm:spPr/>
      <dgm:t>
        <a:bodyPr/>
        <a:lstStyle/>
        <a:p>
          <a:endParaRPr lang="en-GB"/>
        </a:p>
      </dgm:t>
    </dgm:pt>
    <dgm:pt modelId="{5FF28AD6-D1C6-4AD8-BFCE-0F1D7510D38D}" type="pres">
      <dgm:prSet presAssocID="{8438B4A1-DB67-4774-8B39-5A8ED60B4745}" presName="gear1dstNode" presStyleLbl="node1" presStyleIdx="0" presStyleCnt="3"/>
      <dgm:spPr/>
      <dgm:t>
        <a:bodyPr/>
        <a:lstStyle/>
        <a:p>
          <a:endParaRPr lang="en-GB"/>
        </a:p>
      </dgm:t>
    </dgm:pt>
    <dgm:pt modelId="{09049392-D9B9-4763-9D44-B56A2AA4C908}" type="pres">
      <dgm:prSet presAssocID="{95BAF339-588E-41FF-92FE-EB7F638E5D74}" presName="gear2" presStyleLbl="node1" presStyleIdx="1" presStyleCnt="3" custLinFactNeighborX="1109" custLinFactNeighborY="37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3A9E49-0E87-4D58-8FCE-4DBFFB05826E}" type="pres">
      <dgm:prSet presAssocID="{95BAF339-588E-41FF-92FE-EB7F638E5D74}" presName="gear2srcNode" presStyleLbl="node1" presStyleIdx="1" presStyleCnt="3"/>
      <dgm:spPr/>
      <dgm:t>
        <a:bodyPr/>
        <a:lstStyle/>
        <a:p>
          <a:endParaRPr lang="en-GB"/>
        </a:p>
      </dgm:t>
    </dgm:pt>
    <dgm:pt modelId="{189665F2-F569-4EC0-9EF0-F7631C7FB2AE}" type="pres">
      <dgm:prSet presAssocID="{95BAF339-588E-41FF-92FE-EB7F638E5D74}" presName="gear2dstNode" presStyleLbl="node1" presStyleIdx="1" presStyleCnt="3"/>
      <dgm:spPr/>
      <dgm:t>
        <a:bodyPr/>
        <a:lstStyle/>
        <a:p>
          <a:endParaRPr lang="en-GB"/>
        </a:p>
      </dgm:t>
    </dgm:pt>
    <dgm:pt modelId="{4184E26D-0CEA-4231-B383-3705A11B8732}" type="pres">
      <dgm:prSet presAssocID="{029AC055-4E27-48EC-9828-A5B2564C31BB}" presName="gear3" presStyleLbl="node1" presStyleIdx="2" presStyleCnt="3" custAng="900000" custLinFactNeighborX="6403" custLinFactNeighborY="12517"/>
      <dgm:spPr/>
      <dgm:t>
        <a:bodyPr/>
        <a:lstStyle/>
        <a:p>
          <a:endParaRPr lang="en-GB"/>
        </a:p>
      </dgm:t>
    </dgm:pt>
    <dgm:pt modelId="{6ABC5084-9E7C-4D9A-A701-BF307F13E01D}" type="pres">
      <dgm:prSet presAssocID="{029AC055-4E27-48EC-9828-A5B2564C31B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BBAB22-6AA5-4B90-A089-AA50E00E30AC}" type="pres">
      <dgm:prSet presAssocID="{029AC055-4E27-48EC-9828-A5B2564C31BB}" presName="gear3srcNode" presStyleLbl="node1" presStyleIdx="2" presStyleCnt="3"/>
      <dgm:spPr/>
      <dgm:t>
        <a:bodyPr/>
        <a:lstStyle/>
        <a:p>
          <a:endParaRPr lang="en-GB"/>
        </a:p>
      </dgm:t>
    </dgm:pt>
    <dgm:pt modelId="{2932D6DC-2677-46FD-8DF8-499F633C9C54}" type="pres">
      <dgm:prSet presAssocID="{029AC055-4E27-48EC-9828-A5B2564C31BB}" presName="gear3dstNode" presStyleLbl="node1" presStyleIdx="2" presStyleCnt="3"/>
      <dgm:spPr/>
      <dgm:t>
        <a:bodyPr/>
        <a:lstStyle/>
        <a:p>
          <a:endParaRPr lang="en-GB"/>
        </a:p>
      </dgm:t>
    </dgm:pt>
    <dgm:pt modelId="{4AA17123-44D2-480E-956D-7E7D705506F8}" type="pres">
      <dgm:prSet presAssocID="{07A9D9CB-95A6-4B78-A5C6-1BA027C2BBD8}" presName="connector1" presStyleLbl="sibTrans2D1" presStyleIdx="0" presStyleCnt="3" custAng="8215914" custLinFactNeighborX="-5310" custLinFactNeighborY="1328"/>
      <dgm:spPr/>
      <dgm:t>
        <a:bodyPr/>
        <a:lstStyle/>
        <a:p>
          <a:endParaRPr lang="en-GB"/>
        </a:p>
      </dgm:t>
    </dgm:pt>
    <dgm:pt modelId="{80608F61-C0CE-43A4-9D3A-1058FE657A18}" type="pres">
      <dgm:prSet presAssocID="{7A67CBB0-7458-4CF1-986E-E55B01A6C25F}" presName="connector2" presStyleLbl="sibTrans2D1" presStyleIdx="1" presStyleCnt="3" custAng="9425052"/>
      <dgm:spPr/>
      <dgm:t>
        <a:bodyPr/>
        <a:lstStyle/>
        <a:p>
          <a:endParaRPr lang="en-GB"/>
        </a:p>
      </dgm:t>
    </dgm:pt>
    <dgm:pt modelId="{AA9B6F9F-E4FD-4298-9A6A-54154DC8B1E9}" type="pres">
      <dgm:prSet presAssocID="{6F5AFF68-94EE-43CD-8603-29D48D5F7D97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6E9D152A-21DA-4E14-8F49-52F0F710C813}" type="presOf" srcId="{029AC055-4E27-48EC-9828-A5B2564C31BB}" destId="{15BBAB22-6AA5-4B90-A089-AA50E00E30AC}" srcOrd="2" destOrd="0" presId="urn:microsoft.com/office/officeart/2005/8/layout/gear1"/>
    <dgm:cxn modelId="{12A8C24E-01DD-4768-93A0-5283CD67804F}" type="presOf" srcId="{07A9D9CB-95A6-4B78-A5C6-1BA027C2BBD8}" destId="{4AA17123-44D2-480E-956D-7E7D705506F8}" srcOrd="0" destOrd="0" presId="urn:microsoft.com/office/officeart/2005/8/layout/gear1"/>
    <dgm:cxn modelId="{D29FBACE-586F-4D8C-BE40-81885EAA85D6}" srcId="{F56290C4-263C-4432-82D9-CE51D2F0B0A9}" destId="{95BAF339-588E-41FF-92FE-EB7F638E5D74}" srcOrd="1" destOrd="0" parTransId="{7346B23A-97A0-4A20-9AEE-43ACB4997A10}" sibTransId="{7A67CBB0-7458-4CF1-986E-E55B01A6C25F}"/>
    <dgm:cxn modelId="{54A489A5-2679-4042-91E4-5539D0C6AC99}" type="presOf" srcId="{7A67CBB0-7458-4CF1-986E-E55B01A6C25F}" destId="{80608F61-C0CE-43A4-9D3A-1058FE657A18}" srcOrd="0" destOrd="0" presId="urn:microsoft.com/office/officeart/2005/8/layout/gear1"/>
    <dgm:cxn modelId="{83C67D47-4C3B-4D30-9775-70382C803E16}" type="presOf" srcId="{8438B4A1-DB67-4774-8B39-5A8ED60B4745}" destId="{74339B7E-BCBA-4516-AEEE-761C42559B12}" srcOrd="1" destOrd="0" presId="urn:microsoft.com/office/officeart/2005/8/layout/gear1"/>
    <dgm:cxn modelId="{33469C98-DB3E-4F33-AAEF-D631F92321D6}" type="presOf" srcId="{8438B4A1-DB67-4774-8B39-5A8ED60B4745}" destId="{45F1E91C-D6B2-4191-9A35-9F715B774854}" srcOrd="0" destOrd="0" presId="urn:microsoft.com/office/officeart/2005/8/layout/gear1"/>
    <dgm:cxn modelId="{C8268588-9FFE-4ADA-A4D4-1DB1A7999DB3}" type="presOf" srcId="{029AC055-4E27-48EC-9828-A5B2564C31BB}" destId="{6ABC5084-9E7C-4D9A-A701-BF307F13E01D}" srcOrd="1" destOrd="0" presId="urn:microsoft.com/office/officeart/2005/8/layout/gear1"/>
    <dgm:cxn modelId="{0D965976-5847-41D5-ADAF-84EEB77D0D81}" type="presOf" srcId="{6F5AFF68-94EE-43CD-8603-29D48D5F7D97}" destId="{AA9B6F9F-E4FD-4298-9A6A-54154DC8B1E9}" srcOrd="0" destOrd="0" presId="urn:microsoft.com/office/officeart/2005/8/layout/gear1"/>
    <dgm:cxn modelId="{25C78A08-97DE-436D-8BE9-267B1560773D}" type="presOf" srcId="{95BAF339-588E-41FF-92FE-EB7F638E5D74}" destId="{189665F2-F569-4EC0-9EF0-F7631C7FB2AE}" srcOrd="2" destOrd="0" presId="urn:microsoft.com/office/officeart/2005/8/layout/gear1"/>
    <dgm:cxn modelId="{6779D377-6615-4401-B9C3-5279A7114094}" type="presOf" srcId="{95BAF339-588E-41FF-92FE-EB7F638E5D74}" destId="{323A9E49-0E87-4D58-8FCE-4DBFFB05826E}" srcOrd="1" destOrd="0" presId="urn:microsoft.com/office/officeart/2005/8/layout/gear1"/>
    <dgm:cxn modelId="{02AF9FDC-0DAF-4698-963B-80C797561329}" type="presOf" srcId="{029AC055-4E27-48EC-9828-A5B2564C31BB}" destId="{2932D6DC-2677-46FD-8DF8-499F633C9C54}" srcOrd="3" destOrd="0" presId="urn:microsoft.com/office/officeart/2005/8/layout/gear1"/>
    <dgm:cxn modelId="{879B5588-F4B0-463E-82D3-D92BA0AEF45E}" type="presOf" srcId="{95BAF339-588E-41FF-92FE-EB7F638E5D74}" destId="{09049392-D9B9-4763-9D44-B56A2AA4C908}" srcOrd="0" destOrd="0" presId="urn:microsoft.com/office/officeart/2005/8/layout/gear1"/>
    <dgm:cxn modelId="{612AC965-54A6-490D-A637-F717B1C59020}" type="presOf" srcId="{029AC055-4E27-48EC-9828-A5B2564C31BB}" destId="{4184E26D-0CEA-4231-B383-3705A11B8732}" srcOrd="0" destOrd="0" presId="urn:microsoft.com/office/officeart/2005/8/layout/gear1"/>
    <dgm:cxn modelId="{9EA173B8-F210-4413-A4A3-BD5E641490DF}" type="presOf" srcId="{F56290C4-263C-4432-82D9-CE51D2F0B0A9}" destId="{7403F14B-2E2B-460A-9617-013E56A9F069}" srcOrd="0" destOrd="0" presId="urn:microsoft.com/office/officeart/2005/8/layout/gear1"/>
    <dgm:cxn modelId="{FE499D3C-6E75-4A7D-ABE6-54410E02D649}" srcId="{F56290C4-263C-4432-82D9-CE51D2F0B0A9}" destId="{8438B4A1-DB67-4774-8B39-5A8ED60B4745}" srcOrd="0" destOrd="0" parTransId="{973B7B4A-BEAE-410A-8A2A-FADAEB03B116}" sibTransId="{07A9D9CB-95A6-4B78-A5C6-1BA027C2BBD8}"/>
    <dgm:cxn modelId="{0141D035-51C9-4723-BB6D-931842C8F39E}" type="presOf" srcId="{8438B4A1-DB67-4774-8B39-5A8ED60B4745}" destId="{5FF28AD6-D1C6-4AD8-BFCE-0F1D7510D38D}" srcOrd="2" destOrd="0" presId="urn:microsoft.com/office/officeart/2005/8/layout/gear1"/>
    <dgm:cxn modelId="{EE80AC26-7397-412F-8F51-DFAFEE36E5D6}" srcId="{F56290C4-263C-4432-82D9-CE51D2F0B0A9}" destId="{029AC055-4E27-48EC-9828-A5B2564C31BB}" srcOrd="2" destOrd="0" parTransId="{ECF57A72-DA06-4D37-B34F-3D3829052440}" sibTransId="{6F5AFF68-94EE-43CD-8603-29D48D5F7D97}"/>
    <dgm:cxn modelId="{77965E90-4F24-4511-80F7-0C760C0DDA3B}" type="presParOf" srcId="{7403F14B-2E2B-460A-9617-013E56A9F069}" destId="{45F1E91C-D6B2-4191-9A35-9F715B774854}" srcOrd="0" destOrd="0" presId="urn:microsoft.com/office/officeart/2005/8/layout/gear1"/>
    <dgm:cxn modelId="{EB6A0B7D-4742-457F-A934-7EAEF1E3D9B2}" type="presParOf" srcId="{7403F14B-2E2B-460A-9617-013E56A9F069}" destId="{74339B7E-BCBA-4516-AEEE-761C42559B12}" srcOrd="1" destOrd="0" presId="urn:microsoft.com/office/officeart/2005/8/layout/gear1"/>
    <dgm:cxn modelId="{F30BEC02-2763-4F44-806B-A4BD778FB604}" type="presParOf" srcId="{7403F14B-2E2B-460A-9617-013E56A9F069}" destId="{5FF28AD6-D1C6-4AD8-BFCE-0F1D7510D38D}" srcOrd="2" destOrd="0" presId="urn:microsoft.com/office/officeart/2005/8/layout/gear1"/>
    <dgm:cxn modelId="{BC9A3763-1E2A-4845-BBF2-77AC727F5E29}" type="presParOf" srcId="{7403F14B-2E2B-460A-9617-013E56A9F069}" destId="{09049392-D9B9-4763-9D44-B56A2AA4C908}" srcOrd="3" destOrd="0" presId="urn:microsoft.com/office/officeart/2005/8/layout/gear1"/>
    <dgm:cxn modelId="{913878C8-2E37-4C48-8EA0-20FB8E1BE439}" type="presParOf" srcId="{7403F14B-2E2B-460A-9617-013E56A9F069}" destId="{323A9E49-0E87-4D58-8FCE-4DBFFB05826E}" srcOrd="4" destOrd="0" presId="urn:microsoft.com/office/officeart/2005/8/layout/gear1"/>
    <dgm:cxn modelId="{77178064-06DC-4C01-A81B-433B30429BE5}" type="presParOf" srcId="{7403F14B-2E2B-460A-9617-013E56A9F069}" destId="{189665F2-F569-4EC0-9EF0-F7631C7FB2AE}" srcOrd="5" destOrd="0" presId="urn:microsoft.com/office/officeart/2005/8/layout/gear1"/>
    <dgm:cxn modelId="{44624702-6AAB-491C-9856-F754CB7272A0}" type="presParOf" srcId="{7403F14B-2E2B-460A-9617-013E56A9F069}" destId="{4184E26D-0CEA-4231-B383-3705A11B8732}" srcOrd="6" destOrd="0" presId="urn:microsoft.com/office/officeart/2005/8/layout/gear1"/>
    <dgm:cxn modelId="{8D8746DA-1BBC-4D93-B487-C2A87CFFEF2B}" type="presParOf" srcId="{7403F14B-2E2B-460A-9617-013E56A9F069}" destId="{6ABC5084-9E7C-4D9A-A701-BF307F13E01D}" srcOrd="7" destOrd="0" presId="urn:microsoft.com/office/officeart/2005/8/layout/gear1"/>
    <dgm:cxn modelId="{F1283864-F561-4864-B28C-71612DF8F915}" type="presParOf" srcId="{7403F14B-2E2B-460A-9617-013E56A9F069}" destId="{15BBAB22-6AA5-4B90-A089-AA50E00E30AC}" srcOrd="8" destOrd="0" presId="urn:microsoft.com/office/officeart/2005/8/layout/gear1"/>
    <dgm:cxn modelId="{150337EC-6D99-48E6-836A-FB4674F9F37F}" type="presParOf" srcId="{7403F14B-2E2B-460A-9617-013E56A9F069}" destId="{2932D6DC-2677-46FD-8DF8-499F633C9C54}" srcOrd="9" destOrd="0" presId="urn:microsoft.com/office/officeart/2005/8/layout/gear1"/>
    <dgm:cxn modelId="{C9C18BDB-EFF3-4BD5-888F-9440F1BB1E4F}" type="presParOf" srcId="{7403F14B-2E2B-460A-9617-013E56A9F069}" destId="{4AA17123-44D2-480E-956D-7E7D705506F8}" srcOrd="10" destOrd="0" presId="urn:microsoft.com/office/officeart/2005/8/layout/gear1"/>
    <dgm:cxn modelId="{F8643477-51B9-4201-92DF-B1ADFDBCA70E}" type="presParOf" srcId="{7403F14B-2E2B-460A-9617-013E56A9F069}" destId="{80608F61-C0CE-43A4-9D3A-1058FE657A18}" srcOrd="11" destOrd="0" presId="urn:microsoft.com/office/officeart/2005/8/layout/gear1"/>
    <dgm:cxn modelId="{644018B2-30FD-471E-9ED8-2A7996E6EFAC}" type="presParOf" srcId="{7403F14B-2E2B-460A-9617-013E56A9F069}" destId="{AA9B6F9F-E4FD-4298-9A6A-54154DC8B1E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6290C4-263C-4432-82D9-CE51D2F0B0A9}" type="doc">
      <dgm:prSet loTypeId="urn:microsoft.com/office/officeart/2005/8/layout/gear1" loCatId="process" qsTypeId="urn:microsoft.com/office/officeart/2005/8/quickstyle/3d9" qsCatId="3D" csTypeId="urn:microsoft.com/office/officeart/2005/8/colors/accent6_2" csCatId="accent6" phldr="1"/>
      <dgm:spPr>
        <a:scene3d>
          <a:camera prst="perspectiveRelaxed">
            <a:rot lat="342135" lon="21300309" rev="1180797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</dgm:spPr>
    </dgm:pt>
    <dgm:pt modelId="{8438B4A1-DB67-4774-8B39-5A8ED60B474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100" dirty="0"/>
            <a:t>NIRSAL</a:t>
          </a:r>
        </a:p>
      </dgm:t>
    </dgm:pt>
    <dgm:pt modelId="{973B7B4A-BEAE-410A-8A2A-FADAEB03B116}" type="parTrans" cxnId="{FE499D3C-6E75-4A7D-ABE6-54410E02D649}">
      <dgm:prSet/>
      <dgm:spPr/>
      <dgm:t>
        <a:bodyPr/>
        <a:lstStyle/>
        <a:p>
          <a:endParaRPr lang="en-US"/>
        </a:p>
      </dgm:t>
    </dgm:pt>
    <dgm:pt modelId="{07A9D9CB-95A6-4B78-A5C6-1BA027C2BBD8}" type="sibTrans" cxnId="{FE499D3C-6E75-4A7D-ABE6-54410E02D649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7403F14B-2E2B-460A-9617-013E56A9F069}" type="pres">
      <dgm:prSet presAssocID="{F56290C4-263C-4432-82D9-CE51D2F0B0A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5F1E91C-D6B2-4191-9A35-9F715B774854}" type="pres">
      <dgm:prSet presAssocID="{8438B4A1-DB67-4774-8B39-5A8ED60B4745}" presName="gear1" presStyleLbl="node1" presStyleIdx="0" presStyleCnt="1" custAng="21024087" custLinFactNeighborX="-14514" custLinFactNeighborY="-70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339B7E-BCBA-4516-AEEE-761C42559B12}" type="pres">
      <dgm:prSet presAssocID="{8438B4A1-DB67-4774-8B39-5A8ED60B4745}" presName="gear1srcNode" presStyleLbl="node1" presStyleIdx="0" presStyleCnt="1"/>
      <dgm:spPr/>
      <dgm:t>
        <a:bodyPr/>
        <a:lstStyle/>
        <a:p>
          <a:endParaRPr lang="en-GB"/>
        </a:p>
      </dgm:t>
    </dgm:pt>
    <dgm:pt modelId="{5FF28AD6-D1C6-4AD8-BFCE-0F1D7510D38D}" type="pres">
      <dgm:prSet presAssocID="{8438B4A1-DB67-4774-8B39-5A8ED60B4745}" presName="gear1dstNode" presStyleLbl="node1" presStyleIdx="0" presStyleCnt="1"/>
      <dgm:spPr/>
      <dgm:t>
        <a:bodyPr/>
        <a:lstStyle/>
        <a:p>
          <a:endParaRPr lang="en-GB"/>
        </a:p>
      </dgm:t>
    </dgm:pt>
    <dgm:pt modelId="{4AA17123-44D2-480E-956D-7E7D705506F8}" type="pres">
      <dgm:prSet presAssocID="{07A9D9CB-95A6-4B78-A5C6-1BA027C2BBD8}" presName="connector1" presStyleLbl="sibTrans2D1" presStyleIdx="0" presStyleCnt="1" custAng="8215914" custLinFactNeighborX="-5310" custLinFactNeighborY="1328"/>
      <dgm:spPr/>
      <dgm:t>
        <a:bodyPr/>
        <a:lstStyle/>
        <a:p>
          <a:endParaRPr lang="en-GB"/>
        </a:p>
      </dgm:t>
    </dgm:pt>
  </dgm:ptLst>
  <dgm:cxnLst>
    <dgm:cxn modelId="{9207DAC6-37C3-48D7-A778-054A04F2D122}" type="presOf" srcId="{F56290C4-263C-4432-82D9-CE51D2F0B0A9}" destId="{7403F14B-2E2B-460A-9617-013E56A9F069}" srcOrd="0" destOrd="0" presId="urn:microsoft.com/office/officeart/2005/8/layout/gear1"/>
    <dgm:cxn modelId="{66816364-708D-4A8F-8837-FF751C205919}" type="presOf" srcId="{8438B4A1-DB67-4774-8B39-5A8ED60B4745}" destId="{45F1E91C-D6B2-4191-9A35-9F715B774854}" srcOrd="0" destOrd="0" presId="urn:microsoft.com/office/officeart/2005/8/layout/gear1"/>
    <dgm:cxn modelId="{717D4997-268A-4854-AB45-E95948502AB6}" type="presOf" srcId="{8438B4A1-DB67-4774-8B39-5A8ED60B4745}" destId="{74339B7E-BCBA-4516-AEEE-761C42559B12}" srcOrd="1" destOrd="0" presId="urn:microsoft.com/office/officeart/2005/8/layout/gear1"/>
    <dgm:cxn modelId="{C0973EA5-DE47-4D3E-86B0-A2E992052C75}" type="presOf" srcId="{07A9D9CB-95A6-4B78-A5C6-1BA027C2BBD8}" destId="{4AA17123-44D2-480E-956D-7E7D705506F8}" srcOrd="0" destOrd="0" presId="urn:microsoft.com/office/officeart/2005/8/layout/gear1"/>
    <dgm:cxn modelId="{FE499D3C-6E75-4A7D-ABE6-54410E02D649}" srcId="{F56290C4-263C-4432-82D9-CE51D2F0B0A9}" destId="{8438B4A1-DB67-4774-8B39-5A8ED60B4745}" srcOrd="0" destOrd="0" parTransId="{973B7B4A-BEAE-410A-8A2A-FADAEB03B116}" sibTransId="{07A9D9CB-95A6-4B78-A5C6-1BA027C2BBD8}"/>
    <dgm:cxn modelId="{1F65614D-B3A4-49C9-BBF2-CEF8BD3E8993}" type="presOf" srcId="{8438B4A1-DB67-4774-8B39-5A8ED60B4745}" destId="{5FF28AD6-D1C6-4AD8-BFCE-0F1D7510D38D}" srcOrd="2" destOrd="0" presId="urn:microsoft.com/office/officeart/2005/8/layout/gear1"/>
    <dgm:cxn modelId="{C2260347-A301-4926-B32D-F49AAE97368C}" type="presParOf" srcId="{7403F14B-2E2B-460A-9617-013E56A9F069}" destId="{45F1E91C-D6B2-4191-9A35-9F715B774854}" srcOrd="0" destOrd="0" presId="urn:microsoft.com/office/officeart/2005/8/layout/gear1"/>
    <dgm:cxn modelId="{B2C8711F-00C3-4032-84BC-19EAEDC9B922}" type="presParOf" srcId="{7403F14B-2E2B-460A-9617-013E56A9F069}" destId="{74339B7E-BCBA-4516-AEEE-761C42559B12}" srcOrd="1" destOrd="0" presId="urn:microsoft.com/office/officeart/2005/8/layout/gear1"/>
    <dgm:cxn modelId="{4841D8FE-3641-4F59-94D8-82922E33CFDB}" type="presParOf" srcId="{7403F14B-2E2B-460A-9617-013E56A9F069}" destId="{5FF28AD6-D1C6-4AD8-BFCE-0F1D7510D38D}" srcOrd="2" destOrd="0" presId="urn:microsoft.com/office/officeart/2005/8/layout/gear1"/>
    <dgm:cxn modelId="{2A1ABBEF-ED0B-4A23-BEAA-65151AA0884F}" type="presParOf" srcId="{7403F14B-2E2B-460A-9617-013E56A9F069}" destId="{4AA17123-44D2-480E-956D-7E7D705506F8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6290C4-263C-4432-82D9-CE51D2F0B0A9}" type="doc">
      <dgm:prSet loTypeId="urn:microsoft.com/office/officeart/2005/8/layout/gear1" loCatId="process" qsTypeId="urn:microsoft.com/office/officeart/2005/8/quickstyle/3d9" qsCatId="3D" csTypeId="urn:microsoft.com/office/officeart/2005/8/colors/accent6_2" csCatId="accent6" phldr="1"/>
      <dgm:spPr>
        <a:scene3d>
          <a:camera prst="perspectiveRelaxed">
            <a:rot lat="342135" lon="21300309" rev="1180797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</dgm:spPr>
    </dgm:pt>
    <dgm:pt modelId="{8438B4A1-DB67-4774-8B39-5A8ED60B474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100" dirty="0"/>
            <a:t>NIRSAL</a:t>
          </a:r>
        </a:p>
      </dgm:t>
    </dgm:pt>
    <dgm:pt modelId="{973B7B4A-BEAE-410A-8A2A-FADAEB03B116}" type="parTrans" cxnId="{FE499D3C-6E75-4A7D-ABE6-54410E02D649}">
      <dgm:prSet/>
      <dgm:spPr/>
      <dgm:t>
        <a:bodyPr/>
        <a:lstStyle/>
        <a:p>
          <a:endParaRPr lang="en-US"/>
        </a:p>
      </dgm:t>
    </dgm:pt>
    <dgm:pt modelId="{07A9D9CB-95A6-4B78-A5C6-1BA027C2BBD8}" type="sibTrans" cxnId="{FE499D3C-6E75-4A7D-ABE6-54410E02D649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7403F14B-2E2B-460A-9617-013E56A9F069}" type="pres">
      <dgm:prSet presAssocID="{F56290C4-263C-4432-82D9-CE51D2F0B0A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5F1E91C-D6B2-4191-9A35-9F715B774854}" type="pres">
      <dgm:prSet presAssocID="{8438B4A1-DB67-4774-8B39-5A8ED60B4745}" presName="gear1" presStyleLbl="node1" presStyleIdx="0" presStyleCnt="1" custAng="21024087" custLinFactNeighborX="-14514" custLinFactNeighborY="-70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339B7E-BCBA-4516-AEEE-761C42559B12}" type="pres">
      <dgm:prSet presAssocID="{8438B4A1-DB67-4774-8B39-5A8ED60B4745}" presName="gear1srcNode" presStyleLbl="node1" presStyleIdx="0" presStyleCnt="1"/>
      <dgm:spPr/>
      <dgm:t>
        <a:bodyPr/>
        <a:lstStyle/>
        <a:p>
          <a:endParaRPr lang="en-GB"/>
        </a:p>
      </dgm:t>
    </dgm:pt>
    <dgm:pt modelId="{5FF28AD6-D1C6-4AD8-BFCE-0F1D7510D38D}" type="pres">
      <dgm:prSet presAssocID="{8438B4A1-DB67-4774-8B39-5A8ED60B4745}" presName="gear1dstNode" presStyleLbl="node1" presStyleIdx="0" presStyleCnt="1"/>
      <dgm:spPr/>
      <dgm:t>
        <a:bodyPr/>
        <a:lstStyle/>
        <a:p>
          <a:endParaRPr lang="en-GB"/>
        </a:p>
      </dgm:t>
    </dgm:pt>
    <dgm:pt modelId="{4AA17123-44D2-480E-956D-7E7D705506F8}" type="pres">
      <dgm:prSet presAssocID="{07A9D9CB-95A6-4B78-A5C6-1BA027C2BBD8}" presName="connector1" presStyleLbl="sibTrans2D1" presStyleIdx="0" presStyleCnt="1" custAng="8215914" custLinFactNeighborX="-5310" custLinFactNeighborY="1328"/>
      <dgm:spPr/>
      <dgm:t>
        <a:bodyPr/>
        <a:lstStyle/>
        <a:p>
          <a:endParaRPr lang="en-GB"/>
        </a:p>
      </dgm:t>
    </dgm:pt>
  </dgm:ptLst>
  <dgm:cxnLst>
    <dgm:cxn modelId="{1AE5EB4F-175F-446F-8320-73C3CD656FC8}" type="presOf" srcId="{8438B4A1-DB67-4774-8B39-5A8ED60B4745}" destId="{74339B7E-BCBA-4516-AEEE-761C42559B12}" srcOrd="1" destOrd="0" presId="urn:microsoft.com/office/officeart/2005/8/layout/gear1"/>
    <dgm:cxn modelId="{97E58F8A-D0D6-4148-B699-E7726D3F01E0}" type="presOf" srcId="{F56290C4-263C-4432-82D9-CE51D2F0B0A9}" destId="{7403F14B-2E2B-460A-9617-013E56A9F069}" srcOrd="0" destOrd="0" presId="urn:microsoft.com/office/officeart/2005/8/layout/gear1"/>
    <dgm:cxn modelId="{F7757581-A366-487F-B49F-4187BF3F1A11}" type="presOf" srcId="{8438B4A1-DB67-4774-8B39-5A8ED60B4745}" destId="{5FF28AD6-D1C6-4AD8-BFCE-0F1D7510D38D}" srcOrd="2" destOrd="0" presId="urn:microsoft.com/office/officeart/2005/8/layout/gear1"/>
    <dgm:cxn modelId="{CF98C15E-5D6F-4E17-A2CF-2E45FAD69162}" type="presOf" srcId="{8438B4A1-DB67-4774-8B39-5A8ED60B4745}" destId="{45F1E91C-D6B2-4191-9A35-9F715B774854}" srcOrd="0" destOrd="0" presId="urn:microsoft.com/office/officeart/2005/8/layout/gear1"/>
    <dgm:cxn modelId="{FE499D3C-6E75-4A7D-ABE6-54410E02D649}" srcId="{F56290C4-263C-4432-82D9-CE51D2F0B0A9}" destId="{8438B4A1-DB67-4774-8B39-5A8ED60B4745}" srcOrd="0" destOrd="0" parTransId="{973B7B4A-BEAE-410A-8A2A-FADAEB03B116}" sibTransId="{07A9D9CB-95A6-4B78-A5C6-1BA027C2BBD8}"/>
    <dgm:cxn modelId="{E86F9231-07E6-4DF6-9EC8-C5E3BA0EA315}" type="presOf" srcId="{07A9D9CB-95A6-4B78-A5C6-1BA027C2BBD8}" destId="{4AA17123-44D2-480E-956D-7E7D705506F8}" srcOrd="0" destOrd="0" presId="urn:microsoft.com/office/officeart/2005/8/layout/gear1"/>
    <dgm:cxn modelId="{DEC108F5-6A79-47B2-917E-B59EE539FAD8}" type="presParOf" srcId="{7403F14B-2E2B-460A-9617-013E56A9F069}" destId="{45F1E91C-D6B2-4191-9A35-9F715B774854}" srcOrd="0" destOrd="0" presId="urn:microsoft.com/office/officeart/2005/8/layout/gear1"/>
    <dgm:cxn modelId="{642CBA43-33D9-4799-9137-3F9A231DD11B}" type="presParOf" srcId="{7403F14B-2E2B-460A-9617-013E56A9F069}" destId="{74339B7E-BCBA-4516-AEEE-761C42559B12}" srcOrd="1" destOrd="0" presId="urn:microsoft.com/office/officeart/2005/8/layout/gear1"/>
    <dgm:cxn modelId="{4E618CB2-BF20-4A54-A8B5-2E2E8E4311FB}" type="presParOf" srcId="{7403F14B-2E2B-460A-9617-013E56A9F069}" destId="{5FF28AD6-D1C6-4AD8-BFCE-0F1D7510D38D}" srcOrd="2" destOrd="0" presId="urn:microsoft.com/office/officeart/2005/8/layout/gear1"/>
    <dgm:cxn modelId="{446168D2-4214-42E6-B305-75301472F6A3}" type="presParOf" srcId="{7403F14B-2E2B-460A-9617-013E56A9F069}" destId="{4AA17123-44D2-480E-956D-7E7D705506F8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6290C4-263C-4432-82D9-CE51D2F0B0A9}" type="doc">
      <dgm:prSet loTypeId="urn:microsoft.com/office/officeart/2005/8/layout/gear1" loCatId="process" qsTypeId="urn:microsoft.com/office/officeart/2005/8/quickstyle/3d9" qsCatId="3D" csTypeId="urn:microsoft.com/office/officeart/2005/8/colors/accent6_2" csCatId="accent6" phldr="1"/>
      <dgm:spPr>
        <a:scene3d>
          <a:camera prst="perspectiveRelaxed">
            <a:rot lat="342135" lon="21300309" rev="1180797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</dgm:spPr>
    </dgm:pt>
    <dgm:pt modelId="{8438B4A1-DB67-4774-8B39-5A8ED60B474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100" dirty="0"/>
            <a:t>NIRSAL</a:t>
          </a:r>
        </a:p>
      </dgm:t>
    </dgm:pt>
    <dgm:pt modelId="{973B7B4A-BEAE-410A-8A2A-FADAEB03B116}" type="parTrans" cxnId="{FE499D3C-6E75-4A7D-ABE6-54410E02D649}">
      <dgm:prSet/>
      <dgm:spPr/>
      <dgm:t>
        <a:bodyPr/>
        <a:lstStyle/>
        <a:p>
          <a:endParaRPr lang="en-US"/>
        </a:p>
      </dgm:t>
    </dgm:pt>
    <dgm:pt modelId="{07A9D9CB-95A6-4B78-A5C6-1BA027C2BBD8}" type="sibTrans" cxnId="{FE499D3C-6E75-4A7D-ABE6-54410E02D649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7403F14B-2E2B-460A-9617-013E56A9F069}" type="pres">
      <dgm:prSet presAssocID="{F56290C4-263C-4432-82D9-CE51D2F0B0A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5F1E91C-D6B2-4191-9A35-9F715B774854}" type="pres">
      <dgm:prSet presAssocID="{8438B4A1-DB67-4774-8B39-5A8ED60B4745}" presName="gear1" presStyleLbl="node1" presStyleIdx="0" presStyleCnt="1" custAng="21024087" custLinFactNeighborX="-14514" custLinFactNeighborY="-70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339B7E-BCBA-4516-AEEE-761C42559B12}" type="pres">
      <dgm:prSet presAssocID="{8438B4A1-DB67-4774-8B39-5A8ED60B4745}" presName="gear1srcNode" presStyleLbl="node1" presStyleIdx="0" presStyleCnt="1"/>
      <dgm:spPr/>
      <dgm:t>
        <a:bodyPr/>
        <a:lstStyle/>
        <a:p>
          <a:endParaRPr lang="en-GB"/>
        </a:p>
      </dgm:t>
    </dgm:pt>
    <dgm:pt modelId="{5FF28AD6-D1C6-4AD8-BFCE-0F1D7510D38D}" type="pres">
      <dgm:prSet presAssocID="{8438B4A1-DB67-4774-8B39-5A8ED60B4745}" presName="gear1dstNode" presStyleLbl="node1" presStyleIdx="0" presStyleCnt="1"/>
      <dgm:spPr/>
      <dgm:t>
        <a:bodyPr/>
        <a:lstStyle/>
        <a:p>
          <a:endParaRPr lang="en-GB"/>
        </a:p>
      </dgm:t>
    </dgm:pt>
    <dgm:pt modelId="{4AA17123-44D2-480E-956D-7E7D705506F8}" type="pres">
      <dgm:prSet presAssocID="{07A9D9CB-95A6-4B78-A5C6-1BA027C2BBD8}" presName="connector1" presStyleLbl="sibTrans2D1" presStyleIdx="0" presStyleCnt="1" custAng="8215914" custLinFactNeighborX="-5310" custLinFactNeighborY="1328"/>
      <dgm:spPr/>
      <dgm:t>
        <a:bodyPr/>
        <a:lstStyle/>
        <a:p>
          <a:endParaRPr lang="en-GB"/>
        </a:p>
      </dgm:t>
    </dgm:pt>
  </dgm:ptLst>
  <dgm:cxnLst>
    <dgm:cxn modelId="{3F66F686-B17F-404A-AB77-B751B082CBC5}" type="presOf" srcId="{07A9D9CB-95A6-4B78-A5C6-1BA027C2BBD8}" destId="{4AA17123-44D2-480E-956D-7E7D705506F8}" srcOrd="0" destOrd="0" presId="urn:microsoft.com/office/officeart/2005/8/layout/gear1"/>
    <dgm:cxn modelId="{FE499D3C-6E75-4A7D-ABE6-54410E02D649}" srcId="{F56290C4-263C-4432-82D9-CE51D2F0B0A9}" destId="{8438B4A1-DB67-4774-8B39-5A8ED60B4745}" srcOrd="0" destOrd="0" parTransId="{973B7B4A-BEAE-410A-8A2A-FADAEB03B116}" sibTransId="{07A9D9CB-95A6-4B78-A5C6-1BA027C2BBD8}"/>
    <dgm:cxn modelId="{685D4633-C698-4575-8A07-1721B3031446}" type="presOf" srcId="{8438B4A1-DB67-4774-8B39-5A8ED60B4745}" destId="{74339B7E-BCBA-4516-AEEE-761C42559B12}" srcOrd="1" destOrd="0" presId="urn:microsoft.com/office/officeart/2005/8/layout/gear1"/>
    <dgm:cxn modelId="{EEB36B4F-829A-4090-B68E-11EE8860C382}" type="presOf" srcId="{F56290C4-263C-4432-82D9-CE51D2F0B0A9}" destId="{7403F14B-2E2B-460A-9617-013E56A9F069}" srcOrd="0" destOrd="0" presId="urn:microsoft.com/office/officeart/2005/8/layout/gear1"/>
    <dgm:cxn modelId="{144DB862-2D54-4EAC-88ED-D9C7D65C0E5D}" type="presOf" srcId="{8438B4A1-DB67-4774-8B39-5A8ED60B4745}" destId="{5FF28AD6-D1C6-4AD8-BFCE-0F1D7510D38D}" srcOrd="2" destOrd="0" presId="urn:microsoft.com/office/officeart/2005/8/layout/gear1"/>
    <dgm:cxn modelId="{6BBCDA62-3755-4144-B576-3DC5FB1795F6}" type="presOf" srcId="{8438B4A1-DB67-4774-8B39-5A8ED60B4745}" destId="{45F1E91C-D6B2-4191-9A35-9F715B774854}" srcOrd="0" destOrd="0" presId="urn:microsoft.com/office/officeart/2005/8/layout/gear1"/>
    <dgm:cxn modelId="{798DE89D-3CAC-41CC-A180-EFD0B2F8A149}" type="presParOf" srcId="{7403F14B-2E2B-460A-9617-013E56A9F069}" destId="{45F1E91C-D6B2-4191-9A35-9F715B774854}" srcOrd="0" destOrd="0" presId="urn:microsoft.com/office/officeart/2005/8/layout/gear1"/>
    <dgm:cxn modelId="{CB770571-7C74-4603-8109-D5F64A5E617A}" type="presParOf" srcId="{7403F14B-2E2B-460A-9617-013E56A9F069}" destId="{74339B7E-BCBA-4516-AEEE-761C42559B12}" srcOrd="1" destOrd="0" presId="urn:microsoft.com/office/officeart/2005/8/layout/gear1"/>
    <dgm:cxn modelId="{351EDD58-6212-49AD-B664-9A808FE074EC}" type="presParOf" srcId="{7403F14B-2E2B-460A-9617-013E56A9F069}" destId="{5FF28AD6-D1C6-4AD8-BFCE-0F1D7510D38D}" srcOrd="2" destOrd="0" presId="urn:microsoft.com/office/officeart/2005/8/layout/gear1"/>
    <dgm:cxn modelId="{5092E018-7A63-4E98-A7AE-09482F879277}" type="presParOf" srcId="{7403F14B-2E2B-460A-9617-013E56A9F069}" destId="{4AA17123-44D2-480E-956D-7E7D705506F8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6290C4-263C-4432-82D9-CE51D2F0B0A9}" type="doc">
      <dgm:prSet loTypeId="urn:microsoft.com/office/officeart/2005/8/layout/gear1" loCatId="process" qsTypeId="urn:microsoft.com/office/officeart/2005/8/quickstyle/3d9" qsCatId="3D" csTypeId="urn:microsoft.com/office/officeart/2005/8/colors/accent6_2" csCatId="accent6" phldr="1"/>
      <dgm:spPr>
        <a:scene3d>
          <a:camera prst="perspectiveRelaxed">
            <a:rot lat="342135" lon="21300309" rev="1180797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</dgm:spPr>
    </dgm:pt>
    <dgm:pt modelId="{8438B4A1-DB67-4774-8B39-5A8ED60B474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100" dirty="0"/>
            <a:t>NIRSAL</a:t>
          </a:r>
        </a:p>
      </dgm:t>
    </dgm:pt>
    <dgm:pt modelId="{973B7B4A-BEAE-410A-8A2A-FADAEB03B116}" type="parTrans" cxnId="{FE499D3C-6E75-4A7D-ABE6-54410E02D649}">
      <dgm:prSet/>
      <dgm:spPr/>
      <dgm:t>
        <a:bodyPr/>
        <a:lstStyle/>
        <a:p>
          <a:endParaRPr lang="en-US"/>
        </a:p>
      </dgm:t>
    </dgm:pt>
    <dgm:pt modelId="{07A9D9CB-95A6-4B78-A5C6-1BA027C2BBD8}" type="sibTrans" cxnId="{FE499D3C-6E75-4A7D-ABE6-54410E02D649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7403F14B-2E2B-460A-9617-013E56A9F069}" type="pres">
      <dgm:prSet presAssocID="{F56290C4-263C-4432-82D9-CE51D2F0B0A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5F1E91C-D6B2-4191-9A35-9F715B774854}" type="pres">
      <dgm:prSet presAssocID="{8438B4A1-DB67-4774-8B39-5A8ED60B4745}" presName="gear1" presStyleLbl="node1" presStyleIdx="0" presStyleCnt="1" custAng="21024087" custLinFactNeighborX="-14514" custLinFactNeighborY="-70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339B7E-BCBA-4516-AEEE-761C42559B12}" type="pres">
      <dgm:prSet presAssocID="{8438B4A1-DB67-4774-8B39-5A8ED60B4745}" presName="gear1srcNode" presStyleLbl="node1" presStyleIdx="0" presStyleCnt="1"/>
      <dgm:spPr/>
      <dgm:t>
        <a:bodyPr/>
        <a:lstStyle/>
        <a:p>
          <a:endParaRPr lang="en-GB"/>
        </a:p>
      </dgm:t>
    </dgm:pt>
    <dgm:pt modelId="{5FF28AD6-D1C6-4AD8-BFCE-0F1D7510D38D}" type="pres">
      <dgm:prSet presAssocID="{8438B4A1-DB67-4774-8B39-5A8ED60B4745}" presName="gear1dstNode" presStyleLbl="node1" presStyleIdx="0" presStyleCnt="1"/>
      <dgm:spPr/>
      <dgm:t>
        <a:bodyPr/>
        <a:lstStyle/>
        <a:p>
          <a:endParaRPr lang="en-GB"/>
        </a:p>
      </dgm:t>
    </dgm:pt>
    <dgm:pt modelId="{4AA17123-44D2-480E-956D-7E7D705506F8}" type="pres">
      <dgm:prSet presAssocID="{07A9D9CB-95A6-4B78-A5C6-1BA027C2BBD8}" presName="connector1" presStyleLbl="sibTrans2D1" presStyleIdx="0" presStyleCnt="1" custAng="8215914" custLinFactNeighborX="-5310" custLinFactNeighborY="1328"/>
      <dgm:spPr/>
      <dgm:t>
        <a:bodyPr/>
        <a:lstStyle/>
        <a:p>
          <a:endParaRPr lang="en-GB"/>
        </a:p>
      </dgm:t>
    </dgm:pt>
  </dgm:ptLst>
  <dgm:cxnLst>
    <dgm:cxn modelId="{17F0B15D-2078-4D72-9C09-9199D47AD36D}" type="presOf" srcId="{8438B4A1-DB67-4774-8B39-5A8ED60B4745}" destId="{74339B7E-BCBA-4516-AEEE-761C42559B12}" srcOrd="1" destOrd="0" presId="urn:microsoft.com/office/officeart/2005/8/layout/gear1"/>
    <dgm:cxn modelId="{6C4FC922-ABF1-4E58-B55D-79DA69C7A6D2}" type="presOf" srcId="{8438B4A1-DB67-4774-8B39-5A8ED60B4745}" destId="{5FF28AD6-D1C6-4AD8-BFCE-0F1D7510D38D}" srcOrd="2" destOrd="0" presId="urn:microsoft.com/office/officeart/2005/8/layout/gear1"/>
    <dgm:cxn modelId="{0C7A69E8-1A71-41A6-AD34-2D74A73E3CBD}" type="presOf" srcId="{07A9D9CB-95A6-4B78-A5C6-1BA027C2BBD8}" destId="{4AA17123-44D2-480E-956D-7E7D705506F8}" srcOrd="0" destOrd="0" presId="urn:microsoft.com/office/officeart/2005/8/layout/gear1"/>
    <dgm:cxn modelId="{FE499D3C-6E75-4A7D-ABE6-54410E02D649}" srcId="{F56290C4-263C-4432-82D9-CE51D2F0B0A9}" destId="{8438B4A1-DB67-4774-8B39-5A8ED60B4745}" srcOrd="0" destOrd="0" parTransId="{973B7B4A-BEAE-410A-8A2A-FADAEB03B116}" sibTransId="{07A9D9CB-95A6-4B78-A5C6-1BA027C2BBD8}"/>
    <dgm:cxn modelId="{D2FF6B0D-CB47-4981-9743-2C0E04EF755D}" type="presOf" srcId="{8438B4A1-DB67-4774-8B39-5A8ED60B4745}" destId="{45F1E91C-D6B2-4191-9A35-9F715B774854}" srcOrd="0" destOrd="0" presId="urn:microsoft.com/office/officeart/2005/8/layout/gear1"/>
    <dgm:cxn modelId="{AD590940-E926-4318-8FDF-74D8FE93CE07}" type="presOf" srcId="{F56290C4-263C-4432-82D9-CE51D2F0B0A9}" destId="{7403F14B-2E2B-460A-9617-013E56A9F069}" srcOrd="0" destOrd="0" presId="urn:microsoft.com/office/officeart/2005/8/layout/gear1"/>
    <dgm:cxn modelId="{86D3956C-13A3-4419-9F40-93CFC4E3BBEF}" type="presParOf" srcId="{7403F14B-2E2B-460A-9617-013E56A9F069}" destId="{45F1E91C-D6B2-4191-9A35-9F715B774854}" srcOrd="0" destOrd="0" presId="urn:microsoft.com/office/officeart/2005/8/layout/gear1"/>
    <dgm:cxn modelId="{125D7F75-0123-4F91-BFE6-E1F4E9F8D78A}" type="presParOf" srcId="{7403F14B-2E2B-460A-9617-013E56A9F069}" destId="{74339B7E-BCBA-4516-AEEE-761C42559B12}" srcOrd="1" destOrd="0" presId="urn:microsoft.com/office/officeart/2005/8/layout/gear1"/>
    <dgm:cxn modelId="{04FAA94F-8275-42BF-9D7A-DD0E2F959CBF}" type="presParOf" srcId="{7403F14B-2E2B-460A-9617-013E56A9F069}" destId="{5FF28AD6-D1C6-4AD8-BFCE-0F1D7510D38D}" srcOrd="2" destOrd="0" presId="urn:microsoft.com/office/officeart/2005/8/layout/gear1"/>
    <dgm:cxn modelId="{8C5ACB9F-E2B2-4535-816B-8951019419A6}" type="presParOf" srcId="{7403F14B-2E2B-460A-9617-013E56A9F069}" destId="{4AA17123-44D2-480E-956D-7E7D705506F8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F9BA316-99CA-4619-96F9-CC49BC83EC8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AF9A6D-EE22-4D9A-8372-15700BF8DE70}">
      <dgm:prSet phldrT="[Text]" custT="1"/>
      <dgm:spPr>
        <a:solidFill>
          <a:schemeClr val="bg1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Century Gothic" panose="020B0502020202020204" pitchFamily="34" charset="0"/>
              <a:ea typeface="Calibri" charset="0"/>
              <a:cs typeface="Calibri" charset="0"/>
            </a:rPr>
            <a:t>5 –Pillars of NIRSAL</a:t>
          </a:r>
          <a:endParaRPr lang="en-US" sz="2000" dirty="0">
            <a:solidFill>
              <a:schemeClr val="tx1"/>
            </a:solidFill>
          </a:endParaRPr>
        </a:p>
      </dgm:t>
    </dgm:pt>
    <dgm:pt modelId="{354C8362-2AE2-4D7E-999C-3320400F84AB}" type="parTrans" cxnId="{CBD783F3-3C84-41DD-80E6-7AF3EC5AF2F5}">
      <dgm:prSet/>
      <dgm:spPr/>
      <dgm:t>
        <a:bodyPr/>
        <a:lstStyle/>
        <a:p>
          <a:endParaRPr lang="en-US"/>
        </a:p>
      </dgm:t>
    </dgm:pt>
    <dgm:pt modelId="{52E99E46-880C-4327-B1D1-ABC968EE7347}" type="sibTrans" cxnId="{CBD783F3-3C84-41DD-80E6-7AF3EC5AF2F5}">
      <dgm:prSet/>
      <dgm:spPr/>
      <dgm:t>
        <a:bodyPr/>
        <a:lstStyle/>
        <a:p>
          <a:endParaRPr lang="en-US"/>
        </a:p>
      </dgm:t>
    </dgm:pt>
    <dgm:pt modelId="{8AFBD9A2-834F-4EEE-BBA8-A748DA11DB27}">
      <dgm:prSet phldrT="[Text]"/>
      <dgm:spPr>
        <a:solidFill>
          <a:schemeClr val="bg1"/>
        </a:solidFill>
        <a:ln>
          <a:solidFill>
            <a:srgbClr val="92D050"/>
          </a:solidFill>
        </a:ln>
      </dgm:spPr>
      <dgm:t>
        <a:bodyPr/>
        <a:lstStyle/>
        <a:p>
          <a:r>
            <a:rPr lang="en-GB" b="1" dirty="0">
              <a:solidFill>
                <a:prstClr val="black"/>
              </a:solidFill>
              <a:latin typeface="Century Gothic" panose="020B0502020202020204" pitchFamily="34" charset="0"/>
              <a:ea typeface="Calibri" charset="0"/>
              <a:cs typeface="Calibri" charset="0"/>
            </a:rPr>
            <a:t>Risk sharing </a:t>
          </a:r>
        </a:p>
        <a:p>
          <a:r>
            <a:rPr lang="en-GB" b="1" dirty="0">
              <a:solidFill>
                <a:prstClr val="black"/>
              </a:solidFill>
              <a:latin typeface="Century Gothic" panose="020B0502020202020204" pitchFamily="34" charset="0"/>
              <a:ea typeface="Calibri" charset="0"/>
              <a:cs typeface="Calibri" charset="0"/>
            </a:rPr>
            <a:t>Facility </a:t>
          </a:r>
          <a:endParaRPr lang="en-US" dirty="0"/>
        </a:p>
      </dgm:t>
    </dgm:pt>
    <dgm:pt modelId="{86641479-12F3-425B-92F0-C3208782C016}" type="parTrans" cxnId="{928C6C6F-3480-4FF0-8794-9B53459EA1E2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B4F3C62-6DEE-4EB5-A5AD-C3C52A179458}" type="sibTrans" cxnId="{928C6C6F-3480-4FF0-8794-9B53459EA1E2}">
      <dgm:prSet/>
      <dgm:spPr/>
      <dgm:t>
        <a:bodyPr/>
        <a:lstStyle/>
        <a:p>
          <a:endParaRPr lang="en-US"/>
        </a:p>
      </dgm:t>
    </dgm:pt>
    <dgm:pt modelId="{148931B7-6A7D-4648-AF0F-37FDDE9258A2}">
      <dgm:prSet phldrT="[Text]"/>
      <dgm:spPr>
        <a:solidFill>
          <a:schemeClr val="bg1"/>
        </a:solidFill>
        <a:ln>
          <a:solidFill>
            <a:srgbClr val="92D050"/>
          </a:solidFill>
        </a:ln>
      </dgm:spPr>
      <dgm:t>
        <a:bodyPr/>
        <a:lstStyle/>
        <a:p>
          <a:r>
            <a:rPr lang="en-GB" b="1" dirty="0">
              <a:solidFill>
                <a:prstClr val="black"/>
              </a:solidFill>
              <a:latin typeface="Century Gothic" panose="020B0502020202020204" pitchFamily="34" charset="0"/>
              <a:ea typeface="Calibri" charset="0"/>
              <a:cs typeface="Calibri" charset="0"/>
            </a:rPr>
            <a:t>Insurance  Facility</a:t>
          </a:r>
          <a:endParaRPr lang="en-US" dirty="0"/>
        </a:p>
      </dgm:t>
    </dgm:pt>
    <dgm:pt modelId="{EF021563-2440-4953-92A1-FC12E5B65C19}" type="parTrans" cxnId="{2FA20DC5-4550-49E6-A0B6-5D2C01FCA78C}">
      <dgm:prSet/>
      <dgm:spPr/>
      <dgm:t>
        <a:bodyPr/>
        <a:lstStyle/>
        <a:p>
          <a:endParaRPr lang="en-US"/>
        </a:p>
      </dgm:t>
    </dgm:pt>
    <dgm:pt modelId="{9E8632DC-A4B2-414F-9273-AE7C51F67BD2}" type="sibTrans" cxnId="{2FA20DC5-4550-49E6-A0B6-5D2C01FCA78C}">
      <dgm:prSet/>
      <dgm:spPr/>
      <dgm:t>
        <a:bodyPr/>
        <a:lstStyle/>
        <a:p>
          <a:endParaRPr lang="en-US"/>
        </a:p>
      </dgm:t>
    </dgm:pt>
    <dgm:pt modelId="{8E6ABE7B-48B4-43D1-B30B-DD2C694375F0}">
      <dgm:prSet/>
      <dgm:spPr>
        <a:solidFill>
          <a:schemeClr val="bg1"/>
        </a:solidFill>
        <a:ln>
          <a:solidFill>
            <a:srgbClr val="92D050"/>
          </a:solidFill>
        </a:ln>
      </dgm:spPr>
      <dgm:t>
        <a:bodyPr/>
        <a:lstStyle/>
        <a:p>
          <a:r>
            <a:rPr lang="en-GB" b="1" dirty="0">
              <a:solidFill>
                <a:prstClr val="black"/>
              </a:solidFill>
              <a:latin typeface="Century Gothic" panose="020B0502020202020204" pitchFamily="34" charset="0"/>
              <a:ea typeface="Calibri" charset="0"/>
              <a:cs typeface="Calibri" charset="0"/>
            </a:rPr>
            <a:t>Technical assistance facility </a:t>
          </a:r>
          <a:endParaRPr lang="en-GB" b="1" dirty="0">
            <a:solidFill>
              <a:srgbClr val="0070C0"/>
            </a:solidFill>
            <a:ea typeface="Calibri" charset="0"/>
            <a:cs typeface="Calibri" charset="0"/>
          </a:endParaRPr>
        </a:p>
      </dgm:t>
    </dgm:pt>
    <dgm:pt modelId="{54E124BD-1F2D-458E-AD66-972C82655E5E}" type="parTrans" cxnId="{E76A7635-4B16-4B58-B134-CD4C0480A9BD}">
      <dgm:prSet/>
      <dgm:spPr/>
      <dgm:t>
        <a:bodyPr/>
        <a:lstStyle/>
        <a:p>
          <a:endParaRPr lang="en-US"/>
        </a:p>
      </dgm:t>
    </dgm:pt>
    <dgm:pt modelId="{763A7B59-1238-46A7-982C-E3386E88FF44}" type="sibTrans" cxnId="{E76A7635-4B16-4B58-B134-CD4C0480A9BD}">
      <dgm:prSet/>
      <dgm:spPr/>
      <dgm:t>
        <a:bodyPr/>
        <a:lstStyle/>
        <a:p>
          <a:endParaRPr lang="en-US"/>
        </a:p>
      </dgm:t>
    </dgm:pt>
    <dgm:pt modelId="{562BA8E6-6460-406B-9BF3-35CB54168609}">
      <dgm:prSet phldrT="[Text]"/>
      <dgm:spPr>
        <a:solidFill>
          <a:schemeClr val="bg1"/>
        </a:solidFill>
        <a:ln>
          <a:solidFill>
            <a:srgbClr val="92D050"/>
          </a:solidFill>
        </a:ln>
      </dgm:spPr>
      <dgm:t>
        <a:bodyPr/>
        <a:lstStyle/>
        <a:p>
          <a:r>
            <a:rPr lang="en-GB" b="1" dirty="0">
              <a:solidFill>
                <a:prstClr val="black"/>
              </a:solidFill>
              <a:latin typeface="Century Gothic" panose="020B0502020202020204" pitchFamily="34" charset="0"/>
              <a:ea typeface="Calibri" charset="0"/>
              <a:cs typeface="Calibri" charset="0"/>
            </a:rPr>
            <a:t>Agricultural bank rating scheme </a:t>
          </a:r>
          <a:endParaRPr lang="en-US" dirty="0"/>
        </a:p>
      </dgm:t>
    </dgm:pt>
    <dgm:pt modelId="{7B369C0E-08FA-4225-B83A-25BDB0A04923}" type="parTrans" cxnId="{56F25F35-388B-494F-AE7E-B2E4AA34B61E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3B8B884-069B-48C0-86C5-7CC897A26F8B}" type="sibTrans" cxnId="{56F25F35-388B-494F-AE7E-B2E4AA34B61E}">
      <dgm:prSet/>
      <dgm:spPr/>
      <dgm:t>
        <a:bodyPr/>
        <a:lstStyle/>
        <a:p>
          <a:endParaRPr lang="en-US"/>
        </a:p>
      </dgm:t>
    </dgm:pt>
    <dgm:pt modelId="{8A77F473-869D-41A5-A5D5-CF84AA4AA4D3}">
      <dgm:prSet phldrT="[Text]"/>
      <dgm:spPr>
        <a:solidFill>
          <a:schemeClr val="bg1"/>
        </a:solidFill>
        <a:ln>
          <a:solidFill>
            <a:srgbClr val="92D050"/>
          </a:solidFill>
        </a:ln>
      </dgm:spPr>
      <dgm:t>
        <a:bodyPr/>
        <a:lstStyle/>
        <a:p>
          <a:r>
            <a:rPr lang="en-GB" b="1" dirty="0">
              <a:solidFill>
                <a:prstClr val="black"/>
              </a:solidFill>
              <a:latin typeface="Century Gothic" panose="020B0502020202020204" pitchFamily="34" charset="0"/>
              <a:ea typeface="Calibri" charset="0"/>
              <a:cs typeface="Calibri" charset="0"/>
            </a:rPr>
            <a:t>Bank incentive mechanism </a:t>
          </a:r>
          <a:endParaRPr lang="en-US" dirty="0"/>
        </a:p>
      </dgm:t>
    </dgm:pt>
    <dgm:pt modelId="{96FFB0F2-483A-485D-A1E2-CB9708B573B3}" type="parTrans" cxnId="{DA04DFC3-E3C6-4BFD-8B7E-D4C862346169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A88CDD0-2AC6-463A-95AA-7D0C01E1752A}" type="sibTrans" cxnId="{DA04DFC3-E3C6-4BFD-8B7E-D4C862346169}">
      <dgm:prSet/>
      <dgm:spPr/>
      <dgm:t>
        <a:bodyPr/>
        <a:lstStyle/>
        <a:p>
          <a:endParaRPr lang="en-US"/>
        </a:p>
      </dgm:t>
    </dgm:pt>
    <dgm:pt modelId="{2E7D08F7-F0A6-4DF8-827B-2B9478642725}" type="pres">
      <dgm:prSet presAssocID="{5F9BA316-99CA-4619-96F9-CC49BC83EC8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C3BB11D1-2157-45BB-8A95-BEB4CD39BBC5}" type="pres">
      <dgm:prSet presAssocID="{CBAF9A6D-EE22-4D9A-8372-15700BF8DE70}" presName="hierRoot1" presStyleCnt="0">
        <dgm:presLayoutVars>
          <dgm:hierBranch val="init"/>
        </dgm:presLayoutVars>
      </dgm:prSet>
      <dgm:spPr/>
    </dgm:pt>
    <dgm:pt modelId="{C8BA7B72-6ECF-4830-9145-C34A64FE5DA1}" type="pres">
      <dgm:prSet presAssocID="{CBAF9A6D-EE22-4D9A-8372-15700BF8DE70}" presName="rootComposite1" presStyleCnt="0"/>
      <dgm:spPr/>
    </dgm:pt>
    <dgm:pt modelId="{56B62DFE-68A4-498F-90C4-B887F1EDDB7D}" type="pres">
      <dgm:prSet presAssocID="{CBAF9A6D-EE22-4D9A-8372-15700BF8DE70}" presName="rootText1" presStyleLbl="node0" presStyleIdx="0" presStyleCnt="1" custScaleX="218905" custScaleY="7403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48C19D9-0876-47B7-BC92-88F9F7203FF9}" type="pres">
      <dgm:prSet presAssocID="{CBAF9A6D-EE22-4D9A-8372-15700BF8DE70}" presName="rootConnector1" presStyleLbl="node1" presStyleIdx="0" presStyleCnt="0"/>
      <dgm:spPr/>
      <dgm:t>
        <a:bodyPr/>
        <a:lstStyle/>
        <a:p>
          <a:endParaRPr lang="en-GB"/>
        </a:p>
      </dgm:t>
    </dgm:pt>
    <dgm:pt modelId="{68FC6217-B1D3-4F2B-9132-548CBF0219B9}" type="pres">
      <dgm:prSet presAssocID="{CBAF9A6D-EE22-4D9A-8372-15700BF8DE70}" presName="hierChild2" presStyleCnt="0"/>
      <dgm:spPr/>
    </dgm:pt>
    <dgm:pt modelId="{C2C41272-B42B-4B1C-8592-9550EC603EE5}" type="pres">
      <dgm:prSet presAssocID="{86641479-12F3-425B-92F0-C3208782C016}" presName="Name37" presStyleLbl="parChTrans1D2" presStyleIdx="0" presStyleCnt="5"/>
      <dgm:spPr/>
      <dgm:t>
        <a:bodyPr/>
        <a:lstStyle/>
        <a:p>
          <a:endParaRPr lang="en-GB"/>
        </a:p>
      </dgm:t>
    </dgm:pt>
    <dgm:pt modelId="{B942891C-5593-4B6D-B566-4BDFD48270B2}" type="pres">
      <dgm:prSet presAssocID="{8AFBD9A2-834F-4EEE-BBA8-A748DA11DB27}" presName="hierRoot2" presStyleCnt="0">
        <dgm:presLayoutVars>
          <dgm:hierBranch val="init"/>
        </dgm:presLayoutVars>
      </dgm:prSet>
      <dgm:spPr/>
    </dgm:pt>
    <dgm:pt modelId="{A56AB9D7-629B-4B34-AB6D-EDCF03C0A3F2}" type="pres">
      <dgm:prSet presAssocID="{8AFBD9A2-834F-4EEE-BBA8-A748DA11DB27}" presName="rootComposite" presStyleCnt="0"/>
      <dgm:spPr/>
    </dgm:pt>
    <dgm:pt modelId="{D1D7F84C-F7F2-4BFD-BC4F-0BD631464B4A}" type="pres">
      <dgm:prSet presAssocID="{8AFBD9A2-834F-4EEE-BBA8-A748DA11DB27}" presName="rootText" presStyleLbl="node2" presStyleIdx="0" presStyleCnt="5" custLinFactNeighborX="1734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C2B588D-3958-48D2-A571-AC2DFCA21076}" type="pres">
      <dgm:prSet presAssocID="{8AFBD9A2-834F-4EEE-BBA8-A748DA11DB27}" presName="rootConnector" presStyleLbl="node2" presStyleIdx="0" presStyleCnt="5"/>
      <dgm:spPr/>
      <dgm:t>
        <a:bodyPr/>
        <a:lstStyle/>
        <a:p>
          <a:endParaRPr lang="en-GB"/>
        </a:p>
      </dgm:t>
    </dgm:pt>
    <dgm:pt modelId="{5B4782C6-37E3-4E17-B1AB-D9103636005D}" type="pres">
      <dgm:prSet presAssocID="{8AFBD9A2-834F-4EEE-BBA8-A748DA11DB27}" presName="hierChild4" presStyleCnt="0"/>
      <dgm:spPr/>
    </dgm:pt>
    <dgm:pt modelId="{27CB68EA-7157-4361-91D5-085DE67E3CB1}" type="pres">
      <dgm:prSet presAssocID="{8AFBD9A2-834F-4EEE-BBA8-A748DA11DB27}" presName="hierChild5" presStyleCnt="0"/>
      <dgm:spPr/>
    </dgm:pt>
    <dgm:pt modelId="{5BA0C295-597D-4F43-9D43-FF79F641C23C}" type="pres">
      <dgm:prSet presAssocID="{EF021563-2440-4953-92A1-FC12E5B65C19}" presName="Name37" presStyleLbl="parChTrans1D2" presStyleIdx="1" presStyleCnt="5"/>
      <dgm:spPr/>
      <dgm:t>
        <a:bodyPr/>
        <a:lstStyle/>
        <a:p>
          <a:endParaRPr lang="en-GB"/>
        </a:p>
      </dgm:t>
    </dgm:pt>
    <dgm:pt modelId="{45EA9FE3-7267-4AB4-8056-1E0FB654A115}" type="pres">
      <dgm:prSet presAssocID="{148931B7-6A7D-4648-AF0F-37FDDE9258A2}" presName="hierRoot2" presStyleCnt="0">
        <dgm:presLayoutVars>
          <dgm:hierBranch val="init"/>
        </dgm:presLayoutVars>
      </dgm:prSet>
      <dgm:spPr/>
    </dgm:pt>
    <dgm:pt modelId="{B0F4CAE1-1639-494E-9012-58AFD35A6DCA}" type="pres">
      <dgm:prSet presAssocID="{148931B7-6A7D-4648-AF0F-37FDDE9258A2}" presName="rootComposite" presStyleCnt="0"/>
      <dgm:spPr/>
    </dgm:pt>
    <dgm:pt modelId="{E433A032-DA8C-4786-BAEF-C2434E4F7515}" type="pres">
      <dgm:prSet presAssocID="{148931B7-6A7D-4648-AF0F-37FDDE9258A2}" presName="rootText" presStyleLbl="node2" presStyleIdx="1" presStyleCnt="5" custLinFactNeighborX="1867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7F1E713-B9A9-494D-8A40-DE28B691766A}" type="pres">
      <dgm:prSet presAssocID="{148931B7-6A7D-4648-AF0F-37FDDE9258A2}" presName="rootConnector" presStyleLbl="node2" presStyleIdx="1" presStyleCnt="5"/>
      <dgm:spPr/>
      <dgm:t>
        <a:bodyPr/>
        <a:lstStyle/>
        <a:p>
          <a:endParaRPr lang="en-GB"/>
        </a:p>
      </dgm:t>
    </dgm:pt>
    <dgm:pt modelId="{505B99FD-9AC1-48DE-9718-4248ADEAE340}" type="pres">
      <dgm:prSet presAssocID="{148931B7-6A7D-4648-AF0F-37FDDE9258A2}" presName="hierChild4" presStyleCnt="0"/>
      <dgm:spPr/>
    </dgm:pt>
    <dgm:pt modelId="{50A86344-2FDA-43D3-8BBE-5ACB39332277}" type="pres">
      <dgm:prSet presAssocID="{148931B7-6A7D-4648-AF0F-37FDDE9258A2}" presName="hierChild5" presStyleCnt="0"/>
      <dgm:spPr/>
    </dgm:pt>
    <dgm:pt modelId="{EAC3316F-D6F8-49C8-99E9-9940FCB2E651}" type="pres">
      <dgm:prSet presAssocID="{54E124BD-1F2D-458E-AD66-972C82655E5E}" presName="Name37" presStyleLbl="parChTrans1D2" presStyleIdx="2" presStyleCnt="5"/>
      <dgm:spPr/>
      <dgm:t>
        <a:bodyPr/>
        <a:lstStyle/>
        <a:p>
          <a:endParaRPr lang="en-GB"/>
        </a:p>
      </dgm:t>
    </dgm:pt>
    <dgm:pt modelId="{C3FCE3A3-11C6-4DA3-81C7-350B64D8DE6A}" type="pres">
      <dgm:prSet presAssocID="{8E6ABE7B-48B4-43D1-B30B-DD2C694375F0}" presName="hierRoot2" presStyleCnt="0">
        <dgm:presLayoutVars>
          <dgm:hierBranch val="init"/>
        </dgm:presLayoutVars>
      </dgm:prSet>
      <dgm:spPr/>
    </dgm:pt>
    <dgm:pt modelId="{3E0F8251-9296-4DC0-BD6D-FD6645FBFFF7}" type="pres">
      <dgm:prSet presAssocID="{8E6ABE7B-48B4-43D1-B30B-DD2C694375F0}" presName="rootComposite" presStyleCnt="0"/>
      <dgm:spPr/>
    </dgm:pt>
    <dgm:pt modelId="{6555490E-D435-4A3C-8870-867E540F4B78}" type="pres">
      <dgm:prSet presAssocID="{8E6ABE7B-48B4-43D1-B30B-DD2C694375F0}" presName="rootText" presStyleLbl="node2" presStyleIdx="2" presStyleCnt="5" custLinFactNeighborX="1601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128596E-DC46-4025-99EF-8BBFC0011296}" type="pres">
      <dgm:prSet presAssocID="{8E6ABE7B-48B4-43D1-B30B-DD2C694375F0}" presName="rootConnector" presStyleLbl="node2" presStyleIdx="2" presStyleCnt="5"/>
      <dgm:spPr/>
      <dgm:t>
        <a:bodyPr/>
        <a:lstStyle/>
        <a:p>
          <a:endParaRPr lang="en-GB"/>
        </a:p>
      </dgm:t>
    </dgm:pt>
    <dgm:pt modelId="{31DC49C9-2218-40AD-A9B2-62E12B59ECDE}" type="pres">
      <dgm:prSet presAssocID="{8E6ABE7B-48B4-43D1-B30B-DD2C694375F0}" presName="hierChild4" presStyleCnt="0"/>
      <dgm:spPr/>
    </dgm:pt>
    <dgm:pt modelId="{DEB0A4C6-6374-4367-BFBA-AEEFDD03CB2B}" type="pres">
      <dgm:prSet presAssocID="{8E6ABE7B-48B4-43D1-B30B-DD2C694375F0}" presName="hierChild5" presStyleCnt="0"/>
      <dgm:spPr/>
    </dgm:pt>
    <dgm:pt modelId="{1068A4EA-CFAF-426C-9D64-5FF1D79B4AE2}" type="pres">
      <dgm:prSet presAssocID="{7B369C0E-08FA-4225-B83A-25BDB0A04923}" presName="Name37" presStyleLbl="parChTrans1D2" presStyleIdx="3" presStyleCnt="5"/>
      <dgm:spPr/>
      <dgm:t>
        <a:bodyPr/>
        <a:lstStyle/>
        <a:p>
          <a:endParaRPr lang="en-GB"/>
        </a:p>
      </dgm:t>
    </dgm:pt>
    <dgm:pt modelId="{B1F771E2-2792-4AF7-875D-8619760D7D7D}" type="pres">
      <dgm:prSet presAssocID="{562BA8E6-6460-406B-9BF3-35CB54168609}" presName="hierRoot2" presStyleCnt="0">
        <dgm:presLayoutVars>
          <dgm:hierBranch val="init"/>
        </dgm:presLayoutVars>
      </dgm:prSet>
      <dgm:spPr/>
    </dgm:pt>
    <dgm:pt modelId="{59FF2DB4-920B-4375-90BC-21DE9D1FE165}" type="pres">
      <dgm:prSet presAssocID="{562BA8E6-6460-406B-9BF3-35CB54168609}" presName="rootComposite" presStyleCnt="0"/>
      <dgm:spPr/>
    </dgm:pt>
    <dgm:pt modelId="{13FBD8FC-3FEA-4DB2-B242-B1154F254D0E}" type="pres">
      <dgm:prSet presAssocID="{562BA8E6-6460-406B-9BF3-35CB54168609}" presName="rootText" presStyleLbl="node2" presStyleIdx="3" presStyleCnt="5" custLinFactNeighborX="935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8A20683-7402-44A1-9DA6-6A93648DE361}" type="pres">
      <dgm:prSet presAssocID="{562BA8E6-6460-406B-9BF3-35CB54168609}" presName="rootConnector" presStyleLbl="node2" presStyleIdx="3" presStyleCnt="5"/>
      <dgm:spPr/>
      <dgm:t>
        <a:bodyPr/>
        <a:lstStyle/>
        <a:p>
          <a:endParaRPr lang="en-GB"/>
        </a:p>
      </dgm:t>
    </dgm:pt>
    <dgm:pt modelId="{EDA03067-C8A2-44FF-9B53-BB59F635C494}" type="pres">
      <dgm:prSet presAssocID="{562BA8E6-6460-406B-9BF3-35CB54168609}" presName="hierChild4" presStyleCnt="0"/>
      <dgm:spPr/>
    </dgm:pt>
    <dgm:pt modelId="{213D5D3B-D6D4-4471-B9F1-360BC696064C}" type="pres">
      <dgm:prSet presAssocID="{562BA8E6-6460-406B-9BF3-35CB54168609}" presName="hierChild5" presStyleCnt="0"/>
      <dgm:spPr/>
    </dgm:pt>
    <dgm:pt modelId="{1156E0A8-6724-4C07-9EFB-2D6DE8C3C0C7}" type="pres">
      <dgm:prSet presAssocID="{96FFB0F2-483A-485D-A1E2-CB9708B573B3}" presName="Name37" presStyleLbl="parChTrans1D2" presStyleIdx="4" presStyleCnt="5"/>
      <dgm:spPr/>
      <dgm:t>
        <a:bodyPr/>
        <a:lstStyle/>
        <a:p>
          <a:endParaRPr lang="en-GB"/>
        </a:p>
      </dgm:t>
    </dgm:pt>
    <dgm:pt modelId="{14685508-4EE8-49A1-9C72-C877BA93B9DE}" type="pres">
      <dgm:prSet presAssocID="{8A77F473-869D-41A5-A5D5-CF84AA4AA4D3}" presName="hierRoot2" presStyleCnt="0">
        <dgm:presLayoutVars>
          <dgm:hierBranch val="init"/>
        </dgm:presLayoutVars>
      </dgm:prSet>
      <dgm:spPr/>
    </dgm:pt>
    <dgm:pt modelId="{AD828660-5F48-4020-BEB6-C78F55AA3143}" type="pres">
      <dgm:prSet presAssocID="{8A77F473-869D-41A5-A5D5-CF84AA4AA4D3}" presName="rootComposite" presStyleCnt="0"/>
      <dgm:spPr/>
    </dgm:pt>
    <dgm:pt modelId="{041D1A0D-65FB-4277-BCDE-465D4D350C67}" type="pres">
      <dgm:prSet presAssocID="{8A77F473-869D-41A5-A5D5-CF84AA4AA4D3}" presName="rootText" presStyleLbl="node2" presStyleIdx="4" presStyleCnt="5" custLinFactNeighborX="138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F0A31D4-A83F-4091-8373-A10E9C9C48E5}" type="pres">
      <dgm:prSet presAssocID="{8A77F473-869D-41A5-A5D5-CF84AA4AA4D3}" presName="rootConnector" presStyleLbl="node2" presStyleIdx="4" presStyleCnt="5"/>
      <dgm:spPr/>
      <dgm:t>
        <a:bodyPr/>
        <a:lstStyle/>
        <a:p>
          <a:endParaRPr lang="en-GB"/>
        </a:p>
      </dgm:t>
    </dgm:pt>
    <dgm:pt modelId="{F62BCFCD-70DE-4097-BB6D-B2B4B045245B}" type="pres">
      <dgm:prSet presAssocID="{8A77F473-869D-41A5-A5D5-CF84AA4AA4D3}" presName="hierChild4" presStyleCnt="0"/>
      <dgm:spPr/>
    </dgm:pt>
    <dgm:pt modelId="{390B329E-4ED3-4A2C-8792-8EB68E1CFF98}" type="pres">
      <dgm:prSet presAssocID="{8A77F473-869D-41A5-A5D5-CF84AA4AA4D3}" presName="hierChild5" presStyleCnt="0"/>
      <dgm:spPr/>
    </dgm:pt>
    <dgm:pt modelId="{5B0C353F-5852-46A5-B96C-C8C5B2424652}" type="pres">
      <dgm:prSet presAssocID="{CBAF9A6D-EE22-4D9A-8372-15700BF8DE70}" presName="hierChild3" presStyleCnt="0"/>
      <dgm:spPr/>
    </dgm:pt>
  </dgm:ptLst>
  <dgm:cxnLst>
    <dgm:cxn modelId="{430F60B2-E6E4-4792-A98B-9702E027C510}" type="presOf" srcId="{8A77F473-869D-41A5-A5D5-CF84AA4AA4D3}" destId="{5F0A31D4-A83F-4091-8373-A10E9C9C48E5}" srcOrd="1" destOrd="0" presId="urn:microsoft.com/office/officeart/2005/8/layout/orgChart1"/>
    <dgm:cxn modelId="{EE716A6C-8D1B-4BAA-872D-F1ACB741989E}" type="presOf" srcId="{8A77F473-869D-41A5-A5D5-CF84AA4AA4D3}" destId="{041D1A0D-65FB-4277-BCDE-465D4D350C67}" srcOrd="0" destOrd="0" presId="urn:microsoft.com/office/officeart/2005/8/layout/orgChart1"/>
    <dgm:cxn modelId="{CBD783F3-3C84-41DD-80E6-7AF3EC5AF2F5}" srcId="{5F9BA316-99CA-4619-96F9-CC49BC83EC81}" destId="{CBAF9A6D-EE22-4D9A-8372-15700BF8DE70}" srcOrd="0" destOrd="0" parTransId="{354C8362-2AE2-4D7E-999C-3320400F84AB}" sibTransId="{52E99E46-880C-4327-B1D1-ABC968EE7347}"/>
    <dgm:cxn modelId="{618AB107-0DFC-4720-AA99-7E7E0D3263BE}" type="presOf" srcId="{7B369C0E-08FA-4225-B83A-25BDB0A04923}" destId="{1068A4EA-CFAF-426C-9D64-5FF1D79B4AE2}" srcOrd="0" destOrd="0" presId="urn:microsoft.com/office/officeart/2005/8/layout/orgChart1"/>
    <dgm:cxn modelId="{F6FFBF27-51FB-4E2F-B20E-BDCDCB0707DD}" type="presOf" srcId="{148931B7-6A7D-4648-AF0F-37FDDE9258A2}" destId="{E433A032-DA8C-4786-BAEF-C2434E4F7515}" srcOrd="0" destOrd="0" presId="urn:microsoft.com/office/officeart/2005/8/layout/orgChart1"/>
    <dgm:cxn modelId="{56F25F35-388B-494F-AE7E-B2E4AA34B61E}" srcId="{CBAF9A6D-EE22-4D9A-8372-15700BF8DE70}" destId="{562BA8E6-6460-406B-9BF3-35CB54168609}" srcOrd="3" destOrd="0" parTransId="{7B369C0E-08FA-4225-B83A-25BDB0A04923}" sibTransId="{E3B8B884-069B-48C0-86C5-7CC897A26F8B}"/>
    <dgm:cxn modelId="{912D4EC1-9BD4-4B4F-8900-C55D45FEB62B}" type="presOf" srcId="{86641479-12F3-425B-92F0-C3208782C016}" destId="{C2C41272-B42B-4B1C-8592-9550EC603EE5}" srcOrd="0" destOrd="0" presId="urn:microsoft.com/office/officeart/2005/8/layout/orgChart1"/>
    <dgm:cxn modelId="{F576C1E8-C1DC-4F9C-9342-DF24151DD9D1}" type="presOf" srcId="{CBAF9A6D-EE22-4D9A-8372-15700BF8DE70}" destId="{348C19D9-0876-47B7-BC92-88F9F7203FF9}" srcOrd="1" destOrd="0" presId="urn:microsoft.com/office/officeart/2005/8/layout/orgChart1"/>
    <dgm:cxn modelId="{FD680E21-C117-4561-A664-0875FB0164BE}" type="presOf" srcId="{562BA8E6-6460-406B-9BF3-35CB54168609}" destId="{28A20683-7402-44A1-9DA6-6A93648DE361}" srcOrd="1" destOrd="0" presId="urn:microsoft.com/office/officeart/2005/8/layout/orgChart1"/>
    <dgm:cxn modelId="{928C6C6F-3480-4FF0-8794-9B53459EA1E2}" srcId="{CBAF9A6D-EE22-4D9A-8372-15700BF8DE70}" destId="{8AFBD9A2-834F-4EEE-BBA8-A748DA11DB27}" srcOrd="0" destOrd="0" parTransId="{86641479-12F3-425B-92F0-C3208782C016}" sibTransId="{8B4F3C62-6DEE-4EB5-A5AD-C3C52A179458}"/>
    <dgm:cxn modelId="{B4AB7C4A-FFCD-4850-903A-2A36BDA6ED44}" type="presOf" srcId="{EF021563-2440-4953-92A1-FC12E5B65C19}" destId="{5BA0C295-597D-4F43-9D43-FF79F641C23C}" srcOrd="0" destOrd="0" presId="urn:microsoft.com/office/officeart/2005/8/layout/orgChart1"/>
    <dgm:cxn modelId="{3F52A069-0302-44E3-851A-CF4DD15B20B7}" type="presOf" srcId="{148931B7-6A7D-4648-AF0F-37FDDE9258A2}" destId="{C7F1E713-B9A9-494D-8A40-DE28B691766A}" srcOrd="1" destOrd="0" presId="urn:microsoft.com/office/officeart/2005/8/layout/orgChart1"/>
    <dgm:cxn modelId="{23DDB157-AD58-447E-9D6A-2C1F922D8C52}" type="presOf" srcId="{562BA8E6-6460-406B-9BF3-35CB54168609}" destId="{13FBD8FC-3FEA-4DB2-B242-B1154F254D0E}" srcOrd="0" destOrd="0" presId="urn:microsoft.com/office/officeart/2005/8/layout/orgChart1"/>
    <dgm:cxn modelId="{E76A7635-4B16-4B58-B134-CD4C0480A9BD}" srcId="{CBAF9A6D-EE22-4D9A-8372-15700BF8DE70}" destId="{8E6ABE7B-48B4-43D1-B30B-DD2C694375F0}" srcOrd="2" destOrd="0" parTransId="{54E124BD-1F2D-458E-AD66-972C82655E5E}" sibTransId="{763A7B59-1238-46A7-982C-E3386E88FF44}"/>
    <dgm:cxn modelId="{DBEC9819-0B45-4AF2-98DD-B56BCF59F358}" type="presOf" srcId="{8AFBD9A2-834F-4EEE-BBA8-A748DA11DB27}" destId="{EC2B588D-3958-48D2-A571-AC2DFCA21076}" srcOrd="1" destOrd="0" presId="urn:microsoft.com/office/officeart/2005/8/layout/orgChart1"/>
    <dgm:cxn modelId="{94197F4C-FC4E-47A5-AD0D-DE9E0D677559}" type="presOf" srcId="{96FFB0F2-483A-485D-A1E2-CB9708B573B3}" destId="{1156E0A8-6724-4C07-9EFB-2D6DE8C3C0C7}" srcOrd="0" destOrd="0" presId="urn:microsoft.com/office/officeart/2005/8/layout/orgChart1"/>
    <dgm:cxn modelId="{46C439CE-2933-43C7-986B-1D71F41AEA22}" type="presOf" srcId="{8E6ABE7B-48B4-43D1-B30B-DD2C694375F0}" destId="{1128596E-DC46-4025-99EF-8BBFC0011296}" srcOrd="1" destOrd="0" presId="urn:microsoft.com/office/officeart/2005/8/layout/orgChart1"/>
    <dgm:cxn modelId="{3DB14CB3-5A1F-4E35-B0E9-8DF8158BE01A}" type="presOf" srcId="{5F9BA316-99CA-4619-96F9-CC49BC83EC81}" destId="{2E7D08F7-F0A6-4DF8-827B-2B9478642725}" srcOrd="0" destOrd="0" presId="urn:microsoft.com/office/officeart/2005/8/layout/orgChart1"/>
    <dgm:cxn modelId="{2FA20DC5-4550-49E6-A0B6-5D2C01FCA78C}" srcId="{CBAF9A6D-EE22-4D9A-8372-15700BF8DE70}" destId="{148931B7-6A7D-4648-AF0F-37FDDE9258A2}" srcOrd="1" destOrd="0" parTransId="{EF021563-2440-4953-92A1-FC12E5B65C19}" sibTransId="{9E8632DC-A4B2-414F-9273-AE7C51F67BD2}"/>
    <dgm:cxn modelId="{C91CF2A5-A66C-4E70-8192-5FF7F020E0C1}" type="presOf" srcId="{CBAF9A6D-EE22-4D9A-8372-15700BF8DE70}" destId="{56B62DFE-68A4-498F-90C4-B887F1EDDB7D}" srcOrd="0" destOrd="0" presId="urn:microsoft.com/office/officeart/2005/8/layout/orgChart1"/>
    <dgm:cxn modelId="{66BF4C38-81E4-48D0-AE18-21150FC0F5E6}" type="presOf" srcId="{8AFBD9A2-834F-4EEE-BBA8-A748DA11DB27}" destId="{D1D7F84C-F7F2-4BFD-BC4F-0BD631464B4A}" srcOrd="0" destOrd="0" presId="urn:microsoft.com/office/officeart/2005/8/layout/orgChart1"/>
    <dgm:cxn modelId="{DA04DFC3-E3C6-4BFD-8B7E-D4C862346169}" srcId="{CBAF9A6D-EE22-4D9A-8372-15700BF8DE70}" destId="{8A77F473-869D-41A5-A5D5-CF84AA4AA4D3}" srcOrd="4" destOrd="0" parTransId="{96FFB0F2-483A-485D-A1E2-CB9708B573B3}" sibTransId="{1A88CDD0-2AC6-463A-95AA-7D0C01E1752A}"/>
    <dgm:cxn modelId="{5CCFE28D-57EC-490C-8488-C499E736F18D}" type="presOf" srcId="{8E6ABE7B-48B4-43D1-B30B-DD2C694375F0}" destId="{6555490E-D435-4A3C-8870-867E540F4B78}" srcOrd="0" destOrd="0" presId="urn:microsoft.com/office/officeart/2005/8/layout/orgChart1"/>
    <dgm:cxn modelId="{3382B5C0-FF58-4E68-AB68-D2FB92B962F3}" type="presOf" srcId="{54E124BD-1F2D-458E-AD66-972C82655E5E}" destId="{EAC3316F-D6F8-49C8-99E9-9940FCB2E651}" srcOrd="0" destOrd="0" presId="urn:microsoft.com/office/officeart/2005/8/layout/orgChart1"/>
    <dgm:cxn modelId="{0D858DDE-EE51-44E1-8A31-6D2F835A9C3C}" type="presParOf" srcId="{2E7D08F7-F0A6-4DF8-827B-2B9478642725}" destId="{C3BB11D1-2157-45BB-8A95-BEB4CD39BBC5}" srcOrd="0" destOrd="0" presId="urn:microsoft.com/office/officeart/2005/8/layout/orgChart1"/>
    <dgm:cxn modelId="{1243F2BD-E133-4D7A-901A-B5198838AA2D}" type="presParOf" srcId="{C3BB11D1-2157-45BB-8A95-BEB4CD39BBC5}" destId="{C8BA7B72-6ECF-4830-9145-C34A64FE5DA1}" srcOrd="0" destOrd="0" presId="urn:microsoft.com/office/officeart/2005/8/layout/orgChart1"/>
    <dgm:cxn modelId="{569FFB91-87A1-48C5-90B7-C1443B98BEAD}" type="presParOf" srcId="{C8BA7B72-6ECF-4830-9145-C34A64FE5DA1}" destId="{56B62DFE-68A4-498F-90C4-B887F1EDDB7D}" srcOrd="0" destOrd="0" presId="urn:microsoft.com/office/officeart/2005/8/layout/orgChart1"/>
    <dgm:cxn modelId="{3D412770-5CD1-4BC3-B7AB-238C848FE00E}" type="presParOf" srcId="{C8BA7B72-6ECF-4830-9145-C34A64FE5DA1}" destId="{348C19D9-0876-47B7-BC92-88F9F7203FF9}" srcOrd="1" destOrd="0" presId="urn:microsoft.com/office/officeart/2005/8/layout/orgChart1"/>
    <dgm:cxn modelId="{E5668618-CB24-4C46-B771-C62EE9D8DFCA}" type="presParOf" srcId="{C3BB11D1-2157-45BB-8A95-BEB4CD39BBC5}" destId="{68FC6217-B1D3-4F2B-9132-548CBF0219B9}" srcOrd="1" destOrd="0" presId="urn:microsoft.com/office/officeart/2005/8/layout/orgChart1"/>
    <dgm:cxn modelId="{1D6536CE-91B1-48AB-BD69-6F37A67D721A}" type="presParOf" srcId="{68FC6217-B1D3-4F2B-9132-548CBF0219B9}" destId="{C2C41272-B42B-4B1C-8592-9550EC603EE5}" srcOrd="0" destOrd="0" presId="urn:microsoft.com/office/officeart/2005/8/layout/orgChart1"/>
    <dgm:cxn modelId="{3DAA7D21-F420-4A2B-85F6-B2FBB268761F}" type="presParOf" srcId="{68FC6217-B1D3-4F2B-9132-548CBF0219B9}" destId="{B942891C-5593-4B6D-B566-4BDFD48270B2}" srcOrd="1" destOrd="0" presId="urn:microsoft.com/office/officeart/2005/8/layout/orgChart1"/>
    <dgm:cxn modelId="{3B6D2177-0B00-422A-85A6-6659377BE6DB}" type="presParOf" srcId="{B942891C-5593-4B6D-B566-4BDFD48270B2}" destId="{A56AB9D7-629B-4B34-AB6D-EDCF03C0A3F2}" srcOrd="0" destOrd="0" presId="urn:microsoft.com/office/officeart/2005/8/layout/orgChart1"/>
    <dgm:cxn modelId="{D3205DA3-630E-4787-9D35-EF6FFD71310D}" type="presParOf" srcId="{A56AB9D7-629B-4B34-AB6D-EDCF03C0A3F2}" destId="{D1D7F84C-F7F2-4BFD-BC4F-0BD631464B4A}" srcOrd="0" destOrd="0" presId="urn:microsoft.com/office/officeart/2005/8/layout/orgChart1"/>
    <dgm:cxn modelId="{FAA3D1A9-1EBA-4006-8BAD-73F98D7888AD}" type="presParOf" srcId="{A56AB9D7-629B-4B34-AB6D-EDCF03C0A3F2}" destId="{EC2B588D-3958-48D2-A571-AC2DFCA21076}" srcOrd="1" destOrd="0" presId="urn:microsoft.com/office/officeart/2005/8/layout/orgChart1"/>
    <dgm:cxn modelId="{6629A64F-906D-4DFD-9EA9-E31ED05D45A4}" type="presParOf" srcId="{B942891C-5593-4B6D-B566-4BDFD48270B2}" destId="{5B4782C6-37E3-4E17-B1AB-D9103636005D}" srcOrd="1" destOrd="0" presId="urn:microsoft.com/office/officeart/2005/8/layout/orgChart1"/>
    <dgm:cxn modelId="{92CB9BDE-2B33-4E8E-966E-E123EC7816D2}" type="presParOf" srcId="{B942891C-5593-4B6D-B566-4BDFD48270B2}" destId="{27CB68EA-7157-4361-91D5-085DE67E3CB1}" srcOrd="2" destOrd="0" presId="urn:microsoft.com/office/officeart/2005/8/layout/orgChart1"/>
    <dgm:cxn modelId="{39073A87-9FE3-4BD9-9F0B-E7AF03914F8F}" type="presParOf" srcId="{68FC6217-B1D3-4F2B-9132-548CBF0219B9}" destId="{5BA0C295-597D-4F43-9D43-FF79F641C23C}" srcOrd="2" destOrd="0" presId="urn:microsoft.com/office/officeart/2005/8/layout/orgChart1"/>
    <dgm:cxn modelId="{243E79AA-4314-4B1C-864C-A74E9E160C75}" type="presParOf" srcId="{68FC6217-B1D3-4F2B-9132-548CBF0219B9}" destId="{45EA9FE3-7267-4AB4-8056-1E0FB654A115}" srcOrd="3" destOrd="0" presId="urn:microsoft.com/office/officeart/2005/8/layout/orgChart1"/>
    <dgm:cxn modelId="{A442D4DB-ACA9-4FC3-8203-785E90DF69C1}" type="presParOf" srcId="{45EA9FE3-7267-4AB4-8056-1E0FB654A115}" destId="{B0F4CAE1-1639-494E-9012-58AFD35A6DCA}" srcOrd="0" destOrd="0" presId="urn:microsoft.com/office/officeart/2005/8/layout/orgChart1"/>
    <dgm:cxn modelId="{9D82CE41-3F17-49C0-9016-E4FC4D0B394D}" type="presParOf" srcId="{B0F4CAE1-1639-494E-9012-58AFD35A6DCA}" destId="{E433A032-DA8C-4786-BAEF-C2434E4F7515}" srcOrd="0" destOrd="0" presId="urn:microsoft.com/office/officeart/2005/8/layout/orgChart1"/>
    <dgm:cxn modelId="{D24CB016-0A5D-473B-98CB-97B33AB24065}" type="presParOf" srcId="{B0F4CAE1-1639-494E-9012-58AFD35A6DCA}" destId="{C7F1E713-B9A9-494D-8A40-DE28B691766A}" srcOrd="1" destOrd="0" presId="urn:microsoft.com/office/officeart/2005/8/layout/orgChart1"/>
    <dgm:cxn modelId="{01859B6A-59B7-4CBA-9B3C-303D56E64D3C}" type="presParOf" srcId="{45EA9FE3-7267-4AB4-8056-1E0FB654A115}" destId="{505B99FD-9AC1-48DE-9718-4248ADEAE340}" srcOrd="1" destOrd="0" presId="urn:microsoft.com/office/officeart/2005/8/layout/orgChart1"/>
    <dgm:cxn modelId="{611146CF-FA35-4524-9C01-CED00DE2DAA0}" type="presParOf" srcId="{45EA9FE3-7267-4AB4-8056-1E0FB654A115}" destId="{50A86344-2FDA-43D3-8BBE-5ACB39332277}" srcOrd="2" destOrd="0" presId="urn:microsoft.com/office/officeart/2005/8/layout/orgChart1"/>
    <dgm:cxn modelId="{6FD4432C-29DC-49D9-A712-912192D6F7F5}" type="presParOf" srcId="{68FC6217-B1D3-4F2B-9132-548CBF0219B9}" destId="{EAC3316F-D6F8-49C8-99E9-9940FCB2E651}" srcOrd="4" destOrd="0" presId="urn:microsoft.com/office/officeart/2005/8/layout/orgChart1"/>
    <dgm:cxn modelId="{6832AC6A-2618-454E-9B14-B02B3B423067}" type="presParOf" srcId="{68FC6217-B1D3-4F2B-9132-548CBF0219B9}" destId="{C3FCE3A3-11C6-4DA3-81C7-350B64D8DE6A}" srcOrd="5" destOrd="0" presId="urn:microsoft.com/office/officeart/2005/8/layout/orgChart1"/>
    <dgm:cxn modelId="{1BE0AE15-FA6A-4253-85DA-0E19C9ACEC81}" type="presParOf" srcId="{C3FCE3A3-11C6-4DA3-81C7-350B64D8DE6A}" destId="{3E0F8251-9296-4DC0-BD6D-FD6645FBFFF7}" srcOrd="0" destOrd="0" presId="urn:microsoft.com/office/officeart/2005/8/layout/orgChart1"/>
    <dgm:cxn modelId="{B746BCE4-F839-4FA7-B1EA-E4C25DE976E1}" type="presParOf" srcId="{3E0F8251-9296-4DC0-BD6D-FD6645FBFFF7}" destId="{6555490E-D435-4A3C-8870-867E540F4B78}" srcOrd="0" destOrd="0" presId="urn:microsoft.com/office/officeart/2005/8/layout/orgChart1"/>
    <dgm:cxn modelId="{1147A3F2-1C64-4A5F-A188-E224E70BF796}" type="presParOf" srcId="{3E0F8251-9296-4DC0-BD6D-FD6645FBFFF7}" destId="{1128596E-DC46-4025-99EF-8BBFC0011296}" srcOrd="1" destOrd="0" presId="urn:microsoft.com/office/officeart/2005/8/layout/orgChart1"/>
    <dgm:cxn modelId="{5A1FFFD6-B410-49C3-9A87-F0E3C9BB85C0}" type="presParOf" srcId="{C3FCE3A3-11C6-4DA3-81C7-350B64D8DE6A}" destId="{31DC49C9-2218-40AD-A9B2-62E12B59ECDE}" srcOrd="1" destOrd="0" presId="urn:microsoft.com/office/officeart/2005/8/layout/orgChart1"/>
    <dgm:cxn modelId="{6A0BD7D2-41F4-4ED1-A71C-20420D850C4E}" type="presParOf" srcId="{C3FCE3A3-11C6-4DA3-81C7-350B64D8DE6A}" destId="{DEB0A4C6-6374-4367-BFBA-AEEFDD03CB2B}" srcOrd="2" destOrd="0" presId="urn:microsoft.com/office/officeart/2005/8/layout/orgChart1"/>
    <dgm:cxn modelId="{BADAF68D-7230-4C83-A19E-3DBBEE0338E6}" type="presParOf" srcId="{68FC6217-B1D3-4F2B-9132-548CBF0219B9}" destId="{1068A4EA-CFAF-426C-9D64-5FF1D79B4AE2}" srcOrd="6" destOrd="0" presId="urn:microsoft.com/office/officeart/2005/8/layout/orgChart1"/>
    <dgm:cxn modelId="{B07309E4-7F7E-4887-9B1A-F039DA5E856E}" type="presParOf" srcId="{68FC6217-B1D3-4F2B-9132-548CBF0219B9}" destId="{B1F771E2-2792-4AF7-875D-8619760D7D7D}" srcOrd="7" destOrd="0" presId="urn:microsoft.com/office/officeart/2005/8/layout/orgChart1"/>
    <dgm:cxn modelId="{7AF4DC2B-52E5-41A5-987A-46273FDC2C6F}" type="presParOf" srcId="{B1F771E2-2792-4AF7-875D-8619760D7D7D}" destId="{59FF2DB4-920B-4375-90BC-21DE9D1FE165}" srcOrd="0" destOrd="0" presId="urn:microsoft.com/office/officeart/2005/8/layout/orgChart1"/>
    <dgm:cxn modelId="{D13F6DB3-5B65-40CD-8A7B-B824EC649DDB}" type="presParOf" srcId="{59FF2DB4-920B-4375-90BC-21DE9D1FE165}" destId="{13FBD8FC-3FEA-4DB2-B242-B1154F254D0E}" srcOrd="0" destOrd="0" presId="urn:microsoft.com/office/officeart/2005/8/layout/orgChart1"/>
    <dgm:cxn modelId="{F4D99A42-3A9A-4CED-AF76-CCC690A7D306}" type="presParOf" srcId="{59FF2DB4-920B-4375-90BC-21DE9D1FE165}" destId="{28A20683-7402-44A1-9DA6-6A93648DE361}" srcOrd="1" destOrd="0" presId="urn:microsoft.com/office/officeart/2005/8/layout/orgChart1"/>
    <dgm:cxn modelId="{DA96B578-4C47-4DCB-A7AA-032881579E27}" type="presParOf" srcId="{B1F771E2-2792-4AF7-875D-8619760D7D7D}" destId="{EDA03067-C8A2-44FF-9B53-BB59F635C494}" srcOrd="1" destOrd="0" presId="urn:microsoft.com/office/officeart/2005/8/layout/orgChart1"/>
    <dgm:cxn modelId="{24FACFC3-F1CF-4415-A193-4256BE5FCD9D}" type="presParOf" srcId="{B1F771E2-2792-4AF7-875D-8619760D7D7D}" destId="{213D5D3B-D6D4-4471-B9F1-360BC696064C}" srcOrd="2" destOrd="0" presId="urn:microsoft.com/office/officeart/2005/8/layout/orgChart1"/>
    <dgm:cxn modelId="{7DDBE68F-158B-4238-9627-C5B25EE6015C}" type="presParOf" srcId="{68FC6217-B1D3-4F2B-9132-548CBF0219B9}" destId="{1156E0A8-6724-4C07-9EFB-2D6DE8C3C0C7}" srcOrd="8" destOrd="0" presId="urn:microsoft.com/office/officeart/2005/8/layout/orgChart1"/>
    <dgm:cxn modelId="{F78207FF-3C6F-4D2A-A3CC-EB416F4DC47E}" type="presParOf" srcId="{68FC6217-B1D3-4F2B-9132-548CBF0219B9}" destId="{14685508-4EE8-49A1-9C72-C877BA93B9DE}" srcOrd="9" destOrd="0" presId="urn:microsoft.com/office/officeart/2005/8/layout/orgChart1"/>
    <dgm:cxn modelId="{DED104D6-A75D-46B3-9662-4822677DF009}" type="presParOf" srcId="{14685508-4EE8-49A1-9C72-C877BA93B9DE}" destId="{AD828660-5F48-4020-BEB6-C78F55AA3143}" srcOrd="0" destOrd="0" presId="urn:microsoft.com/office/officeart/2005/8/layout/orgChart1"/>
    <dgm:cxn modelId="{6E3DFE3D-B6A8-410F-80E7-57B5C768792F}" type="presParOf" srcId="{AD828660-5F48-4020-BEB6-C78F55AA3143}" destId="{041D1A0D-65FB-4277-BCDE-465D4D350C67}" srcOrd="0" destOrd="0" presId="urn:microsoft.com/office/officeart/2005/8/layout/orgChart1"/>
    <dgm:cxn modelId="{7E5923D1-FEEE-4D8B-B06C-1862A24F0196}" type="presParOf" srcId="{AD828660-5F48-4020-BEB6-C78F55AA3143}" destId="{5F0A31D4-A83F-4091-8373-A10E9C9C48E5}" srcOrd="1" destOrd="0" presId="urn:microsoft.com/office/officeart/2005/8/layout/orgChart1"/>
    <dgm:cxn modelId="{39BA9DBC-69CA-4E42-BFBF-F7163919A4E7}" type="presParOf" srcId="{14685508-4EE8-49A1-9C72-C877BA93B9DE}" destId="{F62BCFCD-70DE-4097-BB6D-B2B4B045245B}" srcOrd="1" destOrd="0" presId="urn:microsoft.com/office/officeart/2005/8/layout/orgChart1"/>
    <dgm:cxn modelId="{F210675A-2BAF-40B3-97AB-75007C0A7358}" type="presParOf" srcId="{14685508-4EE8-49A1-9C72-C877BA93B9DE}" destId="{390B329E-4ED3-4A2C-8792-8EB68E1CFF98}" srcOrd="2" destOrd="0" presId="urn:microsoft.com/office/officeart/2005/8/layout/orgChart1"/>
    <dgm:cxn modelId="{B4B34182-8561-45E8-A5C4-583322CB863D}" type="presParOf" srcId="{C3BB11D1-2157-45BB-8A95-BEB4CD39BBC5}" destId="{5B0C353F-5852-46A5-B96C-C8C5B24246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2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E746EFE-F4F3-4150-AF2C-BF88BCD5ACD5}" type="doc">
      <dgm:prSet loTypeId="urn:microsoft.com/office/officeart/2005/8/layout/hierarchy4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7EFFBC61-F9A2-4DD3-976E-6F78583D1CB8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smtClean="0"/>
            <a:t>Settlement Fund</a:t>
          </a:r>
          <a:endParaRPr lang="en-GB" dirty="0"/>
        </a:p>
      </dgm:t>
    </dgm:pt>
    <dgm:pt modelId="{A23AAB23-3D5B-4FA9-8121-F96AFE46E617}" type="parTrans" cxnId="{9ADCF880-C018-4CAB-B0D7-B2DB2118CC9C}">
      <dgm:prSet/>
      <dgm:spPr/>
      <dgm:t>
        <a:bodyPr/>
        <a:lstStyle/>
        <a:p>
          <a:endParaRPr lang="en-GB"/>
        </a:p>
      </dgm:t>
    </dgm:pt>
    <dgm:pt modelId="{FB10A96E-BCBA-4737-B194-0EC8A6582329}" type="sibTrans" cxnId="{9ADCF880-C018-4CAB-B0D7-B2DB2118CC9C}">
      <dgm:prSet/>
      <dgm:spPr/>
      <dgm:t>
        <a:bodyPr/>
        <a:lstStyle/>
        <a:p>
          <a:endParaRPr lang="en-GB"/>
        </a:p>
      </dgm:t>
    </dgm:pt>
    <dgm:pt modelId="{03EA0FF3-68D7-4E5D-BB20-8C4549D9B61B}">
      <dgm:prSet phldrT="[Text]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Input Financing Programs</a:t>
          </a:r>
          <a:endParaRPr lang="en-GB" dirty="0"/>
        </a:p>
      </dgm:t>
    </dgm:pt>
    <dgm:pt modelId="{7566A024-10A5-4134-92B3-14F04952540A}" type="parTrans" cxnId="{F3C59280-C6E0-4EB8-935F-13A32B239298}">
      <dgm:prSet/>
      <dgm:spPr/>
      <dgm:t>
        <a:bodyPr/>
        <a:lstStyle/>
        <a:p>
          <a:endParaRPr lang="en-GB"/>
        </a:p>
      </dgm:t>
    </dgm:pt>
    <dgm:pt modelId="{9C33F919-EA5D-4417-8799-C348373B063E}" type="sibTrans" cxnId="{F3C59280-C6E0-4EB8-935F-13A32B239298}">
      <dgm:prSet/>
      <dgm:spPr/>
      <dgm:t>
        <a:bodyPr/>
        <a:lstStyle/>
        <a:p>
          <a:endParaRPr lang="en-GB"/>
        </a:p>
      </dgm:t>
    </dgm:pt>
    <dgm:pt modelId="{465D4D95-E779-4BF1-A97C-E22F38E2EAAA}">
      <dgm:prSet phldrT="[Text]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Commodity Backed Warrants</a:t>
          </a:r>
          <a:endParaRPr lang="en-GB" dirty="0"/>
        </a:p>
      </dgm:t>
    </dgm:pt>
    <dgm:pt modelId="{C7977CA2-BDCC-41EF-A453-5B4BDAEFF3D0}" type="parTrans" cxnId="{75FFB6B8-B6E8-452E-B85A-472ABDE9E419}">
      <dgm:prSet/>
      <dgm:spPr/>
      <dgm:t>
        <a:bodyPr/>
        <a:lstStyle/>
        <a:p>
          <a:endParaRPr lang="en-GB"/>
        </a:p>
      </dgm:t>
    </dgm:pt>
    <dgm:pt modelId="{3C1E20B6-A303-43C5-B496-E6F97D952861}" type="sibTrans" cxnId="{75FFB6B8-B6E8-452E-B85A-472ABDE9E419}">
      <dgm:prSet/>
      <dgm:spPr/>
      <dgm:t>
        <a:bodyPr/>
        <a:lstStyle/>
        <a:p>
          <a:endParaRPr lang="en-GB"/>
        </a:p>
      </dgm:t>
    </dgm:pt>
    <dgm:pt modelId="{BD07AE8B-B9CD-497C-BBC6-CCEF0DD5341B}">
      <dgm:prSet phldrT="[Text]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Government Strategic Food Reserve</a:t>
          </a:r>
          <a:endParaRPr lang="en-GB" dirty="0"/>
        </a:p>
      </dgm:t>
    </dgm:pt>
    <dgm:pt modelId="{6C919097-A22E-4B3E-8696-9CC0B70C858F}" type="parTrans" cxnId="{28D2D5AC-0DEE-4F81-84EB-99CB80E600FC}">
      <dgm:prSet/>
      <dgm:spPr/>
      <dgm:t>
        <a:bodyPr/>
        <a:lstStyle/>
        <a:p>
          <a:endParaRPr lang="en-GB"/>
        </a:p>
      </dgm:t>
    </dgm:pt>
    <dgm:pt modelId="{EA25A05C-D920-4D88-BC4C-0811D9A12942}" type="sibTrans" cxnId="{28D2D5AC-0DEE-4F81-84EB-99CB80E600FC}">
      <dgm:prSet/>
      <dgm:spPr/>
      <dgm:t>
        <a:bodyPr/>
        <a:lstStyle/>
        <a:p>
          <a:endParaRPr lang="en-GB"/>
        </a:p>
      </dgm:t>
    </dgm:pt>
    <dgm:pt modelId="{74ED4F0A-0FBA-43D5-9732-30CF227C2A3F}">
      <dgm:prSet phldrT="[Text]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Repos, Forwards &amp; Futures</a:t>
          </a:r>
          <a:endParaRPr lang="en-GB" dirty="0"/>
        </a:p>
      </dgm:t>
    </dgm:pt>
    <dgm:pt modelId="{A239095D-F6B6-423E-95D8-336D73CF6EEE}" type="parTrans" cxnId="{CF51E9EC-9944-485D-85B6-1BCF35890D06}">
      <dgm:prSet/>
      <dgm:spPr/>
      <dgm:t>
        <a:bodyPr/>
        <a:lstStyle/>
        <a:p>
          <a:endParaRPr lang="en-GB"/>
        </a:p>
      </dgm:t>
    </dgm:pt>
    <dgm:pt modelId="{F3870B04-6802-4B4E-91E4-6870BF46009C}" type="sibTrans" cxnId="{CF51E9EC-9944-485D-85B6-1BCF35890D06}">
      <dgm:prSet/>
      <dgm:spPr/>
      <dgm:t>
        <a:bodyPr/>
        <a:lstStyle/>
        <a:p>
          <a:endParaRPr lang="en-GB"/>
        </a:p>
      </dgm:t>
    </dgm:pt>
    <dgm:pt modelId="{FBFC8CCD-B1FA-4C8C-9ECC-36B3E4BAC5B6}">
      <dgm:prSet phldrT="[Text]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Commercial Farms</a:t>
          </a:r>
          <a:endParaRPr lang="en-GB" dirty="0"/>
        </a:p>
      </dgm:t>
    </dgm:pt>
    <dgm:pt modelId="{C2474321-C3F3-47CA-A888-D09DBF20E635}" type="parTrans" cxnId="{F273C203-AAA1-417F-B36F-A5F04B948159}">
      <dgm:prSet/>
      <dgm:spPr/>
      <dgm:t>
        <a:bodyPr/>
        <a:lstStyle/>
        <a:p>
          <a:endParaRPr lang="en-GB"/>
        </a:p>
      </dgm:t>
    </dgm:pt>
    <dgm:pt modelId="{1249CDF1-CD40-44BB-968D-DDABB2B9A7E8}" type="sibTrans" cxnId="{F273C203-AAA1-417F-B36F-A5F04B948159}">
      <dgm:prSet/>
      <dgm:spPr/>
      <dgm:t>
        <a:bodyPr/>
        <a:lstStyle/>
        <a:p>
          <a:endParaRPr lang="en-GB"/>
        </a:p>
      </dgm:t>
    </dgm:pt>
    <dgm:pt modelId="{7DA0D505-3025-4103-A523-B646290F0654}">
      <dgm:prSet phldrT="[Text]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School Feeding Program</a:t>
          </a:r>
          <a:endParaRPr lang="en-GB" dirty="0"/>
        </a:p>
      </dgm:t>
    </dgm:pt>
    <dgm:pt modelId="{A9927D2A-DBB6-4BAF-93F7-AEA9D5306953}" type="parTrans" cxnId="{3AF241B7-3898-40CB-B23D-804F8E1F4E81}">
      <dgm:prSet/>
      <dgm:spPr/>
      <dgm:t>
        <a:bodyPr/>
        <a:lstStyle/>
        <a:p>
          <a:endParaRPr lang="en-GB"/>
        </a:p>
      </dgm:t>
    </dgm:pt>
    <dgm:pt modelId="{C3AC07C1-8335-42C2-9BD1-8748EB21C86F}" type="sibTrans" cxnId="{3AF241B7-3898-40CB-B23D-804F8E1F4E81}">
      <dgm:prSet/>
      <dgm:spPr/>
      <dgm:t>
        <a:bodyPr/>
        <a:lstStyle/>
        <a:p>
          <a:endParaRPr lang="en-GB"/>
        </a:p>
      </dgm:t>
    </dgm:pt>
    <dgm:pt modelId="{74BDF773-0332-4948-9425-CCF55AA94FFC}">
      <dgm:prSet phldrT="[Text]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Relief Programs</a:t>
          </a:r>
          <a:endParaRPr lang="en-GB" dirty="0"/>
        </a:p>
      </dgm:t>
    </dgm:pt>
    <dgm:pt modelId="{CC8E2443-E1B1-4022-B588-47EF7479C242}" type="parTrans" cxnId="{C9183ADB-DC05-4E62-8DC9-8CE402983ADC}">
      <dgm:prSet/>
      <dgm:spPr/>
      <dgm:t>
        <a:bodyPr/>
        <a:lstStyle/>
        <a:p>
          <a:endParaRPr lang="en-GB"/>
        </a:p>
      </dgm:t>
    </dgm:pt>
    <dgm:pt modelId="{62AF7E56-D1BF-4ECB-930A-CF5CBAEBEC68}" type="sibTrans" cxnId="{C9183ADB-DC05-4E62-8DC9-8CE402983ADC}">
      <dgm:prSet/>
      <dgm:spPr/>
      <dgm:t>
        <a:bodyPr/>
        <a:lstStyle/>
        <a:p>
          <a:endParaRPr lang="en-GB"/>
        </a:p>
      </dgm:t>
    </dgm:pt>
    <dgm:pt modelId="{2C3F46DF-8342-40A8-B03D-E41DBE0D610E}">
      <dgm:prSet phldrT="[Text]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Blue Chip Corporates</a:t>
          </a:r>
          <a:endParaRPr lang="en-GB" dirty="0"/>
        </a:p>
      </dgm:t>
    </dgm:pt>
    <dgm:pt modelId="{649F7A18-8423-4093-9720-BCA5614FD1C2}" type="parTrans" cxnId="{7CAB38BC-5F82-40CA-AF3E-251FB6CE4824}">
      <dgm:prSet/>
      <dgm:spPr/>
      <dgm:t>
        <a:bodyPr/>
        <a:lstStyle/>
        <a:p>
          <a:endParaRPr lang="en-GB"/>
        </a:p>
      </dgm:t>
    </dgm:pt>
    <dgm:pt modelId="{E7637888-5B72-4F7D-83AB-3ED4116E264A}" type="sibTrans" cxnId="{7CAB38BC-5F82-40CA-AF3E-251FB6CE4824}">
      <dgm:prSet/>
      <dgm:spPr/>
      <dgm:t>
        <a:bodyPr/>
        <a:lstStyle/>
        <a:p>
          <a:endParaRPr lang="en-GB"/>
        </a:p>
      </dgm:t>
    </dgm:pt>
    <dgm:pt modelId="{F2449804-4059-44F5-8593-8A587EEDA778}">
      <dgm:prSet phldrT="[Text]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SMEs</a:t>
          </a:r>
          <a:endParaRPr lang="en-GB" dirty="0"/>
        </a:p>
      </dgm:t>
    </dgm:pt>
    <dgm:pt modelId="{AC3EFD60-A45B-4439-91DF-CB56916BCE98}" type="parTrans" cxnId="{9C32D51C-8857-46DF-862E-20D51D643116}">
      <dgm:prSet/>
      <dgm:spPr/>
      <dgm:t>
        <a:bodyPr/>
        <a:lstStyle/>
        <a:p>
          <a:endParaRPr lang="en-GB"/>
        </a:p>
      </dgm:t>
    </dgm:pt>
    <dgm:pt modelId="{4C9ACB52-82AE-4226-9EAE-660C5D5C481F}" type="sibTrans" cxnId="{9C32D51C-8857-46DF-862E-20D51D643116}">
      <dgm:prSet/>
      <dgm:spPr/>
      <dgm:t>
        <a:bodyPr/>
        <a:lstStyle/>
        <a:p>
          <a:endParaRPr lang="en-GB"/>
        </a:p>
      </dgm:t>
    </dgm:pt>
    <dgm:pt modelId="{C6374183-4905-4A3F-AD66-8375ED759A72}">
      <dgm:prSet phldrT="[Text]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mtClean="0"/>
            <a:t>Credit</a:t>
          </a:r>
          <a:r>
            <a:rPr lang="en-US" dirty="0" smtClean="0"/>
            <a:t>, Bonds &amp; Loans</a:t>
          </a:r>
          <a:endParaRPr lang="en-GB" dirty="0"/>
        </a:p>
      </dgm:t>
    </dgm:pt>
    <dgm:pt modelId="{4FBB8245-4399-4F56-B548-17252F1A3050}" type="parTrans" cxnId="{72ABBFA4-189E-47C8-858E-24784AF56A1B}">
      <dgm:prSet/>
      <dgm:spPr/>
      <dgm:t>
        <a:bodyPr/>
        <a:lstStyle/>
        <a:p>
          <a:endParaRPr lang="en-GB"/>
        </a:p>
      </dgm:t>
    </dgm:pt>
    <dgm:pt modelId="{D3DD8593-8B8D-495A-BAB1-E7D3D4C98CD8}" type="sibTrans" cxnId="{72ABBFA4-189E-47C8-858E-24784AF56A1B}">
      <dgm:prSet/>
      <dgm:spPr/>
      <dgm:t>
        <a:bodyPr/>
        <a:lstStyle/>
        <a:p>
          <a:endParaRPr lang="en-GB"/>
        </a:p>
      </dgm:t>
    </dgm:pt>
    <dgm:pt modelId="{01B38012-B102-4E3B-9BF8-375336833159}" type="pres">
      <dgm:prSet presAssocID="{DE746EFE-F4F3-4150-AF2C-BF88BCD5ACD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21DB7127-BFCA-453A-93BE-64073C55C126}" type="pres">
      <dgm:prSet presAssocID="{7EFFBC61-F9A2-4DD3-976E-6F78583D1CB8}" presName="vertOne" presStyleCnt="0"/>
      <dgm:spPr/>
    </dgm:pt>
    <dgm:pt modelId="{AFE9F6BD-494C-4470-813E-916911FE86F8}" type="pres">
      <dgm:prSet presAssocID="{7EFFBC61-F9A2-4DD3-976E-6F78583D1CB8}" presName="txOne" presStyleLbl="node0" presStyleIdx="0" presStyleCnt="1" custLinFactX="-100000" custLinFactY="-91645" custLinFactNeighborX="-105560" custLinFactNeighborY="-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E13836D-D66F-4D2E-8C7C-5C31D766EF7A}" type="pres">
      <dgm:prSet presAssocID="{7EFFBC61-F9A2-4DD3-976E-6F78583D1CB8}" presName="parTransOne" presStyleCnt="0"/>
      <dgm:spPr/>
    </dgm:pt>
    <dgm:pt modelId="{A5E041F0-ACC0-47A6-8F24-AA5B66970958}" type="pres">
      <dgm:prSet presAssocID="{7EFFBC61-F9A2-4DD3-976E-6F78583D1CB8}" presName="horzOne" presStyleCnt="0"/>
      <dgm:spPr/>
    </dgm:pt>
    <dgm:pt modelId="{6B97B024-0851-44BF-BF2E-149ABE66B703}" type="pres">
      <dgm:prSet presAssocID="{C6374183-4905-4A3F-AD66-8375ED759A72}" presName="vertTwo" presStyleCnt="0"/>
      <dgm:spPr/>
    </dgm:pt>
    <dgm:pt modelId="{FF00E52C-7D06-41FA-ADA4-EAC37D49121F}" type="pres">
      <dgm:prSet presAssocID="{C6374183-4905-4A3F-AD66-8375ED759A72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961E114-C82B-43F0-80B6-6F8C7F7DBB36}" type="pres">
      <dgm:prSet presAssocID="{C6374183-4905-4A3F-AD66-8375ED759A72}" presName="parTransTwo" presStyleCnt="0"/>
      <dgm:spPr/>
    </dgm:pt>
    <dgm:pt modelId="{6689B1E8-6DEC-4FAA-89B2-DEFCEC586555}" type="pres">
      <dgm:prSet presAssocID="{C6374183-4905-4A3F-AD66-8375ED759A72}" presName="horzTwo" presStyleCnt="0"/>
      <dgm:spPr/>
    </dgm:pt>
    <dgm:pt modelId="{BF9005E4-24A7-4F58-8265-A01CC3366D98}" type="pres">
      <dgm:prSet presAssocID="{03EA0FF3-68D7-4E5D-BB20-8C4549D9B61B}" presName="vertThree" presStyleCnt="0"/>
      <dgm:spPr/>
    </dgm:pt>
    <dgm:pt modelId="{DF59C98B-3767-4815-9B8F-03DF8C8E17EE}" type="pres">
      <dgm:prSet presAssocID="{03EA0FF3-68D7-4E5D-BB20-8C4549D9B61B}" presName="txThree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9DC7F2C-4442-40DE-829D-8E8EF040B6D5}" type="pres">
      <dgm:prSet presAssocID="{03EA0FF3-68D7-4E5D-BB20-8C4549D9B61B}" presName="horzThree" presStyleCnt="0"/>
      <dgm:spPr/>
    </dgm:pt>
    <dgm:pt modelId="{8C6F6794-F024-45B5-8696-4900A321851F}" type="pres">
      <dgm:prSet presAssocID="{9C33F919-EA5D-4417-8799-C348373B063E}" presName="sibSpaceThree" presStyleCnt="0"/>
      <dgm:spPr/>
    </dgm:pt>
    <dgm:pt modelId="{CF044FB6-1393-40E2-85DA-D56612361546}" type="pres">
      <dgm:prSet presAssocID="{FBFC8CCD-B1FA-4C8C-9ECC-36B3E4BAC5B6}" presName="vertThree" presStyleCnt="0"/>
      <dgm:spPr/>
    </dgm:pt>
    <dgm:pt modelId="{8F26E530-EC86-4C8C-B1E6-F6B39ADF7B09}" type="pres">
      <dgm:prSet presAssocID="{FBFC8CCD-B1FA-4C8C-9ECC-36B3E4BAC5B6}" presName="txThree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8AC1DC5-4D18-4998-B086-4E8BBC77DFDC}" type="pres">
      <dgm:prSet presAssocID="{FBFC8CCD-B1FA-4C8C-9ECC-36B3E4BAC5B6}" presName="horzThree" presStyleCnt="0"/>
      <dgm:spPr/>
    </dgm:pt>
    <dgm:pt modelId="{848A605A-55F4-42B2-9251-4EB7F795B7F3}" type="pres">
      <dgm:prSet presAssocID="{D3DD8593-8B8D-495A-BAB1-E7D3D4C98CD8}" presName="sibSpaceTwo" presStyleCnt="0"/>
      <dgm:spPr/>
    </dgm:pt>
    <dgm:pt modelId="{CA0E5ABD-402D-4859-A293-C90266CDFAAF}" type="pres">
      <dgm:prSet presAssocID="{465D4D95-E779-4BF1-A97C-E22F38E2EAAA}" presName="vertTwo" presStyleCnt="0"/>
      <dgm:spPr/>
    </dgm:pt>
    <dgm:pt modelId="{ADC9C43B-82FE-46CC-B66D-7FB8656C6974}" type="pres">
      <dgm:prSet presAssocID="{465D4D95-E779-4BF1-A97C-E22F38E2EAAA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E07DC47-4D08-46E2-8FAD-90635C620242}" type="pres">
      <dgm:prSet presAssocID="{465D4D95-E779-4BF1-A97C-E22F38E2EAAA}" presName="parTransTwo" presStyleCnt="0"/>
      <dgm:spPr/>
    </dgm:pt>
    <dgm:pt modelId="{FF17C0F6-F295-4A85-A3EB-4DAFAE80AE73}" type="pres">
      <dgm:prSet presAssocID="{465D4D95-E779-4BF1-A97C-E22F38E2EAAA}" presName="horzTwo" presStyleCnt="0"/>
      <dgm:spPr/>
    </dgm:pt>
    <dgm:pt modelId="{E551319B-A4F7-476E-B9EC-360F6A44B5C3}" type="pres">
      <dgm:prSet presAssocID="{BD07AE8B-B9CD-497C-BBC6-CCEF0DD5341B}" presName="vertThree" presStyleCnt="0"/>
      <dgm:spPr/>
    </dgm:pt>
    <dgm:pt modelId="{85F52C59-B6AA-4D3D-ACE0-676694509E68}" type="pres">
      <dgm:prSet presAssocID="{BD07AE8B-B9CD-497C-BBC6-CCEF0DD5341B}" presName="txThree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7AB25BE-4082-4109-ACE6-D34DFF3BEE5B}" type="pres">
      <dgm:prSet presAssocID="{BD07AE8B-B9CD-497C-BBC6-CCEF0DD5341B}" presName="horzThree" presStyleCnt="0"/>
      <dgm:spPr/>
    </dgm:pt>
    <dgm:pt modelId="{7BFB57F2-9827-4DEF-9F85-8EBC25ED9C74}" type="pres">
      <dgm:prSet presAssocID="{EA25A05C-D920-4D88-BC4C-0811D9A12942}" presName="sibSpaceThree" presStyleCnt="0"/>
      <dgm:spPr/>
    </dgm:pt>
    <dgm:pt modelId="{74CD0E2F-8488-4F9B-86F7-F7B9DA733BB4}" type="pres">
      <dgm:prSet presAssocID="{7DA0D505-3025-4103-A523-B646290F0654}" presName="vertThree" presStyleCnt="0"/>
      <dgm:spPr/>
    </dgm:pt>
    <dgm:pt modelId="{10A66450-21E2-42FB-8FFF-B45B00ACF5DD}" type="pres">
      <dgm:prSet presAssocID="{7DA0D505-3025-4103-A523-B646290F0654}" presName="txThree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0ADEB93-C7E9-4345-924D-904C6EAB8800}" type="pres">
      <dgm:prSet presAssocID="{7DA0D505-3025-4103-A523-B646290F0654}" presName="horzThree" presStyleCnt="0"/>
      <dgm:spPr/>
    </dgm:pt>
    <dgm:pt modelId="{1121E6EC-ED79-408A-BDC0-EBA6DD2004E8}" type="pres">
      <dgm:prSet presAssocID="{C3AC07C1-8335-42C2-9BD1-8748EB21C86F}" presName="sibSpaceThree" presStyleCnt="0"/>
      <dgm:spPr/>
    </dgm:pt>
    <dgm:pt modelId="{38EAC39B-60DA-4AC2-BAF3-38F12C897C12}" type="pres">
      <dgm:prSet presAssocID="{74BDF773-0332-4948-9425-CCF55AA94FFC}" presName="vertThree" presStyleCnt="0"/>
      <dgm:spPr/>
    </dgm:pt>
    <dgm:pt modelId="{1C194940-B13C-42C2-8CEC-0B6BDD464FB5}" type="pres">
      <dgm:prSet presAssocID="{74BDF773-0332-4948-9425-CCF55AA94FFC}" presName="txThree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04D6BCF-5693-4E30-B52F-193AB6047332}" type="pres">
      <dgm:prSet presAssocID="{74BDF773-0332-4948-9425-CCF55AA94FFC}" presName="horzThree" presStyleCnt="0"/>
      <dgm:spPr/>
    </dgm:pt>
    <dgm:pt modelId="{18120DB6-02E2-4808-91B6-CDE6B4554052}" type="pres">
      <dgm:prSet presAssocID="{3C1E20B6-A303-43C5-B496-E6F97D952861}" presName="sibSpaceTwo" presStyleCnt="0"/>
      <dgm:spPr/>
    </dgm:pt>
    <dgm:pt modelId="{88E44B11-45DD-4E27-A7AA-C6629005F119}" type="pres">
      <dgm:prSet presAssocID="{74ED4F0A-0FBA-43D5-9732-30CF227C2A3F}" presName="vertTwo" presStyleCnt="0"/>
      <dgm:spPr/>
    </dgm:pt>
    <dgm:pt modelId="{69E519B7-5FD0-4D11-A237-96EC4597C618}" type="pres">
      <dgm:prSet presAssocID="{74ED4F0A-0FBA-43D5-9732-30CF227C2A3F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CB28F8D-36EB-4DC1-95A1-BD7675091BAB}" type="pres">
      <dgm:prSet presAssocID="{74ED4F0A-0FBA-43D5-9732-30CF227C2A3F}" presName="parTransTwo" presStyleCnt="0"/>
      <dgm:spPr/>
    </dgm:pt>
    <dgm:pt modelId="{C53E9D3A-4D8D-44F9-8E62-BB15C8268192}" type="pres">
      <dgm:prSet presAssocID="{74ED4F0A-0FBA-43D5-9732-30CF227C2A3F}" presName="horzTwo" presStyleCnt="0"/>
      <dgm:spPr/>
    </dgm:pt>
    <dgm:pt modelId="{B48BF762-3ECB-4ADF-947D-6CB8E9C7B45A}" type="pres">
      <dgm:prSet presAssocID="{2C3F46DF-8342-40A8-B03D-E41DBE0D610E}" presName="vertThree" presStyleCnt="0"/>
      <dgm:spPr/>
    </dgm:pt>
    <dgm:pt modelId="{A29F895B-5C9F-4F96-BCAF-0ED627F97F95}" type="pres">
      <dgm:prSet presAssocID="{2C3F46DF-8342-40A8-B03D-E41DBE0D610E}" presName="txThree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E2C2937-94AD-4E82-BB8D-EE9DF55425F4}" type="pres">
      <dgm:prSet presAssocID="{2C3F46DF-8342-40A8-B03D-E41DBE0D610E}" presName="horzThree" presStyleCnt="0"/>
      <dgm:spPr/>
    </dgm:pt>
    <dgm:pt modelId="{4F1C6311-FC4F-4C25-B1A9-C2DCB23780E6}" type="pres">
      <dgm:prSet presAssocID="{E7637888-5B72-4F7D-83AB-3ED4116E264A}" presName="sibSpaceThree" presStyleCnt="0"/>
      <dgm:spPr/>
    </dgm:pt>
    <dgm:pt modelId="{60B99088-6949-452B-A538-1776204F4A85}" type="pres">
      <dgm:prSet presAssocID="{F2449804-4059-44F5-8593-8A587EEDA778}" presName="vertThree" presStyleCnt="0"/>
      <dgm:spPr/>
    </dgm:pt>
    <dgm:pt modelId="{8FFAD471-C851-4177-A80B-FADD6E88F4BE}" type="pres">
      <dgm:prSet presAssocID="{F2449804-4059-44F5-8593-8A587EEDA778}" presName="txThree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304A4C0-D677-422E-9D41-EE2097A8E387}" type="pres">
      <dgm:prSet presAssocID="{F2449804-4059-44F5-8593-8A587EEDA778}" presName="horzThree" presStyleCnt="0"/>
      <dgm:spPr/>
    </dgm:pt>
  </dgm:ptLst>
  <dgm:cxnLst>
    <dgm:cxn modelId="{9F50F4E7-DCEE-496D-903E-81F44B9A6171}" type="presOf" srcId="{F2449804-4059-44F5-8593-8A587EEDA778}" destId="{8FFAD471-C851-4177-A80B-FADD6E88F4BE}" srcOrd="0" destOrd="0" presId="urn:microsoft.com/office/officeart/2005/8/layout/hierarchy4"/>
    <dgm:cxn modelId="{79DE87C9-3A32-464A-8630-523D34F3833E}" type="presOf" srcId="{74BDF773-0332-4948-9425-CCF55AA94FFC}" destId="{1C194940-B13C-42C2-8CEC-0B6BDD464FB5}" srcOrd="0" destOrd="0" presId="urn:microsoft.com/office/officeart/2005/8/layout/hierarchy4"/>
    <dgm:cxn modelId="{FB45489A-4E73-4FC4-921B-0928306AEBEA}" type="presOf" srcId="{BD07AE8B-B9CD-497C-BBC6-CCEF0DD5341B}" destId="{85F52C59-B6AA-4D3D-ACE0-676694509E68}" srcOrd="0" destOrd="0" presId="urn:microsoft.com/office/officeart/2005/8/layout/hierarchy4"/>
    <dgm:cxn modelId="{72ABBFA4-189E-47C8-858E-24784AF56A1B}" srcId="{7EFFBC61-F9A2-4DD3-976E-6F78583D1CB8}" destId="{C6374183-4905-4A3F-AD66-8375ED759A72}" srcOrd="0" destOrd="0" parTransId="{4FBB8245-4399-4F56-B548-17252F1A3050}" sibTransId="{D3DD8593-8B8D-495A-BAB1-E7D3D4C98CD8}"/>
    <dgm:cxn modelId="{B3773A14-462B-43BE-8E0E-4C426898331C}" type="presOf" srcId="{03EA0FF3-68D7-4E5D-BB20-8C4549D9B61B}" destId="{DF59C98B-3767-4815-9B8F-03DF8C8E17EE}" srcOrd="0" destOrd="0" presId="urn:microsoft.com/office/officeart/2005/8/layout/hierarchy4"/>
    <dgm:cxn modelId="{7CAB38BC-5F82-40CA-AF3E-251FB6CE4824}" srcId="{74ED4F0A-0FBA-43D5-9732-30CF227C2A3F}" destId="{2C3F46DF-8342-40A8-B03D-E41DBE0D610E}" srcOrd="0" destOrd="0" parTransId="{649F7A18-8423-4093-9720-BCA5614FD1C2}" sibTransId="{E7637888-5B72-4F7D-83AB-3ED4116E264A}"/>
    <dgm:cxn modelId="{3E6CB5AF-A805-4CA6-8D17-E7EF0FF5F931}" type="presOf" srcId="{C6374183-4905-4A3F-AD66-8375ED759A72}" destId="{FF00E52C-7D06-41FA-ADA4-EAC37D49121F}" srcOrd="0" destOrd="0" presId="urn:microsoft.com/office/officeart/2005/8/layout/hierarchy4"/>
    <dgm:cxn modelId="{9ADCF880-C018-4CAB-B0D7-B2DB2118CC9C}" srcId="{DE746EFE-F4F3-4150-AF2C-BF88BCD5ACD5}" destId="{7EFFBC61-F9A2-4DD3-976E-6F78583D1CB8}" srcOrd="0" destOrd="0" parTransId="{A23AAB23-3D5B-4FA9-8121-F96AFE46E617}" sibTransId="{FB10A96E-BCBA-4737-B194-0EC8A6582329}"/>
    <dgm:cxn modelId="{45BC9ABE-4158-4095-A864-BC06BBB7C65D}" type="presOf" srcId="{74ED4F0A-0FBA-43D5-9732-30CF227C2A3F}" destId="{69E519B7-5FD0-4D11-A237-96EC4597C618}" srcOrd="0" destOrd="0" presId="urn:microsoft.com/office/officeart/2005/8/layout/hierarchy4"/>
    <dgm:cxn modelId="{F273C203-AAA1-417F-B36F-A5F04B948159}" srcId="{C6374183-4905-4A3F-AD66-8375ED759A72}" destId="{FBFC8CCD-B1FA-4C8C-9ECC-36B3E4BAC5B6}" srcOrd="1" destOrd="0" parTransId="{C2474321-C3F3-47CA-A888-D09DBF20E635}" sibTransId="{1249CDF1-CD40-44BB-968D-DDABB2B9A7E8}"/>
    <dgm:cxn modelId="{9C32D51C-8857-46DF-862E-20D51D643116}" srcId="{74ED4F0A-0FBA-43D5-9732-30CF227C2A3F}" destId="{F2449804-4059-44F5-8593-8A587EEDA778}" srcOrd="1" destOrd="0" parTransId="{AC3EFD60-A45B-4439-91DF-CB56916BCE98}" sibTransId="{4C9ACB52-82AE-4226-9EAE-660C5D5C481F}"/>
    <dgm:cxn modelId="{F417ADEA-E97D-4EDF-B4E2-F2DCC7102555}" type="presOf" srcId="{7EFFBC61-F9A2-4DD3-976E-6F78583D1CB8}" destId="{AFE9F6BD-494C-4470-813E-916911FE86F8}" srcOrd="0" destOrd="0" presId="urn:microsoft.com/office/officeart/2005/8/layout/hierarchy4"/>
    <dgm:cxn modelId="{E62C9605-066E-4BFB-84DE-CF3755FABDB1}" type="presOf" srcId="{2C3F46DF-8342-40A8-B03D-E41DBE0D610E}" destId="{A29F895B-5C9F-4F96-BCAF-0ED627F97F95}" srcOrd="0" destOrd="0" presId="urn:microsoft.com/office/officeart/2005/8/layout/hierarchy4"/>
    <dgm:cxn modelId="{CF51E9EC-9944-485D-85B6-1BCF35890D06}" srcId="{7EFFBC61-F9A2-4DD3-976E-6F78583D1CB8}" destId="{74ED4F0A-0FBA-43D5-9732-30CF227C2A3F}" srcOrd="2" destOrd="0" parTransId="{A239095D-F6B6-423E-95D8-336D73CF6EEE}" sibTransId="{F3870B04-6802-4B4E-91E4-6870BF46009C}"/>
    <dgm:cxn modelId="{3AF241B7-3898-40CB-B23D-804F8E1F4E81}" srcId="{465D4D95-E779-4BF1-A97C-E22F38E2EAAA}" destId="{7DA0D505-3025-4103-A523-B646290F0654}" srcOrd="1" destOrd="0" parTransId="{A9927D2A-DBB6-4BAF-93F7-AEA9D5306953}" sibTransId="{C3AC07C1-8335-42C2-9BD1-8748EB21C86F}"/>
    <dgm:cxn modelId="{75FFB6B8-B6E8-452E-B85A-472ABDE9E419}" srcId="{7EFFBC61-F9A2-4DD3-976E-6F78583D1CB8}" destId="{465D4D95-E779-4BF1-A97C-E22F38E2EAAA}" srcOrd="1" destOrd="0" parTransId="{C7977CA2-BDCC-41EF-A453-5B4BDAEFF3D0}" sibTransId="{3C1E20B6-A303-43C5-B496-E6F97D952861}"/>
    <dgm:cxn modelId="{4155C6B1-C52A-488C-9FE4-5DB848A52BF9}" type="presOf" srcId="{FBFC8CCD-B1FA-4C8C-9ECC-36B3E4BAC5B6}" destId="{8F26E530-EC86-4C8C-B1E6-F6B39ADF7B09}" srcOrd="0" destOrd="0" presId="urn:microsoft.com/office/officeart/2005/8/layout/hierarchy4"/>
    <dgm:cxn modelId="{C9183ADB-DC05-4E62-8DC9-8CE402983ADC}" srcId="{465D4D95-E779-4BF1-A97C-E22F38E2EAAA}" destId="{74BDF773-0332-4948-9425-CCF55AA94FFC}" srcOrd="2" destOrd="0" parTransId="{CC8E2443-E1B1-4022-B588-47EF7479C242}" sibTransId="{62AF7E56-D1BF-4ECB-930A-CF5CBAEBEC68}"/>
    <dgm:cxn modelId="{99D6F32E-4E2F-4596-BE24-CCD47E107124}" type="presOf" srcId="{465D4D95-E779-4BF1-A97C-E22F38E2EAAA}" destId="{ADC9C43B-82FE-46CC-B66D-7FB8656C6974}" srcOrd="0" destOrd="0" presId="urn:microsoft.com/office/officeart/2005/8/layout/hierarchy4"/>
    <dgm:cxn modelId="{6CC21F01-063B-44B7-A358-A66EA2A556D1}" type="presOf" srcId="{DE746EFE-F4F3-4150-AF2C-BF88BCD5ACD5}" destId="{01B38012-B102-4E3B-9BF8-375336833159}" srcOrd="0" destOrd="0" presId="urn:microsoft.com/office/officeart/2005/8/layout/hierarchy4"/>
    <dgm:cxn modelId="{F3C59280-C6E0-4EB8-935F-13A32B239298}" srcId="{C6374183-4905-4A3F-AD66-8375ED759A72}" destId="{03EA0FF3-68D7-4E5D-BB20-8C4549D9B61B}" srcOrd="0" destOrd="0" parTransId="{7566A024-10A5-4134-92B3-14F04952540A}" sibTransId="{9C33F919-EA5D-4417-8799-C348373B063E}"/>
    <dgm:cxn modelId="{0C317727-D07D-4DA0-8373-4CEA8927376B}" type="presOf" srcId="{7DA0D505-3025-4103-A523-B646290F0654}" destId="{10A66450-21E2-42FB-8FFF-B45B00ACF5DD}" srcOrd="0" destOrd="0" presId="urn:microsoft.com/office/officeart/2005/8/layout/hierarchy4"/>
    <dgm:cxn modelId="{28D2D5AC-0DEE-4F81-84EB-99CB80E600FC}" srcId="{465D4D95-E779-4BF1-A97C-E22F38E2EAAA}" destId="{BD07AE8B-B9CD-497C-BBC6-CCEF0DD5341B}" srcOrd="0" destOrd="0" parTransId="{6C919097-A22E-4B3E-8696-9CC0B70C858F}" sibTransId="{EA25A05C-D920-4D88-BC4C-0811D9A12942}"/>
    <dgm:cxn modelId="{E03ECBB1-2CD1-4EE4-B1C1-FF76269A4DE2}" type="presParOf" srcId="{01B38012-B102-4E3B-9BF8-375336833159}" destId="{21DB7127-BFCA-453A-93BE-64073C55C126}" srcOrd="0" destOrd="0" presId="urn:microsoft.com/office/officeart/2005/8/layout/hierarchy4"/>
    <dgm:cxn modelId="{1CDB957C-F5A3-42E6-958D-7C2DE4F5A6A2}" type="presParOf" srcId="{21DB7127-BFCA-453A-93BE-64073C55C126}" destId="{AFE9F6BD-494C-4470-813E-916911FE86F8}" srcOrd="0" destOrd="0" presId="urn:microsoft.com/office/officeart/2005/8/layout/hierarchy4"/>
    <dgm:cxn modelId="{55F6A217-8DBA-4C6F-8AE2-401D1E853995}" type="presParOf" srcId="{21DB7127-BFCA-453A-93BE-64073C55C126}" destId="{9E13836D-D66F-4D2E-8C7C-5C31D766EF7A}" srcOrd="1" destOrd="0" presId="urn:microsoft.com/office/officeart/2005/8/layout/hierarchy4"/>
    <dgm:cxn modelId="{BC73F8B7-949E-48F4-9519-B2D8E4BFAA06}" type="presParOf" srcId="{21DB7127-BFCA-453A-93BE-64073C55C126}" destId="{A5E041F0-ACC0-47A6-8F24-AA5B66970958}" srcOrd="2" destOrd="0" presId="urn:microsoft.com/office/officeart/2005/8/layout/hierarchy4"/>
    <dgm:cxn modelId="{F0C9FD33-7DC2-4026-A516-B9517766DA30}" type="presParOf" srcId="{A5E041F0-ACC0-47A6-8F24-AA5B66970958}" destId="{6B97B024-0851-44BF-BF2E-149ABE66B703}" srcOrd="0" destOrd="0" presId="urn:microsoft.com/office/officeart/2005/8/layout/hierarchy4"/>
    <dgm:cxn modelId="{B2DC1319-42E3-46E8-95A9-97D265A518EA}" type="presParOf" srcId="{6B97B024-0851-44BF-BF2E-149ABE66B703}" destId="{FF00E52C-7D06-41FA-ADA4-EAC37D49121F}" srcOrd="0" destOrd="0" presId="urn:microsoft.com/office/officeart/2005/8/layout/hierarchy4"/>
    <dgm:cxn modelId="{4A927341-3D5C-4CF0-8B80-596E9F5C0127}" type="presParOf" srcId="{6B97B024-0851-44BF-BF2E-149ABE66B703}" destId="{A961E114-C82B-43F0-80B6-6F8C7F7DBB36}" srcOrd="1" destOrd="0" presId="urn:microsoft.com/office/officeart/2005/8/layout/hierarchy4"/>
    <dgm:cxn modelId="{B5C5954A-233B-4A1F-A3C1-3E5D59316796}" type="presParOf" srcId="{6B97B024-0851-44BF-BF2E-149ABE66B703}" destId="{6689B1E8-6DEC-4FAA-89B2-DEFCEC586555}" srcOrd="2" destOrd="0" presId="urn:microsoft.com/office/officeart/2005/8/layout/hierarchy4"/>
    <dgm:cxn modelId="{D15353A2-2D52-4AD3-84A9-1676CA8F584B}" type="presParOf" srcId="{6689B1E8-6DEC-4FAA-89B2-DEFCEC586555}" destId="{BF9005E4-24A7-4F58-8265-A01CC3366D98}" srcOrd="0" destOrd="0" presId="urn:microsoft.com/office/officeart/2005/8/layout/hierarchy4"/>
    <dgm:cxn modelId="{99BB19A1-AE86-4EE4-863A-1CEDC7FC9417}" type="presParOf" srcId="{BF9005E4-24A7-4F58-8265-A01CC3366D98}" destId="{DF59C98B-3767-4815-9B8F-03DF8C8E17EE}" srcOrd="0" destOrd="0" presId="urn:microsoft.com/office/officeart/2005/8/layout/hierarchy4"/>
    <dgm:cxn modelId="{FC9FE0C5-3291-4078-A99F-3A58BB699A49}" type="presParOf" srcId="{BF9005E4-24A7-4F58-8265-A01CC3366D98}" destId="{99DC7F2C-4442-40DE-829D-8E8EF040B6D5}" srcOrd="1" destOrd="0" presId="urn:microsoft.com/office/officeart/2005/8/layout/hierarchy4"/>
    <dgm:cxn modelId="{D3E1B882-CC9C-437C-BF2B-FAEFE9ED9E2A}" type="presParOf" srcId="{6689B1E8-6DEC-4FAA-89B2-DEFCEC586555}" destId="{8C6F6794-F024-45B5-8696-4900A321851F}" srcOrd="1" destOrd="0" presId="urn:microsoft.com/office/officeart/2005/8/layout/hierarchy4"/>
    <dgm:cxn modelId="{5B8AA1D7-868D-423E-9E80-E3574725BE7B}" type="presParOf" srcId="{6689B1E8-6DEC-4FAA-89B2-DEFCEC586555}" destId="{CF044FB6-1393-40E2-85DA-D56612361546}" srcOrd="2" destOrd="0" presId="urn:microsoft.com/office/officeart/2005/8/layout/hierarchy4"/>
    <dgm:cxn modelId="{04FD8402-C380-498C-B9E8-933B49DA2E15}" type="presParOf" srcId="{CF044FB6-1393-40E2-85DA-D56612361546}" destId="{8F26E530-EC86-4C8C-B1E6-F6B39ADF7B09}" srcOrd="0" destOrd="0" presId="urn:microsoft.com/office/officeart/2005/8/layout/hierarchy4"/>
    <dgm:cxn modelId="{A9201A58-D0B1-46EB-8B66-81BFDDFD8FB0}" type="presParOf" srcId="{CF044FB6-1393-40E2-85DA-D56612361546}" destId="{B8AC1DC5-4D18-4998-B086-4E8BBC77DFDC}" srcOrd="1" destOrd="0" presId="urn:microsoft.com/office/officeart/2005/8/layout/hierarchy4"/>
    <dgm:cxn modelId="{4F8B8597-87F1-4EBB-A70C-47D23EE6E441}" type="presParOf" srcId="{A5E041F0-ACC0-47A6-8F24-AA5B66970958}" destId="{848A605A-55F4-42B2-9251-4EB7F795B7F3}" srcOrd="1" destOrd="0" presId="urn:microsoft.com/office/officeart/2005/8/layout/hierarchy4"/>
    <dgm:cxn modelId="{8C583CC5-1772-49D2-B259-0620F2A4C43E}" type="presParOf" srcId="{A5E041F0-ACC0-47A6-8F24-AA5B66970958}" destId="{CA0E5ABD-402D-4859-A293-C90266CDFAAF}" srcOrd="2" destOrd="0" presId="urn:microsoft.com/office/officeart/2005/8/layout/hierarchy4"/>
    <dgm:cxn modelId="{3C23C411-9CAA-43FF-9904-4A3B09331950}" type="presParOf" srcId="{CA0E5ABD-402D-4859-A293-C90266CDFAAF}" destId="{ADC9C43B-82FE-46CC-B66D-7FB8656C6974}" srcOrd="0" destOrd="0" presId="urn:microsoft.com/office/officeart/2005/8/layout/hierarchy4"/>
    <dgm:cxn modelId="{7FAEB8CA-C935-46B8-8018-9E0AD7D1E58F}" type="presParOf" srcId="{CA0E5ABD-402D-4859-A293-C90266CDFAAF}" destId="{FE07DC47-4D08-46E2-8FAD-90635C620242}" srcOrd="1" destOrd="0" presId="urn:microsoft.com/office/officeart/2005/8/layout/hierarchy4"/>
    <dgm:cxn modelId="{456B6673-E3E9-41BF-AFA6-8D0067E68741}" type="presParOf" srcId="{CA0E5ABD-402D-4859-A293-C90266CDFAAF}" destId="{FF17C0F6-F295-4A85-A3EB-4DAFAE80AE73}" srcOrd="2" destOrd="0" presId="urn:microsoft.com/office/officeart/2005/8/layout/hierarchy4"/>
    <dgm:cxn modelId="{1623CD52-2EC7-4FAA-8334-8A1A735B7772}" type="presParOf" srcId="{FF17C0F6-F295-4A85-A3EB-4DAFAE80AE73}" destId="{E551319B-A4F7-476E-B9EC-360F6A44B5C3}" srcOrd="0" destOrd="0" presId="urn:microsoft.com/office/officeart/2005/8/layout/hierarchy4"/>
    <dgm:cxn modelId="{3CE17466-D666-470A-A96E-550D52632EE3}" type="presParOf" srcId="{E551319B-A4F7-476E-B9EC-360F6A44B5C3}" destId="{85F52C59-B6AA-4D3D-ACE0-676694509E68}" srcOrd="0" destOrd="0" presId="urn:microsoft.com/office/officeart/2005/8/layout/hierarchy4"/>
    <dgm:cxn modelId="{7F5909FB-2676-4B44-94EB-432241F34A63}" type="presParOf" srcId="{E551319B-A4F7-476E-B9EC-360F6A44B5C3}" destId="{F7AB25BE-4082-4109-ACE6-D34DFF3BEE5B}" srcOrd="1" destOrd="0" presId="urn:microsoft.com/office/officeart/2005/8/layout/hierarchy4"/>
    <dgm:cxn modelId="{E8E2D06D-B8FA-4850-B2D1-FEE814720591}" type="presParOf" srcId="{FF17C0F6-F295-4A85-A3EB-4DAFAE80AE73}" destId="{7BFB57F2-9827-4DEF-9F85-8EBC25ED9C74}" srcOrd="1" destOrd="0" presId="urn:microsoft.com/office/officeart/2005/8/layout/hierarchy4"/>
    <dgm:cxn modelId="{A401B917-FB0E-4111-A455-ABEC8522056F}" type="presParOf" srcId="{FF17C0F6-F295-4A85-A3EB-4DAFAE80AE73}" destId="{74CD0E2F-8488-4F9B-86F7-F7B9DA733BB4}" srcOrd="2" destOrd="0" presId="urn:microsoft.com/office/officeart/2005/8/layout/hierarchy4"/>
    <dgm:cxn modelId="{866FFD63-2BA0-4E8E-8546-8BB11205A6BD}" type="presParOf" srcId="{74CD0E2F-8488-4F9B-86F7-F7B9DA733BB4}" destId="{10A66450-21E2-42FB-8FFF-B45B00ACF5DD}" srcOrd="0" destOrd="0" presId="urn:microsoft.com/office/officeart/2005/8/layout/hierarchy4"/>
    <dgm:cxn modelId="{0AD68248-D7AA-4089-982A-02A399090387}" type="presParOf" srcId="{74CD0E2F-8488-4F9B-86F7-F7B9DA733BB4}" destId="{F0ADEB93-C7E9-4345-924D-904C6EAB8800}" srcOrd="1" destOrd="0" presId="urn:microsoft.com/office/officeart/2005/8/layout/hierarchy4"/>
    <dgm:cxn modelId="{EDBB7C3D-8CB2-4A6F-964C-43E26706335F}" type="presParOf" srcId="{FF17C0F6-F295-4A85-A3EB-4DAFAE80AE73}" destId="{1121E6EC-ED79-408A-BDC0-EBA6DD2004E8}" srcOrd="3" destOrd="0" presId="urn:microsoft.com/office/officeart/2005/8/layout/hierarchy4"/>
    <dgm:cxn modelId="{6369A213-6E2D-459D-A873-06A3D85C9434}" type="presParOf" srcId="{FF17C0F6-F295-4A85-A3EB-4DAFAE80AE73}" destId="{38EAC39B-60DA-4AC2-BAF3-38F12C897C12}" srcOrd="4" destOrd="0" presId="urn:microsoft.com/office/officeart/2005/8/layout/hierarchy4"/>
    <dgm:cxn modelId="{AF1C297C-2EA0-44C9-94E5-84910825F3FF}" type="presParOf" srcId="{38EAC39B-60DA-4AC2-BAF3-38F12C897C12}" destId="{1C194940-B13C-42C2-8CEC-0B6BDD464FB5}" srcOrd="0" destOrd="0" presId="urn:microsoft.com/office/officeart/2005/8/layout/hierarchy4"/>
    <dgm:cxn modelId="{9EE1F1E7-85B7-4F47-AD1B-52F59A1689D2}" type="presParOf" srcId="{38EAC39B-60DA-4AC2-BAF3-38F12C897C12}" destId="{304D6BCF-5693-4E30-B52F-193AB6047332}" srcOrd="1" destOrd="0" presId="urn:microsoft.com/office/officeart/2005/8/layout/hierarchy4"/>
    <dgm:cxn modelId="{75E90002-158E-4852-8553-D6E4DAD0293E}" type="presParOf" srcId="{A5E041F0-ACC0-47A6-8F24-AA5B66970958}" destId="{18120DB6-02E2-4808-91B6-CDE6B4554052}" srcOrd="3" destOrd="0" presId="urn:microsoft.com/office/officeart/2005/8/layout/hierarchy4"/>
    <dgm:cxn modelId="{0AC1ACEB-37D5-4DD7-BFDD-273045691479}" type="presParOf" srcId="{A5E041F0-ACC0-47A6-8F24-AA5B66970958}" destId="{88E44B11-45DD-4E27-A7AA-C6629005F119}" srcOrd="4" destOrd="0" presId="urn:microsoft.com/office/officeart/2005/8/layout/hierarchy4"/>
    <dgm:cxn modelId="{76F91640-9104-4E16-8087-3280BF8C4162}" type="presParOf" srcId="{88E44B11-45DD-4E27-A7AA-C6629005F119}" destId="{69E519B7-5FD0-4D11-A237-96EC4597C618}" srcOrd="0" destOrd="0" presId="urn:microsoft.com/office/officeart/2005/8/layout/hierarchy4"/>
    <dgm:cxn modelId="{82DCDF72-2AF7-4D1A-8DBE-6C24E4E2D3B7}" type="presParOf" srcId="{88E44B11-45DD-4E27-A7AA-C6629005F119}" destId="{4CB28F8D-36EB-4DC1-95A1-BD7675091BAB}" srcOrd="1" destOrd="0" presId="urn:microsoft.com/office/officeart/2005/8/layout/hierarchy4"/>
    <dgm:cxn modelId="{4C6E8FAD-211A-49FC-AE21-461E7598C346}" type="presParOf" srcId="{88E44B11-45DD-4E27-A7AA-C6629005F119}" destId="{C53E9D3A-4D8D-44F9-8E62-BB15C8268192}" srcOrd="2" destOrd="0" presId="urn:microsoft.com/office/officeart/2005/8/layout/hierarchy4"/>
    <dgm:cxn modelId="{F85D5C29-B7AA-4659-9AD9-BE79D7C544DD}" type="presParOf" srcId="{C53E9D3A-4D8D-44F9-8E62-BB15C8268192}" destId="{B48BF762-3ECB-4ADF-947D-6CB8E9C7B45A}" srcOrd="0" destOrd="0" presId="urn:microsoft.com/office/officeart/2005/8/layout/hierarchy4"/>
    <dgm:cxn modelId="{3EAA51A8-E9B5-491A-8903-5E5A7FE11115}" type="presParOf" srcId="{B48BF762-3ECB-4ADF-947D-6CB8E9C7B45A}" destId="{A29F895B-5C9F-4F96-BCAF-0ED627F97F95}" srcOrd="0" destOrd="0" presId="urn:microsoft.com/office/officeart/2005/8/layout/hierarchy4"/>
    <dgm:cxn modelId="{0D34586C-7446-4395-BACB-233139E7055C}" type="presParOf" srcId="{B48BF762-3ECB-4ADF-947D-6CB8E9C7B45A}" destId="{8E2C2937-94AD-4E82-BB8D-EE9DF55425F4}" srcOrd="1" destOrd="0" presId="urn:microsoft.com/office/officeart/2005/8/layout/hierarchy4"/>
    <dgm:cxn modelId="{A682BA78-93BE-4D17-B992-53841DD1337D}" type="presParOf" srcId="{C53E9D3A-4D8D-44F9-8E62-BB15C8268192}" destId="{4F1C6311-FC4F-4C25-B1A9-C2DCB23780E6}" srcOrd="1" destOrd="0" presId="urn:microsoft.com/office/officeart/2005/8/layout/hierarchy4"/>
    <dgm:cxn modelId="{07C467A6-0A75-4849-B068-8A3C0CD668DC}" type="presParOf" srcId="{C53E9D3A-4D8D-44F9-8E62-BB15C8268192}" destId="{60B99088-6949-452B-A538-1776204F4A85}" srcOrd="2" destOrd="0" presId="urn:microsoft.com/office/officeart/2005/8/layout/hierarchy4"/>
    <dgm:cxn modelId="{80910382-260F-4A1D-8984-85F00C4D2946}" type="presParOf" srcId="{60B99088-6949-452B-A538-1776204F4A85}" destId="{8FFAD471-C851-4177-A80B-FADD6E88F4BE}" srcOrd="0" destOrd="0" presId="urn:microsoft.com/office/officeart/2005/8/layout/hierarchy4"/>
    <dgm:cxn modelId="{8112C888-715C-404E-98E2-AFE2159D4E4C}" type="presParOf" srcId="{60B99088-6949-452B-A538-1776204F4A85}" destId="{C304A4C0-D677-422E-9D41-EE2097A8E38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7421B-55D4-4991-B8E8-9A69626A92D8}">
      <dsp:nvSpPr>
        <dsp:cNvPr id="0" name=""/>
        <dsp:cNvSpPr/>
      </dsp:nvSpPr>
      <dsp:spPr>
        <a:xfrm>
          <a:off x="2556" y="381986"/>
          <a:ext cx="3114440" cy="124577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latin typeface="Century Gothic" panose="020B0502020202020204" pitchFamily="34" charset="0"/>
            </a:rPr>
            <a:t>The Central Bank of Nigeria</a:t>
          </a:r>
        </a:p>
      </dsp:txBody>
      <dsp:txXfrm>
        <a:off x="625444" y="381986"/>
        <a:ext cx="1868664" cy="1245776"/>
      </dsp:txXfrm>
    </dsp:sp>
    <dsp:sp modelId="{49687A20-EED1-44E6-9A82-A5D7FC5417C3}">
      <dsp:nvSpPr>
        <dsp:cNvPr id="0" name=""/>
        <dsp:cNvSpPr/>
      </dsp:nvSpPr>
      <dsp:spPr>
        <a:xfrm>
          <a:off x="2805552" y="381986"/>
          <a:ext cx="3114440" cy="124577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Century Gothic" panose="020B0502020202020204" pitchFamily="34" charset="0"/>
            </a:rPr>
            <a:t>Bankers  Committee</a:t>
          </a:r>
        </a:p>
      </dsp:txBody>
      <dsp:txXfrm>
        <a:off x="3428440" y="381986"/>
        <a:ext cx="1868664" cy="1245776"/>
      </dsp:txXfrm>
    </dsp:sp>
    <dsp:sp modelId="{2C7D664E-3CD9-4277-A229-4E8F25EE09BE}">
      <dsp:nvSpPr>
        <dsp:cNvPr id="0" name=""/>
        <dsp:cNvSpPr/>
      </dsp:nvSpPr>
      <dsp:spPr>
        <a:xfrm>
          <a:off x="5608548" y="381986"/>
          <a:ext cx="3114440" cy="124577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latin typeface="Century Gothic" panose="020B0502020202020204" pitchFamily="34" charset="0"/>
            </a:rPr>
            <a:t>Federal Ministry of Agriculture and Rural Development</a:t>
          </a:r>
        </a:p>
      </dsp:txBody>
      <dsp:txXfrm>
        <a:off x="6231436" y="381986"/>
        <a:ext cx="1868664" cy="1245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C7FBC-463C-4DBF-9A1D-69A33075D40F}">
      <dsp:nvSpPr>
        <dsp:cNvPr id="0" name=""/>
        <dsp:cNvSpPr/>
      </dsp:nvSpPr>
      <dsp:spPr>
        <a:xfrm>
          <a:off x="1157285" y="402328"/>
          <a:ext cx="3113246" cy="129193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069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GB" sz="1600" b="1" kern="12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Fix the broken agricultural value chains </a:t>
          </a:r>
          <a:r>
            <a:rPr lang="en-GB" sz="1600" kern="12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to de-risk agricultural </a:t>
          </a:r>
          <a:r>
            <a:rPr lang="en-GB" sz="1600" kern="12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lending</a:t>
          </a:r>
          <a:endParaRPr lang="en-US" sz="1600" kern="1200" dirty="0"/>
        </a:p>
      </dsp:txBody>
      <dsp:txXfrm>
        <a:off x="1157285" y="402328"/>
        <a:ext cx="3113246" cy="1291932"/>
      </dsp:txXfrm>
    </dsp:sp>
    <dsp:sp modelId="{BE0AB4DA-88AE-431A-97A7-30C002148070}">
      <dsp:nvSpPr>
        <dsp:cNvPr id="0" name=""/>
        <dsp:cNvSpPr/>
      </dsp:nvSpPr>
      <dsp:spPr>
        <a:xfrm>
          <a:off x="323494" y="366773"/>
          <a:ext cx="1371604" cy="135652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2C9392-A219-43A2-97C6-624A75D05943}">
      <dsp:nvSpPr>
        <dsp:cNvPr id="0" name=""/>
        <dsp:cNvSpPr/>
      </dsp:nvSpPr>
      <dsp:spPr>
        <a:xfrm>
          <a:off x="5213945" y="813718"/>
          <a:ext cx="3413966" cy="129193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069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GB" sz="1600" b="1" kern="12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Mobilize finance for Nigerian agribusiness</a:t>
          </a:r>
          <a:r>
            <a:rPr lang="en-GB" sz="1600" kern="12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by using credit guarantees to address the risk of default</a:t>
          </a:r>
          <a:endParaRPr lang="en-US" sz="1600" kern="1200" dirty="0"/>
        </a:p>
      </dsp:txBody>
      <dsp:txXfrm>
        <a:off x="5213945" y="813718"/>
        <a:ext cx="3413966" cy="1291932"/>
      </dsp:txXfrm>
    </dsp:sp>
    <dsp:sp modelId="{577E42EE-E3A3-4C71-9130-F9EA13A21DB9}">
      <dsp:nvSpPr>
        <dsp:cNvPr id="0" name=""/>
        <dsp:cNvSpPr/>
      </dsp:nvSpPr>
      <dsp:spPr>
        <a:xfrm>
          <a:off x="4596561" y="865406"/>
          <a:ext cx="1289009" cy="135652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E78FB-639E-43AD-8BF2-C358890A29FC}">
      <dsp:nvSpPr>
        <dsp:cNvPr id="0" name=""/>
        <dsp:cNvSpPr/>
      </dsp:nvSpPr>
      <dsp:spPr>
        <a:xfrm>
          <a:off x="0" y="2074484"/>
          <a:ext cx="4378595" cy="129193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069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GB" sz="1600" b="1" kern="12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Provide technical assistance </a:t>
          </a:r>
          <a:r>
            <a:rPr lang="en-GB" sz="1600" kern="12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through capacity building across the value chains</a:t>
          </a:r>
          <a:endParaRPr lang="en-US" sz="1600" kern="1200" dirty="0"/>
        </a:p>
      </dsp:txBody>
      <dsp:txXfrm>
        <a:off x="0" y="2074484"/>
        <a:ext cx="4378595" cy="1291932"/>
      </dsp:txXfrm>
    </dsp:sp>
    <dsp:sp modelId="{1F35D953-752D-4106-A1A4-4F30A62DE22B}">
      <dsp:nvSpPr>
        <dsp:cNvPr id="0" name=""/>
        <dsp:cNvSpPr/>
      </dsp:nvSpPr>
      <dsp:spPr>
        <a:xfrm>
          <a:off x="113095" y="2285412"/>
          <a:ext cx="746886" cy="882516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D6E8E4-DD85-4DE1-8554-B3DE6A3586D7}">
      <dsp:nvSpPr>
        <dsp:cNvPr id="0" name=""/>
        <dsp:cNvSpPr/>
      </dsp:nvSpPr>
      <dsp:spPr>
        <a:xfrm>
          <a:off x="4752118" y="2748126"/>
          <a:ext cx="4134182" cy="129193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069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Century Gothic" panose="020B0502020202020204" pitchFamily="34" charset="0"/>
            </a:rPr>
            <a:t>Reduce the cost of borrowing</a:t>
          </a:r>
          <a:endParaRPr lang="en-GB" sz="1600" b="1" kern="1200" dirty="0">
            <a:latin typeface="Century Gothic" panose="020B0502020202020204" pitchFamily="34" charset="0"/>
          </a:endParaRPr>
        </a:p>
      </dsp:txBody>
      <dsp:txXfrm>
        <a:off x="4752118" y="2748126"/>
        <a:ext cx="4134182" cy="1291932"/>
      </dsp:txXfrm>
    </dsp:sp>
    <dsp:sp modelId="{3908982F-2C8D-4892-8992-FD35FD059CB0}">
      <dsp:nvSpPr>
        <dsp:cNvPr id="0" name=""/>
        <dsp:cNvSpPr/>
      </dsp:nvSpPr>
      <dsp:spPr>
        <a:xfrm>
          <a:off x="4579860" y="2611519"/>
          <a:ext cx="904352" cy="1356528"/>
        </a:xfrm>
        <a:prstGeom prst="rect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1E91C-D6B2-4191-9A35-9F715B774854}">
      <dsp:nvSpPr>
        <dsp:cNvPr id="0" name=""/>
        <dsp:cNvSpPr/>
      </dsp:nvSpPr>
      <dsp:spPr>
        <a:xfrm rot="21024087">
          <a:off x="1348721" y="922511"/>
          <a:ext cx="1137285" cy="1137285"/>
        </a:xfrm>
        <a:prstGeom prst="gear9">
          <a:avLst/>
        </a:prstGeom>
        <a:solidFill>
          <a:srgbClr val="0070C0"/>
        </a:solidFill>
        <a:ln>
          <a:noFill/>
        </a:ln>
        <a:effectLst/>
        <a:scene3d>
          <a:camera prst="perspectiveRelaxed">
            <a:rot lat="342135" lon="21300309" rev="1180797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  <a:sp3d extrusionH="28000" prstMaterial="matte"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Financial Institutions</a:t>
          </a:r>
        </a:p>
      </dsp:txBody>
      <dsp:txXfrm>
        <a:off x="1575708" y="1189054"/>
        <a:ext cx="679995" cy="584588"/>
      </dsp:txXfrm>
    </dsp:sp>
    <dsp:sp modelId="{09049392-D9B9-4763-9D44-B56A2AA4C908}">
      <dsp:nvSpPr>
        <dsp:cNvPr id="0" name=""/>
        <dsp:cNvSpPr/>
      </dsp:nvSpPr>
      <dsp:spPr>
        <a:xfrm>
          <a:off x="749869" y="664811"/>
          <a:ext cx="827116" cy="827116"/>
        </a:xfrm>
        <a:prstGeom prst="gear6">
          <a:avLst/>
        </a:prstGeom>
        <a:solidFill>
          <a:srgbClr val="92D050"/>
        </a:solidFill>
        <a:ln>
          <a:noFill/>
        </a:ln>
        <a:effectLst/>
        <a:scene3d>
          <a:camera prst="perspectiveRelaxed">
            <a:rot lat="342135" lon="21300309" rev="1180797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  <a:sp3d extrusionH="28000" prstMaterial="matte"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NIRSAL</a:t>
          </a:r>
        </a:p>
      </dsp:txBody>
      <dsp:txXfrm>
        <a:off x="958098" y="874298"/>
        <a:ext cx="410658" cy="408142"/>
      </dsp:txXfrm>
    </dsp:sp>
    <dsp:sp modelId="{4184E26D-0CEA-4231-B383-3705A11B8732}">
      <dsp:nvSpPr>
        <dsp:cNvPr id="0" name=""/>
        <dsp:cNvSpPr/>
      </dsp:nvSpPr>
      <dsp:spPr>
        <a:xfrm>
          <a:off x="1267518" y="215303"/>
          <a:ext cx="810405" cy="810405"/>
        </a:xfrm>
        <a:prstGeom prst="gear6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perspectiveRelaxed">
            <a:rot lat="342135" lon="21300309" rev="1180797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  <a:sp3d extrusionH="28000" prstMaterial="matte"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Agriculture</a:t>
          </a:r>
        </a:p>
      </dsp:txBody>
      <dsp:txXfrm rot="900000">
        <a:off x="1445264" y="393049"/>
        <a:ext cx="454914" cy="454914"/>
      </dsp:txXfrm>
    </dsp:sp>
    <dsp:sp modelId="{4AA17123-44D2-480E-956D-7E7D705506F8}">
      <dsp:nvSpPr>
        <dsp:cNvPr id="0" name=""/>
        <dsp:cNvSpPr/>
      </dsp:nvSpPr>
      <dsp:spPr>
        <a:xfrm rot="8215914">
          <a:off x="1216184" y="790060"/>
          <a:ext cx="1455725" cy="1455725"/>
        </a:xfrm>
        <a:prstGeom prst="circularArrow">
          <a:avLst>
            <a:gd name="adj1" fmla="val 4688"/>
            <a:gd name="adj2" fmla="val 299029"/>
            <a:gd name="adj3" fmla="val 2426390"/>
            <a:gd name="adj4" fmla="val 16070370"/>
            <a:gd name="adj5" fmla="val 5469"/>
          </a:avLst>
        </a:prstGeom>
        <a:solidFill>
          <a:schemeClr val="bg1"/>
        </a:solidFill>
        <a:ln>
          <a:noFill/>
        </a:ln>
        <a:effectLst/>
        <a:scene3d>
          <a:camera prst="perspectiveRelaxed">
            <a:rot lat="342135" lon="21300309" rev="1180797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08F61-C0CE-43A4-9D3A-1058FE657A18}">
      <dsp:nvSpPr>
        <dsp:cNvPr id="0" name=""/>
        <dsp:cNvSpPr/>
      </dsp:nvSpPr>
      <dsp:spPr>
        <a:xfrm rot="9425052">
          <a:off x="594215" y="487809"/>
          <a:ext cx="1057675" cy="105767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Relaxed">
            <a:rot lat="342135" lon="21300309" rev="1180797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B6F9F-E4FD-4298-9A6A-54154DC8B1E9}">
      <dsp:nvSpPr>
        <dsp:cNvPr id="0" name=""/>
        <dsp:cNvSpPr/>
      </dsp:nvSpPr>
      <dsp:spPr>
        <a:xfrm>
          <a:off x="1016511" y="-77316"/>
          <a:ext cx="1140387" cy="11403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bg1"/>
        </a:solidFill>
        <a:ln>
          <a:noFill/>
        </a:ln>
        <a:effectLst/>
        <a:scene3d>
          <a:camera prst="perspectiveRelaxed">
            <a:rot lat="342135" lon="21300309" rev="1180797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1E91C-D6B2-4191-9A35-9F715B774854}">
      <dsp:nvSpPr>
        <dsp:cNvPr id="0" name=""/>
        <dsp:cNvSpPr/>
      </dsp:nvSpPr>
      <dsp:spPr>
        <a:xfrm rot="21024087">
          <a:off x="1260688" y="329834"/>
          <a:ext cx="737034" cy="737034"/>
        </a:xfrm>
        <a:prstGeom prst="gear9">
          <a:avLst/>
        </a:prstGeom>
        <a:solidFill>
          <a:srgbClr val="92D050"/>
        </a:solidFill>
        <a:ln>
          <a:noFill/>
        </a:ln>
        <a:effectLst/>
        <a:scene3d>
          <a:camera prst="perspectiveRelaxed">
            <a:rot lat="342135" lon="21300309" rev="1180797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  <a:sp3d extrusionH="28000" prstMaterial="matte"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NIRSAL</a:t>
          </a:r>
        </a:p>
      </dsp:txBody>
      <dsp:txXfrm>
        <a:off x="1407790" y="502571"/>
        <a:ext cx="440680" cy="378850"/>
      </dsp:txXfrm>
    </dsp:sp>
    <dsp:sp modelId="{4AA17123-44D2-480E-956D-7E7D705506F8}">
      <dsp:nvSpPr>
        <dsp:cNvPr id="0" name=""/>
        <dsp:cNvSpPr/>
      </dsp:nvSpPr>
      <dsp:spPr>
        <a:xfrm rot="8215914">
          <a:off x="1304142" y="248158"/>
          <a:ext cx="906551" cy="906551"/>
        </a:xfrm>
        <a:prstGeom prst="circularArrow">
          <a:avLst>
            <a:gd name="adj1" fmla="val 4878"/>
            <a:gd name="adj2" fmla="val 312630"/>
            <a:gd name="adj3" fmla="val 2755747"/>
            <a:gd name="adj4" fmla="val 15859563"/>
            <a:gd name="adj5" fmla="val 5691"/>
          </a:avLst>
        </a:prstGeom>
        <a:solidFill>
          <a:schemeClr val="bg1"/>
        </a:solidFill>
        <a:ln>
          <a:noFill/>
        </a:ln>
        <a:effectLst/>
        <a:scene3d>
          <a:camera prst="perspectiveRelaxed">
            <a:rot lat="342135" lon="21300309" rev="1180797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1E91C-D6B2-4191-9A35-9F715B774854}">
      <dsp:nvSpPr>
        <dsp:cNvPr id="0" name=""/>
        <dsp:cNvSpPr/>
      </dsp:nvSpPr>
      <dsp:spPr>
        <a:xfrm rot="21024087">
          <a:off x="1260688" y="329834"/>
          <a:ext cx="737034" cy="737034"/>
        </a:xfrm>
        <a:prstGeom prst="gear9">
          <a:avLst/>
        </a:prstGeom>
        <a:solidFill>
          <a:srgbClr val="92D050"/>
        </a:solidFill>
        <a:ln>
          <a:noFill/>
        </a:ln>
        <a:effectLst/>
        <a:scene3d>
          <a:camera prst="perspectiveRelaxed">
            <a:rot lat="342135" lon="21300309" rev="1180797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  <a:sp3d extrusionH="28000" prstMaterial="matte"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NIRSAL</a:t>
          </a:r>
        </a:p>
      </dsp:txBody>
      <dsp:txXfrm>
        <a:off x="1407790" y="502571"/>
        <a:ext cx="440680" cy="378850"/>
      </dsp:txXfrm>
    </dsp:sp>
    <dsp:sp modelId="{4AA17123-44D2-480E-956D-7E7D705506F8}">
      <dsp:nvSpPr>
        <dsp:cNvPr id="0" name=""/>
        <dsp:cNvSpPr/>
      </dsp:nvSpPr>
      <dsp:spPr>
        <a:xfrm rot="8215914">
          <a:off x="1304142" y="248158"/>
          <a:ext cx="906551" cy="906551"/>
        </a:xfrm>
        <a:prstGeom prst="circularArrow">
          <a:avLst>
            <a:gd name="adj1" fmla="val 4878"/>
            <a:gd name="adj2" fmla="val 312630"/>
            <a:gd name="adj3" fmla="val 2755747"/>
            <a:gd name="adj4" fmla="val 15859563"/>
            <a:gd name="adj5" fmla="val 5691"/>
          </a:avLst>
        </a:prstGeom>
        <a:solidFill>
          <a:schemeClr val="bg1"/>
        </a:solidFill>
        <a:ln>
          <a:noFill/>
        </a:ln>
        <a:effectLst/>
        <a:scene3d>
          <a:camera prst="perspectiveRelaxed">
            <a:rot lat="342135" lon="21300309" rev="1180797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1E91C-D6B2-4191-9A35-9F715B774854}">
      <dsp:nvSpPr>
        <dsp:cNvPr id="0" name=""/>
        <dsp:cNvSpPr/>
      </dsp:nvSpPr>
      <dsp:spPr>
        <a:xfrm rot="21024087">
          <a:off x="1260688" y="329834"/>
          <a:ext cx="737034" cy="737034"/>
        </a:xfrm>
        <a:prstGeom prst="gear9">
          <a:avLst/>
        </a:prstGeom>
        <a:solidFill>
          <a:srgbClr val="92D050"/>
        </a:solidFill>
        <a:ln>
          <a:noFill/>
        </a:ln>
        <a:effectLst/>
        <a:scene3d>
          <a:camera prst="perspectiveRelaxed">
            <a:rot lat="342135" lon="21300309" rev="1180797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  <a:sp3d extrusionH="28000" prstMaterial="matte"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NIRSAL</a:t>
          </a:r>
        </a:p>
      </dsp:txBody>
      <dsp:txXfrm>
        <a:off x="1407790" y="502571"/>
        <a:ext cx="440680" cy="378850"/>
      </dsp:txXfrm>
    </dsp:sp>
    <dsp:sp modelId="{4AA17123-44D2-480E-956D-7E7D705506F8}">
      <dsp:nvSpPr>
        <dsp:cNvPr id="0" name=""/>
        <dsp:cNvSpPr/>
      </dsp:nvSpPr>
      <dsp:spPr>
        <a:xfrm rot="8215914">
          <a:off x="1304142" y="248158"/>
          <a:ext cx="906551" cy="906551"/>
        </a:xfrm>
        <a:prstGeom prst="circularArrow">
          <a:avLst>
            <a:gd name="adj1" fmla="val 4878"/>
            <a:gd name="adj2" fmla="val 312630"/>
            <a:gd name="adj3" fmla="val 2755747"/>
            <a:gd name="adj4" fmla="val 15859563"/>
            <a:gd name="adj5" fmla="val 5691"/>
          </a:avLst>
        </a:prstGeom>
        <a:solidFill>
          <a:schemeClr val="bg1"/>
        </a:solidFill>
        <a:ln>
          <a:noFill/>
        </a:ln>
        <a:effectLst/>
        <a:scene3d>
          <a:camera prst="perspectiveRelaxed">
            <a:rot lat="342135" lon="21300309" rev="1180797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1E91C-D6B2-4191-9A35-9F715B774854}">
      <dsp:nvSpPr>
        <dsp:cNvPr id="0" name=""/>
        <dsp:cNvSpPr/>
      </dsp:nvSpPr>
      <dsp:spPr>
        <a:xfrm rot="21024087">
          <a:off x="1260688" y="329834"/>
          <a:ext cx="737034" cy="737034"/>
        </a:xfrm>
        <a:prstGeom prst="gear9">
          <a:avLst/>
        </a:prstGeom>
        <a:solidFill>
          <a:srgbClr val="92D050"/>
        </a:solidFill>
        <a:ln>
          <a:noFill/>
        </a:ln>
        <a:effectLst/>
        <a:scene3d>
          <a:camera prst="perspectiveRelaxed">
            <a:rot lat="342135" lon="21300309" rev="1180797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  <a:sp3d extrusionH="28000" prstMaterial="matte"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NIRSAL</a:t>
          </a:r>
        </a:p>
      </dsp:txBody>
      <dsp:txXfrm>
        <a:off x="1407790" y="502571"/>
        <a:ext cx="440680" cy="378850"/>
      </dsp:txXfrm>
    </dsp:sp>
    <dsp:sp modelId="{4AA17123-44D2-480E-956D-7E7D705506F8}">
      <dsp:nvSpPr>
        <dsp:cNvPr id="0" name=""/>
        <dsp:cNvSpPr/>
      </dsp:nvSpPr>
      <dsp:spPr>
        <a:xfrm rot="8215914">
          <a:off x="1304142" y="248158"/>
          <a:ext cx="906551" cy="906551"/>
        </a:xfrm>
        <a:prstGeom prst="circularArrow">
          <a:avLst>
            <a:gd name="adj1" fmla="val 4878"/>
            <a:gd name="adj2" fmla="val 312630"/>
            <a:gd name="adj3" fmla="val 2755747"/>
            <a:gd name="adj4" fmla="val 15859563"/>
            <a:gd name="adj5" fmla="val 5691"/>
          </a:avLst>
        </a:prstGeom>
        <a:solidFill>
          <a:schemeClr val="bg1"/>
        </a:solidFill>
        <a:ln>
          <a:noFill/>
        </a:ln>
        <a:effectLst/>
        <a:scene3d>
          <a:camera prst="perspectiveRelaxed">
            <a:rot lat="342135" lon="21300309" rev="1180797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6E0A8-6724-4C07-9EFB-2D6DE8C3C0C7}">
      <dsp:nvSpPr>
        <dsp:cNvPr id="0" name=""/>
        <dsp:cNvSpPr/>
      </dsp:nvSpPr>
      <dsp:spPr>
        <a:xfrm>
          <a:off x="3474720" y="1829843"/>
          <a:ext cx="2879835" cy="249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925"/>
              </a:lnTo>
              <a:lnTo>
                <a:pt x="2879835" y="124925"/>
              </a:lnTo>
              <a:lnTo>
                <a:pt x="2879835" y="24985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68A4EA-CFAF-426C-9D64-5FF1D79B4AE2}">
      <dsp:nvSpPr>
        <dsp:cNvPr id="0" name=""/>
        <dsp:cNvSpPr/>
      </dsp:nvSpPr>
      <dsp:spPr>
        <a:xfrm>
          <a:off x="3474720" y="1829843"/>
          <a:ext cx="1550935" cy="249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925"/>
              </a:lnTo>
              <a:lnTo>
                <a:pt x="1550935" y="124925"/>
              </a:lnTo>
              <a:lnTo>
                <a:pt x="1550935" y="24985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3316F-D6F8-49C8-99E9-9940FCB2E651}">
      <dsp:nvSpPr>
        <dsp:cNvPr id="0" name=""/>
        <dsp:cNvSpPr/>
      </dsp:nvSpPr>
      <dsp:spPr>
        <a:xfrm>
          <a:off x="3474720" y="1829843"/>
          <a:ext cx="190565" cy="249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925"/>
              </a:lnTo>
              <a:lnTo>
                <a:pt x="190565" y="124925"/>
              </a:lnTo>
              <a:lnTo>
                <a:pt x="190565" y="2498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C295-597D-4F43-9D43-FF79F641C23C}">
      <dsp:nvSpPr>
        <dsp:cNvPr id="0" name=""/>
        <dsp:cNvSpPr/>
      </dsp:nvSpPr>
      <dsp:spPr>
        <a:xfrm>
          <a:off x="2257300" y="1829843"/>
          <a:ext cx="1217419" cy="249851"/>
        </a:xfrm>
        <a:custGeom>
          <a:avLst/>
          <a:gdLst/>
          <a:ahLst/>
          <a:cxnLst/>
          <a:rect l="0" t="0" r="0" b="0"/>
          <a:pathLst>
            <a:path>
              <a:moveTo>
                <a:pt x="1217419" y="0"/>
              </a:moveTo>
              <a:lnTo>
                <a:pt x="1217419" y="124925"/>
              </a:lnTo>
              <a:lnTo>
                <a:pt x="0" y="124925"/>
              </a:lnTo>
              <a:lnTo>
                <a:pt x="0" y="2498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41272-B42B-4B1C-8592-9550EC603EE5}">
      <dsp:nvSpPr>
        <dsp:cNvPr id="0" name=""/>
        <dsp:cNvSpPr/>
      </dsp:nvSpPr>
      <dsp:spPr>
        <a:xfrm>
          <a:off x="801808" y="1829843"/>
          <a:ext cx="2672911" cy="249851"/>
        </a:xfrm>
        <a:custGeom>
          <a:avLst/>
          <a:gdLst/>
          <a:ahLst/>
          <a:cxnLst/>
          <a:rect l="0" t="0" r="0" b="0"/>
          <a:pathLst>
            <a:path>
              <a:moveTo>
                <a:pt x="2672911" y="0"/>
              </a:moveTo>
              <a:lnTo>
                <a:pt x="2672911" y="124925"/>
              </a:lnTo>
              <a:lnTo>
                <a:pt x="0" y="124925"/>
              </a:lnTo>
              <a:lnTo>
                <a:pt x="0" y="24985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B62DFE-68A4-498F-90C4-B887F1EDDB7D}">
      <dsp:nvSpPr>
        <dsp:cNvPr id="0" name=""/>
        <dsp:cNvSpPr/>
      </dsp:nvSpPr>
      <dsp:spPr>
        <a:xfrm>
          <a:off x="2172487" y="1389420"/>
          <a:ext cx="2604464" cy="440422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  <a:latin typeface="Century Gothic" panose="020B0502020202020204" pitchFamily="34" charset="0"/>
              <a:ea typeface="Calibri" charset="0"/>
              <a:cs typeface="Calibri" charset="0"/>
            </a:rPr>
            <a:t>5 –Pillars of NIRSAL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172487" y="1389420"/>
        <a:ext cx="2604464" cy="440422"/>
      </dsp:txXfrm>
    </dsp:sp>
    <dsp:sp modelId="{D1D7F84C-F7F2-4BFD-BC4F-0BD631464B4A}">
      <dsp:nvSpPr>
        <dsp:cNvPr id="0" name=""/>
        <dsp:cNvSpPr/>
      </dsp:nvSpPr>
      <dsp:spPr>
        <a:xfrm>
          <a:off x="206923" y="2079694"/>
          <a:ext cx="1189769" cy="594884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>
              <a:solidFill>
                <a:prstClr val="black"/>
              </a:solidFill>
              <a:latin typeface="Century Gothic" panose="020B0502020202020204" pitchFamily="34" charset="0"/>
              <a:ea typeface="Calibri" charset="0"/>
              <a:cs typeface="Calibri" charset="0"/>
            </a:rPr>
            <a:t>Risk sharing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>
              <a:solidFill>
                <a:prstClr val="black"/>
              </a:solidFill>
              <a:latin typeface="Century Gothic" panose="020B0502020202020204" pitchFamily="34" charset="0"/>
              <a:ea typeface="Calibri" charset="0"/>
              <a:cs typeface="Calibri" charset="0"/>
            </a:rPr>
            <a:t>Facility </a:t>
          </a:r>
          <a:endParaRPr lang="en-US" sz="1300" kern="1200" dirty="0"/>
        </a:p>
      </dsp:txBody>
      <dsp:txXfrm>
        <a:off x="206923" y="2079694"/>
        <a:ext cx="1189769" cy="594884"/>
      </dsp:txXfrm>
    </dsp:sp>
    <dsp:sp modelId="{E433A032-DA8C-4786-BAEF-C2434E4F7515}">
      <dsp:nvSpPr>
        <dsp:cNvPr id="0" name=""/>
        <dsp:cNvSpPr/>
      </dsp:nvSpPr>
      <dsp:spPr>
        <a:xfrm>
          <a:off x="1662415" y="2079694"/>
          <a:ext cx="1189769" cy="594884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>
              <a:solidFill>
                <a:prstClr val="black"/>
              </a:solidFill>
              <a:latin typeface="Century Gothic" panose="020B0502020202020204" pitchFamily="34" charset="0"/>
              <a:ea typeface="Calibri" charset="0"/>
              <a:cs typeface="Calibri" charset="0"/>
            </a:rPr>
            <a:t>Insurance  Facility</a:t>
          </a:r>
          <a:endParaRPr lang="en-US" sz="1300" kern="1200" dirty="0"/>
        </a:p>
      </dsp:txBody>
      <dsp:txXfrm>
        <a:off x="1662415" y="2079694"/>
        <a:ext cx="1189769" cy="594884"/>
      </dsp:txXfrm>
    </dsp:sp>
    <dsp:sp modelId="{6555490E-D435-4A3C-8870-867E540F4B78}">
      <dsp:nvSpPr>
        <dsp:cNvPr id="0" name=""/>
        <dsp:cNvSpPr/>
      </dsp:nvSpPr>
      <dsp:spPr>
        <a:xfrm>
          <a:off x="3070400" y="2079694"/>
          <a:ext cx="1189769" cy="594884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>
              <a:solidFill>
                <a:prstClr val="black"/>
              </a:solidFill>
              <a:latin typeface="Century Gothic" panose="020B0502020202020204" pitchFamily="34" charset="0"/>
              <a:ea typeface="Calibri" charset="0"/>
              <a:cs typeface="Calibri" charset="0"/>
            </a:rPr>
            <a:t>Technical assistance facility </a:t>
          </a:r>
          <a:endParaRPr lang="en-GB" sz="1300" b="1" kern="1200" dirty="0">
            <a:solidFill>
              <a:srgbClr val="0070C0"/>
            </a:solidFill>
            <a:ea typeface="Calibri" charset="0"/>
            <a:cs typeface="Calibri" charset="0"/>
          </a:endParaRPr>
        </a:p>
      </dsp:txBody>
      <dsp:txXfrm>
        <a:off x="3070400" y="2079694"/>
        <a:ext cx="1189769" cy="594884"/>
      </dsp:txXfrm>
    </dsp:sp>
    <dsp:sp modelId="{13FBD8FC-3FEA-4DB2-B242-B1154F254D0E}">
      <dsp:nvSpPr>
        <dsp:cNvPr id="0" name=""/>
        <dsp:cNvSpPr/>
      </dsp:nvSpPr>
      <dsp:spPr>
        <a:xfrm>
          <a:off x="4430770" y="2079694"/>
          <a:ext cx="1189769" cy="594884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>
              <a:solidFill>
                <a:prstClr val="black"/>
              </a:solidFill>
              <a:latin typeface="Century Gothic" panose="020B0502020202020204" pitchFamily="34" charset="0"/>
              <a:ea typeface="Calibri" charset="0"/>
              <a:cs typeface="Calibri" charset="0"/>
            </a:rPr>
            <a:t>Agricultural bank rating scheme </a:t>
          </a:r>
          <a:endParaRPr lang="en-US" sz="1300" kern="1200" dirty="0"/>
        </a:p>
      </dsp:txBody>
      <dsp:txXfrm>
        <a:off x="4430770" y="2079694"/>
        <a:ext cx="1189769" cy="594884"/>
      </dsp:txXfrm>
    </dsp:sp>
    <dsp:sp modelId="{041D1A0D-65FB-4277-BCDE-465D4D350C67}">
      <dsp:nvSpPr>
        <dsp:cNvPr id="0" name=""/>
        <dsp:cNvSpPr/>
      </dsp:nvSpPr>
      <dsp:spPr>
        <a:xfrm>
          <a:off x="5759670" y="2079694"/>
          <a:ext cx="1189769" cy="594884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>
              <a:solidFill>
                <a:prstClr val="black"/>
              </a:solidFill>
              <a:latin typeface="Century Gothic" panose="020B0502020202020204" pitchFamily="34" charset="0"/>
              <a:ea typeface="Calibri" charset="0"/>
              <a:cs typeface="Calibri" charset="0"/>
            </a:rPr>
            <a:t>Bank incentive mechanism </a:t>
          </a:r>
          <a:endParaRPr lang="en-US" sz="1300" kern="1200" dirty="0"/>
        </a:p>
      </dsp:txBody>
      <dsp:txXfrm>
        <a:off x="5759670" y="2079694"/>
        <a:ext cx="1189769" cy="5948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9F6BD-494C-4470-813E-916911FE86F8}">
      <dsp:nvSpPr>
        <dsp:cNvPr id="0" name=""/>
        <dsp:cNvSpPr/>
      </dsp:nvSpPr>
      <dsp:spPr>
        <a:xfrm>
          <a:off x="0" y="0"/>
          <a:ext cx="5799888" cy="51088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Settlement Fund</a:t>
          </a:r>
          <a:endParaRPr lang="en-GB" sz="2200" kern="1200" dirty="0"/>
        </a:p>
      </dsp:txBody>
      <dsp:txXfrm>
        <a:off x="14963" y="14963"/>
        <a:ext cx="5769962" cy="480957"/>
      </dsp:txXfrm>
    </dsp:sp>
    <dsp:sp modelId="{FF00E52C-7D06-41FA-ADA4-EAC37D49121F}">
      <dsp:nvSpPr>
        <dsp:cNvPr id="0" name=""/>
        <dsp:cNvSpPr/>
      </dsp:nvSpPr>
      <dsp:spPr>
        <a:xfrm>
          <a:off x="1779" y="607833"/>
          <a:ext cx="1614418" cy="51088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Credit</a:t>
          </a:r>
          <a:r>
            <a:rPr lang="en-US" sz="1300" kern="1200" dirty="0" smtClean="0"/>
            <a:t>, Bonds &amp; Loans</a:t>
          </a:r>
          <a:endParaRPr lang="en-GB" sz="1300" kern="1200" dirty="0"/>
        </a:p>
      </dsp:txBody>
      <dsp:txXfrm>
        <a:off x="16742" y="622796"/>
        <a:ext cx="1584492" cy="480957"/>
      </dsp:txXfrm>
    </dsp:sp>
    <dsp:sp modelId="{DF59C98B-3767-4815-9B8F-03DF8C8E17EE}">
      <dsp:nvSpPr>
        <dsp:cNvPr id="0" name=""/>
        <dsp:cNvSpPr/>
      </dsp:nvSpPr>
      <dsp:spPr>
        <a:xfrm>
          <a:off x="1779" y="1214881"/>
          <a:ext cx="790606" cy="51088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Input Financing Programs</a:t>
          </a:r>
          <a:endParaRPr lang="en-GB" sz="800" kern="1200" dirty="0"/>
        </a:p>
      </dsp:txBody>
      <dsp:txXfrm>
        <a:off x="16742" y="1229844"/>
        <a:ext cx="760680" cy="480957"/>
      </dsp:txXfrm>
    </dsp:sp>
    <dsp:sp modelId="{8F26E530-EC86-4C8C-B1E6-F6B39ADF7B09}">
      <dsp:nvSpPr>
        <dsp:cNvPr id="0" name=""/>
        <dsp:cNvSpPr/>
      </dsp:nvSpPr>
      <dsp:spPr>
        <a:xfrm>
          <a:off x="825591" y="1214881"/>
          <a:ext cx="790606" cy="51088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Commercial Farms</a:t>
          </a:r>
          <a:endParaRPr lang="en-GB" sz="800" kern="1200" dirty="0"/>
        </a:p>
      </dsp:txBody>
      <dsp:txXfrm>
        <a:off x="840554" y="1229844"/>
        <a:ext cx="760680" cy="480957"/>
      </dsp:txXfrm>
    </dsp:sp>
    <dsp:sp modelId="{ADC9C43B-82FE-46CC-B66D-7FB8656C6974}">
      <dsp:nvSpPr>
        <dsp:cNvPr id="0" name=""/>
        <dsp:cNvSpPr/>
      </dsp:nvSpPr>
      <dsp:spPr>
        <a:xfrm>
          <a:off x="1682608" y="607833"/>
          <a:ext cx="2438230" cy="51088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Commodity Backed Warrants</a:t>
          </a:r>
          <a:endParaRPr lang="en-GB" sz="1300" kern="1200" dirty="0"/>
        </a:p>
      </dsp:txBody>
      <dsp:txXfrm>
        <a:off x="1697571" y="622796"/>
        <a:ext cx="2408304" cy="480957"/>
      </dsp:txXfrm>
    </dsp:sp>
    <dsp:sp modelId="{85F52C59-B6AA-4D3D-ACE0-676694509E68}">
      <dsp:nvSpPr>
        <dsp:cNvPr id="0" name=""/>
        <dsp:cNvSpPr/>
      </dsp:nvSpPr>
      <dsp:spPr>
        <a:xfrm>
          <a:off x="1682608" y="1214881"/>
          <a:ext cx="790606" cy="51088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Government Strategic Food Reserve</a:t>
          </a:r>
          <a:endParaRPr lang="en-GB" sz="800" kern="1200" dirty="0"/>
        </a:p>
      </dsp:txBody>
      <dsp:txXfrm>
        <a:off x="1697571" y="1229844"/>
        <a:ext cx="760680" cy="480957"/>
      </dsp:txXfrm>
    </dsp:sp>
    <dsp:sp modelId="{10A66450-21E2-42FB-8FFF-B45B00ACF5DD}">
      <dsp:nvSpPr>
        <dsp:cNvPr id="0" name=""/>
        <dsp:cNvSpPr/>
      </dsp:nvSpPr>
      <dsp:spPr>
        <a:xfrm>
          <a:off x="2506420" y="1214881"/>
          <a:ext cx="790606" cy="51088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School Feeding Program</a:t>
          </a:r>
          <a:endParaRPr lang="en-GB" sz="800" kern="1200" dirty="0"/>
        </a:p>
      </dsp:txBody>
      <dsp:txXfrm>
        <a:off x="2521383" y="1229844"/>
        <a:ext cx="760680" cy="480957"/>
      </dsp:txXfrm>
    </dsp:sp>
    <dsp:sp modelId="{1C194940-B13C-42C2-8CEC-0B6BDD464FB5}">
      <dsp:nvSpPr>
        <dsp:cNvPr id="0" name=""/>
        <dsp:cNvSpPr/>
      </dsp:nvSpPr>
      <dsp:spPr>
        <a:xfrm>
          <a:off x="3330232" y="1214881"/>
          <a:ext cx="790606" cy="51088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Relief Programs</a:t>
          </a:r>
          <a:endParaRPr lang="en-GB" sz="800" kern="1200" dirty="0"/>
        </a:p>
      </dsp:txBody>
      <dsp:txXfrm>
        <a:off x="3345195" y="1229844"/>
        <a:ext cx="760680" cy="480957"/>
      </dsp:txXfrm>
    </dsp:sp>
    <dsp:sp modelId="{69E519B7-5FD0-4D11-A237-96EC4597C618}">
      <dsp:nvSpPr>
        <dsp:cNvPr id="0" name=""/>
        <dsp:cNvSpPr/>
      </dsp:nvSpPr>
      <dsp:spPr>
        <a:xfrm>
          <a:off x="4187250" y="607833"/>
          <a:ext cx="1614418" cy="51088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Repos, Forwards &amp; Futures</a:t>
          </a:r>
          <a:endParaRPr lang="en-GB" sz="1300" kern="1200" dirty="0"/>
        </a:p>
      </dsp:txBody>
      <dsp:txXfrm>
        <a:off x="4202213" y="622796"/>
        <a:ext cx="1584492" cy="480957"/>
      </dsp:txXfrm>
    </dsp:sp>
    <dsp:sp modelId="{A29F895B-5C9F-4F96-BCAF-0ED627F97F95}">
      <dsp:nvSpPr>
        <dsp:cNvPr id="0" name=""/>
        <dsp:cNvSpPr/>
      </dsp:nvSpPr>
      <dsp:spPr>
        <a:xfrm>
          <a:off x="4187250" y="1214881"/>
          <a:ext cx="790606" cy="51088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Blue Chip Corporates</a:t>
          </a:r>
          <a:endParaRPr lang="en-GB" sz="800" kern="1200" dirty="0"/>
        </a:p>
      </dsp:txBody>
      <dsp:txXfrm>
        <a:off x="4202213" y="1229844"/>
        <a:ext cx="760680" cy="480957"/>
      </dsp:txXfrm>
    </dsp:sp>
    <dsp:sp modelId="{8FFAD471-C851-4177-A80B-FADD6E88F4BE}">
      <dsp:nvSpPr>
        <dsp:cNvPr id="0" name=""/>
        <dsp:cNvSpPr/>
      </dsp:nvSpPr>
      <dsp:spPr>
        <a:xfrm>
          <a:off x="5011061" y="1214881"/>
          <a:ext cx="790606" cy="51088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SMEs</a:t>
          </a:r>
          <a:endParaRPr lang="en-GB" sz="800" kern="1200" dirty="0"/>
        </a:p>
      </dsp:txBody>
      <dsp:txXfrm>
        <a:off x="5026024" y="1229844"/>
        <a:ext cx="760680" cy="480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1F789-7240-4264-A9BC-E48A2937E3B7}" type="datetimeFigureOut">
              <a:rPr lang="en-GB" smtClean="0"/>
              <a:pPr/>
              <a:t>05/05/2017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B4C68-B138-457A-9E0D-1A0EC3B7B9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64406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D51BF-1EC6-9945-95F4-EA164D87C20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4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2462-97AF-42A8-B4D5-18ABA84CD83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05/05/2017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EFF3-1512-4B0B-A303-06EB8BB7A7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457200" y="3573016"/>
            <a:ext cx="8254800" cy="1584176"/>
            <a:chOff x="457200" y="836712"/>
            <a:chExt cx="8254460" cy="288032"/>
          </a:xfrm>
        </p:grpSpPr>
        <p:sp>
          <p:nvSpPr>
            <p:cNvPr id="9" name="Rectangle 8"/>
            <p:cNvSpPr/>
            <p:nvPr/>
          </p:nvSpPr>
          <p:spPr>
            <a:xfrm>
              <a:off x="457200" y="836712"/>
              <a:ext cx="576000" cy="288032"/>
            </a:xfrm>
            <a:prstGeom prst="rect">
              <a:avLst/>
            </a:prstGeom>
            <a:solidFill>
              <a:srgbClr val="DD2E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33200" y="836712"/>
              <a:ext cx="7200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05200" y="836712"/>
              <a:ext cx="7606460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6" y="3573016"/>
            <a:ext cx="7416824" cy="15841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88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03220" y="2077945"/>
            <a:ext cx="3337560" cy="113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767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2593-67FF-45BB-81F3-CD0A99BCE37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05/05/2017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EFF3-1512-4B0B-A303-06EB8BB7A7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75120" y="5605919"/>
            <a:ext cx="2011680" cy="68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08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30" y="116632"/>
            <a:ext cx="6840760" cy="720080"/>
          </a:xfrm>
        </p:spPr>
        <p:txBody>
          <a:bodyPr>
            <a:normAutofit/>
          </a:bodyPr>
          <a:lstStyle>
            <a:lvl1pPr>
              <a:defRPr sz="1125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7FFC-6A28-42A8-9B06-94C4DC870E8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05/05/2017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EFF3-1512-4B0B-A303-06EB8BB7A7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3136" y="908720"/>
            <a:ext cx="9180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13136" y="944724"/>
            <a:ext cx="9180000" cy="0"/>
          </a:xfrm>
          <a:prstGeom prst="line">
            <a:avLst/>
          </a:prstGeom>
          <a:ln>
            <a:solidFill>
              <a:srgbClr val="DD2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512" y="6354032"/>
            <a:ext cx="9180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775" y="135274"/>
            <a:ext cx="2011680" cy="68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2604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0795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933D-7433-40C4-AC84-501B60B0802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05/05/2017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EFF3-1512-4B0B-A303-06EB8BB7A7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800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3635379"/>
            <a:ext cx="7280564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E348-C86F-4773-8440-5EDDE4FBC6C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F7CF-E33E-4049-90E1-9B1F10407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6692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3635379"/>
            <a:ext cx="7280564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E98C-E629-40B4-B150-81B68EF0A08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F7CF-E33E-4049-90E1-9B1F10407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668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045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57603"/>
            <a:ext cx="9144000" cy="985372"/>
          </a:xfrm>
          <a:solidFill>
            <a:schemeClr val="accent6"/>
          </a:solidFill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22" y="1364566"/>
            <a:ext cx="8496886" cy="4812397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3103" y="6356351"/>
            <a:ext cx="1816842" cy="365125"/>
          </a:xfrm>
          <a:solidFill>
            <a:schemeClr val="bg1"/>
          </a:solidFill>
        </p:spPr>
        <p:txBody>
          <a:bodyPr/>
          <a:lstStyle/>
          <a:p>
            <a:fld id="{CE7B6ED0-A99E-4171-A27C-DBDA942EEFDB}" type="datetimeFigureOut">
              <a:rPr lang="en-US" smtClean="0">
                <a:solidFill>
                  <a:prstClr val="black"/>
                </a:solidFill>
              </a:rPr>
              <a:pPr/>
              <a:t>5/5/2017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5629" y="6356351"/>
            <a:ext cx="2725264" cy="365125"/>
          </a:xfrm>
          <a:solidFill>
            <a:schemeClr val="bg1"/>
          </a:solidFill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2403" y="6356351"/>
            <a:ext cx="1816842" cy="365125"/>
          </a:xfrm>
          <a:solidFill>
            <a:schemeClr val="bg1"/>
          </a:solidFill>
        </p:spPr>
        <p:txBody>
          <a:bodyPr/>
          <a:lstStyle/>
          <a:p>
            <a:fld id="{644B1F6A-EA43-40B8-A87C-8A56DDA320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262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6ED0-A99E-4171-A27C-DBDA942EEFDB}" type="datetimeFigureOut">
              <a:rPr lang="en-US" smtClean="0">
                <a:solidFill>
                  <a:prstClr val="black"/>
                </a:solidFill>
              </a:rPr>
              <a:pPr/>
              <a:t>5/5/2017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1F6A-EA43-40B8-A87C-8A56DDA320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2402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6ED0-A99E-4171-A27C-DBDA942EEFDB}" type="datetimeFigureOut">
              <a:rPr lang="en-US" smtClean="0">
                <a:solidFill>
                  <a:prstClr val="black"/>
                </a:solidFill>
              </a:rPr>
              <a:pPr/>
              <a:t>5/5/2017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1F6A-EA43-40B8-A87C-8A56DDA320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767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C5CBDE0B-78AD-4AA4-B485-15101583202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05/05/2017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DE9EFF3-1512-4B0B-A303-06EB8BB7A7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457200" y="2708920"/>
            <a:ext cx="8257032" cy="1188720"/>
            <a:chOff x="457200" y="836712"/>
            <a:chExt cx="8254460" cy="288032"/>
          </a:xfrm>
        </p:grpSpPr>
        <p:sp>
          <p:nvSpPr>
            <p:cNvPr id="9" name="Rectangle 8"/>
            <p:cNvSpPr/>
            <p:nvPr/>
          </p:nvSpPr>
          <p:spPr>
            <a:xfrm>
              <a:off x="457200" y="836712"/>
              <a:ext cx="576000" cy="265876"/>
            </a:xfrm>
            <a:prstGeom prst="rect">
              <a:avLst/>
            </a:prstGeom>
            <a:solidFill>
              <a:srgbClr val="DD2E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33200" y="836712"/>
              <a:ext cx="7200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05200" y="836712"/>
              <a:ext cx="7606460" cy="26587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6" y="2708920"/>
            <a:ext cx="7416824" cy="10972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88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59752" y="5735543"/>
            <a:ext cx="1554480" cy="52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9857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6ED0-A99E-4171-A27C-DBDA942EEFDB}" type="datetimeFigureOut">
              <a:rPr lang="en-US" smtClean="0">
                <a:solidFill>
                  <a:prstClr val="black"/>
                </a:solidFill>
              </a:rPr>
              <a:pPr/>
              <a:t>5/5/2017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1F6A-EA43-40B8-A87C-8A56DDA320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6963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6ED0-A99E-4171-A27C-DBDA942EEFDB}" type="datetimeFigureOut">
              <a:rPr lang="en-US" smtClean="0">
                <a:solidFill>
                  <a:prstClr val="black"/>
                </a:solidFill>
              </a:rPr>
              <a:pPr/>
              <a:t>5/5/2017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1F6A-EA43-40B8-A87C-8A56DDA320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4315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6ED0-A99E-4171-A27C-DBDA942EEFDB}" type="datetimeFigureOut">
              <a:rPr lang="en-US" smtClean="0">
                <a:solidFill>
                  <a:prstClr val="black"/>
                </a:solidFill>
              </a:rPr>
              <a:pPr/>
              <a:t>5/5/2017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1F6A-EA43-40B8-A87C-8A56DDA320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522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6ED0-A99E-4171-A27C-DBDA942EEFDB}" type="datetimeFigureOut">
              <a:rPr lang="en-US" smtClean="0">
                <a:solidFill>
                  <a:prstClr val="black"/>
                </a:solidFill>
              </a:rPr>
              <a:pPr/>
              <a:t>5/5/2017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1F6A-EA43-40B8-A87C-8A56DDA320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691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6ED0-A99E-4171-A27C-DBDA942EEFDB}" type="datetimeFigureOut">
              <a:rPr lang="en-US" smtClean="0">
                <a:solidFill>
                  <a:prstClr val="black"/>
                </a:solidFill>
              </a:rPr>
              <a:pPr/>
              <a:t>5/5/2017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1F6A-EA43-40B8-A87C-8A56DDA320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511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6ED0-A99E-4171-A27C-DBDA942EEFDB}" type="datetimeFigureOut">
              <a:rPr lang="en-US" smtClean="0">
                <a:solidFill>
                  <a:prstClr val="black"/>
                </a:solidFill>
              </a:rPr>
              <a:pPr/>
              <a:t>5/5/2017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1F6A-EA43-40B8-A87C-8A56DDA320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9154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6ED0-A99E-4171-A27C-DBDA942EEFDB}" type="datetimeFigureOut">
              <a:rPr lang="en-US" smtClean="0">
                <a:solidFill>
                  <a:prstClr val="black"/>
                </a:solidFill>
              </a:rPr>
              <a:pPr/>
              <a:t>5/5/2017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1F6A-EA43-40B8-A87C-8A56DDA320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529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0879"/>
            <a:ext cx="7772400" cy="603405"/>
          </a:xfrm>
        </p:spPr>
        <p:txBody>
          <a:bodyPr anchor="b"/>
          <a:lstStyle>
            <a:lvl1pPr algn="ctr"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87289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27AD-FD31-4088-923E-EC31E5CC9A1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05/05/2017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EFF3-1512-4B0B-A303-06EB8BB7A7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3136" y="6381328"/>
            <a:ext cx="9180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13136" y="6417332"/>
            <a:ext cx="9180000" cy="0"/>
          </a:xfrm>
          <a:prstGeom prst="line">
            <a:avLst/>
          </a:prstGeom>
          <a:ln>
            <a:solidFill>
              <a:srgbClr val="DD2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0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21739" b="2801"/>
          <a:stretch/>
        </p:blipFill>
        <p:spPr bwMode="auto">
          <a:xfrm>
            <a:off x="2140772" y="124928"/>
            <a:ext cx="7026092" cy="80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544" y="184425"/>
            <a:ext cx="2011680" cy="68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778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9CD7-652F-4648-B8E7-F3E017DC2BC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05/05/2017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EFF3-1512-4B0B-A303-06EB8BB7A7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3136" y="6381328"/>
            <a:ext cx="9180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13136" y="6417332"/>
            <a:ext cx="9180000" cy="0"/>
          </a:xfrm>
          <a:prstGeom prst="line">
            <a:avLst/>
          </a:prstGeom>
          <a:ln>
            <a:solidFill>
              <a:srgbClr val="DD2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 cstate="print"/>
          <a:srcRect t="9408" b="12033"/>
          <a:stretch>
            <a:fillRect/>
          </a:stretch>
        </p:blipFill>
        <p:spPr bwMode="auto">
          <a:xfrm>
            <a:off x="104274" y="135401"/>
            <a:ext cx="9072000" cy="72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3516" y="169331"/>
            <a:ext cx="2011680" cy="6827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98107" y="6453336"/>
            <a:ext cx="122872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6780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134758" y="120400"/>
            <a:ext cx="7020000" cy="720000"/>
          </a:xfrm>
          <a:prstGeom prst="rect">
            <a:avLst/>
          </a:prstGeom>
          <a:gradFill>
            <a:gsLst>
              <a:gs pos="0">
                <a:srgbClr val="960000"/>
              </a:gs>
              <a:gs pos="39999">
                <a:srgbClr val="B40000">
                  <a:alpha val="89804"/>
                </a:srgbClr>
              </a:gs>
              <a:gs pos="70000">
                <a:srgbClr val="BC0000"/>
              </a:gs>
              <a:gs pos="100000">
                <a:srgbClr val="F20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4488" y="116632"/>
            <a:ext cx="6840760" cy="720080"/>
          </a:xfrm>
        </p:spPr>
        <p:txBody>
          <a:bodyPr>
            <a:normAutofit/>
          </a:bodyPr>
          <a:lstStyle>
            <a:lvl1pPr>
              <a:defRPr sz="1125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AD86-8239-4EAB-AC4C-9E1CE24B66E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05/05/2017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EFF3-1512-4B0B-A303-06EB8BB7A7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3136" y="6345324"/>
            <a:ext cx="9180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13136" y="6381328"/>
            <a:ext cx="9180000" cy="0"/>
          </a:xfrm>
          <a:prstGeom prst="line">
            <a:avLst/>
          </a:prstGeom>
          <a:ln>
            <a:solidFill>
              <a:srgbClr val="DD2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882" y="135274"/>
            <a:ext cx="2011680" cy="68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492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2124000" y="109810"/>
            <a:ext cx="7020000" cy="720000"/>
            <a:chOff x="1331640" y="3068960"/>
            <a:chExt cx="7020000" cy="720000"/>
          </a:xfrm>
        </p:grpSpPr>
        <p:sp>
          <p:nvSpPr>
            <p:cNvPr id="11" name="Rectangle 10"/>
            <p:cNvSpPr/>
            <p:nvPr/>
          </p:nvSpPr>
          <p:spPr>
            <a:xfrm>
              <a:off x="1331640" y="3068960"/>
              <a:ext cx="7020000" cy="720000"/>
            </a:xfrm>
            <a:prstGeom prst="rect">
              <a:avLst/>
            </a:prstGeom>
            <a:gradFill>
              <a:gsLst>
                <a:gs pos="0">
                  <a:srgbClr val="960000"/>
                </a:gs>
                <a:gs pos="39999">
                  <a:srgbClr val="B40000">
                    <a:alpha val="89804"/>
                  </a:srgbClr>
                </a:gs>
                <a:gs pos="70000">
                  <a:srgbClr val="BC0000"/>
                </a:gs>
                <a:gs pos="100000">
                  <a:srgbClr val="F2000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>
                <a:solidFill>
                  <a:prstClr val="white"/>
                </a:solidFill>
              </a:endParaRPr>
            </a:p>
          </p:txBody>
        </p:sp>
        <p:sp>
          <p:nvSpPr>
            <p:cNvPr id="13" name="Right Triangle 12"/>
            <p:cNvSpPr>
              <a:spLocks noChangeAspect="1"/>
            </p:cNvSpPr>
            <p:nvPr/>
          </p:nvSpPr>
          <p:spPr>
            <a:xfrm>
              <a:off x="1331640" y="3068960"/>
              <a:ext cx="565116" cy="72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5" y="116632"/>
            <a:ext cx="6840760" cy="720080"/>
          </a:xfrm>
        </p:spPr>
        <p:txBody>
          <a:bodyPr>
            <a:normAutofit/>
          </a:bodyPr>
          <a:lstStyle>
            <a:lvl1pPr>
              <a:defRPr sz="1125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DD7B-8795-4A80-B434-BC525C02A8A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05/05/2017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EFF3-1512-4B0B-A303-06EB8BB7A7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3136" y="6345324"/>
            <a:ext cx="9180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13136" y="6381328"/>
            <a:ext cx="9180000" cy="0"/>
          </a:xfrm>
          <a:prstGeom prst="line">
            <a:avLst/>
          </a:prstGeom>
          <a:ln>
            <a:solidFill>
              <a:srgbClr val="DD2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825" y="128412"/>
            <a:ext cx="2011680" cy="68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31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658552" cy="6858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658552" y="0"/>
            <a:ext cx="5486400" cy="685800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51520" y="1412780"/>
            <a:ext cx="2808312" cy="23021"/>
            <a:chOff x="251520" y="1412776"/>
            <a:chExt cx="2808312" cy="2302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51520" y="1412776"/>
              <a:ext cx="2808312" cy="0"/>
            </a:xfrm>
            <a:prstGeom prst="line">
              <a:avLst/>
            </a:prstGeom>
            <a:ln w="31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51520" y="1435797"/>
              <a:ext cx="2808312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6179660"/>
            <a:ext cx="1097280" cy="37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158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1" y="0"/>
            <a:ext cx="4568552" cy="6858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-64" y="0"/>
            <a:ext cx="4572064" cy="685800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788025" y="908738"/>
            <a:ext cx="3960440" cy="35559"/>
            <a:chOff x="251520" y="1412776"/>
            <a:chExt cx="2808312" cy="17905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51520" y="1412776"/>
              <a:ext cx="2808312" cy="0"/>
            </a:xfrm>
            <a:prstGeom prst="line">
              <a:avLst/>
            </a:prstGeom>
            <a:ln w="31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51520" y="1430681"/>
              <a:ext cx="2808312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5818" y="6168811"/>
            <a:ext cx="1097280" cy="37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379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448" y="0"/>
            <a:ext cx="4568552" cy="6858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64" cy="685800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19472" y="908738"/>
            <a:ext cx="3960440" cy="35559"/>
            <a:chOff x="251520" y="1412776"/>
            <a:chExt cx="2808312" cy="17905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51520" y="1412776"/>
              <a:ext cx="2808312" cy="0"/>
            </a:xfrm>
            <a:prstGeom prst="line">
              <a:avLst/>
            </a:prstGeom>
            <a:ln w="31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51520" y="1430681"/>
              <a:ext cx="2808312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6179660"/>
            <a:ext cx="1097280" cy="37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764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08A2593-67FF-45BB-81F3-CD0A99BCE37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05/05/2017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DE9EFF3-1512-4B0B-A303-06EB8BB7A7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06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3" r:id="rId15"/>
  </p:sldLayoutIdLst>
  <p:hf hdr="0" ftr="0" dt="0"/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727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QuickStyle" Target="../diagrams/quickStyle5.xml"/><Relationship Id="rId18" Type="http://schemas.openxmlformats.org/officeDocument/2006/relationships/diagramColors" Target="../diagrams/colors6.xml"/><Relationship Id="rId26" Type="http://schemas.microsoft.com/office/2007/relationships/diagramDrawing" Target="../diagrams/drawing5.xml"/><Relationship Id="rId3" Type="http://schemas.openxmlformats.org/officeDocument/2006/relationships/diagramData" Target="../diagrams/data3.xml"/><Relationship Id="rId21" Type="http://schemas.openxmlformats.org/officeDocument/2006/relationships/diagramQuickStyle" Target="../diagrams/quickStyle7.xml"/><Relationship Id="rId7" Type="http://schemas.openxmlformats.org/officeDocument/2006/relationships/diagramData" Target="../diagrams/data4.xml"/><Relationship Id="rId12" Type="http://schemas.openxmlformats.org/officeDocument/2006/relationships/diagramLayout" Target="../diagrams/layout5.xml"/><Relationship Id="rId17" Type="http://schemas.openxmlformats.org/officeDocument/2006/relationships/diagramQuickStyle" Target="../diagrams/quickStyle6.xml"/><Relationship Id="rId25" Type="http://schemas.microsoft.com/office/2007/relationships/diagramDrawing" Target="../diagrams/drawing4.xml"/><Relationship Id="rId2" Type="http://schemas.openxmlformats.org/officeDocument/2006/relationships/image" Target="../media/image17.png"/><Relationship Id="rId16" Type="http://schemas.openxmlformats.org/officeDocument/2006/relationships/diagramLayout" Target="../diagrams/layout6.xml"/><Relationship Id="rId20" Type="http://schemas.openxmlformats.org/officeDocument/2006/relationships/diagramLayout" Target="../diagrams/layout7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11" Type="http://schemas.openxmlformats.org/officeDocument/2006/relationships/diagramData" Target="../diagrams/data5.xml"/><Relationship Id="rId24" Type="http://schemas.microsoft.com/office/2007/relationships/diagramDrawing" Target="../diagrams/drawing3.xml"/><Relationship Id="rId5" Type="http://schemas.openxmlformats.org/officeDocument/2006/relationships/diagramQuickStyle" Target="../diagrams/quickStyle3.xml"/><Relationship Id="rId15" Type="http://schemas.openxmlformats.org/officeDocument/2006/relationships/diagramData" Target="../diagrams/data6.xml"/><Relationship Id="rId23" Type="http://schemas.openxmlformats.org/officeDocument/2006/relationships/image" Target="../media/image11.jpeg"/><Relationship Id="rId28" Type="http://schemas.microsoft.com/office/2007/relationships/diagramDrawing" Target="../diagrams/drawing7.xml"/><Relationship Id="rId10" Type="http://schemas.openxmlformats.org/officeDocument/2006/relationships/diagramColors" Target="../diagrams/colors4.xml"/><Relationship Id="rId19" Type="http://schemas.openxmlformats.org/officeDocument/2006/relationships/diagramData" Target="../diagrams/data7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Relationship Id="rId14" Type="http://schemas.openxmlformats.org/officeDocument/2006/relationships/diagramColors" Target="../diagrams/colors5.xml"/><Relationship Id="rId22" Type="http://schemas.openxmlformats.org/officeDocument/2006/relationships/diagramColors" Target="../diagrams/colors7.xml"/><Relationship Id="rId27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diagramQuickStyle" Target="../diagrams/quickStyle8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diagramLayout" Target="../diagrams/layout8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image" Target="../media/image19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diagramData" Target="../diagrams/data8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slideLayout" Target="../slideLayouts/slideLayout17.xml"/><Relationship Id="rId28" Type="http://schemas.openxmlformats.org/officeDocument/2006/relationships/image" Target="../media/image18.jpe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diagramColors" Target="../diagrams/colors8.xml"/><Relationship Id="rId30" Type="http://schemas.microsoft.com/office/2007/relationships/diagramDrawing" Target="../diagrams/drawing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8576" y="2882527"/>
            <a:ext cx="8175811" cy="626781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AFEX – NIRSAL Food security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</a:t>
            </a:r>
            <a:endParaRPr lang="en-GB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764616" y="6240255"/>
            <a:ext cx="1614768" cy="375153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1600" dirty="0" smtClean="0"/>
              <a:t>May 2017</a:t>
            </a:r>
            <a:endParaRPr lang="en-GB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8DE9EFF3-1512-4B0B-A303-06EB8BB7A7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397" t="10082" r="3919" b="13022"/>
          <a:stretch/>
        </p:blipFill>
        <p:spPr>
          <a:xfrm>
            <a:off x="331695" y="224307"/>
            <a:ext cx="2106705" cy="897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411" t="12347" b="13912"/>
          <a:stretch/>
        </p:blipFill>
        <p:spPr>
          <a:xfrm>
            <a:off x="6707160" y="276477"/>
            <a:ext cx="2123071" cy="7554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18128" y="3400939"/>
            <a:ext cx="5916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to Q1 2017 Capital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 Committee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88576" y="2223246"/>
            <a:ext cx="8175811" cy="8965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8576" y="4303061"/>
            <a:ext cx="8175811" cy="8965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69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NIRSAL </a:t>
            </a: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AS THE GAME-CHANGER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241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/>
          </p:cNvPicPr>
          <p:nvPr/>
        </p:nvPicPr>
        <p:blipFill>
          <a:blip r:embed="rId2" cstate="print"/>
          <a:srcRect t="88683"/>
          <a:stretch>
            <a:fillRect/>
          </a:stretch>
        </p:blipFill>
        <p:spPr>
          <a:xfrm>
            <a:off x="0" y="6126480"/>
            <a:ext cx="9144000" cy="715107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5198"/>
            <a:ext cx="9144000" cy="985372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LONG ESTABLISHED AGRIC FINANCING CHALLENGES </a:t>
            </a:r>
            <a:endParaRPr lang="x-none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7533" y="1250861"/>
            <a:ext cx="2620496" cy="1152525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Low budgetary allocation to agriculture (2-4% of total budgetary allocation)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940423" y="1250861"/>
            <a:ext cx="3980329" cy="1152525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70AD47"/>
                </a:solidFill>
                <a:latin typeface="Century Gothic" charset="0"/>
                <a:ea typeface="Century Gothic" charset="0"/>
                <a:cs typeface="Century Gothic" charset="0"/>
              </a:rPr>
              <a:t>Less than 2% of total banks lending goes to agriculture (prior to 2014) when NIRSAL guaranteed some </a:t>
            </a:r>
            <a:r>
              <a:rPr lang="en-US" sz="1600" b="1" dirty="0" smtClean="0">
                <a:solidFill>
                  <a:srgbClr val="70AD47"/>
                </a:solidFill>
                <a:latin typeface="Century Gothic" charset="0"/>
                <a:ea typeface="Century Gothic" charset="0"/>
                <a:cs typeface="Century Gothic" charset="0"/>
              </a:rPr>
              <a:t>loans</a:t>
            </a:r>
            <a:endParaRPr lang="en-US" sz="1600" dirty="0">
              <a:solidFill>
                <a:srgbClr val="70AD47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73153" y="1250860"/>
            <a:ext cx="1908920" cy="1152525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t>Inadequate funding of research and </a:t>
            </a:r>
            <a:r>
              <a:rPr lang="en-US" b="1" dirty="0" smtClean="0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t>development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7533" y="2534892"/>
            <a:ext cx="2306726" cy="1131674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70AD47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Huge amount of dead capital in unregistered </a:t>
            </a:r>
            <a:r>
              <a:rPr lang="en-US" sz="1600" b="1" dirty="0" smtClean="0">
                <a:solidFill>
                  <a:srgbClr val="70AD47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land</a:t>
            </a:r>
            <a:endParaRPr lang="en-US" sz="16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7533" y="3829551"/>
            <a:ext cx="2772890" cy="814169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AD47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Unstructured </a:t>
            </a:r>
            <a:r>
              <a:rPr lang="en-US" b="1" dirty="0">
                <a:solidFill>
                  <a:srgbClr val="70AD47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and broken value </a:t>
            </a:r>
            <a:r>
              <a:rPr lang="en-US" b="1" dirty="0" smtClean="0">
                <a:solidFill>
                  <a:srgbClr val="70AD47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chains</a:t>
            </a:r>
            <a:endParaRPr lang="en-US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53552" y="2546824"/>
            <a:ext cx="3191436" cy="1119742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t>Policy summersaults truncating good agricultural </a:t>
            </a:r>
            <a:r>
              <a:rPr lang="en-US" sz="1600" b="1" dirty="0" smtClean="0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t>interventions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010270" y="2546824"/>
            <a:ext cx="2971804" cy="1559011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70AD47"/>
                </a:solidFill>
                <a:latin typeface="Century Gothic" charset="0"/>
                <a:ea typeface="Century Gothic" charset="0"/>
                <a:cs typeface="Century Gothic" charset="0"/>
              </a:rPr>
              <a:t>Low </a:t>
            </a:r>
            <a:r>
              <a:rPr lang="en-US" sz="1600" b="1" dirty="0">
                <a:solidFill>
                  <a:srgbClr val="70AD47"/>
                </a:solidFill>
                <a:latin typeface="Century Gothic" charset="0"/>
                <a:ea typeface="Century Gothic" charset="0"/>
                <a:cs typeface="Century Gothic" charset="0"/>
              </a:rPr>
              <a:t>productivity due to </a:t>
            </a:r>
            <a:r>
              <a:rPr lang="en-US" sz="1600" b="1" dirty="0" smtClean="0">
                <a:solidFill>
                  <a:srgbClr val="70AD47"/>
                </a:solidFill>
                <a:latin typeface="Century Gothic" charset="0"/>
                <a:ea typeface="Century Gothic" charset="0"/>
                <a:cs typeface="Century Gothic" charset="0"/>
              </a:rPr>
              <a:t>non-deployment </a:t>
            </a:r>
            <a:r>
              <a:rPr lang="en-US" sz="1600" b="1" dirty="0">
                <a:solidFill>
                  <a:srgbClr val="70AD47"/>
                </a:solidFill>
                <a:latin typeface="Century Gothic" charset="0"/>
                <a:ea typeface="Century Gothic" charset="0"/>
                <a:cs typeface="Century Gothic" charset="0"/>
              </a:rPr>
              <a:t>of appropriate technology along the value chain</a:t>
            </a:r>
          </a:p>
        </p:txBody>
      </p:sp>
      <p:sp>
        <p:nvSpPr>
          <p:cNvPr id="40" name="Content Placeholder 11"/>
          <p:cNvSpPr>
            <a:spLocks noGrp="1"/>
          </p:cNvSpPr>
          <p:nvPr>
            <p:ph idx="1"/>
          </p:nvPr>
        </p:nvSpPr>
        <p:spPr>
          <a:xfrm>
            <a:off x="177057" y="4799417"/>
            <a:ext cx="2763365" cy="1006865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Scrapping of commodity marketing board</a:t>
            </a:r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105704" y="3829551"/>
            <a:ext cx="2752171" cy="1976731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AD47"/>
                </a:solidFill>
                <a:latin typeface="Century Gothic" charset="0"/>
                <a:ea typeface="Century Gothic" charset="0"/>
                <a:cs typeface="Century Gothic" charset="0"/>
              </a:rPr>
              <a:t>Lack of good and effective storage facilities</a:t>
            </a:r>
            <a:endParaRPr lang="en-US" sz="2400" dirty="0">
              <a:solidFill>
                <a:srgbClr val="70AD47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10270" y="4267206"/>
            <a:ext cx="2972365" cy="1539076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t>Lack of adequate insurance cover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320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build="p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23950"/>
            <a:ext cx="9144000" cy="42005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1500" b="1" dirty="0">
              <a:solidFill>
                <a:schemeClr val="accent6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500" b="1" dirty="0">
              <a:solidFill>
                <a:schemeClr val="accent6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500" b="1" dirty="0">
              <a:solidFill>
                <a:schemeClr val="accent6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500" b="1" dirty="0">
              <a:solidFill>
                <a:schemeClr val="accent6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500" b="1" dirty="0">
              <a:solidFill>
                <a:schemeClr val="accent6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500" b="1" dirty="0">
              <a:solidFill>
                <a:schemeClr val="accent6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500" b="1" dirty="0">
              <a:solidFill>
                <a:schemeClr val="accent6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5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Rectangle 2"/>
          <p:cNvSpPr/>
          <p:nvPr/>
        </p:nvSpPr>
        <p:spPr>
          <a:xfrm>
            <a:off x="285750" y="1373879"/>
            <a:ext cx="2830536" cy="24988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14288">
              <a:lnSpc>
                <a:spcPct val="110000"/>
              </a:lnSpc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  <a:ea typeface="Calibri" charset="0"/>
                <a:cs typeface="Calibri" charset="0"/>
              </a:rPr>
              <a:t>The Nigeria Incentive-Based Risk Sharing system for Agricultural Lending (NIRSAL Plc.) was incorporated in 2013 as a USD 500 Million </a:t>
            </a: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Calibri" charset="0"/>
                <a:cs typeface="Calibri" charset="0"/>
              </a:rPr>
              <a:t>public-private initiative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9449" y="1373878"/>
            <a:ext cx="2724015" cy="24988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algn="ctr">
              <a:lnSpc>
                <a:spcPct val="110000"/>
              </a:lnSpc>
            </a:pP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Calibri" charset="0"/>
                <a:cs typeface="Calibri" charset="0"/>
              </a:rPr>
              <a:t>Wholly 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  <a:ea typeface="Calibri" charset="0"/>
                <a:cs typeface="Calibri" charset="0"/>
              </a:rPr>
              <a:t>owned By 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Calibri" charset="0"/>
                <a:cs typeface="Calibri" charset="0"/>
              </a:rPr>
              <a:t>the</a:t>
            </a:r>
          </a:p>
          <a:p>
            <a:pPr marL="214313" indent="-214313" algn="ctr">
              <a:lnSpc>
                <a:spcPct val="110000"/>
              </a:lnSpc>
            </a:pPr>
            <a:r>
              <a:rPr lang="en-US" sz="16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Calibri" charset="0"/>
                <a:cs typeface="Calibri" charset="0"/>
              </a:rPr>
              <a:t>Central </a:t>
            </a: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Calibri" charset="0"/>
                <a:cs typeface="Calibri" charset="0"/>
              </a:rPr>
              <a:t>Bank of Nigeria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46627" y="1373878"/>
            <a:ext cx="2861506" cy="24988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42863">
              <a:lnSpc>
                <a:spcPct val="110000"/>
              </a:lnSpc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  <a:ea typeface="Calibri" charset="0"/>
                <a:cs typeface="Calibri" charset="0"/>
              </a:rPr>
              <a:t>Designed with the objective of enabling the flow of affordable financing to all players along entire agricultural value chains</a:t>
            </a:r>
            <a:endParaRPr lang="en-US" sz="160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2" cstate="print"/>
          <a:srcRect t="88683"/>
          <a:stretch>
            <a:fillRect/>
          </a:stretch>
        </p:blipFill>
        <p:spPr>
          <a:xfrm>
            <a:off x="0" y="6126480"/>
            <a:ext cx="9144000" cy="715107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/>
          </p:cNvGraphicFramePr>
          <p:nvPr>
            <p:extLst/>
          </p:nvPr>
        </p:nvGraphicFramePr>
        <p:xfrm>
          <a:off x="285750" y="3624275"/>
          <a:ext cx="8725545" cy="2009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4163"/>
            <a:ext cx="9144000" cy="985372"/>
          </a:xfrm>
        </p:spPr>
        <p:txBody>
          <a:bodyPr>
            <a:normAutofit/>
          </a:bodyPr>
          <a:lstStyle/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NIRSAL  AS THE GAME-CHANGER </a:t>
            </a:r>
          </a:p>
        </p:txBody>
      </p:sp>
    </p:spTree>
    <p:extLst>
      <p:ext uri="{BB962C8B-B14F-4D97-AF65-F5344CB8AC3E}">
        <p14:creationId xmlns:p14="http://schemas.microsoft.com/office/powerpoint/2010/main" xmlns="" val="1146307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/>
          <p:cNvSpPr/>
          <p:nvPr/>
        </p:nvSpPr>
        <p:spPr>
          <a:xfrm>
            <a:off x="6038853" y="3348090"/>
            <a:ext cx="2943226" cy="101047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685800" algn="l"/>
              </a:tabLst>
            </a:pPr>
            <a:r>
              <a:rPr lang="en-US" sz="135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Investment support and advisory </a:t>
            </a:r>
            <a:r>
              <a:rPr lang="en-US" sz="135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value chain </a:t>
            </a:r>
            <a:r>
              <a:rPr lang="en-US" sz="135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actors</a:t>
            </a:r>
            <a:endParaRPr lang="en-US" sz="135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34813" y="1049754"/>
            <a:ext cx="8394863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tabLst>
                <a:tab pos="342900" algn="l"/>
              </a:tabLst>
            </a:pP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</a:t>
            </a:r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to raise formal lending to agriculture to about </a:t>
            </a:r>
            <a:r>
              <a:rPr lang="en-US" sz="16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10%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2026 through</a:t>
            </a:r>
            <a:r>
              <a:rPr lang="en-US" sz="135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35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9168" y="4642338"/>
            <a:ext cx="2065665" cy="1112789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6038853" y="1921275"/>
            <a:ext cx="2943225" cy="121245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914400" algn="l"/>
              </a:tabLst>
            </a:pPr>
            <a:r>
              <a:rPr lang="en-US" sz="135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 guarantees </a:t>
            </a:r>
            <a:r>
              <a:rPr lang="en-US" sz="135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loans made to agribusiness investors, farmers, companies and other related </a:t>
            </a:r>
            <a:r>
              <a:rPr lang="en-US" sz="135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actors</a:t>
            </a:r>
            <a:endParaRPr lang="en-US" sz="135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175" y="69563"/>
            <a:ext cx="6729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latin typeface="Century Gothic" panose="020B0502020202020204" pitchFamily="34" charset="0"/>
              </a:rPr>
              <a:t>NIRSAL: A Game Changer</a:t>
            </a:r>
          </a:p>
        </p:txBody>
      </p:sp>
      <p:pic>
        <p:nvPicPr>
          <p:cNvPr id="18" name="Picture 17"/>
          <p:cNvPicPr>
            <a:picLocks/>
          </p:cNvPicPr>
          <p:nvPr/>
        </p:nvPicPr>
        <p:blipFill>
          <a:blip r:embed="rId3" cstate="print"/>
          <a:srcRect t="88683"/>
          <a:stretch>
            <a:fillRect/>
          </a:stretch>
        </p:blipFill>
        <p:spPr>
          <a:xfrm>
            <a:off x="0" y="6126480"/>
            <a:ext cx="9144000" cy="715107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14166"/>
            <a:ext cx="9144000" cy="985372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NIRSAL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AS THE GAME-CHANGER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(cont’d)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34813" y="1962150"/>
            <a:ext cx="4146152" cy="1009650"/>
            <a:chOff x="475524" y="1962150"/>
            <a:chExt cx="3275341" cy="1009650"/>
          </a:xfrm>
        </p:grpSpPr>
        <p:sp>
          <p:nvSpPr>
            <p:cNvPr id="43" name="Rectangle: Rounded Corners 42"/>
            <p:cNvSpPr/>
            <p:nvPr/>
          </p:nvSpPr>
          <p:spPr>
            <a:xfrm>
              <a:off x="1668797" y="2041009"/>
              <a:ext cx="2082068" cy="915502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685800" algn="l"/>
                </a:tabLst>
              </a:pPr>
              <a:r>
                <a:rPr lang="en-US" sz="1350" b="1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Technical Support </a:t>
              </a:r>
              <a:r>
                <a:rPr lang="en-US" sz="135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 key actors along the agricultural value chain</a:t>
              </a:r>
              <a:endParaRPr lang="en-US" sz="135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Striped Right Arrow 23"/>
            <p:cNvSpPr/>
            <p:nvPr/>
          </p:nvSpPr>
          <p:spPr>
            <a:xfrm>
              <a:off x="475524" y="1962150"/>
              <a:ext cx="1193273" cy="1009650"/>
            </a:xfrm>
            <a:prstGeom prst="striped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34813" y="3365621"/>
            <a:ext cx="4083399" cy="1050131"/>
            <a:chOff x="434813" y="3589741"/>
            <a:chExt cx="4083399" cy="1050131"/>
          </a:xfrm>
        </p:grpSpPr>
        <p:sp>
          <p:nvSpPr>
            <p:cNvPr id="40" name="Rectangle: Rounded Corners 39"/>
            <p:cNvSpPr/>
            <p:nvPr/>
          </p:nvSpPr>
          <p:spPr>
            <a:xfrm>
              <a:off x="1945340" y="3589741"/>
              <a:ext cx="2572872" cy="105013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685800" algn="l"/>
                </a:tabLst>
              </a:pPr>
              <a:r>
                <a:rPr lang="en-US" sz="1350" b="1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Strategic interventions and advice </a:t>
              </a:r>
              <a:r>
                <a:rPr lang="en-US" sz="135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 governments on agricultural </a:t>
              </a:r>
              <a:r>
                <a:rPr lang="en-US" sz="1350" dirty="0" smtClean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matters</a:t>
              </a:r>
              <a:endParaRPr lang="en-US" sz="135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Striped Right Arrow 24"/>
            <p:cNvSpPr/>
            <p:nvPr/>
          </p:nvSpPr>
          <p:spPr>
            <a:xfrm>
              <a:off x="434813" y="3619500"/>
              <a:ext cx="1510527" cy="1009650"/>
            </a:xfrm>
            <a:prstGeom prst="striped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8" name="Striped Right Arrow 27"/>
          <p:cNvSpPr/>
          <p:nvPr/>
        </p:nvSpPr>
        <p:spPr>
          <a:xfrm>
            <a:off x="4643721" y="1943100"/>
            <a:ext cx="1395132" cy="1009650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Striped Right Arrow 31"/>
          <p:cNvSpPr/>
          <p:nvPr/>
        </p:nvSpPr>
        <p:spPr>
          <a:xfrm>
            <a:off x="4643721" y="3395380"/>
            <a:ext cx="1395132" cy="1009650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10185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458451123"/>
              </p:ext>
            </p:extLst>
          </p:nvPr>
        </p:nvGraphicFramePr>
        <p:xfrm>
          <a:off x="111617" y="1646339"/>
          <a:ext cx="88907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" name="Rectangle 30"/>
          <p:cNvSpPr/>
          <p:nvPr/>
        </p:nvSpPr>
        <p:spPr>
          <a:xfrm>
            <a:off x="183361" y="1184353"/>
            <a:ext cx="398057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ic Gothic"/>
              </a:rPr>
              <a:t>NIRSAL Core Objectives</a:t>
            </a:r>
            <a:endParaRPr lang="en-US" sz="27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7" cstate="print"/>
          <a:srcRect t="88683"/>
          <a:stretch>
            <a:fillRect/>
          </a:stretch>
        </p:blipFill>
        <p:spPr>
          <a:xfrm>
            <a:off x="0" y="6126480"/>
            <a:ext cx="9144000" cy="71510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4163"/>
            <a:ext cx="9144000" cy="985372"/>
          </a:xfrm>
        </p:spPr>
        <p:txBody>
          <a:bodyPr>
            <a:normAutofit/>
          </a:bodyPr>
          <a:lstStyle/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NIRSAL AS THE GAME-CHANGER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(cont’d)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1618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" y="1782425"/>
            <a:ext cx="6893342" cy="379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365760" y="1978191"/>
            <a:ext cx="521208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57200" y="4280244"/>
            <a:ext cx="521208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>
            <p:extLst/>
          </p:nvPr>
        </p:nvGraphicFramePr>
        <p:xfrm>
          <a:off x="6474746" y="4206742"/>
          <a:ext cx="3011559" cy="2067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/>
          </p:nvPr>
        </p:nvGraphicFramePr>
        <p:xfrm>
          <a:off x="-409071" y="2616698"/>
          <a:ext cx="3405355" cy="134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>
            <p:extLst/>
          </p:nvPr>
        </p:nvGraphicFramePr>
        <p:xfrm>
          <a:off x="970542" y="2624720"/>
          <a:ext cx="3405355" cy="134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0" name="Diagram 9"/>
          <p:cNvGraphicFramePr/>
          <p:nvPr>
            <p:extLst/>
          </p:nvPr>
        </p:nvGraphicFramePr>
        <p:xfrm>
          <a:off x="3673620" y="2632742"/>
          <a:ext cx="3405355" cy="134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1" name="Diagram 10"/>
          <p:cNvGraphicFramePr/>
          <p:nvPr>
            <p:extLst/>
          </p:nvPr>
        </p:nvGraphicFramePr>
        <p:xfrm>
          <a:off x="2302029" y="2608679"/>
          <a:ext cx="3405355" cy="134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12" name="Rectangle 11"/>
          <p:cNvSpPr/>
          <p:nvPr/>
        </p:nvSpPr>
        <p:spPr>
          <a:xfrm>
            <a:off x="253150" y="1130511"/>
            <a:ext cx="7976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NIRSAL integrates the end-to-end agriculture value chain with agricultural financing value chain</a:t>
            </a:r>
            <a:r>
              <a:rPr lang="en-US" b="1" dirty="0">
                <a:solidFill>
                  <a:prstClr val="black"/>
                </a:solidFill>
              </a:rPr>
              <a:t/>
            </a:r>
            <a:br>
              <a:rPr lang="en-US" b="1" dirty="0">
                <a:solidFill>
                  <a:prstClr val="black"/>
                </a:solidFill>
              </a:rPr>
            </a:b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/>
          </p:cNvPicPr>
          <p:nvPr/>
        </p:nvPicPr>
        <p:blipFill>
          <a:blip r:embed="rId23" cstate="print"/>
          <a:srcRect t="88683"/>
          <a:stretch>
            <a:fillRect/>
          </a:stretch>
        </p:blipFill>
        <p:spPr>
          <a:xfrm>
            <a:off x="0" y="6126480"/>
            <a:ext cx="9144000" cy="715107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157603"/>
            <a:ext cx="9144000" cy="985372"/>
          </a:xfrm>
        </p:spPr>
        <p:txBody>
          <a:bodyPr>
            <a:normAutofit/>
          </a:bodyPr>
          <a:lstStyle/>
          <a:p>
            <a:r>
              <a:rPr lang="en-US" sz="1800" dirty="0"/>
              <a:t/>
            </a:r>
            <a:br>
              <a:rPr lang="en-US" sz="1800" dirty="0"/>
            </a:br>
            <a:r>
              <a:rPr lang="en-US" dirty="0"/>
              <a:t>NIRSAL AS THE GAME-CHANGER cont’d</a:t>
            </a:r>
          </a:p>
        </p:txBody>
      </p:sp>
    </p:spTree>
    <p:extLst>
      <p:ext uri="{BB962C8B-B14F-4D97-AF65-F5344CB8AC3E}">
        <p14:creationId xmlns:p14="http://schemas.microsoft.com/office/powerpoint/2010/main" xmlns="" val="40989170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3000" accel="50000" decel="5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300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10" dur="2300" fill="hold"/>
                                        <p:tgtEl>
                                          <p:spTgt spid="7">
                                            <p:graphicEl>
                                              <a:dgm id="{45F1E91C-D6B2-4191-9A35-9F715B774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graphicEl>
                                              <a:dgm id="{09049392-D9B9-4763-9D44-B56A2AA4C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graphicEl>
                                              <a:dgm id="{4184E26D-0CEA-4231-B383-3705A11B8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21600000">
                                      <p:cBhvr>
                                        <p:cTn id="16" dur="2300" fill="hold"/>
                                        <p:tgtEl>
                                          <p:spTgt spid="8">
                                            <p:graphicEl>
                                              <a:dgm id="{45F1E91C-D6B2-4191-9A35-9F715B774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18" dur="2300" fill="hold"/>
                                        <p:tgtEl>
                                          <p:spTgt spid="8">
                                            <p:graphicEl>
                                              <a:dgm id="{4AA17123-44D2-480E-956D-7E7D70550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20" dur="2300" fill="hold"/>
                                        <p:tgtEl>
                                          <p:spTgt spid="9">
                                            <p:graphicEl>
                                              <a:dgm id="{45F1E91C-D6B2-4191-9A35-9F715B774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22" dur="2300" fill="hold"/>
                                        <p:tgtEl>
                                          <p:spTgt spid="9">
                                            <p:graphicEl>
                                              <a:dgm id="{4AA17123-44D2-480E-956D-7E7D70550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24" dur="2300" fill="hold"/>
                                        <p:tgtEl>
                                          <p:spTgt spid="10">
                                            <p:graphicEl>
                                              <a:dgm id="{45F1E91C-D6B2-4191-9A35-9F715B774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26" dur="2300" fill="hold"/>
                                        <p:tgtEl>
                                          <p:spTgt spid="10">
                                            <p:graphicEl>
                                              <a:dgm id="{4AA17123-44D2-480E-956D-7E7D70550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28" dur="2300" fill="hold"/>
                                        <p:tgtEl>
                                          <p:spTgt spid="11">
                                            <p:graphicEl>
                                              <a:dgm id="{45F1E91C-D6B2-4191-9A35-9F715B774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30" dur="2300" fill="hold"/>
                                        <p:tgtEl>
                                          <p:spTgt spid="11">
                                            <p:graphicEl>
                                              <a:dgm id="{4AA17123-44D2-480E-956D-7E7D70550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/>
        </p:bldSub>
      </p:bldGraphic>
      <p:bldGraphic spid="8" grpId="0">
        <p:bldSub>
          <a:bldDgm/>
        </p:bldSub>
      </p:bldGraphic>
      <p:bldGraphic spid="9" grpId="0">
        <p:bldSub>
          <a:bldDgm/>
        </p:bldSub>
      </p:bldGraphic>
      <p:bldGraphic spid="10" grpId="0">
        <p:bldSub>
          <a:bldDgm/>
        </p:bldSub>
      </p:bldGraphic>
      <p:bldGraphic spid="11" grpId="0">
        <p:bldSub>
          <a:bldDgm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Diagram 50"/>
          <p:cNvGraphicFramePr/>
          <p:nvPr/>
        </p:nvGraphicFramePr>
        <p:xfrm>
          <a:off x="536027" y="1239352"/>
          <a:ext cx="69494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pic>
        <p:nvPicPr>
          <p:cNvPr id="4" name="Picture 4" descr="Image result for 5 pillars"/>
          <p:cNvPicPr>
            <a:picLocks noChangeAspect="1" noChangeArrowheads="1"/>
          </p:cNvPicPr>
          <p:nvPr/>
        </p:nvPicPr>
        <p:blipFill>
          <a:blip r:embed="rId28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0804" t="8837" r="9196" b="9017"/>
          <a:stretch>
            <a:fillRect/>
          </a:stretch>
        </p:blipFill>
        <p:spPr bwMode="auto">
          <a:xfrm>
            <a:off x="7788166" y="1497731"/>
            <a:ext cx="1371600" cy="10562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235" y="1206235"/>
            <a:ext cx="59505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prstClr val="black"/>
                </a:solidFill>
                <a:latin typeface="Century Gothic" panose="020B0502020202020204" pitchFamily="34" charset="0"/>
                <a:ea typeface="Calibri" charset="0"/>
                <a:cs typeface="Calibri" charset="0"/>
              </a:rPr>
              <a:t>The integration is driven by NIRSAL’s 5 pillars, particularly the Risk Sharing Pillar and the Technical Assistance pillars . . .</a:t>
            </a:r>
          </a:p>
        </p:txBody>
      </p:sp>
      <p:sp>
        <p:nvSpPr>
          <p:cNvPr id="6" name="Rectangle 9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7903815" y="3700273"/>
            <a:ext cx="1221617" cy="238662"/>
          </a:xfrm>
          <a:prstGeom prst="rect">
            <a:avLst/>
          </a:prstGeom>
          <a:solidFill>
            <a:srgbClr val="DBDEC8"/>
          </a:solidFill>
          <a:ln w="28575" algn="ctr">
            <a:solidFill>
              <a:srgbClr val="DBDEC8"/>
            </a:solidFill>
            <a:miter lim="800000"/>
            <a:headEnd/>
            <a:tailEnd/>
          </a:ln>
        </p:spPr>
        <p:txBody>
          <a:bodyPr wrap="none" lIns="69965" tIns="34982" rIns="69965" bIns="34982" anchor="ctr"/>
          <a:lstStyle/>
          <a:p>
            <a:pPr defTabSz="69972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en-US" sz="900" b="1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7" name="Group 8"/>
          <p:cNvGrpSpPr/>
          <p:nvPr/>
        </p:nvGrpSpPr>
        <p:grpSpPr>
          <a:xfrm>
            <a:off x="624690" y="6385724"/>
            <a:ext cx="6609544" cy="410891"/>
            <a:chOff x="1548300" y="5740376"/>
            <a:chExt cx="6957215" cy="570150"/>
          </a:xfrm>
        </p:grpSpPr>
        <p:sp>
          <p:nvSpPr>
            <p:cNvPr id="8" name="Rectangle 82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2793956" y="5788970"/>
              <a:ext cx="1849858" cy="448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685072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sz="105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charset="0"/>
                  <a:cs typeface="Calibri" charset="0"/>
                </a:rPr>
                <a:t>De-risk agriculture finance value chain</a:t>
              </a:r>
            </a:p>
          </p:txBody>
        </p:sp>
        <p:sp>
          <p:nvSpPr>
            <p:cNvPr id="9" name="Rectangle 8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5035813" y="5788970"/>
              <a:ext cx="1075575" cy="448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685072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sz="105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charset="0"/>
                  <a:cs typeface="Calibri" charset="0"/>
                </a:rPr>
                <a:t>Build long-term capacity</a:t>
              </a:r>
            </a:p>
          </p:txBody>
        </p:sp>
        <p:sp>
          <p:nvSpPr>
            <p:cNvPr id="10" name="Rectangle 8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6383524" y="5788970"/>
              <a:ext cx="2121991" cy="448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685072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sz="105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charset="0"/>
                  <a:cs typeface="Calibri" charset="0"/>
                </a:rPr>
                <a:t>Institutionalise incentives for agriculture lending</a:t>
              </a:r>
            </a:p>
          </p:txBody>
        </p:sp>
        <p:sp>
          <p:nvSpPr>
            <p:cNvPr id="11" name="Rectangle 86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gray">
            <a:xfrm>
              <a:off x="1548300" y="5740376"/>
              <a:ext cx="1206781" cy="570150"/>
            </a:xfrm>
            <a:prstGeom prst="rect">
              <a:avLst/>
            </a:prstGeom>
            <a:solidFill>
              <a:srgbClr val="7EAF2F"/>
            </a:solidFill>
            <a:ln w="9525">
              <a:noFill/>
              <a:miter lim="800000"/>
              <a:headEnd/>
              <a:tailEnd/>
            </a:ln>
          </p:spPr>
          <p:txBody>
            <a:bodyPr lIns="48587" tIns="0" rIns="48587" bIns="0" anchor="ctr"/>
            <a:lstStyle/>
            <a:p>
              <a:pPr defTabSz="685072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sz="1050" dirty="0">
                  <a:solidFill>
                    <a:srgbClr val="FFFFFF"/>
                  </a:solidFill>
                  <a:latin typeface="Century Gothic" panose="020B0502020202020204" pitchFamily="34" charset="0"/>
                  <a:ea typeface="Calibri" charset="0"/>
                  <a:cs typeface="Calibri" charset="0"/>
                </a:rPr>
                <a:t>NIRSAL Objective</a:t>
              </a:r>
            </a:p>
          </p:txBody>
        </p:sp>
      </p:grpSp>
      <p:sp>
        <p:nvSpPr>
          <p:cNvPr id="12" name="Rectangle 77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798585" y="3976407"/>
            <a:ext cx="1115698" cy="2010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rgbClr val="9CCB7F"/>
            </a:solidFill>
            <a:miter lim="800000"/>
            <a:headEnd/>
            <a:tailEnd/>
          </a:ln>
        </p:spPr>
        <p:txBody>
          <a:bodyPr wrap="none" lIns="69965" tIns="34982" rIns="69965" bIns="34982" anchor="ctr"/>
          <a:lstStyle/>
          <a:p>
            <a:pPr defTabSz="69972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9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ectangle 78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238987" y="3976407"/>
            <a:ext cx="1115698" cy="2010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rgbClr val="9CCB7F"/>
            </a:solidFill>
            <a:miter lim="800000"/>
            <a:headEnd/>
            <a:tailEnd/>
          </a:ln>
        </p:spPr>
        <p:txBody>
          <a:bodyPr wrap="none" lIns="69965" tIns="34982" rIns="69965" bIns="34982" anchor="ctr"/>
          <a:lstStyle/>
          <a:p>
            <a:pPr defTabSz="69972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9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Rectangle 79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642458" y="3976407"/>
            <a:ext cx="1115698" cy="2010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rgbClr val="9CCB7F"/>
            </a:solidFill>
            <a:miter lim="800000"/>
            <a:headEnd/>
            <a:tailEnd/>
          </a:ln>
        </p:spPr>
        <p:txBody>
          <a:bodyPr wrap="none" lIns="69965" tIns="34982" rIns="69965" bIns="34982" anchor="ctr"/>
          <a:lstStyle/>
          <a:p>
            <a:pPr defTabSz="69972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9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Rectangle 80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5008994" y="3976407"/>
            <a:ext cx="1115698" cy="2010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rgbClr val="9CCB7F"/>
            </a:solidFill>
            <a:miter lim="800000"/>
            <a:headEnd/>
            <a:tailEnd/>
          </a:ln>
        </p:spPr>
        <p:txBody>
          <a:bodyPr wrap="none" lIns="69965" tIns="34982" rIns="69965" bIns="34982" anchor="ctr"/>
          <a:lstStyle/>
          <a:p>
            <a:pPr defTabSz="69972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9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Rectangle 81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6363221" y="3976407"/>
            <a:ext cx="1115698" cy="2010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rgbClr val="9CCB7F"/>
            </a:solidFill>
            <a:miter lim="800000"/>
            <a:headEnd/>
            <a:tailEnd/>
          </a:ln>
        </p:spPr>
        <p:txBody>
          <a:bodyPr wrap="none" lIns="69965" tIns="34982" rIns="69965" bIns="34982" anchor="ctr"/>
          <a:lstStyle/>
          <a:p>
            <a:pPr defTabSz="69972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9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AutoShape 85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 rot="5400000">
            <a:off x="6292055" y="4503890"/>
            <a:ext cx="2801533" cy="320090"/>
          </a:xfrm>
          <a:prstGeom prst="triangl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rgbClr val="00B050"/>
            </a:solidFill>
            <a:miter lim="800000"/>
            <a:headEnd/>
            <a:tailEnd/>
          </a:ln>
        </p:spPr>
        <p:txBody>
          <a:bodyPr wrap="none" lIns="69965" tIns="34982" rIns="69965" bIns="34982" anchor="ctr"/>
          <a:lstStyle/>
          <a:p>
            <a:pPr defTabSz="69972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en-US" sz="9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Freeform 87"/>
          <p:cNvSpPr>
            <a:spLocks/>
          </p:cNvSpPr>
          <p:nvPr>
            <p:custDataLst>
              <p:tags r:id="rId8"/>
            </p:custDataLst>
          </p:nvPr>
        </p:nvSpPr>
        <p:spPr bwMode="gray">
          <a:xfrm rot="5400000">
            <a:off x="1863403" y="4914777"/>
            <a:ext cx="429568" cy="2573028"/>
          </a:xfrm>
          <a:custGeom>
            <a:avLst/>
            <a:gdLst>
              <a:gd name="T0" fmla="*/ 0 w 115"/>
              <a:gd name="T1" fmla="*/ 0 h 1152"/>
              <a:gd name="T2" fmla="*/ 2147483647 w 115"/>
              <a:gd name="T3" fmla="*/ 0 h 1152"/>
              <a:gd name="T4" fmla="*/ 2147483647 w 115"/>
              <a:gd name="T5" fmla="*/ 2147483647 h 1152"/>
              <a:gd name="T6" fmla="*/ 2147483647 w 115"/>
              <a:gd name="T7" fmla="*/ 2147483647 h 1152"/>
              <a:gd name="T8" fmla="*/ 2147483647 w 115"/>
              <a:gd name="T9" fmla="*/ 2147483647 h 1152"/>
              <a:gd name="T10" fmla="*/ 2147483647 w 115"/>
              <a:gd name="T11" fmla="*/ 2147483647 h 1152"/>
              <a:gd name="T12" fmla="*/ 0 w 115"/>
              <a:gd name="T13" fmla="*/ 2147483647 h 1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5"/>
              <a:gd name="T22" fmla="*/ 0 h 1152"/>
              <a:gd name="T23" fmla="*/ 115 w 115"/>
              <a:gd name="T24" fmla="*/ 1152 h 115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5" h="1152">
                <a:moveTo>
                  <a:pt x="0" y="0"/>
                </a:moveTo>
                <a:lnTo>
                  <a:pt x="65" y="0"/>
                </a:lnTo>
                <a:lnTo>
                  <a:pt x="65" y="528"/>
                </a:lnTo>
                <a:lnTo>
                  <a:pt x="115" y="576"/>
                </a:lnTo>
                <a:lnTo>
                  <a:pt x="65" y="624"/>
                </a:lnTo>
                <a:lnTo>
                  <a:pt x="65" y="1152"/>
                </a:lnTo>
                <a:lnTo>
                  <a:pt x="0" y="115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69965" tIns="34982" rIns="69965" bIns="34982" anchor="ctr"/>
          <a:lstStyle/>
          <a:p>
            <a:pPr defTabSz="699722" fontAlgn="base">
              <a:spcBef>
                <a:spcPct val="0"/>
              </a:spcBef>
              <a:spcAft>
                <a:spcPct val="0"/>
              </a:spcAft>
            </a:pPr>
            <a:endParaRPr lang="en-US" sz="9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" name="Freeform 88"/>
          <p:cNvSpPr>
            <a:spLocks/>
          </p:cNvSpPr>
          <p:nvPr>
            <p:custDataLst>
              <p:tags r:id="rId9"/>
            </p:custDataLst>
          </p:nvPr>
        </p:nvSpPr>
        <p:spPr bwMode="gray">
          <a:xfrm rot="5400000">
            <a:off x="6057156" y="4965775"/>
            <a:ext cx="380542" cy="2440684"/>
          </a:xfrm>
          <a:custGeom>
            <a:avLst/>
            <a:gdLst>
              <a:gd name="T0" fmla="*/ 0 w 115"/>
              <a:gd name="T1" fmla="*/ 0 h 1152"/>
              <a:gd name="T2" fmla="*/ 2147483647 w 115"/>
              <a:gd name="T3" fmla="*/ 0 h 1152"/>
              <a:gd name="T4" fmla="*/ 2147483647 w 115"/>
              <a:gd name="T5" fmla="*/ 2147483647 h 1152"/>
              <a:gd name="T6" fmla="*/ 2147483647 w 115"/>
              <a:gd name="T7" fmla="*/ 2147483647 h 1152"/>
              <a:gd name="T8" fmla="*/ 2147483647 w 115"/>
              <a:gd name="T9" fmla="*/ 2147483647 h 1152"/>
              <a:gd name="T10" fmla="*/ 2147483647 w 115"/>
              <a:gd name="T11" fmla="*/ 2147483647 h 1152"/>
              <a:gd name="T12" fmla="*/ 0 w 115"/>
              <a:gd name="T13" fmla="*/ 2147483647 h 1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5"/>
              <a:gd name="T22" fmla="*/ 0 h 1152"/>
              <a:gd name="T23" fmla="*/ 115 w 115"/>
              <a:gd name="T24" fmla="*/ 1152 h 115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5" h="1152">
                <a:moveTo>
                  <a:pt x="0" y="0"/>
                </a:moveTo>
                <a:lnTo>
                  <a:pt x="65" y="0"/>
                </a:lnTo>
                <a:lnTo>
                  <a:pt x="65" y="528"/>
                </a:lnTo>
                <a:lnTo>
                  <a:pt x="115" y="576"/>
                </a:lnTo>
                <a:lnTo>
                  <a:pt x="65" y="624"/>
                </a:lnTo>
                <a:lnTo>
                  <a:pt x="65" y="1152"/>
                </a:lnTo>
                <a:lnTo>
                  <a:pt x="0" y="115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69965" tIns="34982" rIns="69965" bIns="34982" anchor="ctr"/>
          <a:lstStyle/>
          <a:p>
            <a:pPr defTabSz="699722" fontAlgn="base">
              <a:spcBef>
                <a:spcPct val="0"/>
              </a:spcBef>
              <a:spcAft>
                <a:spcPct val="0"/>
              </a:spcAft>
            </a:pPr>
            <a:endParaRPr lang="en-US" sz="9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" name="Freeform 89"/>
          <p:cNvSpPr>
            <a:spLocks/>
          </p:cNvSpPr>
          <p:nvPr>
            <p:custDataLst>
              <p:tags r:id="rId10"/>
            </p:custDataLst>
          </p:nvPr>
        </p:nvSpPr>
        <p:spPr bwMode="gray">
          <a:xfrm rot="5400000">
            <a:off x="3995603" y="5652846"/>
            <a:ext cx="429568" cy="1115568"/>
          </a:xfrm>
          <a:custGeom>
            <a:avLst/>
            <a:gdLst>
              <a:gd name="T0" fmla="*/ 0 w 115"/>
              <a:gd name="T1" fmla="*/ 0 h 1152"/>
              <a:gd name="T2" fmla="*/ 2147483647 w 115"/>
              <a:gd name="T3" fmla="*/ 0 h 1152"/>
              <a:gd name="T4" fmla="*/ 2147483647 w 115"/>
              <a:gd name="T5" fmla="*/ 2147483647 h 1152"/>
              <a:gd name="T6" fmla="*/ 2147483647 w 115"/>
              <a:gd name="T7" fmla="*/ 2147483647 h 1152"/>
              <a:gd name="T8" fmla="*/ 2147483647 w 115"/>
              <a:gd name="T9" fmla="*/ 2147483647 h 1152"/>
              <a:gd name="T10" fmla="*/ 2147483647 w 115"/>
              <a:gd name="T11" fmla="*/ 2147483647 h 1152"/>
              <a:gd name="T12" fmla="*/ 0 w 115"/>
              <a:gd name="T13" fmla="*/ 2147483647 h 1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5"/>
              <a:gd name="T22" fmla="*/ 0 h 1152"/>
              <a:gd name="T23" fmla="*/ 115 w 115"/>
              <a:gd name="T24" fmla="*/ 1152 h 115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5" h="1152">
                <a:moveTo>
                  <a:pt x="0" y="0"/>
                </a:moveTo>
                <a:lnTo>
                  <a:pt x="65" y="0"/>
                </a:lnTo>
                <a:lnTo>
                  <a:pt x="65" y="528"/>
                </a:lnTo>
                <a:lnTo>
                  <a:pt x="115" y="576"/>
                </a:lnTo>
                <a:lnTo>
                  <a:pt x="65" y="624"/>
                </a:lnTo>
                <a:lnTo>
                  <a:pt x="65" y="1152"/>
                </a:lnTo>
                <a:lnTo>
                  <a:pt x="0" y="115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69965" tIns="34982" rIns="69965" bIns="34982" anchor="ctr"/>
          <a:lstStyle/>
          <a:p>
            <a:pPr defTabSz="699722" fontAlgn="base">
              <a:spcBef>
                <a:spcPct val="0"/>
              </a:spcBef>
              <a:spcAft>
                <a:spcPct val="0"/>
              </a:spcAft>
            </a:pPr>
            <a:endParaRPr lang="en-US" sz="900" b="1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1" name="Picture 90" descr="goal_puzzle f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/>
          <a:srcRect/>
          <a:stretch>
            <a:fillRect/>
          </a:stretch>
        </p:blipFill>
        <p:spPr bwMode="gray">
          <a:xfrm>
            <a:off x="8020608" y="4524923"/>
            <a:ext cx="1123392" cy="63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93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7977518" y="3725317"/>
            <a:ext cx="282342" cy="18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262368" indent="-262368" defTabSz="68507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1050" b="1">
                <a:solidFill>
                  <a:srgbClr val="456E2C"/>
                </a:solidFill>
                <a:ea typeface="Calibri" charset="0"/>
                <a:cs typeface="Calibri" charset="0"/>
              </a:rPr>
              <a:t>Goal</a:t>
            </a:r>
          </a:p>
        </p:txBody>
      </p:sp>
      <p:sp>
        <p:nvSpPr>
          <p:cNvPr id="23" name="Rectangle 94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7977518" y="3985626"/>
            <a:ext cx="10387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68507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1050" dirty="0">
                <a:solidFill>
                  <a:srgbClr val="000000"/>
                </a:solidFill>
                <a:latin typeface="Century Gothic" panose="020B0502020202020204" pitchFamily="34" charset="0"/>
                <a:ea typeface="Calibri" charset="0"/>
                <a:cs typeface="Calibri" charset="0"/>
              </a:rPr>
              <a:t>Expand bank lending in agricultural value chains</a:t>
            </a:r>
          </a:p>
        </p:txBody>
      </p:sp>
      <p:sp>
        <p:nvSpPr>
          <p:cNvPr id="24" name="Rectangle 100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852447" y="3984578"/>
            <a:ext cx="1009513" cy="71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48190" lvl="1" indent="-146975" defTabSz="685072" fontAlgn="base">
              <a:lnSpc>
                <a:spcPct val="88000"/>
              </a:lnSpc>
              <a:spcBef>
                <a:spcPct val="20000"/>
              </a:spcBef>
              <a:spcAft>
                <a:spcPct val="0"/>
              </a:spcAft>
              <a:buClr>
                <a:srgbClr val="355422"/>
              </a:buClr>
              <a:buFont typeface="Wingdings" pitchFamily="2" charset="2"/>
              <a:buChar char="Ø"/>
            </a:pPr>
            <a:r>
              <a:rPr lang="en-US" sz="1050" dirty="0">
                <a:solidFill>
                  <a:srgbClr val="000000"/>
                </a:solidFill>
                <a:latin typeface="Century Gothic" panose="020B0502020202020204" pitchFamily="34" charset="0"/>
                <a:ea typeface="Calibri" charset="0"/>
                <a:cs typeface="Calibri" charset="0"/>
              </a:rPr>
              <a:t>Shares lending risks with banks (e.g. 50% loss incurred)</a:t>
            </a:r>
            <a:endParaRPr lang="en-GB" sz="1050" dirty="0">
              <a:solidFill>
                <a:srgbClr val="000000"/>
              </a:solidFill>
              <a:latin typeface="Century Gothic" panose="020B0502020202020204" pitchFamily="34" charset="0"/>
              <a:ea typeface="Calibri" charset="0"/>
              <a:cs typeface="Calibri" charset="0"/>
            </a:endParaRPr>
          </a:p>
        </p:txBody>
      </p:sp>
      <p:sp>
        <p:nvSpPr>
          <p:cNvPr id="25" name="Rectangle 101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2277461" y="3984578"/>
            <a:ext cx="1009513" cy="113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48190" lvl="1" indent="-146975" defTabSz="685072" fontAlgn="base">
              <a:lnSpc>
                <a:spcPct val="88000"/>
              </a:lnSpc>
              <a:spcBef>
                <a:spcPct val="20000"/>
              </a:spcBef>
              <a:spcAft>
                <a:spcPct val="0"/>
              </a:spcAft>
              <a:buClr>
                <a:srgbClr val="355422"/>
              </a:buClr>
              <a:buFont typeface="Wingdings" pitchFamily="2" charset="2"/>
              <a:buChar char="Ø"/>
            </a:pPr>
            <a:r>
              <a:rPr lang="en-US" sz="1050" dirty="0">
                <a:solidFill>
                  <a:srgbClr val="000000"/>
                </a:solidFill>
                <a:latin typeface="Century Gothic" panose="020B0502020202020204" pitchFamily="34" charset="0"/>
                <a:ea typeface="Calibri" charset="0"/>
                <a:cs typeface="Calibri" charset="0"/>
              </a:rPr>
              <a:t>Link insurance products to the loan provided by the banks to loan bene-</a:t>
            </a:r>
            <a:r>
              <a:rPr lang="en-US" sz="1050" dirty="0" err="1">
                <a:solidFill>
                  <a:srgbClr val="000000"/>
                </a:solidFill>
                <a:latin typeface="Century Gothic" panose="020B0502020202020204" pitchFamily="34" charset="0"/>
                <a:ea typeface="Calibri" charset="0"/>
                <a:cs typeface="Calibri" charset="0"/>
              </a:rPr>
              <a:t>ficiaries</a:t>
            </a:r>
            <a:endParaRPr lang="en-GB" sz="1050" dirty="0">
              <a:solidFill>
                <a:srgbClr val="000000"/>
              </a:solidFill>
              <a:latin typeface="Century Gothic" panose="020B0502020202020204" pitchFamily="34" charset="0"/>
              <a:ea typeface="Calibri" charset="0"/>
              <a:cs typeface="Calibri" charset="0"/>
            </a:endParaRPr>
          </a:p>
        </p:txBody>
      </p:sp>
      <p:sp>
        <p:nvSpPr>
          <p:cNvPr id="26" name="Rectangle 10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3677852" y="3984578"/>
            <a:ext cx="1043369" cy="181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48190" lvl="1" indent="-146975" defTabSz="685072" fontAlgn="base">
              <a:lnSpc>
                <a:spcPct val="88000"/>
              </a:lnSpc>
              <a:spcBef>
                <a:spcPct val="20000"/>
              </a:spcBef>
              <a:spcAft>
                <a:spcPct val="0"/>
              </a:spcAft>
              <a:buClr>
                <a:srgbClr val="355422"/>
              </a:buClr>
              <a:buFont typeface="Wingdings" pitchFamily="2" charset="2"/>
              <a:buChar char="Ø"/>
            </a:pPr>
            <a:r>
              <a:rPr lang="en-GB" sz="1050" dirty="0">
                <a:solidFill>
                  <a:srgbClr val="000000"/>
                </a:solidFill>
                <a:latin typeface="Century Gothic" panose="020B0502020202020204" pitchFamily="34" charset="0"/>
                <a:ea typeface="Calibri" charset="0"/>
                <a:cs typeface="Calibri" charset="0"/>
              </a:rPr>
              <a:t>Build the capacity of banks, micro-finance institutions</a:t>
            </a:r>
          </a:p>
          <a:p>
            <a:pPr marL="148190" lvl="1" indent="-146975" defTabSz="685072" fontAlgn="base">
              <a:lnSpc>
                <a:spcPct val="88000"/>
              </a:lnSpc>
              <a:spcBef>
                <a:spcPct val="20000"/>
              </a:spcBef>
              <a:spcAft>
                <a:spcPct val="0"/>
              </a:spcAft>
              <a:buClr>
                <a:srgbClr val="355422"/>
              </a:buClr>
              <a:buFont typeface="Wingdings" pitchFamily="2" charset="2"/>
              <a:buChar char="Ø"/>
            </a:pPr>
            <a:r>
              <a:rPr lang="en-GB" sz="1050" dirty="0">
                <a:solidFill>
                  <a:srgbClr val="000000"/>
                </a:solidFill>
                <a:latin typeface="Century Gothic" panose="020B0502020202020204" pitchFamily="34" charset="0"/>
                <a:ea typeface="Calibri" charset="0"/>
                <a:cs typeface="Calibri" charset="0"/>
              </a:rPr>
              <a:t>Build capacity of agricultural value chains</a:t>
            </a:r>
          </a:p>
          <a:p>
            <a:pPr marL="148190" lvl="1" indent="-146975" defTabSz="685072" fontAlgn="base">
              <a:lnSpc>
                <a:spcPct val="88000"/>
              </a:lnSpc>
              <a:spcBef>
                <a:spcPct val="20000"/>
              </a:spcBef>
              <a:spcAft>
                <a:spcPct val="0"/>
              </a:spcAft>
              <a:buClr>
                <a:srgbClr val="355422"/>
              </a:buClr>
              <a:buFont typeface="Wingdings" pitchFamily="2" charset="2"/>
              <a:buChar char="Ø"/>
            </a:pPr>
            <a:r>
              <a:rPr lang="en-GB" sz="1050" dirty="0">
                <a:solidFill>
                  <a:srgbClr val="000000"/>
                </a:solidFill>
                <a:latin typeface="Century Gothic" panose="020B0502020202020204" pitchFamily="34" charset="0"/>
                <a:ea typeface="Calibri" charset="0"/>
                <a:cs typeface="Calibri" charset="0"/>
              </a:rPr>
              <a:t>Expand financial inclusion </a:t>
            </a:r>
          </a:p>
        </p:txBody>
      </p:sp>
      <p:sp>
        <p:nvSpPr>
          <p:cNvPr id="27" name="Rectangle 103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6370913" y="3984578"/>
            <a:ext cx="1075686" cy="14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48190" lvl="1" indent="-146975" defTabSz="685072" fontAlgn="base">
              <a:lnSpc>
                <a:spcPct val="88000"/>
              </a:lnSpc>
              <a:spcBef>
                <a:spcPct val="20000"/>
              </a:spcBef>
              <a:spcAft>
                <a:spcPct val="0"/>
              </a:spcAft>
              <a:buClr>
                <a:srgbClr val="355422"/>
              </a:buClr>
              <a:buFont typeface="Wingdings" pitchFamily="2" charset="2"/>
              <a:buChar char="Ø"/>
            </a:pPr>
            <a:r>
              <a:rPr lang="en-US" sz="1050" dirty="0">
                <a:solidFill>
                  <a:srgbClr val="000000"/>
                </a:solidFill>
                <a:latin typeface="Century Gothic" panose="020B0502020202020204" pitchFamily="34" charset="0"/>
                <a:ea typeface="Calibri" charset="0"/>
                <a:cs typeface="Calibri" charset="0"/>
              </a:rPr>
              <a:t>Targeted incentives that move banks to a long term, strategic position and commitment to agricultural lending</a:t>
            </a:r>
            <a:endParaRPr lang="en-GB" sz="1050" dirty="0">
              <a:solidFill>
                <a:srgbClr val="000000"/>
              </a:solidFill>
              <a:latin typeface="Century Gothic" panose="020B0502020202020204" pitchFamily="34" charset="0"/>
              <a:ea typeface="Calibri" charset="0"/>
              <a:cs typeface="Calibri" charset="0"/>
            </a:endParaRPr>
          </a:p>
        </p:txBody>
      </p:sp>
      <p:sp>
        <p:nvSpPr>
          <p:cNvPr id="28" name="Rectangle 104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5045927" y="3984578"/>
            <a:ext cx="1009513" cy="99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48190" lvl="1" indent="-146975" defTabSz="685072" fontAlgn="base">
              <a:lnSpc>
                <a:spcPct val="88000"/>
              </a:lnSpc>
              <a:spcBef>
                <a:spcPct val="20000"/>
              </a:spcBef>
              <a:spcAft>
                <a:spcPct val="500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050" dirty="0">
                <a:solidFill>
                  <a:srgbClr val="000000"/>
                </a:solidFill>
                <a:latin typeface="Century Gothic" panose="020B0502020202020204" pitchFamily="34" charset="0"/>
                <a:ea typeface="Calibri" charset="0"/>
                <a:cs typeface="Calibri" charset="0"/>
              </a:rPr>
              <a:t>Rate banks according to their effective-ness of lending to agriculture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050542" y="1981887"/>
            <a:ext cx="5832271" cy="45720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prstClr val="white"/>
                </a:solidFill>
                <a:latin typeface="Century Gothic" panose="020B0502020202020204" pitchFamily="34" charset="0"/>
              </a:rPr>
              <a:t>NIRSAL ($500 million asset are allocated across NIRSAL's five pillars )</a:t>
            </a:r>
          </a:p>
        </p:txBody>
      </p: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157603"/>
            <a:ext cx="9144000" cy="985372"/>
          </a:xfrm>
        </p:spPr>
        <p:txBody>
          <a:bodyPr>
            <a:normAutofit/>
          </a:bodyPr>
          <a:lstStyle/>
          <a:p>
            <a:r>
              <a:rPr lang="en-US" sz="1800" dirty="0"/>
              <a:t/>
            </a:r>
            <a:br>
              <a:rPr lang="en-US" sz="1800" dirty="0"/>
            </a:br>
            <a:r>
              <a:rPr lang="en-US" dirty="0"/>
              <a:t>NIRSAL AS THE GAME-CHANGER cont’d</a:t>
            </a:r>
          </a:p>
        </p:txBody>
      </p:sp>
    </p:spTree>
    <p:extLst>
      <p:ext uri="{BB962C8B-B14F-4D97-AF65-F5344CB8AC3E}">
        <p14:creationId xmlns:p14="http://schemas.microsoft.com/office/powerpoint/2010/main" xmlns="" val="152643280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5510" y="3728919"/>
            <a:ext cx="709874" cy="71932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EFF3-1512-4B0B-A303-06EB8BB7A7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531620"/>
            <a:ext cx="48588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1: This is after considering the volatility in the local currency</a:t>
            </a:r>
            <a:endParaRPr lang="en-GB" sz="11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27713" y="978174"/>
            <a:ext cx="3908863" cy="3072312"/>
            <a:chOff x="5205356" y="1264715"/>
            <a:chExt cx="2955663" cy="2364531"/>
          </a:xfrm>
        </p:grpSpPr>
        <p:sp>
          <p:nvSpPr>
            <p:cNvPr id="19" name="Oval 18"/>
            <p:cNvSpPr/>
            <p:nvPr/>
          </p:nvSpPr>
          <p:spPr>
            <a:xfrm>
              <a:off x="5317249" y="1380831"/>
              <a:ext cx="2723433" cy="945812"/>
            </a:xfrm>
            <a:prstGeom prst="ellipse">
              <a:avLst/>
            </a:prstGeom>
            <a:solidFill>
              <a:srgbClr val="ED7D31">
                <a:tint val="50000"/>
                <a:alpha val="4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  <a:scene3d>
              <a:camera prst="orthographicFront"/>
              <a:lightRig rig="flat" dir="t"/>
            </a:scene3d>
            <a:sp3d z="-190500" extrusionH="12700" prstMaterial="matte"/>
          </p:spPr>
        </p:sp>
        <p:sp>
          <p:nvSpPr>
            <p:cNvPr id="21" name="Freeform 20"/>
            <p:cNvSpPr/>
            <p:nvPr/>
          </p:nvSpPr>
          <p:spPr>
            <a:xfrm>
              <a:off x="6307396" y="2399690"/>
              <a:ext cx="950034" cy="950034"/>
            </a:xfrm>
            <a:custGeom>
              <a:avLst/>
              <a:gdLst>
                <a:gd name="connsiteX0" fmla="*/ 0 w 950034"/>
                <a:gd name="connsiteY0" fmla="*/ 475017 h 950034"/>
                <a:gd name="connsiteX1" fmla="*/ 475017 w 950034"/>
                <a:gd name="connsiteY1" fmla="*/ 0 h 950034"/>
                <a:gd name="connsiteX2" fmla="*/ 950034 w 950034"/>
                <a:gd name="connsiteY2" fmla="*/ 475017 h 950034"/>
                <a:gd name="connsiteX3" fmla="*/ 475017 w 950034"/>
                <a:gd name="connsiteY3" fmla="*/ 950034 h 950034"/>
                <a:gd name="connsiteX4" fmla="*/ 0 w 950034"/>
                <a:gd name="connsiteY4" fmla="*/ 475017 h 95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0034" h="950034">
                  <a:moveTo>
                    <a:pt x="0" y="475017"/>
                  </a:moveTo>
                  <a:cubicBezTo>
                    <a:pt x="0" y="212672"/>
                    <a:pt x="212672" y="0"/>
                    <a:pt x="475017" y="0"/>
                  </a:cubicBezTo>
                  <a:cubicBezTo>
                    <a:pt x="737362" y="0"/>
                    <a:pt x="950034" y="212672"/>
                    <a:pt x="950034" y="475017"/>
                  </a:cubicBezTo>
                  <a:cubicBezTo>
                    <a:pt x="950034" y="737362"/>
                    <a:pt x="737362" y="950034"/>
                    <a:pt x="475017" y="950034"/>
                  </a:cubicBezTo>
                  <a:cubicBezTo>
                    <a:pt x="212672" y="950034"/>
                    <a:pt x="0" y="737362"/>
                    <a:pt x="0" y="475017"/>
                  </a:cubicBezTo>
                  <a:close/>
                </a:path>
              </a:pathLst>
            </a:custGeom>
            <a:gradFill rotWithShape="1">
              <a:gsLst>
                <a:gs pos="0">
                  <a:srgbClr val="A5A5A5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A5A5A5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A5A5A5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149289" tIns="149289" rIns="149289" bIns="149289" numCol="1" spcCol="1270" anchor="ctr" anchorCtr="0">
              <a:noAutofit/>
            </a:bodyPr>
            <a:lstStyle/>
            <a:p>
              <a:pPr marL="0" marR="0" lvl="0" indent="0" algn="ctr" defTabSz="355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LCY Funds</a:t>
              </a:r>
              <a:endPara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5627594" y="1686953"/>
              <a:ext cx="950034" cy="950034"/>
            </a:xfrm>
            <a:custGeom>
              <a:avLst/>
              <a:gdLst>
                <a:gd name="connsiteX0" fmla="*/ 0 w 950034"/>
                <a:gd name="connsiteY0" fmla="*/ 475017 h 950034"/>
                <a:gd name="connsiteX1" fmla="*/ 475017 w 950034"/>
                <a:gd name="connsiteY1" fmla="*/ 0 h 950034"/>
                <a:gd name="connsiteX2" fmla="*/ 950034 w 950034"/>
                <a:gd name="connsiteY2" fmla="*/ 475017 h 950034"/>
                <a:gd name="connsiteX3" fmla="*/ 475017 w 950034"/>
                <a:gd name="connsiteY3" fmla="*/ 950034 h 950034"/>
                <a:gd name="connsiteX4" fmla="*/ 0 w 950034"/>
                <a:gd name="connsiteY4" fmla="*/ 475017 h 95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0034" h="950034">
                  <a:moveTo>
                    <a:pt x="0" y="475017"/>
                  </a:moveTo>
                  <a:cubicBezTo>
                    <a:pt x="0" y="212672"/>
                    <a:pt x="212672" y="0"/>
                    <a:pt x="475017" y="0"/>
                  </a:cubicBezTo>
                  <a:cubicBezTo>
                    <a:pt x="737362" y="0"/>
                    <a:pt x="950034" y="212672"/>
                    <a:pt x="950034" y="475017"/>
                  </a:cubicBezTo>
                  <a:cubicBezTo>
                    <a:pt x="950034" y="737362"/>
                    <a:pt x="737362" y="950034"/>
                    <a:pt x="475017" y="950034"/>
                  </a:cubicBezTo>
                  <a:cubicBezTo>
                    <a:pt x="212672" y="950034"/>
                    <a:pt x="0" y="737362"/>
                    <a:pt x="0" y="475017"/>
                  </a:cubicBezTo>
                  <a:close/>
                </a:path>
              </a:pathLst>
            </a:custGeom>
            <a:gradFill rotWithShape="1">
              <a:gsLst>
                <a:gs pos="0">
                  <a:srgbClr val="A5A5A5">
                    <a:hueOff val="1355300"/>
                    <a:satOff val="50000"/>
                    <a:lumOff val="-7353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A5A5A5">
                    <a:hueOff val="1355300"/>
                    <a:satOff val="50000"/>
                    <a:lumOff val="-7353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A5A5A5">
                    <a:hueOff val="1355300"/>
                    <a:satOff val="50000"/>
                    <a:lumOff val="-7353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149289" tIns="149289" rIns="149289" bIns="149289" numCol="1" spcCol="1270" anchor="ctr" anchorCtr="0">
              <a:noAutofit/>
            </a:bodyPr>
            <a:lstStyle/>
            <a:p>
              <a:pPr marL="0" marR="0" lvl="0" indent="0" algn="ctr" defTabSz="355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FCY Funds</a:t>
              </a:r>
              <a:endPara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6598740" y="1457256"/>
              <a:ext cx="950034" cy="950034"/>
            </a:xfrm>
            <a:custGeom>
              <a:avLst/>
              <a:gdLst>
                <a:gd name="connsiteX0" fmla="*/ 0 w 950034"/>
                <a:gd name="connsiteY0" fmla="*/ 475017 h 950034"/>
                <a:gd name="connsiteX1" fmla="*/ 475017 w 950034"/>
                <a:gd name="connsiteY1" fmla="*/ 0 h 950034"/>
                <a:gd name="connsiteX2" fmla="*/ 950034 w 950034"/>
                <a:gd name="connsiteY2" fmla="*/ 475017 h 950034"/>
                <a:gd name="connsiteX3" fmla="*/ 475017 w 950034"/>
                <a:gd name="connsiteY3" fmla="*/ 950034 h 950034"/>
                <a:gd name="connsiteX4" fmla="*/ 0 w 950034"/>
                <a:gd name="connsiteY4" fmla="*/ 475017 h 95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0034" h="950034">
                  <a:moveTo>
                    <a:pt x="0" y="475017"/>
                  </a:moveTo>
                  <a:cubicBezTo>
                    <a:pt x="0" y="212672"/>
                    <a:pt x="212672" y="0"/>
                    <a:pt x="475017" y="0"/>
                  </a:cubicBezTo>
                  <a:cubicBezTo>
                    <a:pt x="737362" y="0"/>
                    <a:pt x="950034" y="212672"/>
                    <a:pt x="950034" y="475017"/>
                  </a:cubicBezTo>
                  <a:cubicBezTo>
                    <a:pt x="950034" y="737362"/>
                    <a:pt x="737362" y="950034"/>
                    <a:pt x="475017" y="950034"/>
                  </a:cubicBezTo>
                  <a:cubicBezTo>
                    <a:pt x="212672" y="950034"/>
                    <a:pt x="0" y="737362"/>
                    <a:pt x="0" y="475017"/>
                  </a:cubicBezTo>
                  <a:close/>
                </a:path>
              </a:pathLst>
            </a:custGeom>
            <a:gradFill rotWithShape="1">
              <a:gsLst>
                <a:gs pos="0">
                  <a:srgbClr val="A5A5A5">
                    <a:hueOff val="2710599"/>
                    <a:satOff val="100000"/>
                    <a:lumOff val="-14706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A5A5A5">
                    <a:hueOff val="2710599"/>
                    <a:satOff val="100000"/>
                    <a:lumOff val="-14706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A5A5A5">
                    <a:hueOff val="2710599"/>
                    <a:satOff val="100000"/>
                    <a:lumOff val="-14706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149289" tIns="149289" rIns="149289" bIns="149289" numCol="1" spcCol="1270" anchor="ctr" anchorCtr="0">
              <a:noAutofit/>
            </a:bodyPr>
            <a:lstStyle/>
            <a:p>
              <a:pPr marL="0" marR="0" lvl="0" indent="0" algn="ctr" defTabSz="355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Developmental Funds</a:t>
              </a:r>
              <a:endPara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Shape 23"/>
            <p:cNvSpPr/>
            <p:nvPr/>
          </p:nvSpPr>
          <p:spPr>
            <a:xfrm>
              <a:off x="5205356" y="1264715"/>
              <a:ext cx="2955663" cy="2364531"/>
            </a:xfrm>
            <a:prstGeom prst="funnel">
              <a:avLst/>
            </a:prstGeom>
            <a:solidFill>
              <a:sysClr val="window" lastClr="FFFFFF">
                <a:alpha val="40000"/>
                <a:hueOff val="0"/>
                <a:satOff val="0"/>
                <a:lumOff val="0"/>
                <a:alphaOff val="0"/>
              </a:sysClr>
            </a:solidFill>
            <a:ln w="6350" cap="flat" cmpd="sng" algn="ctr">
              <a:solidFill>
                <a:srgbClr val="ED7D31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87" y="4105084"/>
            <a:ext cx="1228725" cy="3238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680447" y="287304"/>
            <a:ext cx="608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Proposed Food Security Fund (FSF) Structure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3708" y="4143899"/>
            <a:ext cx="1697821" cy="24622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/>
              <a:t>Investment Committee</a:t>
            </a:r>
            <a:endParaRPr lang="en-GB" sz="1000" dirty="0"/>
          </a:p>
        </p:txBody>
      </p:sp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xmlns="" val="3991895227"/>
              </p:ext>
            </p:extLst>
          </p:nvPr>
        </p:nvGraphicFramePr>
        <p:xfrm>
          <a:off x="158081" y="4483532"/>
          <a:ext cx="5803448" cy="172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6248400" y="1102747"/>
            <a:ext cx="2701994" cy="676981"/>
          </a:xfrm>
          <a:prstGeom prst="rect">
            <a:avLst/>
          </a:prstGeom>
          <a:gradFill rotWithShape="1">
            <a:gsLst>
              <a:gs pos="0">
                <a:srgbClr val="A5A5A5">
                  <a:hueOff val="1355300"/>
                  <a:satOff val="50000"/>
                  <a:lumOff val="-7353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A5A5A5">
                  <a:hueOff val="1355300"/>
                  <a:satOff val="50000"/>
                  <a:lumOff val="-7353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A5A5A5">
                  <a:hueOff val="1355300"/>
                  <a:satOff val="50000"/>
                  <a:lumOff val="-7353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149289" tIns="149289" rIns="149289" bIns="149289" numCol="1" spcCol="1270" anchor="ctr" anchorCtr="0">
            <a:spAutoFit/>
          </a:bodyPr>
          <a:lstStyle>
            <a:defPPr>
              <a:defRPr lang="en-US"/>
            </a:defPPr>
            <a:lvl1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just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Foreign Currency Funds</a:t>
            </a:r>
          </a:p>
          <a:p>
            <a:pPr marL="0" marR="0" lvl="0" indent="0" algn="just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investors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willing to invest in the local agricultural sector. The return on this fund will typically be single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digit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80307" y="2096800"/>
            <a:ext cx="2670087" cy="1163268"/>
          </a:xfrm>
          <a:prstGeom prst="rect">
            <a:avLst/>
          </a:prstGeom>
          <a:gradFill rotWithShape="1">
            <a:gsLst>
              <a:gs pos="0">
                <a:srgbClr val="A5A5A5">
                  <a:hueOff val="2710599"/>
                  <a:satOff val="100000"/>
                  <a:lumOff val="-14706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A5A5A5">
                  <a:hueOff val="2710599"/>
                  <a:satOff val="100000"/>
                  <a:lumOff val="-14706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A5A5A5">
                  <a:hueOff val="2710599"/>
                  <a:satOff val="100000"/>
                  <a:lumOff val="-14706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149289" tIns="149289" rIns="149289" bIns="149289" numCol="1" spcCol="1270" anchor="ctr" anchorCtr="0">
            <a:spAutoFit/>
          </a:bodyPr>
          <a:lstStyle>
            <a:defPPr>
              <a:defRPr lang="en-US"/>
            </a:defPPr>
            <a:lvl1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just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Developmental Funds</a:t>
            </a:r>
          </a:p>
          <a:p>
            <a:pPr marL="0" marR="0" lvl="0" indent="0" algn="just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These are funds from developmental partners, focused on promoting sustainability of the </a:t>
            </a: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agric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value chain. Such partners includes, but not limited to: </a:t>
            </a: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AfDB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DFID, USAID, BOA, ABP, NIRSAL, </a:t>
            </a: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e.t.c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just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These rates are mostly single digits as they are meant to drive development of the </a:t>
            </a: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agric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value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chain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80307" y="3528066"/>
            <a:ext cx="2670087" cy="954107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100"/>
            </a:lvl1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Local Currency </a:t>
            </a: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Funds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Sourced locally from investors seeking exposure to the agricultural sector.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The anchor of this will principally be members of FMAN, investment houses and retail market in general. The required return on these are usually market determined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46602" y="4750171"/>
            <a:ext cx="2703792" cy="110799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100"/>
            </a:lvl1pPr>
          </a:lstStyle>
          <a:p>
            <a:r>
              <a:rPr lang="en-US" b="1" dirty="0" smtClean="0">
                <a:solidFill>
                  <a:prstClr val="black"/>
                </a:solidFill>
                <a:latin typeface="Calibri"/>
              </a:rPr>
              <a:t>These funds will be domiciled in a funds of funds (</a:t>
            </a: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FoF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). Combination of FCY and LCY loans along side developmental funds will drive down the cost of capital. Making funds more accessible to along the value chain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4929905" y="1028069"/>
            <a:ext cx="1002565" cy="1345856"/>
          </a:xfrm>
          <a:custGeom>
            <a:avLst/>
            <a:gdLst>
              <a:gd name="connsiteX0" fmla="*/ 0 w 694369"/>
              <a:gd name="connsiteY0" fmla="*/ 302051 h 604101"/>
              <a:gd name="connsiteX1" fmla="*/ 151025 w 694369"/>
              <a:gd name="connsiteY1" fmla="*/ 0 h 604101"/>
              <a:gd name="connsiteX2" fmla="*/ 543344 w 694369"/>
              <a:gd name="connsiteY2" fmla="*/ 0 h 604101"/>
              <a:gd name="connsiteX3" fmla="*/ 694369 w 694369"/>
              <a:gd name="connsiteY3" fmla="*/ 302051 h 604101"/>
              <a:gd name="connsiteX4" fmla="*/ 543344 w 694369"/>
              <a:gd name="connsiteY4" fmla="*/ 604101 h 604101"/>
              <a:gd name="connsiteX5" fmla="*/ 151025 w 694369"/>
              <a:gd name="connsiteY5" fmla="*/ 604101 h 604101"/>
              <a:gd name="connsiteX6" fmla="*/ 0 w 694369"/>
              <a:gd name="connsiteY6" fmla="*/ 302051 h 60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369" h="604101">
                <a:moveTo>
                  <a:pt x="347184" y="0"/>
                </a:moveTo>
                <a:lnTo>
                  <a:pt x="694369" y="131392"/>
                </a:lnTo>
                <a:lnTo>
                  <a:pt x="694369" y="472709"/>
                </a:lnTo>
                <a:lnTo>
                  <a:pt x="347184" y="604101"/>
                </a:lnTo>
                <a:lnTo>
                  <a:pt x="0" y="472709"/>
                </a:lnTo>
                <a:lnTo>
                  <a:pt x="0" y="131392"/>
                </a:lnTo>
                <a:lnTo>
                  <a:pt x="347184" y="0"/>
                </a:lnTo>
                <a:close/>
              </a:path>
            </a:pathLst>
          </a:custGeom>
          <a:gradFill rotWithShape="1">
            <a:gsLst>
              <a:gs pos="0">
                <a:srgbClr val="A5A5A5">
                  <a:hueOff val="2710599"/>
                  <a:satOff val="100000"/>
                  <a:lumOff val="-14706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A5A5A5">
                  <a:hueOff val="2710599"/>
                  <a:satOff val="100000"/>
                  <a:lumOff val="-14706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A5A5A5">
                  <a:hueOff val="2710599"/>
                  <a:satOff val="100000"/>
                  <a:lumOff val="-14706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149289" tIns="149289" rIns="149289" bIns="149289" numCol="1" spcCol="1270" anchor="ctr" anchorCtr="0">
            <a:noAutofit/>
          </a:bodyPr>
          <a:lstStyle/>
          <a:p>
            <a:pPr marL="0" marR="0" lvl="0" indent="0" algn="ctr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Agric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Funds and Impact Investors</a:t>
            </a:r>
          </a:p>
          <a:p>
            <a:pPr marL="0" marR="0" lvl="0" indent="0" algn="ctr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SWF, DFIs</a:t>
            </a:r>
            <a:endParaRPr kumimoji="0" lang="en-GB" sz="9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4048571" y="2581520"/>
            <a:ext cx="1002565" cy="1345856"/>
          </a:xfrm>
          <a:custGeom>
            <a:avLst/>
            <a:gdLst>
              <a:gd name="connsiteX0" fmla="*/ 0 w 694369"/>
              <a:gd name="connsiteY0" fmla="*/ 302051 h 604101"/>
              <a:gd name="connsiteX1" fmla="*/ 151025 w 694369"/>
              <a:gd name="connsiteY1" fmla="*/ 0 h 604101"/>
              <a:gd name="connsiteX2" fmla="*/ 543344 w 694369"/>
              <a:gd name="connsiteY2" fmla="*/ 0 h 604101"/>
              <a:gd name="connsiteX3" fmla="*/ 694369 w 694369"/>
              <a:gd name="connsiteY3" fmla="*/ 302051 h 604101"/>
              <a:gd name="connsiteX4" fmla="*/ 543344 w 694369"/>
              <a:gd name="connsiteY4" fmla="*/ 604101 h 604101"/>
              <a:gd name="connsiteX5" fmla="*/ 151025 w 694369"/>
              <a:gd name="connsiteY5" fmla="*/ 604101 h 604101"/>
              <a:gd name="connsiteX6" fmla="*/ 0 w 694369"/>
              <a:gd name="connsiteY6" fmla="*/ 302051 h 60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369" h="604101">
                <a:moveTo>
                  <a:pt x="347184" y="0"/>
                </a:moveTo>
                <a:lnTo>
                  <a:pt x="694369" y="131392"/>
                </a:lnTo>
                <a:lnTo>
                  <a:pt x="694369" y="472709"/>
                </a:lnTo>
                <a:lnTo>
                  <a:pt x="347184" y="604101"/>
                </a:lnTo>
                <a:lnTo>
                  <a:pt x="0" y="472709"/>
                </a:lnTo>
                <a:lnTo>
                  <a:pt x="0" y="131392"/>
                </a:lnTo>
                <a:lnTo>
                  <a:pt x="347184" y="0"/>
                </a:lnTo>
                <a:close/>
              </a:path>
            </a:pathLst>
          </a:custGeom>
          <a:gradFill rotWithShape="1">
            <a:gsLst>
              <a:gs pos="0">
                <a:srgbClr val="A5A5A5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A5A5A5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A5A5A5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149289" tIns="149289" rIns="149289" bIns="149289" numCol="1" spcCol="1270" anchor="ctr" anchorCtr="0">
            <a:noAutofit/>
          </a:bodyPr>
          <a:lstStyle/>
          <a:p>
            <a:pPr marL="0" marR="0" lvl="0" indent="0" algn="ctr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Capital Market Operators</a:t>
            </a:r>
          </a:p>
          <a:p>
            <a:pPr marL="0" marR="0" lvl="0" indent="0" algn="ctr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RIs, PFs</a:t>
            </a:r>
            <a:endParaRPr kumimoji="0" lang="en-GB" sz="9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67625" y="2422148"/>
            <a:ext cx="1002565" cy="1345856"/>
          </a:xfrm>
          <a:custGeom>
            <a:avLst/>
            <a:gdLst>
              <a:gd name="connsiteX0" fmla="*/ 0 w 694369"/>
              <a:gd name="connsiteY0" fmla="*/ 302051 h 604101"/>
              <a:gd name="connsiteX1" fmla="*/ 151025 w 694369"/>
              <a:gd name="connsiteY1" fmla="*/ 0 h 604101"/>
              <a:gd name="connsiteX2" fmla="*/ 543344 w 694369"/>
              <a:gd name="connsiteY2" fmla="*/ 0 h 604101"/>
              <a:gd name="connsiteX3" fmla="*/ 694369 w 694369"/>
              <a:gd name="connsiteY3" fmla="*/ 302051 h 604101"/>
              <a:gd name="connsiteX4" fmla="*/ 543344 w 694369"/>
              <a:gd name="connsiteY4" fmla="*/ 604101 h 604101"/>
              <a:gd name="connsiteX5" fmla="*/ 151025 w 694369"/>
              <a:gd name="connsiteY5" fmla="*/ 604101 h 604101"/>
              <a:gd name="connsiteX6" fmla="*/ 0 w 694369"/>
              <a:gd name="connsiteY6" fmla="*/ 302051 h 60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369" h="604101">
                <a:moveTo>
                  <a:pt x="347184" y="0"/>
                </a:moveTo>
                <a:lnTo>
                  <a:pt x="694369" y="131392"/>
                </a:lnTo>
                <a:lnTo>
                  <a:pt x="694369" y="472709"/>
                </a:lnTo>
                <a:lnTo>
                  <a:pt x="347184" y="604101"/>
                </a:lnTo>
                <a:lnTo>
                  <a:pt x="0" y="472709"/>
                </a:lnTo>
                <a:lnTo>
                  <a:pt x="0" y="131392"/>
                </a:lnTo>
                <a:lnTo>
                  <a:pt x="347184" y="0"/>
                </a:lnTo>
                <a:close/>
              </a:path>
            </a:pathLst>
          </a:custGeom>
          <a:gradFill rotWithShape="1">
            <a:gsLst>
              <a:gs pos="0">
                <a:srgbClr val="A5A5A5">
                  <a:hueOff val="1355300"/>
                  <a:satOff val="50000"/>
                  <a:lumOff val="-7353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A5A5A5">
                  <a:hueOff val="1355300"/>
                  <a:satOff val="50000"/>
                  <a:lumOff val="-7353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A5A5A5">
                  <a:hueOff val="1355300"/>
                  <a:satOff val="50000"/>
                  <a:lumOff val="-7353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149289" tIns="149289" rIns="149289" bIns="149289" numCol="1" spcCol="1270" anchor="ctr" anchorCtr="0">
            <a:noAutofit/>
          </a:bodyPr>
          <a:lstStyle/>
          <a:p>
            <a:pPr marL="0" marR="0" lvl="0" indent="0" algn="ctr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Investment Banks and Financial Institutions</a:t>
            </a:r>
            <a:endParaRPr kumimoji="0" lang="en-GB" sz="9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066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Vm4rRyaE.b0Tq7G0TTN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  <p:tag name="THINKCELLSHAPEDONOTDELETE" val="p8tKR6mn440.fWsjMiZaae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9kP2OTPUGfnox7uGLUA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1YPu3Eh9kOir6jHrKLwX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P0L7aegUm5Pj34LxOYY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IbTGux.e0aPYwWrZkUoC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y3lFXoBN0aKfVPn.vT2x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Yq_XYfgYU2iuoUinubHU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O4DlgxiE2x3WFKYtEqt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euOr0Vo0WV5hHMZH5kN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jDsBANSGky_qxlQ6mP9b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  <p:tag name="THINKCELLSHAPEDONOTDELETE" val="pfSx2T7UCVkS7tWrJL6zA8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RQECJYK6keehQ8CtbrGw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z._mO8QUecTjft7Le_m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  <p:tag name="THINKCELLSHAPEDONOTDELETE" val="pzT54AmdmrkK0SRmgQLE.h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  <p:tag name="THINKCELLSHAPEDONOTDELETE" val="pKS2mV5J_FEC0eupQV8h6c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  <p:tag name="THINKCELLSHAPEDONOTDELETE" val="pMjYMNfePu02L0v.5p6X9Y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  <p:tag name="THINKCELLSHAPEDONOTDELETE" val="pZSecYg1DUkSVxNyZqhYP1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  <p:tag name="THINKCELLSHAPEDONOTDELETE" val="p0p1Nuh4Kw0CN1Xoc.R83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HINKCELLSHAPEDONOTDELETE" val="pLYnHnoFoJEiwCp.M.T2Pq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  <p:tag name="THINKCELLSHAPEDONOTDELETE" val="pBRqar26D70qw2WNuIRgzV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  <p:tag name="THINKCELLSHAPEDONOTDELETE" val="prTsCDu_83k.eBRVXdQAx8Q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16702</TotalTime>
  <Words>705</Words>
  <Application>Microsoft Office PowerPoint</Application>
  <PresentationFormat>On-screen Show (4:3)</PresentationFormat>
  <Paragraphs>109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3_Office Theme</vt:lpstr>
      <vt:lpstr>1_Office Theme</vt:lpstr>
      <vt:lpstr>AFEX – NIRSAL Food security fund</vt:lpstr>
      <vt:lpstr> NIRSAL AS THE GAME-CHANGER</vt:lpstr>
      <vt:lpstr>Slide 3</vt:lpstr>
      <vt:lpstr> NIRSAL  AS THE GAME-CHANGER </vt:lpstr>
      <vt:lpstr>NIRSAL AS THE GAME-CHANGER (cont’d)</vt:lpstr>
      <vt:lpstr> NIRSAL AS THE GAME-CHANGER (cont’d)</vt:lpstr>
      <vt:lpstr> NIRSAL AS THE GAME-CHANGER cont’d</vt:lpstr>
      <vt:lpstr> NIRSAL AS THE GAME-CHANGER cont’d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'Dejavuu</dc:creator>
  <cp:lastModifiedBy>cmcsecretariat</cp:lastModifiedBy>
  <cp:revision>150</cp:revision>
  <dcterms:created xsi:type="dcterms:W3CDTF">2016-05-30T13:21:16Z</dcterms:created>
  <dcterms:modified xsi:type="dcterms:W3CDTF">2017-05-05T10:27:43Z</dcterms:modified>
</cp:coreProperties>
</file>