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3" r:id="rId1"/>
  </p:sldMasterIdLst>
  <p:notesMasterIdLst>
    <p:notesMasterId r:id="rId9"/>
  </p:notesMasterIdLst>
  <p:sldIdLst>
    <p:sldId id="256" r:id="rId2"/>
    <p:sldId id="261" r:id="rId3"/>
    <p:sldId id="264" r:id="rId4"/>
    <p:sldId id="266" r:id="rId5"/>
    <p:sldId id="273" r:id="rId6"/>
    <p:sldId id="267" r:id="rId7"/>
    <p:sldId id="26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632" autoAdjust="0"/>
    <p:restoredTop sz="94660"/>
  </p:normalViewPr>
  <p:slideViewPr>
    <p:cSldViewPr>
      <p:cViewPr varScale="1">
        <p:scale>
          <a:sx n="82" d="100"/>
          <a:sy n="82" d="100"/>
        </p:scale>
        <p:origin x="-157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5"/>
  <c:chart>
    <c:autoTitleDeleted val="1"/>
    <c:plotArea>
      <c:layout>
        <c:manualLayout>
          <c:layoutTarget val="inner"/>
          <c:xMode val="edge"/>
          <c:yMode val="edge"/>
          <c:x val="3.6666666666666729E-2"/>
          <c:y val="9.3054996032473053E-2"/>
          <c:w val="0.9633333333333336"/>
          <c:h val="0.71633217359458046"/>
        </c:manualLayout>
      </c:layout>
      <c:barChart>
        <c:barDir val="col"/>
        <c:grouping val="clustered"/>
        <c:ser>
          <c:idx val="0"/>
          <c:order val="0"/>
          <c:tx>
            <c:strRef>
              <c:f>Sheet1!$A$1</c:f>
              <c:strCache>
                <c:ptCount val="1"/>
                <c:pt idx="0">
                  <c:v> 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Sheet1!$A$2:$A$4</c:f>
              <c:strCache>
                <c:ptCount val="3"/>
                <c:pt idx="0">
                  <c:v>Core Operators</c:v>
                </c:pt>
                <c:pt idx="1">
                  <c:v>Experts/ Professionals</c:v>
                </c:pt>
                <c:pt idx="2">
                  <c:v>SROs</c:v>
                </c:pt>
              </c:strCache>
            </c:strRef>
          </c:cat>
          <c:val>
            <c:numRef>
              <c:f>Sheet1!$A$2:$A$4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Sheet1!$B$1</c:f>
              <c:strCache>
                <c:ptCount val="1"/>
                <c:pt idx="0">
                  <c:v>Number Registered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Sheet1!$A$2:$A$4</c:f>
              <c:strCache>
                <c:ptCount val="3"/>
                <c:pt idx="0">
                  <c:v>Core Operators</c:v>
                </c:pt>
                <c:pt idx="1">
                  <c:v>Experts/ Professionals</c:v>
                </c:pt>
                <c:pt idx="2">
                  <c:v>SROs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467</c:v>
                </c:pt>
                <c:pt idx="1">
                  <c:v>533</c:v>
                </c:pt>
                <c:pt idx="2">
                  <c:v>6</c:v>
                </c:pt>
              </c:numCache>
            </c:numRef>
          </c:val>
        </c:ser>
        <c:ser>
          <c:idx val="2"/>
          <c:order val="2"/>
          <c:tx>
            <c:strRef>
              <c:f>Sheet1!$C$1</c:f>
              <c:strCache>
                <c:ptCount val="1"/>
                <c:pt idx="0">
                  <c:v>Number of Responses Received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Sheet1!$A$2:$A$4</c:f>
              <c:strCache>
                <c:ptCount val="3"/>
                <c:pt idx="0">
                  <c:v>Core Operators</c:v>
                </c:pt>
                <c:pt idx="1">
                  <c:v>Experts/ Professionals</c:v>
                </c:pt>
                <c:pt idx="2">
                  <c:v>SROs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326</c:v>
                </c:pt>
                <c:pt idx="1">
                  <c:v>90</c:v>
                </c:pt>
                <c:pt idx="2">
                  <c:v>5</c:v>
                </c:pt>
              </c:numCache>
            </c:numRef>
          </c:val>
        </c:ser>
        <c:dLbls>
          <c:showVal val="1"/>
        </c:dLbls>
        <c:axId val="152742144"/>
        <c:axId val="153764224"/>
      </c:barChart>
      <c:catAx>
        <c:axId val="152742144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000" b="1"/>
            </a:pPr>
            <a:endParaRPr lang="en-US"/>
          </a:p>
        </c:txPr>
        <c:crossAx val="153764224"/>
        <c:crosses val="autoZero"/>
        <c:auto val="1"/>
        <c:lblAlgn val="ctr"/>
        <c:lblOffset val="100"/>
      </c:catAx>
      <c:valAx>
        <c:axId val="153764224"/>
        <c:scaling>
          <c:orientation val="minMax"/>
        </c:scaling>
        <c:delete val="1"/>
        <c:axPos val="l"/>
        <c:numFmt formatCode="General" sourceLinked="1"/>
        <c:tickLblPos val="none"/>
        <c:crossAx val="152742144"/>
        <c:crosses val="autoZero"/>
        <c:crossBetween val="between"/>
      </c:valAx>
      <c:spPr>
        <a:noFill/>
      </c:spPr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6576450357498419"/>
          <c:y val="0.30555881096258325"/>
          <c:w val="0.30499864241107794"/>
          <c:h val="0.23384361838491119"/>
        </c:manualLayout>
      </c:layout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</c:chart>
  <c:spPr>
    <a:ln>
      <a:noFill/>
    </a:ln>
  </c:sp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4.5222500596516349E-2"/>
          <c:y val="7.1261092363454542E-2"/>
          <c:w val="0.54992573371510456"/>
          <c:h val="0.74738157730283761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Compliance Level</c:v>
                </c:pt>
              </c:strCache>
            </c:strRef>
          </c:tx>
          <c:dPt>
            <c:idx val="1"/>
            <c:spPr>
              <a:solidFill>
                <a:srgbClr val="FF0000"/>
              </a:solidFill>
            </c:spPr>
          </c:dPt>
          <c:dLbls>
            <c:spPr>
              <a:noFill/>
              <a:ln>
                <a:noFill/>
              </a:ln>
              <a:effectLst/>
            </c:sp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Sheet1!$A$2:$A$4</c:f>
              <c:strCache>
                <c:ptCount val="3"/>
                <c:pt idx="0">
                  <c:v>Core Operators</c:v>
                </c:pt>
                <c:pt idx="1">
                  <c:v>Experts/ Professionals</c:v>
                </c:pt>
                <c:pt idx="2">
                  <c:v>SROs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0.70000000000000007</c:v>
                </c:pt>
                <c:pt idx="1">
                  <c:v>0.17</c:v>
                </c:pt>
                <c:pt idx="2">
                  <c:v>0.83000000000000007</c:v>
                </c:pt>
              </c:numCache>
            </c:numRef>
          </c:val>
        </c:ser>
        <c:dLbls>
          <c:showVal val="1"/>
        </c:dLbls>
        <c:axId val="155450752"/>
        <c:axId val="155522176"/>
      </c:barChart>
      <c:catAx>
        <c:axId val="155450752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100" b="1"/>
            </a:pPr>
            <a:endParaRPr lang="en-US"/>
          </a:p>
        </c:txPr>
        <c:crossAx val="155522176"/>
        <c:crosses val="autoZero"/>
        <c:auto val="1"/>
        <c:lblAlgn val="ctr"/>
        <c:lblOffset val="100"/>
      </c:catAx>
      <c:valAx>
        <c:axId val="155522176"/>
        <c:scaling>
          <c:orientation val="minMax"/>
        </c:scaling>
        <c:delete val="1"/>
        <c:axPos val="l"/>
        <c:numFmt formatCode="0%" sourceLinked="1"/>
        <c:tickLblPos val="none"/>
        <c:crossAx val="15545075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47143730613218804"/>
          <c:y val="0.1653752655918011"/>
          <c:w val="0.48658673347649761"/>
          <c:h val="8.5632507892400303E-2"/>
        </c:manualLayout>
      </c:layout>
      <c:txPr>
        <a:bodyPr/>
        <a:lstStyle/>
        <a:p>
          <a:pPr>
            <a:defRPr sz="1000" b="1"/>
          </a:pPr>
          <a:endParaRPr lang="en-US"/>
        </a:p>
      </c:txPr>
    </c:legend>
    <c:plotVisOnly val="1"/>
    <c:dispBlanksAs val="gap"/>
  </c:chart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A7E101-E211-4DEC-820D-8C3F4F21EB99}" type="doc">
      <dgm:prSet loTypeId="urn:microsoft.com/office/officeart/2005/8/layout/rings+Icon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CDBC65D-2BE6-4F00-BFCE-E4B38517B63E}">
      <dgm:prSet custT="1"/>
      <dgm:spPr/>
      <dgm:t>
        <a:bodyPr/>
        <a:lstStyle/>
        <a:p>
          <a:pPr rtl="0"/>
          <a:r>
            <a:rPr lang="en-US" sz="1600" dirty="0" smtClean="0"/>
            <a:t>Detailed Corporate &amp; Personal Information on CMOs</a:t>
          </a:r>
          <a:endParaRPr lang="en-US" sz="1600" dirty="0"/>
        </a:p>
      </dgm:t>
    </dgm:pt>
    <dgm:pt modelId="{17E88940-7606-43E2-8D25-C73576CE1FDB}" type="parTrans" cxnId="{162A8C04-FB3E-4DF8-A196-7991CC813FE6}">
      <dgm:prSet/>
      <dgm:spPr/>
      <dgm:t>
        <a:bodyPr/>
        <a:lstStyle/>
        <a:p>
          <a:endParaRPr lang="en-US"/>
        </a:p>
      </dgm:t>
    </dgm:pt>
    <dgm:pt modelId="{F1735ADF-C503-4DFE-9D4B-96DDC0A764E9}" type="sibTrans" cxnId="{162A8C04-FB3E-4DF8-A196-7991CC813FE6}">
      <dgm:prSet/>
      <dgm:spPr/>
      <dgm:t>
        <a:bodyPr/>
        <a:lstStyle/>
        <a:p>
          <a:endParaRPr lang="en-US"/>
        </a:p>
      </dgm:t>
    </dgm:pt>
    <dgm:pt modelId="{E4D902B6-6595-47C1-86C8-D174EC2C01F7}">
      <dgm:prSet custT="1"/>
      <dgm:spPr/>
      <dgm:t>
        <a:bodyPr/>
        <a:lstStyle/>
        <a:p>
          <a:pPr rtl="0"/>
          <a:r>
            <a:rPr lang="en-US" sz="1400" dirty="0" smtClean="0"/>
            <a:t>CMOS with adequate sponsored individuals, Fidelity Bond/ Professional Indemnity Insurance etc</a:t>
          </a:r>
          <a:r>
            <a:rPr lang="en-US" sz="1600" dirty="0" smtClean="0"/>
            <a:t>.</a:t>
          </a:r>
          <a:endParaRPr lang="en-US" sz="1600" dirty="0"/>
        </a:p>
      </dgm:t>
    </dgm:pt>
    <dgm:pt modelId="{ADE0C1B2-7450-4488-9774-26C189A5D1BA}" type="parTrans" cxnId="{D70A54C9-A834-4AEC-B347-78ADC2C02A89}">
      <dgm:prSet/>
      <dgm:spPr/>
      <dgm:t>
        <a:bodyPr/>
        <a:lstStyle/>
        <a:p>
          <a:endParaRPr lang="en-US"/>
        </a:p>
      </dgm:t>
    </dgm:pt>
    <dgm:pt modelId="{83269702-DBE8-435B-80DF-7AF3F5D55D95}" type="sibTrans" cxnId="{D70A54C9-A834-4AEC-B347-78ADC2C02A89}">
      <dgm:prSet/>
      <dgm:spPr/>
      <dgm:t>
        <a:bodyPr/>
        <a:lstStyle/>
        <a:p>
          <a:endParaRPr lang="en-US"/>
        </a:p>
      </dgm:t>
    </dgm:pt>
    <dgm:pt modelId="{8BD258C1-DC58-42BA-B7D0-DAF24FAC3FDE}">
      <dgm:prSet custT="1"/>
      <dgm:spPr/>
      <dgm:t>
        <a:bodyPr/>
        <a:lstStyle/>
        <a:p>
          <a:pPr rtl="0"/>
          <a:r>
            <a:rPr lang="en-US" sz="1600" dirty="0" smtClean="0"/>
            <a:t>Better communication through email and physical addresses</a:t>
          </a:r>
          <a:endParaRPr lang="en-US" sz="1600" dirty="0"/>
        </a:p>
      </dgm:t>
    </dgm:pt>
    <dgm:pt modelId="{1DC849C6-E87E-400F-9384-8388B614F976}" type="parTrans" cxnId="{031B7FA6-6292-4A69-B4E4-C59CB9D96E29}">
      <dgm:prSet/>
      <dgm:spPr/>
      <dgm:t>
        <a:bodyPr/>
        <a:lstStyle/>
        <a:p>
          <a:endParaRPr lang="en-US"/>
        </a:p>
      </dgm:t>
    </dgm:pt>
    <dgm:pt modelId="{8E146EA1-BF7B-448C-817C-BFC96FCA238F}" type="sibTrans" cxnId="{031B7FA6-6292-4A69-B4E4-C59CB9D96E29}">
      <dgm:prSet/>
      <dgm:spPr/>
      <dgm:t>
        <a:bodyPr/>
        <a:lstStyle/>
        <a:p>
          <a:endParaRPr lang="en-US"/>
        </a:p>
      </dgm:t>
    </dgm:pt>
    <dgm:pt modelId="{4F74BCF8-3D69-41D3-92DC-460B813793B6}">
      <dgm:prSet custT="1"/>
      <dgm:spPr/>
      <dgm:t>
        <a:bodyPr/>
        <a:lstStyle/>
        <a:p>
          <a:pPr rtl="0"/>
          <a:r>
            <a:rPr lang="en-US" sz="1600" dirty="0" smtClean="0">
              <a:solidFill>
                <a:srgbClr val="FF0000"/>
              </a:solidFill>
            </a:rPr>
            <a:t>CMOs with inadequate or no sponsored individuals</a:t>
          </a:r>
          <a:endParaRPr lang="en-US" sz="1600" dirty="0">
            <a:solidFill>
              <a:srgbClr val="FF0000"/>
            </a:solidFill>
          </a:endParaRPr>
        </a:p>
      </dgm:t>
    </dgm:pt>
    <dgm:pt modelId="{330A94A4-E37E-4D4B-BBDF-2771F5BDFFE9}" type="parTrans" cxnId="{A0902961-0094-4655-AB9B-64DF04C3D90F}">
      <dgm:prSet/>
      <dgm:spPr/>
      <dgm:t>
        <a:bodyPr/>
        <a:lstStyle/>
        <a:p>
          <a:endParaRPr lang="en-US"/>
        </a:p>
      </dgm:t>
    </dgm:pt>
    <dgm:pt modelId="{E8855407-2F8D-46E7-87E1-99CB992F9F82}" type="sibTrans" cxnId="{A0902961-0094-4655-AB9B-64DF04C3D90F}">
      <dgm:prSet/>
      <dgm:spPr/>
      <dgm:t>
        <a:bodyPr/>
        <a:lstStyle/>
        <a:p>
          <a:endParaRPr lang="en-US"/>
        </a:p>
      </dgm:t>
    </dgm:pt>
    <dgm:pt modelId="{DA43B7CD-74BF-4AFA-A3CE-AE883FAC1267}">
      <dgm:prSet custT="1"/>
      <dgm:spPr/>
      <dgm:t>
        <a:bodyPr/>
        <a:lstStyle/>
        <a:p>
          <a:pPr rtl="0"/>
          <a:r>
            <a:rPr lang="en-US" sz="1600" dirty="0" smtClean="0">
              <a:solidFill>
                <a:srgbClr val="FF0000"/>
              </a:solidFill>
            </a:rPr>
            <a:t>CMOs with Branches managed by persons not registered as sponsored individuals</a:t>
          </a:r>
          <a:endParaRPr lang="en-US" sz="1600" dirty="0">
            <a:solidFill>
              <a:srgbClr val="FF0000"/>
            </a:solidFill>
          </a:endParaRPr>
        </a:p>
      </dgm:t>
    </dgm:pt>
    <dgm:pt modelId="{9470FF7C-ECA2-4587-BD4E-E15AEC7AEB6A}" type="parTrans" cxnId="{781BE4EE-6FDF-4FD8-8BD1-12FC55E55D3B}">
      <dgm:prSet/>
      <dgm:spPr/>
      <dgm:t>
        <a:bodyPr/>
        <a:lstStyle/>
        <a:p>
          <a:endParaRPr lang="en-US"/>
        </a:p>
      </dgm:t>
    </dgm:pt>
    <dgm:pt modelId="{A05F5DDE-57D9-4091-81AE-2D3AB13BB3C7}" type="sibTrans" cxnId="{781BE4EE-6FDF-4FD8-8BD1-12FC55E55D3B}">
      <dgm:prSet/>
      <dgm:spPr/>
      <dgm:t>
        <a:bodyPr/>
        <a:lstStyle/>
        <a:p>
          <a:endParaRPr lang="en-US"/>
        </a:p>
      </dgm:t>
    </dgm:pt>
    <dgm:pt modelId="{D4164CF5-7036-4824-B637-06C93708F1A4}">
      <dgm:prSet custT="1"/>
      <dgm:spPr/>
      <dgm:t>
        <a:bodyPr/>
        <a:lstStyle/>
        <a:p>
          <a:pPr rtl="0"/>
          <a:r>
            <a:rPr lang="en-US" sz="1600" dirty="0" smtClean="0">
              <a:solidFill>
                <a:srgbClr val="FF0000"/>
              </a:solidFill>
            </a:rPr>
            <a:t>Sponsored individuals working in more than 1 CMO especially in Companies in group structure</a:t>
          </a:r>
          <a:endParaRPr lang="en-US" sz="1600" dirty="0">
            <a:solidFill>
              <a:srgbClr val="FF0000"/>
            </a:solidFill>
          </a:endParaRPr>
        </a:p>
      </dgm:t>
    </dgm:pt>
    <dgm:pt modelId="{52377BA4-24BD-49F1-9106-CFD971F660EE}" type="parTrans" cxnId="{57C22B1B-AEF2-4F73-AE5D-705D8E0F1893}">
      <dgm:prSet/>
      <dgm:spPr/>
      <dgm:t>
        <a:bodyPr/>
        <a:lstStyle/>
        <a:p>
          <a:endParaRPr lang="en-US"/>
        </a:p>
      </dgm:t>
    </dgm:pt>
    <dgm:pt modelId="{5ECF3496-52A7-48A4-A366-93CAC6A5109D}" type="sibTrans" cxnId="{57C22B1B-AEF2-4F73-AE5D-705D8E0F1893}">
      <dgm:prSet/>
      <dgm:spPr/>
      <dgm:t>
        <a:bodyPr/>
        <a:lstStyle/>
        <a:p>
          <a:endParaRPr lang="en-US"/>
        </a:p>
      </dgm:t>
    </dgm:pt>
    <dgm:pt modelId="{6CD5BA1B-8B20-4ED7-8F93-29D051983D69}">
      <dgm:prSet custT="1"/>
      <dgm:spPr/>
      <dgm:t>
        <a:bodyPr/>
        <a:lstStyle/>
        <a:p>
          <a:pPr rtl="0"/>
          <a:r>
            <a:rPr lang="en-US" sz="1600" dirty="0" smtClean="0">
              <a:solidFill>
                <a:srgbClr val="FF0000"/>
              </a:solidFill>
            </a:rPr>
            <a:t>A sponsored individual managing branches of different CMOs in group structure</a:t>
          </a:r>
          <a:endParaRPr lang="en-US" sz="1600" dirty="0">
            <a:solidFill>
              <a:srgbClr val="FF0000"/>
            </a:solidFill>
          </a:endParaRPr>
        </a:p>
      </dgm:t>
    </dgm:pt>
    <dgm:pt modelId="{093561CD-747E-4174-9885-3B2F568C3DC8}" type="parTrans" cxnId="{9EE195CB-4B4C-4E58-A5BC-AF2672957A4E}">
      <dgm:prSet/>
      <dgm:spPr/>
      <dgm:t>
        <a:bodyPr/>
        <a:lstStyle/>
        <a:p>
          <a:endParaRPr lang="en-US"/>
        </a:p>
      </dgm:t>
    </dgm:pt>
    <dgm:pt modelId="{BBECA0CE-77D3-4922-AEE9-9218D578547B}" type="sibTrans" cxnId="{9EE195CB-4B4C-4E58-A5BC-AF2672957A4E}">
      <dgm:prSet/>
      <dgm:spPr/>
      <dgm:t>
        <a:bodyPr/>
        <a:lstStyle/>
        <a:p>
          <a:endParaRPr lang="en-US"/>
        </a:p>
      </dgm:t>
    </dgm:pt>
    <dgm:pt modelId="{D4E375EB-7FB3-46B0-9F96-56EE4A08BD92}">
      <dgm:prSet/>
      <dgm:spPr/>
      <dgm:t>
        <a:bodyPr/>
        <a:lstStyle/>
        <a:p>
          <a:endParaRPr lang="en-US"/>
        </a:p>
      </dgm:t>
    </dgm:pt>
    <dgm:pt modelId="{B229BD0B-6997-49EB-8FC5-0A79B1E52DFF}" type="parTrans" cxnId="{D59A0A32-B10E-484C-B574-1DAA3F79B5EF}">
      <dgm:prSet/>
      <dgm:spPr/>
      <dgm:t>
        <a:bodyPr/>
        <a:lstStyle/>
        <a:p>
          <a:endParaRPr lang="en-US"/>
        </a:p>
      </dgm:t>
    </dgm:pt>
    <dgm:pt modelId="{35905F1A-5192-48C5-8C55-3A20A5FC7418}" type="sibTrans" cxnId="{D59A0A32-B10E-484C-B574-1DAA3F79B5EF}">
      <dgm:prSet/>
      <dgm:spPr/>
      <dgm:t>
        <a:bodyPr/>
        <a:lstStyle/>
        <a:p>
          <a:endParaRPr lang="en-US"/>
        </a:p>
      </dgm:t>
    </dgm:pt>
    <dgm:pt modelId="{91EE2457-51BD-4C14-A2B7-CB88F44AE531}" type="pres">
      <dgm:prSet presAssocID="{03A7E101-E211-4DEC-820D-8C3F4F21EB99}" presName="Name0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40E67D2-7B31-44B2-86E0-B639FED0D670}" type="pres">
      <dgm:prSet presAssocID="{03A7E101-E211-4DEC-820D-8C3F4F21EB99}" presName="ellipse1" presStyleLbl="vennNode1" presStyleIdx="0" presStyleCnt="7" custLinFactNeighborY="12250">
        <dgm:presLayoutVars>
          <dgm:bulletEnabled val="1"/>
        </dgm:presLayoutVars>
      </dgm:prSet>
      <dgm:spPr>
        <a:prstGeom prst="flowChartMagneticDisk">
          <a:avLst/>
        </a:prstGeom>
      </dgm:spPr>
      <dgm:t>
        <a:bodyPr/>
        <a:lstStyle/>
        <a:p>
          <a:endParaRPr lang="en-US"/>
        </a:p>
      </dgm:t>
    </dgm:pt>
    <dgm:pt modelId="{35926AA8-ACE4-45EF-B1F3-5FC4C8C8B920}" type="pres">
      <dgm:prSet presAssocID="{03A7E101-E211-4DEC-820D-8C3F4F21EB99}" presName="ellipse2" presStyleLbl="vennNode1" presStyleIdx="1" presStyleCnt="7" custScaleX="111208" custLinFactX="60008" custLinFactY="-9940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7A45E1-77EB-4AB5-91B8-5EEC398F0E59}" type="pres">
      <dgm:prSet presAssocID="{03A7E101-E211-4DEC-820D-8C3F4F21EB99}" presName="ellipse3" presStyleLbl="vennNode1" presStyleIdx="2" presStyleCnt="7" custLinFactNeighborX="-4383" custLinFactNeighborY="-3551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43065F46-22F6-434D-A070-DCF4519DD4FD}" type="pres">
      <dgm:prSet presAssocID="{03A7E101-E211-4DEC-820D-8C3F4F21EB99}" presName="ellipse4" presStyleLbl="vennNode1" presStyleIdx="3" presStyleCnt="7" custLinFactNeighborX="4761" custLinFactNeighborY="363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8BFF12-4B69-488D-8557-993E565669F9}" type="pres">
      <dgm:prSet presAssocID="{03A7E101-E211-4DEC-820D-8C3F4F21EB99}" presName="ellipse5" presStyleLbl="vennNode1" presStyleIdx="4" presStyleCnt="7" custLinFactX="-52086" custLinFactY="9940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29D198-8EBC-42B2-A5AC-2274858F8E40}" type="pres">
      <dgm:prSet presAssocID="{03A7E101-E211-4DEC-820D-8C3F4F21EB99}" presName="ellipse6" presStyleLbl="vennNode1" presStyleIdx="5" presStyleCnt="7" custLinFactNeighborX="15465" custLinFactNeighborY="352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B3E068-5F78-46BB-9639-3C0B23D75981}" type="pres">
      <dgm:prSet presAssocID="{03A7E101-E211-4DEC-820D-8C3F4F21EB99}" presName="ellipse7" presStyleLbl="vennNode1" presStyleIdx="6" presStyleCnt="7" custLinFactNeighborX="5710" custLinFactNeighborY="160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70A54C9-A834-4AEC-B347-78ADC2C02A89}" srcId="{03A7E101-E211-4DEC-820D-8C3F4F21EB99}" destId="{E4D902B6-6595-47C1-86C8-D174EC2C01F7}" srcOrd="1" destOrd="0" parTransId="{ADE0C1B2-7450-4488-9774-26C189A5D1BA}" sibTransId="{83269702-DBE8-435B-80DF-7AF3F5D55D95}"/>
    <dgm:cxn modelId="{A31E84CB-D4CC-4926-8285-7FA6A128AFF6}" type="presOf" srcId="{4CDBC65D-2BE6-4F00-BFCE-E4B38517B63E}" destId="{240E67D2-7B31-44B2-86E0-B639FED0D670}" srcOrd="0" destOrd="0" presId="urn:microsoft.com/office/officeart/2005/8/layout/rings+Icon"/>
    <dgm:cxn modelId="{30460D3F-C2CB-4031-A763-A1A8DAFA5F1E}" type="presOf" srcId="{D4164CF5-7036-4824-B637-06C93708F1A4}" destId="{3A29D198-8EBC-42B2-A5AC-2274858F8E40}" srcOrd="0" destOrd="0" presId="urn:microsoft.com/office/officeart/2005/8/layout/rings+Icon"/>
    <dgm:cxn modelId="{4F1F706D-B7D1-48A1-8DF0-86F2A485177A}" type="presOf" srcId="{6CD5BA1B-8B20-4ED7-8F93-29D051983D69}" destId="{DEB3E068-5F78-46BB-9639-3C0B23D75981}" srcOrd="0" destOrd="0" presId="urn:microsoft.com/office/officeart/2005/8/layout/rings+Icon"/>
    <dgm:cxn modelId="{781BE4EE-6FDF-4FD8-8BD1-12FC55E55D3B}" srcId="{03A7E101-E211-4DEC-820D-8C3F4F21EB99}" destId="{DA43B7CD-74BF-4AFA-A3CE-AE883FAC1267}" srcOrd="4" destOrd="0" parTransId="{9470FF7C-ECA2-4587-BD4E-E15AEC7AEB6A}" sibTransId="{A05F5DDE-57D9-4091-81AE-2D3AB13BB3C7}"/>
    <dgm:cxn modelId="{BC711CA4-A3C1-448A-96C1-E831EC0E0418}" type="presOf" srcId="{8BD258C1-DC58-42BA-B7D0-DAF24FAC3FDE}" destId="{B17A45E1-77EB-4AB5-91B8-5EEC398F0E59}" srcOrd="0" destOrd="0" presId="urn:microsoft.com/office/officeart/2005/8/layout/rings+Icon"/>
    <dgm:cxn modelId="{162A8C04-FB3E-4DF8-A196-7991CC813FE6}" srcId="{03A7E101-E211-4DEC-820D-8C3F4F21EB99}" destId="{4CDBC65D-2BE6-4F00-BFCE-E4B38517B63E}" srcOrd="0" destOrd="0" parTransId="{17E88940-7606-43E2-8D25-C73576CE1FDB}" sibTransId="{F1735ADF-C503-4DFE-9D4B-96DDC0A764E9}"/>
    <dgm:cxn modelId="{46E6FF63-E8F0-499C-A1D1-055C7740840D}" type="presOf" srcId="{E4D902B6-6595-47C1-86C8-D174EC2C01F7}" destId="{35926AA8-ACE4-45EF-B1F3-5FC4C8C8B920}" srcOrd="0" destOrd="0" presId="urn:microsoft.com/office/officeart/2005/8/layout/rings+Icon"/>
    <dgm:cxn modelId="{A0902961-0094-4655-AB9B-64DF04C3D90F}" srcId="{03A7E101-E211-4DEC-820D-8C3F4F21EB99}" destId="{4F74BCF8-3D69-41D3-92DC-460B813793B6}" srcOrd="3" destOrd="0" parTransId="{330A94A4-E37E-4D4B-BBDF-2771F5BDFFE9}" sibTransId="{E8855407-2F8D-46E7-87E1-99CB992F9F82}"/>
    <dgm:cxn modelId="{9EE195CB-4B4C-4E58-A5BC-AF2672957A4E}" srcId="{03A7E101-E211-4DEC-820D-8C3F4F21EB99}" destId="{6CD5BA1B-8B20-4ED7-8F93-29D051983D69}" srcOrd="6" destOrd="0" parTransId="{093561CD-747E-4174-9885-3B2F568C3DC8}" sibTransId="{BBECA0CE-77D3-4922-AEE9-9218D578547B}"/>
    <dgm:cxn modelId="{D59A0A32-B10E-484C-B574-1DAA3F79B5EF}" srcId="{03A7E101-E211-4DEC-820D-8C3F4F21EB99}" destId="{D4E375EB-7FB3-46B0-9F96-56EE4A08BD92}" srcOrd="7" destOrd="0" parTransId="{B229BD0B-6997-49EB-8FC5-0A79B1E52DFF}" sibTransId="{35905F1A-5192-48C5-8C55-3A20A5FC7418}"/>
    <dgm:cxn modelId="{27879906-C3A9-4FC1-9900-87F7E89EE42B}" type="presOf" srcId="{DA43B7CD-74BF-4AFA-A3CE-AE883FAC1267}" destId="{5D8BFF12-4B69-488D-8557-993E565669F9}" srcOrd="0" destOrd="0" presId="urn:microsoft.com/office/officeart/2005/8/layout/rings+Icon"/>
    <dgm:cxn modelId="{57C22B1B-AEF2-4F73-AE5D-705D8E0F1893}" srcId="{03A7E101-E211-4DEC-820D-8C3F4F21EB99}" destId="{D4164CF5-7036-4824-B637-06C93708F1A4}" srcOrd="5" destOrd="0" parTransId="{52377BA4-24BD-49F1-9106-CFD971F660EE}" sibTransId="{5ECF3496-52A7-48A4-A366-93CAC6A5109D}"/>
    <dgm:cxn modelId="{031B7FA6-6292-4A69-B4E4-C59CB9D96E29}" srcId="{03A7E101-E211-4DEC-820D-8C3F4F21EB99}" destId="{8BD258C1-DC58-42BA-B7D0-DAF24FAC3FDE}" srcOrd="2" destOrd="0" parTransId="{1DC849C6-E87E-400F-9384-8388B614F976}" sibTransId="{8E146EA1-BF7B-448C-817C-BFC96FCA238F}"/>
    <dgm:cxn modelId="{054ED808-D726-40D1-8620-5849973FC38D}" type="presOf" srcId="{03A7E101-E211-4DEC-820D-8C3F4F21EB99}" destId="{91EE2457-51BD-4C14-A2B7-CB88F44AE531}" srcOrd="0" destOrd="0" presId="urn:microsoft.com/office/officeart/2005/8/layout/rings+Icon"/>
    <dgm:cxn modelId="{4895F268-354B-431C-9EBE-383049E0F1A2}" type="presOf" srcId="{4F74BCF8-3D69-41D3-92DC-460B813793B6}" destId="{43065F46-22F6-434D-A070-DCF4519DD4FD}" srcOrd="0" destOrd="0" presId="urn:microsoft.com/office/officeart/2005/8/layout/rings+Icon"/>
    <dgm:cxn modelId="{A5D3EE3D-1855-4284-ACF7-0781A47E6414}" type="presParOf" srcId="{91EE2457-51BD-4C14-A2B7-CB88F44AE531}" destId="{240E67D2-7B31-44B2-86E0-B639FED0D670}" srcOrd="0" destOrd="0" presId="urn:microsoft.com/office/officeart/2005/8/layout/rings+Icon"/>
    <dgm:cxn modelId="{1516ACB6-6ADD-4CD2-88A0-55FA5F3BE4E1}" type="presParOf" srcId="{91EE2457-51BD-4C14-A2B7-CB88F44AE531}" destId="{35926AA8-ACE4-45EF-B1F3-5FC4C8C8B920}" srcOrd="1" destOrd="0" presId="urn:microsoft.com/office/officeart/2005/8/layout/rings+Icon"/>
    <dgm:cxn modelId="{9140C748-C99C-4082-8281-F19DE5F7BE22}" type="presParOf" srcId="{91EE2457-51BD-4C14-A2B7-CB88F44AE531}" destId="{B17A45E1-77EB-4AB5-91B8-5EEC398F0E59}" srcOrd="2" destOrd="0" presId="urn:microsoft.com/office/officeart/2005/8/layout/rings+Icon"/>
    <dgm:cxn modelId="{7BE954D2-6E08-4F8D-97A0-48A9BC825817}" type="presParOf" srcId="{91EE2457-51BD-4C14-A2B7-CB88F44AE531}" destId="{43065F46-22F6-434D-A070-DCF4519DD4FD}" srcOrd="3" destOrd="0" presId="urn:microsoft.com/office/officeart/2005/8/layout/rings+Icon"/>
    <dgm:cxn modelId="{3D83E358-8CB1-497D-A2E2-07F6D685B011}" type="presParOf" srcId="{91EE2457-51BD-4C14-A2B7-CB88F44AE531}" destId="{5D8BFF12-4B69-488D-8557-993E565669F9}" srcOrd="4" destOrd="0" presId="urn:microsoft.com/office/officeart/2005/8/layout/rings+Icon"/>
    <dgm:cxn modelId="{DC1A767C-0A6C-40E1-A118-2D541B09238C}" type="presParOf" srcId="{91EE2457-51BD-4C14-A2B7-CB88F44AE531}" destId="{3A29D198-8EBC-42B2-A5AC-2274858F8E40}" srcOrd="5" destOrd="0" presId="urn:microsoft.com/office/officeart/2005/8/layout/rings+Icon"/>
    <dgm:cxn modelId="{9A7DD5E4-821D-4413-A928-47010F729BC9}" type="presParOf" srcId="{91EE2457-51BD-4C14-A2B7-CB88F44AE531}" destId="{DEB3E068-5F78-46BB-9639-3C0B23D75981}" srcOrd="6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0E67D2-7B31-44B2-86E0-B639FED0D670}">
      <dsp:nvSpPr>
        <dsp:cNvPr id="0" name=""/>
        <dsp:cNvSpPr/>
      </dsp:nvSpPr>
      <dsp:spPr>
        <a:xfrm>
          <a:off x="0" y="982104"/>
          <a:ext cx="2020366" cy="2020400"/>
        </a:xfrm>
        <a:prstGeom prst="flowChartMagneticDisk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Detailed Corporate &amp; Personal Information on CMOs</a:t>
          </a:r>
          <a:endParaRPr lang="en-US" sz="1600" kern="1200" dirty="0"/>
        </a:p>
      </dsp:txBody>
      <dsp:txXfrm>
        <a:off x="0" y="1655571"/>
        <a:ext cx="2020366" cy="1010200"/>
      </dsp:txXfrm>
    </dsp:sp>
    <dsp:sp modelId="{35926AA8-ACE4-45EF-B1F3-5FC4C8C8B920}">
      <dsp:nvSpPr>
        <dsp:cNvPr id="0" name=""/>
        <dsp:cNvSpPr/>
      </dsp:nvSpPr>
      <dsp:spPr>
        <a:xfrm>
          <a:off x="4153987" y="7"/>
          <a:ext cx="2246809" cy="20204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CMOS with adequate sponsored individuals, Fidelity Bond/ Professional Indemnity Insurance etc</a:t>
          </a:r>
          <a:r>
            <a:rPr lang="en-US" sz="1600" kern="1200" dirty="0" smtClean="0"/>
            <a:t>.</a:t>
          </a:r>
          <a:endParaRPr lang="en-US" sz="1600" kern="1200" dirty="0"/>
        </a:p>
      </dsp:txBody>
      <dsp:txXfrm>
        <a:off x="4483025" y="295888"/>
        <a:ext cx="1588733" cy="1428638"/>
      </dsp:txXfrm>
    </dsp:sp>
    <dsp:sp modelId="{B17A45E1-77EB-4AB5-91B8-5EEC398F0E59}">
      <dsp:nvSpPr>
        <dsp:cNvPr id="0" name=""/>
        <dsp:cNvSpPr/>
      </dsp:nvSpPr>
      <dsp:spPr>
        <a:xfrm>
          <a:off x="1981191" y="17060"/>
          <a:ext cx="2020366" cy="20204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Better communication through email and physical addresses</a:t>
          </a:r>
          <a:endParaRPr lang="en-US" sz="1600" kern="1200" dirty="0"/>
        </a:p>
      </dsp:txBody>
      <dsp:txXfrm>
        <a:off x="2277067" y="312941"/>
        <a:ext cx="1428614" cy="1428638"/>
      </dsp:txXfrm>
    </dsp:sp>
    <dsp:sp modelId="{43065F46-22F6-434D-A070-DCF4519DD4FD}">
      <dsp:nvSpPr>
        <dsp:cNvPr id="0" name=""/>
        <dsp:cNvSpPr/>
      </dsp:nvSpPr>
      <dsp:spPr>
        <a:xfrm>
          <a:off x="3200394" y="2955842"/>
          <a:ext cx="2020366" cy="20204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rgbClr val="FF0000"/>
              </a:solidFill>
            </a:rPr>
            <a:t>CMOs with inadequate or no sponsored individuals</a:t>
          </a:r>
          <a:endParaRPr lang="en-US" sz="1600" kern="1200" dirty="0">
            <a:solidFill>
              <a:srgbClr val="FF0000"/>
            </a:solidFill>
          </a:endParaRPr>
        </a:p>
      </dsp:txBody>
      <dsp:txXfrm>
        <a:off x="3496270" y="3251723"/>
        <a:ext cx="1428614" cy="1428638"/>
      </dsp:txXfrm>
    </dsp:sp>
    <dsp:sp modelId="{5D8BFF12-4B69-488D-8557-993E565669F9}">
      <dsp:nvSpPr>
        <dsp:cNvPr id="0" name=""/>
        <dsp:cNvSpPr/>
      </dsp:nvSpPr>
      <dsp:spPr>
        <a:xfrm>
          <a:off x="1066793" y="2955834"/>
          <a:ext cx="2020366" cy="20204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rgbClr val="FF0000"/>
              </a:solidFill>
            </a:rPr>
            <a:t>CMOs with Branches managed by persons not registered as sponsored individuals</a:t>
          </a:r>
          <a:endParaRPr lang="en-US" sz="1600" kern="1200" dirty="0">
            <a:solidFill>
              <a:srgbClr val="FF0000"/>
            </a:solidFill>
          </a:endParaRPr>
        </a:p>
      </dsp:txBody>
      <dsp:txXfrm>
        <a:off x="1362669" y="3251715"/>
        <a:ext cx="1428614" cy="1428638"/>
      </dsp:txXfrm>
    </dsp:sp>
    <dsp:sp modelId="{3A29D198-8EBC-42B2-A5AC-2274858F8E40}">
      <dsp:nvSpPr>
        <dsp:cNvPr id="0" name=""/>
        <dsp:cNvSpPr/>
      </dsp:nvSpPr>
      <dsp:spPr>
        <a:xfrm>
          <a:off x="5486399" y="2934235"/>
          <a:ext cx="2020366" cy="20204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rgbClr val="FF0000"/>
              </a:solidFill>
            </a:rPr>
            <a:t>Sponsored individuals working in more than 1 CMO especially in Companies in group structure</a:t>
          </a:r>
          <a:endParaRPr lang="en-US" sz="1600" kern="1200" dirty="0">
            <a:solidFill>
              <a:srgbClr val="FF0000"/>
            </a:solidFill>
          </a:endParaRPr>
        </a:p>
      </dsp:txBody>
      <dsp:txXfrm>
        <a:off x="5782275" y="3230116"/>
        <a:ext cx="1428614" cy="1428638"/>
      </dsp:txXfrm>
    </dsp:sp>
    <dsp:sp modelId="{DEB3E068-5F78-46BB-9639-3C0B23D75981}">
      <dsp:nvSpPr>
        <dsp:cNvPr id="0" name=""/>
        <dsp:cNvSpPr/>
      </dsp:nvSpPr>
      <dsp:spPr>
        <a:xfrm>
          <a:off x="6209233" y="1058294"/>
          <a:ext cx="2020366" cy="20204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rgbClr val="FF0000"/>
              </a:solidFill>
            </a:rPr>
            <a:t>A sponsored individual managing branches of different CMOs in group structure</a:t>
          </a:r>
          <a:endParaRPr lang="en-US" sz="1600" kern="1200" dirty="0">
            <a:solidFill>
              <a:srgbClr val="FF0000"/>
            </a:solidFill>
          </a:endParaRPr>
        </a:p>
      </dsp:txBody>
      <dsp:txXfrm>
        <a:off x="6505109" y="1354175"/>
        <a:ext cx="1428614" cy="14286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0.27586</cdr:x>
      <cdr:y>0</cdr:y>
    </cdr:from>
    <cdr:to>
      <cdr:x>0.65517</cdr:x>
      <cdr:y>0.11628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19200" y="-76200"/>
          <a:ext cx="16764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 sz="1100" b="1" dirty="0" smtClean="0"/>
        </a:p>
        <a:p xmlns:a="http://schemas.openxmlformats.org/drawingml/2006/main">
          <a:r>
            <a:rPr lang="en-US" sz="1100" b="1" dirty="0" smtClean="0"/>
            <a:t>LEVEL OF RESPONSES</a:t>
          </a:r>
          <a:endParaRPr lang="en-US" sz="11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0.25</cdr:x>
      <cdr:y>0</cdr:y>
    </cdr:from>
    <cdr:to>
      <cdr:x>0.93182</cdr:x>
      <cdr:y>0.09524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38200" y="0"/>
          <a:ext cx="22860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100" b="1" dirty="0" smtClean="0"/>
            <a:t>PERCENTAGE OF REPONSES</a:t>
          </a:r>
          <a:endParaRPr lang="en-US" sz="11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C44BCC-6D63-401B-BCC5-D201D7915437}" type="datetimeFigureOut">
              <a:rPr lang="en-US" smtClean="0"/>
              <a:pPr/>
              <a:t>8/1/2017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10ECC1-31F1-482A-AA80-686C467BFD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3079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90123-7881-45A5-BA42-C220C32C413F}" type="datetime1">
              <a:rPr lang="en-US" smtClean="0"/>
              <a:pPr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C5583-F3E6-4914-92CA-5D3B0F042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4298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4672D-4A27-424A-A44B-EBDB04172F2F}" type="datetime1">
              <a:rPr lang="en-US" smtClean="0"/>
              <a:pPr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C5583-F3E6-4914-92CA-5D3B0F042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1969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91196-1234-47D5-AB12-559C824DB9D6}" type="datetime1">
              <a:rPr lang="en-US" smtClean="0"/>
              <a:pPr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C5583-F3E6-4914-92CA-5D3B0F042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1589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48656-396F-403C-A438-95C45B6249CD}" type="datetime1">
              <a:rPr lang="en-US" smtClean="0"/>
              <a:pPr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C5583-F3E6-4914-92CA-5D3B0F042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1350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89DA2-8EBA-4829-9CD4-91FF3B7A80B4}" type="datetime1">
              <a:rPr lang="en-US" smtClean="0"/>
              <a:pPr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C5583-F3E6-4914-92CA-5D3B0F042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1805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CC45-DF4D-49E5-A586-072FFC9F7FE9}" type="datetime1">
              <a:rPr lang="en-US" smtClean="0"/>
              <a:pPr/>
              <a:t>8/1/2017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C5583-F3E6-4914-92CA-5D3B0F042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40087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740FC-5F81-4B07-8375-CFE0DC3E502E}" type="datetime1">
              <a:rPr lang="en-US" smtClean="0"/>
              <a:pPr/>
              <a:t>8/1/2017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C5583-F3E6-4914-92CA-5D3B0F042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6144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C4FC2-0F8D-4E57-BE1E-6DBCAEDEA6D8}" type="datetime1">
              <a:rPr lang="en-US" smtClean="0"/>
              <a:pPr/>
              <a:t>8/1/2017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C5583-F3E6-4914-92CA-5D3B0F042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9961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F0F14-2D49-4A60-BA49-C4B669A92FD9}" type="datetime1">
              <a:rPr lang="en-US" smtClean="0"/>
              <a:pPr/>
              <a:t>8/1/2017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C5583-F3E6-4914-92CA-5D3B0F042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0815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E308A-F262-460C-8CB0-F6E0BA5F0513}" type="datetime1">
              <a:rPr lang="en-US" smtClean="0"/>
              <a:pPr/>
              <a:t>8/1/2017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C5583-F3E6-4914-92CA-5D3B0F042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7298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2E179-9470-45DF-BF58-95A6E65EA154}" type="datetime1">
              <a:rPr lang="en-US" smtClean="0"/>
              <a:pPr/>
              <a:t>8/1/2017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C5583-F3E6-4914-92CA-5D3B0F042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5142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</a:defRPr>
            </a:lvl1pPr>
          </a:lstStyle>
          <a:p>
            <a:fld id="{3B10D7AF-B3E5-4495-B280-0933269B5C09}" type="datetime1">
              <a:rPr lang="en-US" smtClean="0"/>
              <a:pPr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</a:defRPr>
            </a:lvl1pPr>
          </a:lstStyle>
          <a:p>
            <a:fld id="{9D2C5583-F3E6-4914-92CA-5D3B0F042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40997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Century Gothic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Century Gothic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Century Gothic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90600"/>
            <a:ext cx="7772400" cy="23622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UPDATE OF REGISTRATION INFORMATION OF CAPITAL MARKET OPERATORS (CMOs) ON THE COMMISSION’S DATABASE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96200" cy="2057400"/>
          </a:xfrm>
        </p:spPr>
        <p:txBody>
          <a:bodyPr>
            <a:normAutofit fontScale="77500" lnSpcReduction="20000"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Presented by Mrs. H. O. Rufai</a:t>
            </a:r>
          </a:p>
          <a:p>
            <a:endParaRPr lang="en-US" sz="2800" b="1" dirty="0">
              <a:solidFill>
                <a:schemeClr val="tx2"/>
              </a:solidFill>
            </a:endParaRPr>
          </a:p>
          <a:p>
            <a:r>
              <a:rPr lang="en-US" sz="2800" b="1" dirty="0" smtClean="0">
                <a:solidFill>
                  <a:schemeClr val="tx2"/>
                </a:solidFill>
              </a:rPr>
              <a:t>At CMC Meeting</a:t>
            </a:r>
          </a:p>
          <a:p>
            <a:r>
              <a:rPr lang="en-US" sz="2800" b="1" dirty="0" smtClean="0">
                <a:solidFill>
                  <a:schemeClr val="tx2"/>
                </a:solidFill>
              </a:rPr>
              <a:t>Federal Palace Hotel, Victoria Island</a:t>
            </a:r>
          </a:p>
          <a:p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Tuesday August 15, 2017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10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000" dirty="0" smtClean="0"/>
              <a:t>The Commission required all CMOs to provide updated post-registration information on their companies through a </a:t>
            </a:r>
            <a:r>
              <a:rPr lang="en-US" sz="2000" dirty="0"/>
              <a:t>circular </a:t>
            </a:r>
            <a:r>
              <a:rPr lang="en-US" sz="2000" dirty="0" smtClean="0"/>
              <a:t>published in the </a:t>
            </a:r>
            <a:r>
              <a:rPr lang="en-US" sz="2000" dirty="0"/>
              <a:t>National Dailies and on the Commission’s website on December 9, 2016.</a:t>
            </a:r>
          </a:p>
          <a:p>
            <a:pPr marL="0" indent="0" algn="just">
              <a:buNone/>
            </a:pPr>
            <a:endParaRPr lang="en-US" sz="2000" dirty="0" smtClean="0"/>
          </a:p>
          <a:p>
            <a:pPr algn="just"/>
            <a:r>
              <a:rPr lang="en-US" sz="2000" dirty="0" smtClean="0"/>
              <a:t>The information in the Commission’s CMO database was sent to all CMOs via e-mail also in December 2016.</a:t>
            </a:r>
          </a:p>
          <a:p>
            <a:pPr algn="just"/>
            <a:endParaRPr lang="en-US" sz="2000" dirty="0"/>
          </a:p>
          <a:p>
            <a:pPr algn="just"/>
            <a:r>
              <a:rPr lang="en-US" sz="2000" dirty="0" smtClean="0"/>
              <a:t>Deadline was December 23, 2016</a:t>
            </a:r>
          </a:p>
          <a:p>
            <a:pPr marL="0" indent="0" algn="just">
              <a:buNone/>
            </a:pPr>
            <a:endParaRPr lang="en-US" sz="2000" dirty="0" smtClean="0"/>
          </a:p>
          <a:p>
            <a:pPr algn="just"/>
            <a:r>
              <a:rPr lang="en-US" sz="2000" dirty="0" smtClean="0"/>
              <a:t>In </a:t>
            </a:r>
            <a:r>
              <a:rPr lang="en-US" sz="2000" dirty="0"/>
              <a:t>February </a:t>
            </a:r>
            <a:r>
              <a:rPr lang="en-US" sz="2000" dirty="0" smtClean="0"/>
              <a:t>2017, a </a:t>
            </a:r>
            <a:r>
              <a:rPr lang="en-US" sz="2000" dirty="0"/>
              <a:t>second opportunity </a:t>
            </a:r>
            <a:r>
              <a:rPr lang="en-US" sz="2000" dirty="0" smtClean="0"/>
              <a:t>was given to </a:t>
            </a:r>
            <a:r>
              <a:rPr lang="en-US" sz="2000" dirty="0"/>
              <a:t>CMOs who did not </a:t>
            </a:r>
            <a:r>
              <a:rPr lang="en-US" sz="2000" dirty="0" smtClean="0"/>
              <a:t>meet the initial deadline</a:t>
            </a:r>
          </a:p>
          <a:p>
            <a:pPr marL="0" indent="0" algn="just">
              <a:buNone/>
            </a:pPr>
            <a:endParaRPr lang="en-US" sz="2000" dirty="0" smtClean="0"/>
          </a:p>
          <a:p>
            <a:pPr algn="just"/>
            <a:r>
              <a:rPr lang="en-US" sz="2000" dirty="0" smtClean="0"/>
              <a:t>New deadline was March 6, 2017</a:t>
            </a:r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C5583-F3E6-4914-92CA-5D3B0F042BB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098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4572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Statistics of Responses Received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26262167"/>
              </p:ext>
            </p:extLst>
          </p:nvPr>
        </p:nvGraphicFramePr>
        <p:xfrm>
          <a:off x="0" y="2743200"/>
          <a:ext cx="4419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C5583-F3E6-4914-92CA-5D3B0F042BBD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69789136"/>
              </p:ext>
            </p:extLst>
          </p:nvPr>
        </p:nvGraphicFramePr>
        <p:xfrm>
          <a:off x="4724400" y="2667000"/>
          <a:ext cx="44196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74849808"/>
              </p:ext>
            </p:extLst>
          </p:nvPr>
        </p:nvGraphicFramePr>
        <p:xfrm>
          <a:off x="1981200" y="1295400"/>
          <a:ext cx="5105401" cy="1259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1581"/>
                <a:gridCol w="1344814"/>
                <a:gridCol w="2049006"/>
              </a:tblGrid>
              <a:tr h="33494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itchFamily="34" charset="0"/>
                        </a:rPr>
                        <a:t>Category</a:t>
                      </a:r>
                      <a:endParaRPr lang="en-US" sz="1200" dirty="0">
                        <a:effectLst/>
                        <a:latin typeface="Century Gothic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entury Gothic" pitchFamily="34" charset="0"/>
                          <a:ea typeface="Calibri"/>
                          <a:cs typeface="Calibri"/>
                        </a:rPr>
                        <a:t>Responses</a:t>
                      </a:r>
                      <a:endParaRPr lang="en-US" sz="1200" dirty="0">
                        <a:effectLst/>
                        <a:latin typeface="Century Gothic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entury Gothic" pitchFamily="34" charset="0"/>
                          <a:ea typeface="Calibri"/>
                          <a:cs typeface="Calibri"/>
                        </a:rPr>
                        <a:t> Number Registered as at March 2017</a:t>
                      </a:r>
                      <a:endParaRPr lang="en-US" sz="1200" dirty="0">
                        <a:effectLst/>
                        <a:latin typeface="Century Gothic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192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entury Gothic" pitchFamily="34" charset="0"/>
                        </a:rPr>
                        <a:t>Core Operators</a:t>
                      </a:r>
                      <a:endParaRPr lang="en-US" sz="1200" b="1">
                        <a:effectLst/>
                        <a:latin typeface="Century Gothic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itchFamily="34" charset="0"/>
                        </a:rPr>
                        <a:t>326</a:t>
                      </a:r>
                      <a:endParaRPr lang="en-US" sz="1200" dirty="0">
                        <a:effectLst/>
                        <a:latin typeface="Century Gothic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entury Gothic" pitchFamily="34" charset="0"/>
                          <a:ea typeface="Calibri"/>
                          <a:cs typeface="Calibri"/>
                        </a:rPr>
                        <a:t>467</a:t>
                      </a:r>
                      <a:endParaRPr lang="en-US" sz="1200" dirty="0">
                        <a:effectLst/>
                        <a:latin typeface="Century Gothic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16747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entury Gothic" pitchFamily="34" charset="0"/>
                        </a:rPr>
                        <a:t>Experts/ Professionals </a:t>
                      </a:r>
                      <a:endParaRPr lang="en-US" sz="1200" b="1" dirty="0">
                        <a:effectLst/>
                        <a:latin typeface="Century Gothic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itchFamily="34" charset="0"/>
                        </a:rPr>
                        <a:t>90</a:t>
                      </a:r>
                      <a:endParaRPr lang="en-US" sz="1200" dirty="0">
                        <a:effectLst/>
                        <a:latin typeface="Century Gothic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entury Gothic" pitchFamily="34" charset="0"/>
                          <a:ea typeface="Calibri"/>
                          <a:cs typeface="Calibri"/>
                        </a:rPr>
                        <a:t>533</a:t>
                      </a:r>
                      <a:endParaRPr lang="en-US" sz="1200" dirty="0">
                        <a:effectLst/>
                        <a:latin typeface="Century Gothic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16747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entury Gothic" pitchFamily="34" charset="0"/>
                        </a:rPr>
                        <a:t>SROs</a:t>
                      </a:r>
                      <a:endParaRPr lang="en-US" sz="1200" b="1" dirty="0">
                        <a:effectLst/>
                        <a:latin typeface="Century Gothic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itchFamily="34" charset="0"/>
                        </a:rPr>
                        <a:t>5</a:t>
                      </a:r>
                      <a:endParaRPr lang="en-US" sz="1200" dirty="0">
                        <a:effectLst/>
                        <a:latin typeface="Century Gothic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entury Gothic" pitchFamily="34" charset="0"/>
                          <a:ea typeface="Calibri"/>
                          <a:cs typeface="Calibri"/>
                        </a:rPr>
                        <a:t>6</a:t>
                      </a:r>
                      <a:endParaRPr lang="en-US" sz="1200" dirty="0">
                        <a:effectLst/>
                        <a:latin typeface="Century Gothic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3494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entury Gothic" pitchFamily="34" charset="0"/>
                        </a:rPr>
                        <a:t>Total</a:t>
                      </a:r>
                      <a:endParaRPr lang="en-US" sz="1200" b="1" dirty="0">
                        <a:effectLst/>
                        <a:latin typeface="Century Gothic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effectLst/>
                          <a:latin typeface="Century Gothic" pitchFamily="34" charset="0"/>
                        </a:rPr>
                        <a:t>421</a:t>
                      </a:r>
                      <a:r>
                        <a:rPr lang="en-US" sz="1200" dirty="0">
                          <a:effectLst/>
                          <a:latin typeface="Century Gothic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entury Gothic" pitchFamily="34" charset="0"/>
                          <a:ea typeface="Calibri"/>
                          <a:cs typeface="Calibri"/>
                        </a:rPr>
                        <a:t>1,006</a:t>
                      </a:r>
                      <a:endParaRPr lang="en-US" sz="1200" b="1" dirty="0">
                        <a:effectLst/>
                        <a:latin typeface="Century Gothic" pitchFamily="34" charset="0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8587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r>
              <a:rPr lang="en-US" dirty="0" smtClean="0"/>
              <a:t>Updated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900" dirty="0" smtClean="0"/>
              <a:t>Verified information has been updated in the following categories;</a:t>
            </a:r>
            <a:endParaRPr lang="en-US" sz="2900" b="1" dirty="0" smtClean="0"/>
          </a:p>
          <a:p>
            <a:pPr marL="868680" lvl="1" indent="-457200">
              <a:buFont typeface="+mj-lt"/>
              <a:buAutoNum type="arabicPeriod"/>
            </a:pPr>
            <a:r>
              <a:rPr lang="en-US" sz="2900" b="1" dirty="0" smtClean="0"/>
              <a:t>Company </a:t>
            </a:r>
            <a:r>
              <a:rPr lang="en-US" sz="2900" b="1" dirty="0"/>
              <a:t>Information</a:t>
            </a:r>
            <a:r>
              <a:rPr lang="en-US" sz="2900" dirty="0"/>
              <a:t> – Company Name, BN/RC Number, Address, Phone Number, </a:t>
            </a:r>
            <a:r>
              <a:rPr lang="en-US" sz="2900" dirty="0" smtClean="0"/>
              <a:t>e-mail address, </a:t>
            </a:r>
            <a:r>
              <a:rPr lang="en-US" sz="2900" dirty="0"/>
              <a:t>Website, Branch </a:t>
            </a:r>
            <a:r>
              <a:rPr lang="en-US" sz="2900" dirty="0" smtClean="0"/>
              <a:t>Address(</a:t>
            </a:r>
            <a:r>
              <a:rPr lang="en-US" sz="2900" dirty="0" err="1" smtClean="0"/>
              <a:t>es</a:t>
            </a:r>
            <a:r>
              <a:rPr lang="en-US" sz="2900" dirty="0" smtClean="0"/>
              <a:t>)and </a:t>
            </a:r>
            <a:r>
              <a:rPr lang="en-US" sz="2900" dirty="0"/>
              <a:t>Phone </a:t>
            </a:r>
            <a:r>
              <a:rPr lang="en-US" sz="2900" dirty="0" smtClean="0"/>
              <a:t>Number(s), Fidelity Bond/Professional Indemnity  Insurance </a:t>
            </a:r>
            <a:r>
              <a:rPr lang="en-US" sz="2900" dirty="0"/>
              <a:t>etc.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sz="2900" b="1" dirty="0"/>
              <a:t>Sponsored Individuals</a:t>
            </a:r>
            <a:r>
              <a:rPr lang="en-US" sz="2900" dirty="0"/>
              <a:t> – Name, Registered Function, Designation, Address, Phone Number, e-mail.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sz="2900" b="1" dirty="0"/>
              <a:t>Directors</a:t>
            </a:r>
            <a:r>
              <a:rPr lang="en-US" sz="2900" dirty="0"/>
              <a:t> –Name, Address, Phone Number, Director Type.</a:t>
            </a:r>
          </a:p>
          <a:p>
            <a:pPr marL="0" indent="0">
              <a:buNone/>
            </a:pPr>
            <a:endParaRPr lang="en-US" sz="29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2900" dirty="0" smtClean="0"/>
              <a:t>Some CMOs were contacted to provide clarifications and/ or evidence in respect of their submission</a:t>
            </a:r>
          </a:p>
          <a:p>
            <a:pPr algn="just">
              <a:buFont typeface="Arial" pitchFamily="34" charset="0"/>
              <a:buChar char="•"/>
            </a:pPr>
            <a:r>
              <a:rPr lang="en-US" sz="2900" dirty="0" smtClean="0"/>
              <a:t>Some of them did not respond</a:t>
            </a:r>
            <a:endParaRPr lang="en-US" sz="2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C5583-F3E6-4914-92CA-5D3B0F042BB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193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38201"/>
            <a:ext cx="8229600" cy="4572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Immediate Results of The Database Update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C5583-F3E6-4914-92CA-5D3B0F042BBD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xmlns="" val="1070155281"/>
              </p:ext>
            </p:extLst>
          </p:nvPr>
        </p:nvGraphicFramePr>
        <p:xfrm>
          <a:off x="457200" y="1380106"/>
          <a:ext cx="8229600" cy="49762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67225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1430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Autofit/>
          </a:bodyPr>
          <a:lstStyle/>
          <a:p>
            <a:pPr algn="just"/>
            <a:r>
              <a:rPr lang="en-US" sz="2000" dirty="0" smtClean="0"/>
              <a:t>At the last CMC, we made a commitment and we have fulfilled the commitment to update the information of the 421 CMOs on the Commission’s database by June 30, 2017</a:t>
            </a:r>
          </a:p>
          <a:p>
            <a:pPr marL="0" indent="0" algn="just">
              <a:buNone/>
            </a:pPr>
            <a:endParaRPr lang="en-US" sz="2000" dirty="0" smtClean="0"/>
          </a:p>
          <a:p>
            <a:pPr algn="just"/>
            <a:r>
              <a:rPr lang="en-US" sz="2000" dirty="0" smtClean="0"/>
              <a:t>CMOs are further enjoined to continuously comply with the provisions of the ISA 2007 and SEC Rules &amp; Regulations on </a:t>
            </a:r>
            <a:r>
              <a:rPr lang="en-US" sz="2000" b="1" i="1" dirty="0"/>
              <a:t>Registration and </a:t>
            </a:r>
            <a:r>
              <a:rPr lang="en-US" sz="2000" b="1" i="1" dirty="0" smtClean="0"/>
              <a:t>Post-registration Compliance Requirements by Capital Market Operators and other Regulated entities </a:t>
            </a:r>
            <a:r>
              <a:rPr lang="en-US" sz="2000" i="1" dirty="0" smtClean="0"/>
              <a:t>and promptly notify the Commission of any material changes.</a:t>
            </a: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C5583-F3E6-4914-92CA-5D3B0F042BB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640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C5583-F3E6-4914-92CA-5D3B0F042BBD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3" name="Content Placeholder 12" descr="index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08967" y="2209800"/>
            <a:ext cx="3778771" cy="2514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CNIGERIA PP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SECNIGERIA PP template</Template>
  <TotalTime>1010</TotalTime>
  <Words>407</Words>
  <Application>Microsoft Office PowerPoint</Application>
  <PresentationFormat>On-screen Show (4:3)</PresentationFormat>
  <Paragraphs>63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SECNIGERIA PP template</vt:lpstr>
      <vt:lpstr>UPDATE OF REGISTRATION INFORMATION OF CAPITAL MARKET OPERATORS (CMOs) ON THE COMMISSION’S DATABASE</vt:lpstr>
      <vt:lpstr>Introduction</vt:lpstr>
      <vt:lpstr>Statistics of Responses Received</vt:lpstr>
      <vt:lpstr>Updated Information</vt:lpstr>
      <vt:lpstr>Immediate Results of The Database Update</vt:lpstr>
      <vt:lpstr>Conclusion</vt:lpstr>
      <vt:lpstr>Slide 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CMO DATA UPDATE</dc:title>
  <dc:creator>Azubuike</dc:creator>
  <cp:lastModifiedBy>cmcsecretariat</cp:lastModifiedBy>
  <cp:revision>93</cp:revision>
  <dcterms:created xsi:type="dcterms:W3CDTF">2017-04-19T06:26:28Z</dcterms:created>
  <dcterms:modified xsi:type="dcterms:W3CDTF">2017-08-01T15:32:10Z</dcterms:modified>
</cp:coreProperties>
</file>