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jp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79" r:id="rId2"/>
    <p:sldId id="436" r:id="rId3"/>
    <p:sldId id="440" r:id="rId4"/>
    <p:sldId id="444" r:id="rId5"/>
    <p:sldId id="446" r:id="rId6"/>
    <p:sldId id="393" r:id="rId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OKUNLE ADARALEGBE" initials="AA" lastIdx="0" clrIdx="0">
    <p:extLst>
      <p:ext uri="{19B8F6BF-5375-455C-9EA6-DF929625EA0E}">
        <p15:presenceInfo xmlns:p15="http://schemas.microsoft.com/office/powerpoint/2012/main" xmlns="" userId="S-1-5-21-1952272671-2849572203-292877096-14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000"/>
    <a:srgbClr val="00CC66"/>
    <a:srgbClr val="005828"/>
    <a:srgbClr val="FFFF66"/>
    <a:srgbClr val="FFFF00"/>
    <a:srgbClr val="0000CC"/>
    <a:srgbClr val="00462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765" autoAdjust="0"/>
    <p:restoredTop sz="94660"/>
  </p:normalViewPr>
  <p:slideViewPr>
    <p:cSldViewPr>
      <p:cViewPr varScale="1">
        <p:scale>
          <a:sx n="86" d="100"/>
          <a:sy n="86" d="100"/>
        </p:scale>
        <p:origin x="-1440" y="-90"/>
      </p:cViewPr>
      <p:guideLst>
        <p:guide orient="horz" pos="2160"/>
        <p:guide pos="2880"/>
      </p:guideLst>
    </p:cSldViewPr>
  </p:slideViewPr>
  <p:notesTextViewPr>
    <p:cViewPr>
      <p:scale>
        <a:sx n="100" d="100"/>
        <a:sy n="100" d="100"/>
      </p:scale>
      <p:origin x="0" y="0"/>
    </p:cViewPr>
  </p:notesTextViewPr>
  <p:sorterViewPr>
    <p:cViewPr>
      <p:scale>
        <a:sx n="104" d="100"/>
        <a:sy n="104" d="100"/>
      </p:scale>
      <p:origin x="0" y="0"/>
    </p:cViewPr>
  </p:sorterViewPr>
  <p:notesViewPr>
    <p:cSldViewPr>
      <p:cViewPr varScale="1">
        <p:scale>
          <a:sx n="55" d="100"/>
          <a:sy n="55" d="100"/>
        </p:scale>
        <p:origin x="-2904"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87A3FE-44A8-41EF-BD97-74EB12B0E3F8}" type="doc">
      <dgm:prSet loTypeId="urn:microsoft.com/office/officeart/2008/layout/LinedList" loCatId="list" qsTypeId="urn:microsoft.com/office/officeart/2005/8/quickstyle/simple1" qsCatId="simple" csTypeId="urn:microsoft.com/office/officeart/2005/8/colors/accent3_5" csCatId="accent3" phldr="1"/>
      <dgm:spPr/>
      <dgm:t>
        <a:bodyPr/>
        <a:lstStyle/>
        <a:p>
          <a:endParaRPr lang="en-GB"/>
        </a:p>
      </dgm:t>
    </dgm:pt>
    <dgm:pt modelId="{43C9D655-BAFA-4BEA-A3FD-9ECBD62DEA89}">
      <dgm:prSet phldrT="[Text]" custT="1"/>
      <dgm:spPr/>
      <dgm:t>
        <a:bodyPr/>
        <a:lstStyle/>
        <a:p>
          <a:endParaRPr lang="en-GB" sz="2800" b="1" kern="1200" dirty="0">
            <a:solidFill>
              <a:srgbClr val="008000"/>
            </a:solidFill>
            <a:effectLst>
              <a:outerShdw blurRad="38100" dist="38100" dir="2700000" algn="tl">
                <a:srgbClr val="000000">
                  <a:alpha val="43137"/>
                </a:srgbClr>
              </a:outerShdw>
            </a:effectLst>
            <a:latin typeface="Tw Cen MT" panose="020B0602020104020603" pitchFamily="34" charset="0"/>
            <a:ea typeface="+mn-ea"/>
            <a:cs typeface="+mn-cs"/>
          </a:endParaRPr>
        </a:p>
      </dgm:t>
    </dgm:pt>
    <dgm:pt modelId="{0CF302D5-9F46-4BDA-A0FE-C403E2B7402D}" type="parTrans" cxnId="{CC33C761-3B16-4410-BF43-AEA1A51136CF}">
      <dgm:prSet/>
      <dgm:spPr/>
      <dgm:t>
        <a:bodyPr/>
        <a:lstStyle/>
        <a:p>
          <a:endParaRPr lang="en-GB" sz="2400" b="0">
            <a:effectLst>
              <a:outerShdw blurRad="38100" dist="38100" dir="2700000" algn="tl">
                <a:srgbClr val="000000">
                  <a:alpha val="43137"/>
                </a:srgbClr>
              </a:outerShdw>
            </a:effectLst>
            <a:latin typeface="Tw Cen MT" panose="020B0602020104020603" pitchFamily="34" charset="0"/>
          </a:endParaRPr>
        </a:p>
      </dgm:t>
    </dgm:pt>
    <dgm:pt modelId="{7F98C60C-DF8B-4053-9B6B-49A986FC3E7C}" type="sibTrans" cxnId="{CC33C761-3B16-4410-BF43-AEA1A51136CF}">
      <dgm:prSet/>
      <dgm:spPr/>
      <dgm:t>
        <a:bodyPr/>
        <a:lstStyle/>
        <a:p>
          <a:endParaRPr lang="en-GB" sz="2400" b="0">
            <a:effectLst>
              <a:outerShdw blurRad="38100" dist="38100" dir="2700000" algn="tl">
                <a:srgbClr val="000000">
                  <a:alpha val="43137"/>
                </a:srgbClr>
              </a:outerShdw>
            </a:effectLst>
            <a:latin typeface="Tw Cen MT" panose="020B0602020104020603" pitchFamily="34" charset="0"/>
          </a:endParaRPr>
        </a:p>
      </dgm:t>
    </dgm:pt>
    <dgm:pt modelId="{BD0085F9-5DB8-4130-8FB2-5576DA713E81}">
      <dgm:prSet phldrT="[Text]" custT="1"/>
      <dgm:spPr/>
      <dgm:t>
        <a:bodyPr/>
        <a:lstStyle/>
        <a:p>
          <a:pPr marL="511175" lvl="1" indent="-511175" algn="just" defTabSz="914400" rtl="0" eaLnBrk="1" latinLnBrk="0" hangingPunct="1">
            <a:lnSpc>
              <a:spcPct val="130000"/>
            </a:lnSpc>
            <a:spcBef>
              <a:spcPct val="20000"/>
            </a:spcBef>
            <a:buFont typeface="Arial" pitchFamily="34" charset="0"/>
            <a:buBlip>
              <a:blip xmlns:r="http://schemas.openxmlformats.org/officeDocument/2006/relationships" r:embed="rId1"/>
            </a:buBlip>
            <a:defRPr/>
          </a:pPr>
          <a:endPar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endParaRPr>
        </a:p>
        <a:p>
          <a:pPr marL="511175" lvl="1" indent="-511175" algn="just" defTabSz="914400" rtl="0" eaLnBrk="1" latinLnBrk="0" hangingPunct="1">
            <a:lnSpc>
              <a:spcPct val="130000"/>
            </a:lnSpc>
            <a:spcBef>
              <a:spcPct val="20000"/>
            </a:spcBef>
            <a:buFont typeface="Arial" pitchFamily="34" charset="0"/>
            <a:buBlip>
              <a:blip xmlns:r="http://schemas.openxmlformats.org/officeDocument/2006/relationships" r:embed="rId1"/>
            </a:buBlip>
            <a:defRPr/>
          </a:pPr>
          <a:r>
            <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rPr>
            <a:t>Recent Developments</a:t>
          </a:r>
        </a:p>
      </dgm:t>
    </dgm:pt>
    <dgm:pt modelId="{9AB93D54-E15D-495B-BDAD-97CFA9C5E8DA}" type="parTrans" cxnId="{90D5FCC3-50E4-462C-B7ED-91E682CE57A8}">
      <dgm:prSet/>
      <dgm:spPr/>
      <dgm:t>
        <a:bodyPr/>
        <a:lstStyle/>
        <a:p>
          <a:endParaRPr lang="en-GB" sz="2400" b="0">
            <a:effectLst>
              <a:outerShdw blurRad="38100" dist="38100" dir="2700000" algn="tl">
                <a:srgbClr val="000000">
                  <a:alpha val="43137"/>
                </a:srgbClr>
              </a:outerShdw>
            </a:effectLst>
          </a:endParaRPr>
        </a:p>
      </dgm:t>
    </dgm:pt>
    <dgm:pt modelId="{6E76E9C8-1630-4DEE-9A9E-07038FC94996}" type="sibTrans" cxnId="{90D5FCC3-50E4-462C-B7ED-91E682CE57A8}">
      <dgm:prSet/>
      <dgm:spPr/>
      <dgm:t>
        <a:bodyPr/>
        <a:lstStyle/>
        <a:p>
          <a:endParaRPr lang="en-GB" sz="2400" b="0">
            <a:effectLst>
              <a:outerShdw blurRad="38100" dist="38100" dir="2700000" algn="tl">
                <a:srgbClr val="000000">
                  <a:alpha val="43137"/>
                </a:srgbClr>
              </a:outerShdw>
            </a:effectLst>
          </a:endParaRPr>
        </a:p>
      </dgm:t>
    </dgm:pt>
    <dgm:pt modelId="{71FD92AF-98DF-4C49-A5D3-A4B303C60B92}">
      <dgm:prSet phldrT="[Text]" custT="1"/>
      <dgm:spPr/>
      <dgm:t>
        <a:bodyPr/>
        <a:lstStyle/>
        <a:p>
          <a:pPr marL="511175" lvl="1" indent="-511175" algn="just" defTabSz="914400" rtl="0" eaLnBrk="1" latinLnBrk="0" hangingPunct="1">
            <a:lnSpc>
              <a:spcPct val="130000"/>
            </a:lnSpc>
            <a:spcBef>
              <a:spcPct val="20000"/>
            </a:spcBef>
            <a:buFont typeface="Arial" pitchFamily="34" charset="0"/>
            <a:buBlip>
              <a:blip xmlns:r="http://schemas.openxmlformats.org/officeDocument/2006/relationships" r:embed="rId1"/>
            </a:buBlip>
            <a:defRPr/>
          </a:pPr>
          <a:endPar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endParaRPr>
        </a:p>
        <a:p>
          <a:pPr marL="511175" lvl="1" indent="-511175" algn="just" defTabSz="914400" rtl="0" eaLnBrk="1" latinLnBrk="0" hangingPunct="1">
            <a:lnSpc>
              <a:spcPct val="130000"/>
            </a:lnSpc>
            <a:spcBef>
              <a:spcPct val="20000"/>
            </a:spcBef>
            <a:buFont typeface="Arial" pitchFamily="34" charset="0"/>
            <a:buBlip>
              <a:blip xmlns:r="http://schemas.openxmlformats.org/officeDocument/2006/relationships" r:embed="rId1"/>
            </a:buBlip>
            <a:defRPr/>
          </a:pPr>
          <a:r>
            <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rPr>
            <a:t>Project Meridian</a:t>
          </a:r>
        </a:p>
      </dgm:t>
    </dgm:pt>
    <dgm:pt modelId="{0FD95134-C345-45B6-B5DB-A9B7CF75DEBD}" type="parTrans" cxnId="{31A07EBE-2EA9-41E7-A88C-7DBA5485CA05}">
      <dgm:prSet/>
      <dgm:spPr/>
      <dgm:t>
        <a:bodyPr/>
        <a:lstStyle/>
        <a:p>
          <a:endParaRPr lang="en-US"/>
        </a:p>
      </dgm:t>
    </dgm:pt>
    <dgm:pt modelId="{E9363E49-3CA6-4987-ABF3-BDCD39D3B8CF}" type="sibTrans" cxnId="{31A07EBE-2EA9-41E7-A88C-7DBA5485CA05}">
      <dgm:prSet/>
      <dgm:spPr/>
      <dgm:t>
        <a:bodyPr/>
        <a:lstStyle/>
        <a:p>
          <a:endParaRPr lang="en-US"/>
        </a:p>
      </dgm:t>
    </dgm:pt>
    <dgm:pt modelId="{C9289708-EA76-43F3-A6F4-40E83D1309A2}" type="pres">
      <dgm:prSet presAssocID="{D087A3FE-44A8-41EF-BD97-74EB12B0E3F8}" presName="vert0" presStyleCnt="0">
        <dgm:presLayoutVars>
          <dgm:dir/>
          <dgm:animOne val="branch"/>
          <dgm:animLvl val="lvl"/>
        </dgm:presLayoutVars>
      </dgm:prSet>
      <dgm:spPr/>
      <dgm:t>
        <a:bodyPr/>
        <a:lstStyle/>
        <a:p>
          <a:endParaRPr lang="en-US"/>
        </a:p>
      </dgm:t>
    </dgm:pt>
    <dgm:pt modelId="{5E3B40B7-EC7C-48D5-8120-8CE2DAD8726E}" type="pres">
      <dgm:prSet presAssocID="{43C9D655-BAFA-4BEA-A3FD-9ECBD62DEA89}" presName="thickLine" presStyleLbl="alignNode1" presStyleIdx="0" presStyleCnt="1"/>
      <dgm:spPr/>
    </dgm:pt>
    <dgm:pt modelId="{318EA1C1-7CEC-46CD-A088-A4D054C27936}" type="pres">
      <dgm:prSet presAssocID="{43C9D655-BAFA-4BEA-A3FD-9ECBD62DEA89}" presName="horz1" presStyleCnt="0"/>
      <dgm:spPr/>
    </dgm:pt>
    <dgm:pt modelId="{18196C5B-FB22-40A7-A78F-004FC4137BC7}" type="pres">
      <dgm:prSet presAssocID="{43C9D655-BAFA-4BEA-A3FD-9ECBD62DEA89}" presName="tx1" presStyleLbl="revTx" presStyleIdx="0" presStyleCnt="3" custScaleX="2778"/>
      <dgm:spPr/>
      <dgm:t>
        <a:bodyPr/>
        <a:lstStyle/>
        <a:p>
          <a:endParaRPr lang="en-US"/>
        </a:p>
      </dgm:t>
    </dgm:pt>
    <dgm:pt modelId="{2FF93C22-3FF2-453F-B44E-6A25E089B6FA}" type="pres">
      <dgm:prSet presAssocID="{43C9D655-BAFA-4BEA-A3FD-9ECBD62DEA89}" presName="vert1" presStyleCnt="0"/>
      <dgm:spPr/>
    </dgm:pt>
    <dgm:pt modelId="{3314DF56-D028-4E37-BAD3-CE3022C840F6}" type="pres">
      <dgm:prSet presAssocID="{BD0085F9-5DB8-4130-8FB2-5576DA713E81}" presName="vertSpace2a" presStyleCnt="0"/>
      <dgm:spPr/>
    </dgm:pt>
    <dgm:pt modelId="{ED0511A9-617A-43BA-952F-CB2AF953CC77}" type="pres">
      <dgm:prSet presAssocID="{BD0085F9-5DB8-4130-8FB2-5576DA713E81}" presName="horz2" presStyleCnt="0"/>
      <dgm:spPr/>
    </dgm:pt>
    <dgm:pt modelId="{D01D3B46-DE28-4053-A664-99B5FDEB6BCD}" type="pres">
      <dgm:prSet presAssocID="{BD0085F9-5DB8-4130-8FB2-5576DA713E81}" presName="horzSpace2" presStyleCnt="0"/>
      <dgm:spPr/>
    </dgm:pt>
    <dgm:pt modelId="{B0C95778-3F12-4FB4-8658-B9E3F938AAD2}" type="pres">
      <dgm:prSet presAssocID="{BD0085F9-5DB8-4130-8FB2-5576DA713E81}" presName="tx2" presStyleLbl="revTx" presStyleIdx="1" presStyleCnt="3"/>
      <dgm:spPr/>
      <dgm:t>
        <a:bodyPr/>
        <a:lstStyle/>
        <a:p>
          <a:endParaRPr lang="en-US"/>
        </a:p>
      </dgm:t>
    </dgm:pt>
    <dgm:pt modelId="{97047C30-826C-48E7-9195-C055E44233AA}" type="pres">
      <dgm:prSet presAssocID="{BD0085F9-5DB8-4130-8FB2-5576DA713E81}" presName="vert2" presStyleCnt="0"/>
      <dgm:spPr/>
    </dgm:pt>
    <dgm:pt modelId="{FD37D65E-B6D8-4A36-8FF0-56AF3AD38CD4}" type="pres">
      <dgm:prSet presAssocID="{BD0085F9-5DB8-4130-8FB2-5576DA713E81}" presName="thinLine2b" presStyleLbl="callout" presStyleIdx="0" presStyleCnt="2"/>
      <dgm:spPr/>
    </dgm:pt>
    <dgm:pt modelId="{32C3812B-4408-4DC1-8CE1-678C79C6A742}" type="pres">
      <dgm:prSet presAssocID="{BD0085F9-5DB8-4130-8FB2-5576DA713E81}" presName="vertSpace2b" presStyleCnt="0"/>
      <dgm:spPr/>
    </dgm:pt>
    <dgm:pt modelId="{22C121F5-FCA3-48A9-AB12-18E847A4ACE3}" type="pres">
      <dgm:prSet presAssocID="{71FD92AF-98DF-4C49-A5D3-A4B303C60B92}" presName="horz2" presStyleCnt="0"/>
      <dgm:spPr/>
    </dgm:pt>
    <dgm:pt modelId="{CC260620-3FD6-4E60-9F23-3DF28D84966A}" type="pres">
      <dgm:prSet presAssocID="{71FD92AF-98DF-4C49-A5D3-A4B303C60B92}" presName="horzSpace2" presStyleCnt="0"/>
      <dgm:spPr/>
    </dgm:pt>
    <dgm:pt modelId="{AD1E486D-2DD1-4546-AC2F-988D00F97913}" type="pres">
      <dgm:prSet presAssocID="{71FD92AF-98DF-4C49-A5D3-A4B303C60B92}" presName="tx2" presStyleLbl="revTx" presStyleIdx="2" presStyleCnt="3"/>
      <dgm:spPr/>
      <dgm:t>
        <a:bodyPr/>
        <a:lstStyle/>
        <a:p>
          <a:endParaRPr lang="en-US"/>
        </a:p>
      </dgm:t>
    </dgm:pt>
    <dgm:pt modelId="{DB224874-34F8-4B53-AF13-B05F6BDBE813}" type="pres">
      <dgm:prSet presAssocID="{71FD92AF-98DF-4C49-A5D3-A4B303C60B92}" presName="vert2" presStyleCnt="0"/>
      <dgm:spPr/>
    </dgm:pt>
    <dgm:pt modelId="{F2810DC4-ED2B-4888-9F98-5B10DFDC5A32}" type="pres">
      <dgm:prSet presAssocID="{71FD92AF-98DF-4C49-A5D3-A4B303C60B92}" presName="thinLine2b" presStyleLbl="callout" presStyleIdx="1" presStyleCnt="2"/>
      <dgm:spPr/>
    </dgm:pt>
    <dgm:pt modelId="{EAD01348-D091-43C6-B333-02BFB567E23B}" type="pres">
      <dgm:prSet presAssocID="{71FD92AF-98DF-4C49-A5D3-A4B303C60B92}" presName="vertSpace2b" presStyleCnt="0"/>
      <dgm:spPr/>
    </dgm:pt>
  </dgm:ptLst>
  <dgm:cxnLst>
    <dgm:cxn modelId="{BDD4C1E6-1954-4DC3-8395-1F2F3B46DC60}" type="presOf" srcId="{D087A3FE-44A8-41EF-BD97-74EB12B0E3F8}" destId="{C9289708-EA76-43F3-A6F4-40E83D1309A2}" srcOrd="0" destOrd="0" presId="urn:microsoft.com/office/officeart/2008/layout/LinedList"/>
    <dgm:cxn modelId="{D8C316C8-0F53-4CFF-8E11-17CCFBA43773}" type="presOf" srcId="{71FD92AF-98DF-4C49-A5D3-A4B303C60B92}" destId="{AD1E486D-2DD1-4546-AC2F-988D00F97913}" srcOrd="0" destOrd="0" presId="urn:microsoft.com/office/officeart/2008/layout/LinedList"/>
    <dgm:cxn modelId="{CC33C761-3B16-4410-BF43-AEA1A51136CF}" srcId="{D087A3FE-44A8-41EF-BD97-74EB12B0E3F8}" destId="{43C9D655-BAFA-4BEA-A3FD-9ECBD62DEA89}" srcOrd="0" destOrd="0" parTransId="{0CF302D5-9F46-4BDA-A0FE-C403E2B7402D}" sibTransId="{7F98C60C-DF8B-4053-9B6B-49A986FC3E7C}"/>
    <dgm:cxn modelId="{729D8CBB-6C65-4A7C-9389-6E157A802220}" type="presOf" srcId="{BD0085F9-5DB8-4130-8FB2-5576DA713E81}" destId="{B0C95778-3F12-4FB4-8658-B9E3F938AAD2}" srcOrd="0" destOrd="0" presId="urn:microsoft.com/office/officeart/2008/layout/LinedList"/>
    <dgm:cxn modelId="{90D5FCC3-50E4-462C-B7ED-91E682CE57A8}" srcId="{43C9D655-BAFA-4BEA-A3FD-9ECBD62DEA89}" destId="{BD0085F9-5DB8-4130-8FB2-5576DA713E81}" srcOrd="0" destOrd="0" parTransId="{9AB93D54-E15D-495B-BDAD-97CFA9C5E8DA}" sibTransId="{6E76E9C8-1630-4DEE-9A9E-07038FC94996}"/>
    <dgm:cxn modelId="{31A07EBE-2EA9-41E7-A88C-7DBA5485CA05}" srcId="{43C9D655-BAFA-4BEA-A3FD-9ECBD62DEA89}" destId="{71FD92AF-98DF-4C49-A5D3-A4B303C60B92}" srcOrd="1" destOrd="0" parTransId="{0FD95134-C345-45B6-B5DB-A9B7CF75DEBD}" sibTransId="{E9363E49-3CA6-4987-ABF3-BDCD39D3B8CF}"/>
    <dgm:cxn modelId="{E47CABAA-FADC-4988-8B76-9465995269C2}" type="presOf" srcId="{43C9D655-BAFA-4BEA-A3FD-9ECBD62DEA89}" destId="{18196C5B-FB22-40A7-A78F-004FC4137BC7}" srcOrd="0" destOrd="0" presId="urn:microsoft.com/office/officeart/2008/layout/LinedList"/>
    <dgm:cxn modelId="{0A2C3A19-16F9-45AD-B107-49D8F711189D}" type="presParOf" srcId="{C9289708-EA76-43F3-A6F4-40E83D1309A2}" destId="{5E3B40B7-EC7C-48D5-8120-8CE2DAD8726E}" srcOrd="0" destOrd="0" presId="urn:microsoft.com/office/officeart/2008/layout/LinedList"/>
    <dgm:cxn modelId="{1252E196-2B0D-4D81-B4D6-3BAC6055A8F3}" type="presParOf" srcId="{C9289708-EA76-43F3-A6F4-40E83D1309A2}" destId="{318EA1C1-7CEC-46CD-A088-A4D054C27936}" srcOrd="1" destOrd="0" presId="urn:microsoft.com/office/officeart/2008/layout/LinedList"/>
    <dgm:cxn modelId="{71D690AD-AD32-4034-88D4-9FAB36882C09}" type="presParOf" srcId="{318EA1C1-7CEC-46CD-A088-A4D054C27936}" destId="{18196C5B-FB22-40A7-A78F-004FC4137BC7}" srcOrd="0" destOrd="0" presId="urn:microsoft.com/office/officeart/2008/layout/LinedList"/>
    <dgm:cxn modelId="{8ABC62A7-D4F7-40DB-B67D-4129E8A4C1EF}" type="presParOf" srcId="{318EA1C1-7CEC-46CD-A088-A4D054C27936}" destId="{2FF93C22-3FF2-453F-B44E-6A25E089B6FA}" srcOrd="1" destOrd="0" presId="urn:microsoft.com/office/officeart/2008/layout/LinedList"/>
    <dgm:cxn modelId="{A82FD9D7-2116-4538-BFBC-EE9AB2F7116A}" type="presParOf" srcId="{2FF93C22-3FF2-453F-B44E-6A25E089B6FA}" destId="{3314DF56-D028-4E37-BAD3-CE3022C840F6}" srcOrd="0" destOrd="0" presId="urn:microsoft.com/office/officeart/2008/layout/LinedList"/>
    <dgm:cxn modelId="{205FC390-E69B-47D6-A794-51FC803CCC6F}" type="presParOf" srcId="{2FF93C22-3FF2-453F-B44E-6A25E089B6FA}" destId="{ED0511A9-617A-43BA-952F-CB2AF953CC77}" srcOrd="1" destOrd="0" presId="urn:microsoft.com/office/officeart/2008/layout/LinedList"/>
    <dgm:cxn modelId="{91D70556-A2F0-442B-974B-46636666F979}" type="presParOf" srcId="{ED0511A9-617A-43BA-952F-CB2AF953CC77}" destId="{D01D3B46-DE28-4053-A664-99B5FDEB6BCD}" srcOrd="0" destOrd="0" presId="urn:microsoft.com/office/officeart/2008/layout/LinedList"/>
    <dgm:cxn modelId="{5C617D05-C224-47C0-B51B-F51D929FAFDA}" type="presParOf" srcId="{ED0511A9-617A-43BA-952F-CB2AF953CC77}" destId="{B0C95778-3F12-4FB4-8658-B9E3F938AAD2}" srcOrd="1" destOrd="0" presId="urn:microsoft.com/office/officeart/2008/layout/LinedList"/>
    <dgm:cxn modelId="{42BAFB30-99DE-43AB-9091-F08F4D3D7B9E}" type="presParOf" srcId="{ED0511A9-617A-43BA-952F-CB2AF953CC77}" destId="{97047C30-826C-48E7-9195-C055E44233AA}" srcOrd="2" destOrd="0" presId="urn:microsoft.com/office/officeart/2008/layout/LinedList"/>
    <dgm:cxn modelId="{13FD4375-879D-446F-A96D-3FD583A9D0F6}" type="presParOf" srcId="{2FF93C22-3FF2-453F-B44E-6A25E089B6FA}" destId="{FD37D65E-B6D8-4A36-8FF0-56AF3AD38CD4}" srcOrd="2" destOrd="0" presId="urn:microsoft.com/office/officeart/2008/layout/LinedList"/>
    <dgm:cxn modelId="{D2017A96-936C-418E-A651-6F7579502ED6}" type="presParOf" srcId="{2FF93C22-3FF2-453F-B44E-6A25E089B6FA}" destId="{32C3812B-4408-4DC1-8CE1-678C79C6A742}" srcOrd="3" destOrd="0" presId="urn:microsoft.com/office/officeart/2008/layout/LinedList"/>
    <dgm:cxn modelId="{9CED8304-CE93-4D25-842C-D84073408ADF}" type="presParOf" srcId="{2FF93C22-3FF2-453F-B44E-6A25E089B6FA}" destId="{22C121F5-FCA3-48A9-AB12-18E847A4ACE3}" srcOrd="4" destOrd="0" presId="urn:microsoft.com/office/officeart/2008/layout/LinedList"/>
    <dgm:cxn modelId="{7C158990-B731-43A6-BEEA-66214C5F3898}" type="presParOf" srcId="{22C121F5-FCA3-48A9-AB12-18E847A4ACE3}" destId="{CC260620-3FD6-4E60-9F23-3DF28D84966A}" srcOrd="0" destOrd="0" presId="urn:microsoft.com/office/officeart/2008/layout/LinedList"/>
    <dgm:cxn modelId="{777AE5D6-D05A-4081-AFC6-D1ED68E470E1}" type="presParOf" srcId="{22C121F5-FCA3-48A9-AB12-18E847A4ACE3}" destId="{AD1E486D-2DD1-4546-AC2F-988D00F97913}" srcOrd="1" destOrd="0" presId="urn:microsoft.com/office/officeart/2008/layout/LinedList"/>
    <dgm:cxn modelId="{B87714FB-3135-45F5-B409-32CB0DB2FB77}" type="presParOf" srcId="{22C121F5-FCA3-48A9-AB12-18E847A4ACE3}" destId="{DB224874-34F8-4B53-AF13-B05F6BDBE813}" srcOrd="2" destOrd="0" presId="urn:microsoft.com/office/officeart/2008/layout/LinedList"/>
    <dgm:cxn modelId="{74152455-5625-41B5-AD7B-DED600C7F5EC}" type="presParOf" srcId="{2FF93C22-3FF2-453F-B44E-6A25E089B6FA}" destId="{F2810DC4-ED2B-4888-9F98-5B10DFDC5A32}" srcOrd="5" destOrd="0" presId="urn:microsoft.com/office/officeart/2008/layout/LinedList"/>
    <dgm:cxn modelId="{385CE941-FE1B-42A6-8BEA-2AC17B98F0D8}" type="presParOf" srcId="{2FF93C22-3FF2-453F-B44E-6A25E089B6FA}" destId="{EAD01348-D091-43C6-B333-02BFB567E23B}" srcOrd="6" destOrd="0" presId="urn:microsoft.com/office/officeart/2008/layout/LinedList"/>
  </dgm:cxnLst>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B40B7-EC7C-48D5-8120-8CE2DAD8726E}">
      <dsp:nvSpPr>
        <dsp:cNvPr id="0" name=""/>
        <dsp:cNvSpPr/>
      </dsp:nvSpPr>
      <dsp:spPr>
        <a:xfrm>
          <a:off x="0" y="1153"/>
          <a:ext cx="8305800" cy="0"/>
        </a:xfrm>
        <a:prstGeom prst="line">
          <a:avLst/>
        </a:prstGeom>
        <a:solidFill>
          <a:schemeClr val="accent3">
            <a:alpha val="9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96C5B-FB22-40A7-A78F-004FC4137BC7}">
      <dsp:nvSpPr>
        <dsp:cNvPr id="0" name=""/>
        <dsp:cNvSpPr/>
      </dsp:nvSpPr>
      <dsp:spPr>
        <a:xfrm>
          <a:off x="0" y="1153"/>
          <a:ext cx="46147" cy="2359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endParaRPr lang="en-GB" sz="2800" b="1" kern="1200" dirty="0">
            <a:solidFill>
              <a:srgbClr val="008000"/>
            </a:solidFill>
            <a:effectLst>
              <a:outerShdw blurRad="38100" dist="38100" dir="2700000" algn="tl">
                <a:srgbClr val="000000">
                  <a:alpha val="43137"/>
                </a:srgbClr>
              </a:outerShdw>
            </a:effectLst>
            <a:latin typeface="Tw Cen MT" panose="020B0602020104020603" pitchFamily="34" charset="0"/>
            <a:ea typeface="+mn-ea"/>
            <a:cs typeface="+mn-cs"/>
          </a:endParaRPr>
        </a:p>
      </dsp:txBody>
      <dsp:txXfrm>
        <a:off x="0" y="1153"/>
        <a:ext cx="46147" cy="2359893"/>
      </dsp:txXfrm>
    </dsp:sp>
    <dsp:sp modelId="{B0C95778-3F12-4FB4-8658-B9E3F938AAD2}">
      <dsp:nvSpPr>
        <dsp:cNvPr id="0" name=""/>
        <dsp:cNvSpPr/>
      </dsp:nvSpPr>
      <dsp:spPr>
        <a:xfrm>
          <a:off x="170734" y="56002"/>
          <a:ext cx="6520053" cy="1096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Blip>
              <a:blip xmlns:r="http://schemas.openxmlformats.org/officeDocument/2006/relationships" r:embed="rId1"/>
            </a:buBlip>
            <a:defRPr/>
          </a:pPr>
          <a:endPar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endParaRPr>
        </a:p>
        <a:p>
          <a:pPr marL="511175" lvl="1" indent="-511175" algn="just" defTabSz="914400" rtl="0" eaLnBrk="1" latinLnBrk="0" hangingPunct="1">
            <a:lnSpc>
              <a:spcPct val="130000"/>
            </a:lnSpc>
            <a:spcBef>
              <a:spcPct val="0"/>
            </a:spcBef>
            <a:spcAft>
              <a:spcPct val="35000"/>
            </a:spcAft>
            <a:buFont typeface="Arial" pitchFamily="34" charset="0"/>
            <a:buBlip>
              <a:blip xmlns:r="http://schemas.openxmlformats.org/officeDocument/2006/relationships" r:embed="rId1"/>
            </a:buBlip>
            <a:defRPr/>
          </a:pPr>
          <a:r>
            <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rPr>
            <a:t>Recent Developments</a:t>
          </a:r>
        </a:p>
      </dsp:txBody>
      <dsp:txXfrm>
        <a:off x="170734" y="56002"/>
        <a:ext cx="6520053" cy="1096981"/>
      </dsp:txXfrm>
    </dsp:sp>
    <dsp:sp modelId="{FD37D65E-B6D8-4A36-8FF0-56AF3AD38CD4}">
      <dsp:nvSpPr>
        <dsp:cNvPr id="0" name=""/>
        <dsp:cNvSpPr/>
      </dsp:nvSpPr>
      <dsp:spPr>
        <a:xfrm>
          <a:off x="46147" y="1152984"/>
          <a:ext cx="664464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1E486D-2DD1-4546-AC2F-988D00F97913}">
      <dsp:nvSpPr>
        <dsp:cNvPr id="0" name=""/>
        <dsp:cNvSpPr/>
      </dsp:nvSpPr>
      <dsp:spPr>
        <a:xfrm>
          <a:off x="170734" y="1207833"/>
          <a:ext cx="6520053" cy="1096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Blip>
              <a:blip xmlns:r="http://schemas.openxmlformats.org/officeDocument/2006/relationships" r:embed="rId1"/>
            </a:buBlip>
            <a:defRPr/>
          </a:pPr>
          <a:endPar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endParaRPr>
        </a:p>
        <a:p>
          <a:pPr marL="511175" lvl="1" indent="-511175" algn="just" defTabSz="914400" rtl="0" eaLnBrk="1" latinLnBrk="0" hangingPunct="1">
            <a:lnSpc>
              <a:spcPct val="130000"/>
            </a:lnSpc>
            <a:spcBef>
              <a:spcPct val="0"/>
            </a:spcBef>
            <a:spcAft>
              <a:spcPct val="35000"/>
            </a:spcAft>
            <a:buFont typeface="Arial" pitchFamily="34" charset="0"/>
            <a:buBlip>
              <a:blip xmlns:r="http://schemas.openxmlformats.org/officeDocument/2006/relationships" r:embed="rId1"/>
            </a:buBlip>
            <a:defRPr/>
          </a:pPr>
          <a:r>
            <a:rPr lang="en-GB" sz="2400" b="0" kern="1200" dirty="0">
              <a:solidFill>
                <a:schemeClr val="tx1"/>
              </a:solidFill>
              <a:effectLst>
                <a:outerShdw blurRad="38100" dist="38100" dir="2700000" algn="tl">
                  <a:srgbClr val="000000">
                    <a:alpha val="43137"/>
                  </a:srgbClr>
                </a:outerShdw>
              </a:effectLst>
              <a:latin typeface="Tw Cen MT" pitchFamily="34" charset="0"/>
              <a:ea typeface="+mn-ea"/>
              <a:cs typeface="Arial" pitchFamily="34" charset="0"/>
            </a:rPr>
            <a:t>Project Meridian</a:t>
          </a:r>
        </a:p>
      </dsp:txBody>
      <dsp:txXfrm>
        <a:off x="170734" y="1207833"/>
        <a:ext cx="6520053" cy="1096981"/>
      </dsp:txXfrm>
    </dsp:sp>
    <dsp:sp modelId="{F2810DC4-ED2B-4888-9F98-5B10DFDC5A32}">
      <dsp:nvSpPr>
        <dsp:cNvPr id="0" name=""/>
        <dsp:cNvSpPr/>
      </dsp:nvSpPr>
      <dsp:spPr>
        <a:xfrm>
          <a:off x="46147" y="2304814"/>
          <a:ext cx="664464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5" y="1"/>
            <a:ext cx="2971800" cy="464820"/>
          </a:xfrm>
          <a:prstGeom prst="rect">
            <a:avLst/>
          </a:prstGeom>
        </p:spPr>
        <p:txBody>
          <a:bodyPr vert="horz" lIns="93177" tIns="46589" rIns="93177" bIns="46589" rtlCol="0"/>
          <a:lstStyle>
            <a:lvl1pPr algn="r">
              <a:defRPr sz="1200"/>
            </a:lvl1pPr>
          </a:lstStyle>
          <a:p>
            <a:fld id="{5E5ABDD5-1DD0-428A-912E-23934F57F65D}" type="datetimeFigureOut">
              <a:rPr lang="en-US" smtClean="0"/>
              <a:pPr/>
              <a:t>8/18/2017</a:t>
            </a:fld>
            <a:endParaRPr lang="en-US" dirty="0"/>
          </a:p>
        </p:txBody>
      </p:sp>
      <p:sp>
        <p:nvSpPr>
          <p:cNvPr id="4" name="Footer Placeholder 3"/>
          <p:cNvSpPr>
            <a:spLocks noGrp="1"/>
          </p:cNvSpPr>
          <p:nvPr>
            <p:ph type="ftr" sz="quarter" idx="2"/>
          </p:nvPr>
        </p:nvSpPr>
        <p:spPr>
          <a:xfrm>
            <a:off x="1"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5" y="8829967"/>
            <a:ext cx="2971800" cy="464820"/>
          </a:xfrm>
          <a:prstGeom prst="rect">
            <a:avLst/>
          </a:prstGeom>
        </p:spPr>
        <p:txBody>
          <a:bodyPr vert="horz" lIns="93177" tIns="46589" rIns="93177" bIns="46589" rtlCol="0" anchor="b"/>
          <a:lstStyle>
            <a:lvl1pPr algn="r">
              <a:defRPr sz="1200"/>
            </a:lvl1pPr>
          </a:lstStyle>
          <a:p>
            <a:fld id="{952DD83F-D286-43C6-89CF-3F8AB135F955}" type="slidenum">
              <a:rPr lang="en-US" smtClean="0"/>
              <a:pPr/>
              <a:t>‹#›</a:t>
            </a:fld>
            <a:endParaRPr lang="en-US" dirty="0"/>
          </a:p>
        </p:txBody>
      </p:sp>
    </p:spTree>
    <p:extLst>
      <p:ext uri="{BB962C8B-B14F-4D97-AF65-F5344CB8AC3E}">
        <p14:creationId xmlns:p14="http://schemas.microsoft.com/office/powerpoint/2010/main" xmlns="" val="1066554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5" y="1"/>
            <a:ext cx="2971800" cy="464820"/>
          </a:xfrm>
          <a:prstGeom prst="rect">
            <a:avLst/>
          </a:prstGeom>
        </p:spPr>
        <p:txBody>
          <a:bodyPr vert="horz" lIns="93177" tIns="46589" rIns="93177" bIns="46589" rtlCol="0"/>
          <a:lstStyle>
            <a:lvl1pPr algn="r">
              <a:defRPr sz="1200"/>
            </a:lvl1pPr>
          </a:lstStyle>
          <a:p>
            <a:fld id="{63235836-EEDF-4826-88C6-24D867ED7F3C}" type="datetimeFigureOut">
              <a:rPr lang="en-US" smtClean="0"/>
              <a:pPr/>
              <a:t>8/18/2017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1" y="4415790"/>
            <a:ext cx="548640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5" y="8829967"/>
            <a:ext cx="2971800" cy="464820"/>
          </a:xfrm>
          <a:prstGeom prst="rect">
            <a:avLst/>
          </a:prstGeom>
        </p:spPr>
        <p:txBody>
          <a:bodyPr vert="horz" lIns="93177" tIns="46589" rIns="93177" bIns="46589" rtlCol="0" anchor="b"/>
          <a:lstStyle>
            <a:lvl1pPr algn="r">
              <a:defRPr sz="1200"/>
            </a:lvl1pPr>
          </a:lstStyle>
          <a:p>
            <a:fld id="{EF19DA59-DF62-4E87-BDB0-20DB6113B67D}" type="slidenum">
              <a:rPr lang="en-US" smtClean="0"/>
              <a:pPr/>
              <a:t>‹#›</a:t>
            </a:fld>
            <a:endParaRPr lang="en-US" dirty="0"/>
          </a:p>
        </p:txBody>
      </p:sp>
    </p:spTree>
    <p:extLst>
      <p:ext uri="{BB962C8B-B14F-4D97-AF65-F5344CB8AC3E}">
        <p14:creationId xmlns:p14="http://schemas.microsoft.com/office/powerpoint/2010/main" xmlns="" val="173033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1</a:t>
            </a:fld>
            <a:endParaRPr lang="en-US" dirty="0"/>
          </a:p>
        </p:txBody>
      </p:sp>
    </p:spTree>
    <p:extLst>
      <p:ext uri="{BB962C8B-B14F-4D97-AF65-F5344CB8AC3E}">
        <p14:creationId xmlns:p14="http://schemas.microsoft.com/office/powerpoint/2010/main" xmlns="" val="3031778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2</a:t>
            </a:fld>
            <a:endParaRPr lang="en-US"/>
          </a:p>
        </p:txBody>
      </p:sp>
    </p:spTree>
    <p:extLst>
      <p:ext uri="{BB962C8B-B14F-4D97-AF65-F5344CB8AC3E}">
        <p14:creationId xmlns:p14="http://schemas.microsoft.com/office/powerpoint/2010/main" xmlns="" val="1115165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19DA59-DF62-4E87-BDB0-20DB6113B67D}" type="slidenum">
              <a:rPr lang="en-US" smtClean="0"/>
              <a:pPr/>
              <a:t>3</a:t>
            </a:fld>
            <a:endParaRPr lang="en-US" dirty="0"/>
          </a:p>
        </p:txBody>
      </p:sp>
    </p:spTree>
    <p:extLst>
      <p:ext uri="{BB962C8B-B14F-4D97-AF65-F5344CB8AC3E}">
        <p14:creationId xmlns:p14="http://schemas.microsoft.com/office/powerpoint/2010/main" xmlns="" val="881249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4</a:t>
            </a:fld>
            <a:endParaRPr lang="en-US"/>
          </a:p>
        </p:txBody>
      </p:sp>
    </p:spTree>
    <p:extLst>
      <p:ext uri="{BB962C8B-B14F-4D97-AF65-F5344CB8AC3E}">
        <p14:creationId xmlns:p14="http://schemas.microsoft.com/office/powerpoint/2010/main" xmlns="" val="2033288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5</a:t>
            </a:fld>
            <a:endParaRPr lang="en-US" dirty="0"/>
          </a:p>
        </p:txBody>
      </p:sp>
    </p:spTree>
    <p:extLst>
      <p:ext uri="{BB962C8B-B14F-4D97-AF65-F5344CB8AC3E}">
        <p14:creationId xmlns:p14="http://schemas.microsoft.com/office/powerpoint/2010/main" xmlns="" val="3430191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05820DB-3675-4978-836D-FD1A8137AB15}" type="datetime1">
              <a:rPr lang="en-US" smtClean="0"/>
              <a:pPr/>
              <a:t>8/18/2017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
        <p:nvSpPr>
          <p:cNvPr id="7" name="Rectangle 6"/>
          <p:cNvSpPr/>
          <p:nvPr userDrawn="1"/>
        </p:nvSpPr>
        <p:spPr>
          <a:xfrm>
            <a:off x="0" y="0"/>
            <a:ext cx="1981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57CD08-367B-49D5-B976-1A5CF570E3EB}" type="datetime1">
              <a:rPr lang="en-US" smtClean="0"/>
              <a:pPr/>
              <a:t>8/18/2017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74D874-EAAA-4DD8-BF3E-2C6889E7482C}" type="datetime1">
              <a:rPr lang="en-US" smtClean="0"/>
              <a:pPr/>
              <a:t>8/18/2017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0C1873F-72FD-4D21-945B-898D732B31BC}" type="datetime1">
              <a:rPr lang="en-US" smtClean="0"/>
              <a:pPr/>
              <a:t>8/18/2017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631DA91-D92D-4A4F-89F7-A4742D07B7E2}" type="datetime1">
              <a:rPr lang="en-US" smtClean="0"/>
              <a:pPr/>
              <a:t>8/18/2017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ACFD5F8-4AC6-40BA-9B6B-B79D1D17098D}" type="datetime1">
              <a:rPr lang="en-US" smtClean="0"/>
              <a:pPr/>
              <a:t>8/18/2017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249041D-D491-49D4-8855-4E3790C78F2B}" type="datetime1">
              <a:rPr lang="en-US" smtClean="0"/>
              <a:pPr/>
              <a:t>8/18/2017</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C8614AB-E059-41B4-9365-F25B199669F8}" type="datetime1">
              <a:rPr lang="en-US" smtClean="0"/>
              <a:pPr/>
              <a:t>8/18/2017</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A879E58-5471-426B-8A4A-590ECEEFD0AE}" type="datetime1">
              <a:rPr lang="en-US" smtClean="0"/>
              <a:pPr/>
              <a:t>8/18/2017</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055147-CC82-4119-884D-B3EDBCC9A49B}" type="datetime1">
              <a:rPr lang="en-US" smtClean="0"/>
              <a:pPr/>
              <a:t>8/18/2017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4762CD5-62E0-4484-B78D-2AAE408F993F}" type="datetime1">
              <a:rPr lang="en-US" smtClean="0"/>
              <a:pPr/>
              <a:t>8/18/2017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cscs conner edge motif darker.png"/>
          <p:cNvPicPr>
            <a:picLocks noChangeAspect="1"/>
          </p:cNvPicPr>
          <p:nvPr userDrawn="1"/>
        </p:nvPicPr>
        <p:blipFill>
          <a:blip r:embed="rId13" cstate="print"/>
          <a:stretch>
            <a:fillRect/>
          </a:stretch>
        </p:blipFill>
        <p:spPr>
          <a:xfrm>
            <a:off x="6232340" y="0"/>
            <a:ext cx="2911659" cy="2362200"/>
          </a:xfrm>
          <a:prstGeom prst="rect">
            <a:avLst/>
          </a:prstGeom>
        </p:spPr>
      </p:pic>
      <p:pic>
        <p:nvPicPr>
          <p:cNvPr id="4" name="Picture 3" descr="cscs logo .png"/>
          <p:cNvPicPr>
            <a:picLocks noChangeAspect="1"/>
          </p:cNvPicPr>
          <p:nvPr userDrawn="1"/>
        </p:nvPicPr>
        <p:blipFill>
          <a:blip r:embed="rId14" cstate="print"/>
          <a:stretch>
            <a:fillRect/>
          </a:stretch>
        </p:blipFill>
        <p:spPr>
          <a:xfrm>
            <a:off x="228600" y="152400"/>
            <a:ext cx="1592943" cy="914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488668"/>
            <a:ext cx="9144000" cy="276999"/>
          </a:xfrm>
          <a:prstGeom prst="rect">
            <a:avLst/>
          </a:prstGeom>
          <a:noFill/>
        </p:spPr>
        <p:txBody>
          <a:bodyPr wrap="square" rtlCol="0">
            <a:spAutoFit/>
          </a:bodyPr>
          <a:lstStyle/>
          <a:p>
            <a:r>
              <a:rPr lang="en-US" sz="1200" dirty="0">
                <a:solidFill>
                  <a:schemeClr val="bg1">
                    <a:lumMod val="65000"/>
                  </a:schemeClr>
                </a:solidFill>
              </a:rPr>
              <a:t>©2017 Copy right CSCS Plc. Al Rights Reserved                                                                                                                                          Confidentiality: </a:t>
            </a:r>
            <a:r>
              <a:rPr lang="en-US" sz="1200" dirty="0">
                <a:solidFill>
                  <a:srgbClr val="FF0000"/>
                </a:solidFill>
              </a:rPr>
              <a:t>RED</a:t>
            </a:r>
          </a:p>
        </p:txBody>
      </p:sp>
      <p:sp>
        <p:nvSpPr>
          <p:cNvPr id="2" name="TextBox 1"/>
          <p:cNvSpPr txBox="1"/>
          <p:nvPr/>
        </p:nvSpPr>
        <p:spPr>
          <a:xfrm>
            <a:off x="685800" y="2362200"/>
            <a:ext cx="8229600" cy="2246769"/>
          </a:xfrm>
          <a:prstGeom prst="rect">
            <a:avLst/>
          </a:prstGeom>
          <a:noFill/>
        </p:spPr>
        <p:txBody>
          <a:bodyPr wrap="square" rtlCol="0">
            <a:spAutoFit/>
          </a:bodyPr>
          <a:lstStyle/>
          <a:p>
            <a:pPr algn="ctr">
              <a:spcBef>
                <a:spcPct val="0"/>
              </a:spcBef>
              <a:defRPr/>
            </a:pPr>
            <a:r>
              <a:rPr lang="en-GB" sz="2800" b="1" kern="0" dirty="0">
                <a:solidFill>
                  <a:srgbClr val="008000"/>
                </a:solidFill>
                <a:effectLst>
                  <a:outerShdw blurRad="38100" dist="38100" dir="2700000" algn="tl">
                    <a:srgbClr val="000000">
                      <a:alpha val="43137"/>
                    </a:srgbClr>
                  </a:outerShdw>
                </a:effectLst>
                <a:latin typeface="Candara" panose="020E0502030303020204" pitchFamily="34" charset="0"/>
                <a:cs typeface="Calibri" pitchFamily="34" charset="0"/>
              </a:rPr>
              <a:t>HIGHLIGHTS OF CSCS ACTIVITIES </a:t>
            </a:r>
          </a:p>
          <a:p>
            <a:pPr algn="ctr">
              <a:spcBef>
                <a:spcPct val="0"/>
              </a:spcBef>
              <a:defRPr/>
            </a:pPr>
            <a:r>
              <a:rPr lang="en-GB" sz="2800" b="1" kern="0" dirty="0">
                <a:solidFill>
                  <a:srgbClr val="008000"/>
                </a:solidFill>
                <a:effectLst>
                  <a:outerShdw blurRad="38100" dist="38100" dir="2700000" algn="tl">
                    <a:srgbClr val="000000">
                      <a:alpha val="43137"/>
                    </a:srgbClr>
                  </a:outerShdw>
                </a:effectLst>
                <a:latin typeface="Candara" panose="020E0502030303020204" pitchFamily="34" charset="0"/>
                <a:cs typeface="Calibri" pitchFamily="34" charset="0"/>
              </a:rPr>
              <a:t>PRESENTED AT THE </a:t>
            </a:r>
          </a:p>
          <a:p>
            <a:pPr algn="ctr">
              <a:spcBef>
                <a:spcPct val="0"/>
              </a:spcBef>
              <a:defRPr/>
            </a:pPr>
            <a:r>
              <a:rPr lang="en-US" sz="2800" b="1" kern="0" dirty="0">
                <a:solidFill>
                  <a:srgbClr val="008000"/>
                </a:solidFill>
                <a:effectLst>
                  <a:outerShdw blurRad="38100" dist="38100" dir="2700000" algn="tl">
                    <a:srgbClr val="000000">
                      <a:alpha val="43137"/>
                    </a:srgbClr>
                  </a:outerShdw>
                </a:effectLst>
                <a:latin typeface="Candara" panose="020E0502030303020204" pitchFamily="34" charset="0"/>
                <a:cs typeface="Calibri" pitchFamily="34" charset="0"/>
              </a:rPr>
              <a:t>CAPITAL MARKET COMMITTEE (CMC) MEETING HELD ON 15</a:t>
            </a:r>
            <a:r>
              <a:rPr lang="en-US" sz="2800" b="1" kern="0" baseline="30000" dirty="0">
                <a:solidFill>
                  <a:srgbClr val="008000"/>
                </a:solidFill>
                <a:effectLst>
                  <a:outerShdw blurRad="38100" dist="38100" dir="2700000" algn="tl">
                    <a:srgbClr val="000000">
                      <a:alpha val="43137"/>
                    </a:srgbClr>
                  </a:outerShdw>
                </a:effectLst>
                <a:latin typeface="Candara" panose="020E0502030303020204" pitchFamily="34" charset="0"/>
                <a:cs typeface="Calibri" pitchFamily="34" charset="0"/>
              </a:rPr>
              <a:t>TH</a:t>
            </a:r>
            <a:r>
              <a:rPr lang="en-US" sz="2800" b="1" kern="0" dirty="0">
                <a:solidFill>
                  <a:srgbClr val="008000"/>
                </a:solidFill>
                <a:effectLst>
                  <a:outerShdw blurRad="38100" dist="38100" dir="2700000" algn="tl">
                    <a:srgbClr val="000000">
                      <a:alpha val="43137"/>
                    </a:srgbClr>
                  </a:outerShdw>
                </a:effectLst>
                <a:latin typeface="Candara" panose="020E0502030303020204" pitchFamily="34" charset="0"/>
                <a:cs typeface="Calibri" pitchFamily="34" charset="0"/>
              </a:rPr>
              <a:t> AUGUST, 2017</a:t>
            </a:r>
          </a:p>
          <a:p>
            <a:pPr algn="ctr">
              <a:spcBef>
                <a:spcPct val="0"/>
              </a:spcBef>
              <a:defRPr/>
            </a:pPr>
            <a:endParaRPr lang="en-US" sz="2800" b="1" kern="0" dirty="0">
              <a:solidFill>
                <a:srgbClr val="008000"/>
              </a:solidFill>
              <a:effectLst>
                <a:outerShdw blurRad="38100" dist="38100" dir="2700000" algn="tl">
                  <a:srgbClr val="000000">
                    <a:alpha val="43137"/>
                  </a:srgbClr>
                </a:outerShdw>
              </a:effectLst>
              <a:latin typeface="Candara" panose="020E0502030303020204" pitchFamily="34" charset="0"/>
              <a:cs typeface="Calibri" pitchFamily="34" charset="0"/>
            </a:endParaRPr>
          </a:p>
        </p:txBody>
      </p:sp>
    </p:spTree>
    <p:extLst>
      <p:ext uri="{BB962C8B-B14F-4D97-AF65-F5344CB8AC3E}">
        <p14:creationId xmlns:p14="http://schemas.microsoft.com/office/powerpoint/2010/main" xmlns="" val="106826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2571750" y="1143002"/>
            <a:ext cx="3771900" cy="536972"/>
          </a:xfrm>
        </p:spPr>
        <p:txBody>
          <a:bodyPr/>
          <a:lstStyle/>
          <a:p>
            <a:r>
              <a:rPr lang="en-US" sz="2400" b="1" dirty="0">
                <a:solidFill>
                  <a:schemeClr val="accent3">
                    <a:lumMod val="50000"/>
                  </a:schemeClr>
                </a:solidFill>
              </a:rPr>
              <a:t>OUTLINE</a:t>
            </a:r>
          </a:p>
        </p:txBody>
      </p:sp>
      <p:cxnSp>
        <p:nvCxnSpPr>
          <p:cNvPr id="12" name="Straight Connector 11"/>
          <p:cNvCxnSpPr/>
          <p:nvPr/>
        </p:nvCxnSpPr>
        <p:spPr>
          <a:xfrm>
            <a:off x="0" y="1771650"/>
            <a:ext cx="9144000" cy="0"/>
          </a:xfrm>
          <a:prstGeom prst="line">
            <a:avLst/>
          </a:prstGeom>
          <a:ln>
            <a:solidFill>
              <a:schemeClr val="accent3">
                <a:lumMod val="75000"/>
              </a:schemeClr>
            </a:solidFill>
          </a:ln>
        </p:spPr>
        <p:style>
          <a:lnRef idx="3">
            <a:schemeClr val="accent3"/>
          </a:lnRef>
          <a:fillRef idx="0">
            <a:schemeClr val="accent3"/>
          </a:fillRef>
          <a:effectRef idx="2">
            <a:schemeClr val="accent3"/>
          </a:effectRef>
          <a:fontRef idx="minor">
            <a:schemeClr val="tx1"/>
          </a:fontRef>
        </p:style>
      </p:cxnSp>
      <p:sp>
        <p:nvSpPr>
          <p:cNvPr id="6" name="Slide Number Placeholder 3"/>
          <p:cNvSpPr>
            <a:spLocks noGrp="1"/>
          </p:cNvSpPr>
          <p:nvPr>
            <p:ph type="sldNum" sz="quarter" idx="12"/>
          </p:nvPr>
        </p:nvSpPr>
        <p:spPr>
          <a:xfrm>
            <a:off x="4800600" y="5784057"/>
            <a:ext cx="2133600" cy="273844"/>
          </a:xfrm>
        </p:spPr>
        <p:txBody>
          <a:bodyPr/>
          <a:lstStyle/>
          <a:p>
            <a:fld id="{FD0F5CE5-FE18-4362-948D-5FF39B3E03B2}" type="slidenum">
              <a:rPr lang="en-US" smtClean="0"/>
              <a:pPr/>
              <a:t>2</a:t>
            </a:fld>
            <a:endParaRPr lang="en-US" dirty="0"/>
          </a:p>
        </p:txBody>
      </p:sp>
      <p:graphicFrame>
        <p:nvGraphicFramePr>
          <p:cNvPr id="10" name="Diagram 9"/>
          <p:cNvGraphicFramePr/>
          <p:nvPr>
            <p:extLst>
              <p:ext uri="{D42A27DB-BD31-4B8C-83A1-F6EECF244321}">
                <p14:modId xmlns:p14="http://schemas.microsoft.com/office/powerpoint/2010/main" xmlns="" val="2177130592"/>
              </p:ext>
            </p:extLst>
          </p:nvPr>
        </p:nvGraphicFramePr>
        <p:xfrm>
          <a:off x="228600" y="1981200"/>
          <a:ext cx="8305800" cy="236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43342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837804" y="2464705"/>
            <a:ext cx="6527186" cy="978855"/>
          </a:xfrm>
          <a:custGeom>
            <a:avLst/>
            <a:gdLst>
              <a:gd name="connsiteX0" fmla="*/ 0 w 10945091"/>
              <a:gd name="connsiteY0" fmla="*/ 1731818 h 1731818"/>
              <a:gd name="connsiteX1" fmla="*/ 8913091 w 10945091"/>
              <a:gd name="connsiteY1" fmla="*/ 1731818 h 1731818"/>
              <a:gd name="connsiteX2" fmla="*/ 10945091 w 10945091"/>
              <a:gd name="connsiteY2" fmla="*/ 0 h 1731818"/>
            </a:gdLst>
            <a:ahLst/>
            <a:cxnLst>
              <a:cxn ang="0">
                <a:pos x="connsiteX0" y="connsiteY0"/>
              </a:cxn>
              <a:cxn ang="0">
                <a:pos x="connsiteX1" y="connsiteY1"/>
              </a:cxn>
              <a:cxn ang="0">
                <a:pos x="connsiteX2" y="connsiteY2"/>
              </a:cxn>
            </a:cxnLst>
            <a:rect l="l" t="t" r="r" b="b"/>
            <a:pathLst>
              <a:path w="10945091" h="1731818">
                <a:moveTo>
                  <a:pt x="0" y="1731818"/>
                </a:moveTo>
                <a:lnTo>
                  <a:pt x="8913091" y="1731818"/>
                </a:lnTo>
                <a:lnTo>
                  <a:pt x="10945091" y="0"/>
                </a:lnTo>
              </a:path>
            </a:pathLst>
          </a:custGeom>
          <a:ln w="215900" cap="rnd">
            <a:solidFill>
              <a:schemeClr val="tx1">
                <a:lumMod val="75000"/>
                <a:lumOff val="25000"/>
              </a:schemeClr>
            </a:solidFill>
            <a:round/>
            <a:tailEnd type="triangle" w="med" len="sm"/>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100"/>
          </a:p>
        </p:txBody>
      </p:sp>
      <p:sp>
        <p:nvSpPr>
          <p:cNvPr id="8" name="Freeform 7"/>
          <p:cNvSpPr/>
          <p:nvPr/>
        </p:nvSpPr>
        <p:spPr>
          <a:xfrm>
            <a:off x="-1618983" y="3849378"/>
            <a:ext cx="7953560" cy="45719"/>
          </a:xfrm>
          <a:custGeom>
            <a:avLst/>
            <a:gdLst>
              <a:gd name="connsiteX0" fmla="*/ 0 w 10945091"/>
              <a:gd name="connsiteY0" fmla="*/ 1731818 h 1731818"/>
              <a:gd name="connsiteX1" fmla="*/ 8913091 w 10945091"/>
              <a:gd name="connsiteY1" fmla="*/ 1731818 h 1731818"/>
              <a:gd name="connsiteX2" fmla="*/ 10945091 w 10945091"/>
              <a:gd name="connsiteY2" fmla="*/ 0 h 1731818"/>
              <a:gd name="connsiteX0" fmla="*/ 0 w 13780798"/>
              <a:gd name="connsiteY0" fmla="*/ 1731818 h 1731818"/>
              <a:gd name="connsiteX1" fmla="*/ 11748798 w 13780798"/>
              <a:gd name="connsiteY1" fmla="*/ 1731818 h 1731818"/>
              <a:gd name="connsiteX2" fmla="*/ 13780798 w 13780798"/>
              <a:gd name="connsiteY2" fmla="*/ 0 h 1731818"/>
            </a:gdLst>
            <a:ahLst/>
            <a:cxnLst>
              <a:cxn ang="0">
                <a:pos x="connsiteX0" y="connsiteY0"/>
              </a:cxn>
              <a:cxn ang="0">
                <a:pos x="connsiteX1" y="connsiteY1"/>
              </a:cxn>
              <a:cxn ang="0">
                <a:pos x="connsiteX2" y="connsiteY2"/>
              </a:cxn>
            </a:cxnLst>
            <a:rect l="l" t="t" r="r" b="b"/>
            <a:pathLst>
              <a:path w="13780798" h="1731818">
                <a:moveTo>
                  <a:pt x="0" y="1731818"/>
                </a:moveTo>
                <a:lnTo>
                  <a:pt x="11748798" y="1731818"/>
                </a:lnTo>
                <a:lnTo>
                  <a:pt x="13780798" y="0"/>
                </a:lnTo>
              </a:path>
            </a:pathLst>
          </a:custGeom>
          <a:ln w="206375" cap="rnd">
            <a:solidFill>
              <a:schemeClr val="accent3"/>
            </a:solidFill>
            <a:round/>
            <a:tailEnd type="triangle" w="med" len="sm"/>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100"/>
          </a:p>
        </p:txBody>
      </p:sp>
      <p:sp>
        <p:nvSpPr>
          <p:cNvPr id="13" name="Freeform 12"/>
          <p:cNvSpPr/>
          <p:nvPr/>
        </p:nvSpPr>
        <p:spPr>
          <a:xfrm flipV="1">
            <a:off x="-910278" y="4664430"/>
            <a:ext cx="5414300" cy="798165"/>
          </a:xfrm>
          <a:custGeom>
            <a:avLst/>
            <a:gdLst>
              <a:gd name="connsiteX0" fmla="*/ 0 w 10945091"/>
              <a:gd name="connsiteY0" fmla="*/ 1731818 h 1731818"/>
              <a:gd name="connsiteX1" fmla="*/ 8913091 w 10945091"/>
              <a:gd name="connsiteY1" fmla="*/ 1731818 h 1731818"/>
              <a:gd name="connsiteX2" fmla="*/ 10945091 w 10945091"/>
              <a:gd name="connsiteY2" fmla="*/ 0 h 1731818"/>
            </a:gdLst>
            <a:ahLst/>
            <a:cxnLst>
              <a:cxn ang="0">
                <a:pos x="connsiteX0" y="connsiteY0"/>
              </a:cxn>
              <a:cxn ang="0">
                <a:pos x="connsiteX1" y="connsiteY1"/>
              </a:cxn>
              <a:cxn ang="0">
                <a:pos x="connsiteX2" y="connsiteY2"/>
              </a:cxn>
            </a:cxnLst>
            <a:rect l="l" t="t" r="r" b="b"/>
            <a:pathLst>
              <a:path w="10945091" h="1731818">
                <a:moveTo>
                  <a:pt x="0" y="1731818"/>
                </a:moveTo>
                <a:lnTo>
                  <a:pt x="8913091" y="1731818"/>
                </a:lnTo>
                <a:lnTo>
                  <a:pt x="10945091" y="0"/>
                </a:lnTo>
              </a:path>
            </a:pathLst>
          </a:custGeom>
          <a:ln w="215900" cap="rnd">
            <a:solidFill>
              <a:schemeClr val="accent6"/>
            </a:solidFill>
            <a:round/>
            <a:tailEnd type="triangle" w="med" len="sm"/>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100"/>
          </a:p>
        </p:txBody>
      </p:sp>
      <p:sp>
        <p:nvSpPr>
          <p:cNvPr id="14" name="Freeform 13"/>
          <p:cNvSpPr/>
          <p:nvPr/>
        </p:nvSpPr>
        <p:spPr>
          <a:xfrm flipV="1">
            <a:off x="-1852631" y="4345575"/>
            <a:ext cx="7768993" cy="1054607"/>
          </a:xfrm>
          <a:custGeom>
            <a:avLst/>
            <a:gdLst>
              <a:gd name="connsiteX0" fmla="*/ 0 w 10945091"/>
              <a:gd name="connsiteY0" fmla="*/ 1731818 h 1731818"/>
              <a:gd name="connsiteX1" fmla="*/ 8913091 w 10945091"/>
              <a:gd name="connsiteY1" fmla="*/ 1731818 h 1731818"/>
              <a:gd name="connsiteX2" fmla="*/ 10945091 w 10945091"/>
              <a:gd name="connsiteY2" fmla="*/ 0 h 1731818"/>
              <a:gd name="connsiteX0" fmla="*/ 0 w 13780798"/>
              <a:gd name="connsiteY0" fmla="*/ 1731818 h 1731818"/>
              <a:gd name="connsiteX1" fmla="*/ 11748798 w 13780798"/>
              <a:gd name="connsiteY1" fmla="*/ 1731818 h 1731818"/>
              <a:gd name="connsiteX2" fmla="*/ 13780798 w 13780798"/>
              <a:gd name="connsiteY2" fmla="*/ 0 h 1731818"/>
            </a:gdLst>
            <a:ahLst/>
            <a:cxnLst>
              <a:cxn ang="0">
                <a:pos x="connsiteX0" y="connsiteY0"/>
              </a:cxn>
              <a:cxn ang="0">
                <a:pos x="connsiteX1" y="connsiteY1"/>
              </a:cxn>
              <a:cxn ang="0">
                <a:pos x="connsiteX2" y="connsiteY2"/>
              </a:cxn>
            </a:cxnLst>
            <a:rect l="l" t="t" r="r" b="b"/>
            <a:pathLst>
              <a:path w="13780798" h="1731818">
                <a:moveTo>
                  <a:pt x="0" y="1731818"/>
                </a:moveTo>
                <a:lnTo>
                  <a:pt x="11748798" y="1731818"/>
                </a:lnTo>
                <a:lnTo>
                  <a:pt x="13780798" y="0"/>
                </a:lnTo>
              </a:path>
            </a:pathLst>
          </a:custGeom>
          <a:ln w="215900" cap="rnd">
            <a:solidFill>
              <a:schemeClr val="accent5"/>
            </a:solidFill>
            <a:round/>
            <a:tailEnd type="triangle" w="med" len="sm"/>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100"/>
          </a:p>
        </p:txBody>
      </p:sp>
      <p:sp>
        <p:nvSpPr>
          <p:cNvPr id="19" name="Freeform 18"/>
          <p:cNvSpPr/>
          <p:nvPr/>
        </p:nvSpPr>
        <p:spPr>
          <a:xfrm>
            <a:off x="-801971" y="2427729"/>
            <a:ext cx="4704102" cy="713797"/>
          </a:xfrm>
          <a:custGeom>
            <a:avLst/>
            <a:gdLst>
              <a:gd name="connsiteX0" fmla="*/ 0 w 10945091"/>
              <a:gd name="connsiteY0" fmla="*/ 1731818 h 1731818"/>
              <a:gd name="connsiteX1" fmla="*/ 8913091 w 10945091"/>
              <a:gd name="connsiteY1" fmla="*/ 1731818 h 1731818"/>
              <a:gd name="connsiteX2" fmla="*/ 10945091 w 10945091"/>
              <a:gd name="connsiteY2" fmla="*/ 0 h 1731818"/>
            </a:gdLst>
            <a:ahLst/>
            <a:cxnLst>
              <a:cxn ang="0">
                <a:pos x="connsiteX0" y="connsiteY0"/>
              </a:cxn>
              <a:cxn ang="0">
                <a:pos x="connsiteX1" y="connsiteY1"/>
              </a:cxn>
              <a:cxn ang="0">
                <a:pos x="connsiteX2" y="connsiteY2"/>
              </a:cxn>
            </a:cxnLst>
            <a:rect l="l" t="t" r="r" b="b"/>
            <a:pathLst>
              <a:path w="10945091" h="1731818">
                <a:moveTo>
                  <a:pt x="0" y="1731818"/>
                </a:moveTo>
                <a:lnTo>
                  <a:pt x="8913091" y="1731818"/>
                </a:lnTo>
                <a:lnTo>
                  <a:pt x="10945091" y="0"/>
                </a:lnTo>
              </a:path>
            </a:pathLst>
          </a:custGeom>
          <a:ln w="215900" cap="rnd">
            <a:solidFill>
              <a:schemeClr val="tx2">
                <a:lumMod val="60000"/>
                <a:lumOff val="40000"/>
              </a:schemeClr>
            </a:solidFill>
            <a:round/>
            <a:tailEnd type="triangle" w="med" len="sm"/>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400"/>
          </a:p>
        </p:txBody>
      </p:sp>
      <p:sp>
        <p:nvSpPr>
          <p:cNvPr id="22" name="Rectangle 21"/>
          <p:cNvSpPr/>
          <p:nvPr/>
        </p:nvSpPr>
        <p:spPr>
          <a:xfrm>
            <a:off x="3902131" y="1819544"/>
            <a:ext cx="1743487" cy="523220"/>
          </a:xfrm>
          <a:prstGeom prst="rect">
            <a:avLst/>
          </a:prstGeom>
        </p:spPr>
        <p:txBody>
          <a:bodyPr wrap="square">
            <a:spAutoFit/>
          </a:bodyPr>
          <a:lstStyle/>
          <a:p>
            <a:pPr algn="ctr">
              <a:lnSpc>
                <a:spcPct val="100000"/>
              </a:lnSpc>
              <a:spcAft>
                <a:spcPct val="0"/>
              </a:spcAft>
              <a:buNone/>
            </a:pPr>
            <a:r>
              <a:rPr lang="en-US" sz="1400" b="1" dirty="0">
                <a:cs typeface="Arial" pitchFamily="34" charset="0"/>
              </a:rPr>
              <a:t>Go-live of Project Meridian</a:t>
            </a:r>
          </a:p>
        </p:txBody>
      </p:sp>
      <p:sp>
        <p:nvSpPr>
          <p:cNvPr id="24" name="Rectangle 23"/>
          <p:cNvSpPr/>
          <p:nvPr/>
        </p:nvSpPr>
        <p:spPr>
          <a:xfrm>
            <a:off x="6055128" y="1781110"/>
            <a:ext cx="1571075" cy="954107"/>
          </a:xfrm>
          <a:prstGeom prst="rect">
            <a:avLst/>
          </a:prstGeom>
        </p:spPr>
        <p:txBody>
          <a:bodyPr wrap="square">
            <a:spAutoFit/>
          </a:bodyPr>
          <a:lstStyle/>
          <a:p>
            <a:pPr algn="ctr">
              <a:lnSpc>
                <a:spcPct val="100000"/>
              </a:lnSpc>
              <a:spcAft>
                <a:spcPct val="0"/>
              </a:spcAft>
              <a:buNone/>
            </a:pPr>
            <a:r>
              <a:rPr lang="en-US" sz="1400" b="1" dirty="0">
                <a:cs typeface="Arial" pitchFamily="34" charset="0"/>
              </a:rPr>
              <a:t>Electronic clearing and settlement of E-Rights and Savings Bond</a:t>
            </a:r>
          </a:p>
        </p:txBody>
      </p:sp>
      <p:sp>
        <p:nvSpPr>
          <p:cNvPr id="26" name="Rectangle 25"/>
          <p:cNvSpPr/>
          <p:nvPr/>
        </p:nvSpPr>
        <p:spPr>
          <a:xfrm>
            <a:off x="6724560" y="3461908"/>
            <a:ext cx="1702635" cy="1384995"/>
          </a:xfrm>
          <a:prstGeom prst="rect">
            <a:avLst/>
          </a:prstGeom>
        </p:spPr>
        <p:txBody>
          <a:bodyPr wrap="square">
            <a:spAutoFit/>
          </a:bodyPr>
          <a:lstStyle/>
          <a:p>
            <a:pPr algn="r"/>
            <a:r>
              <a:rPr lang="en-US" sz="1400" b="1" dirty="0">
                <a:cs typeface="Arial" pitchFamily="34" charset="0"/>
              </a:rPr>
              <a:t> Issuer of International Securities Identification Numbers and Legal Entity Identifiers</a:t>
            </a:r>
            <a:endParaRPr lang="en-US" sz="1400" dirty="0"/>
          </a:p>
        </p:txBody>
      </p:sp>
      <p:sp>
        <p:nvSpPr>
          <p:cNvPr id="31" name="Rectangle 30"/>
          <p:cNvSpPr/>
          <p:nvPr/>
        </p:nvSpPr>
        <p:spPr>
          <a:xfrm>
            <a:off x="3607943" y="5903394"/>
            <a:ext cx="2037675" cy="954107"/>
          </a:xfrm>
          <a:prstGeom prst="rect">
            <a:avLst/>
          </a:prstGeom>
        </p:spPr>
        <p:txBody>
          <a:bodyPr wrap="square">
            <a:spAutoFit/>
          </a:bodyPr>
          <a:lstStyle/>
          <a:p>
            <a:pPr algn="ctr"/>
            <a:r>
              <a:rPr lang="en-US" sz="1400" b="1" dirty="0">
                <a:cs typeface="Arial" pitchFamily="34" charset="0"/>
              </a:rPr>
              <a:t> </a:t>
            </a:r>
            <a:r>
              <a:rPr lang="fr-FR" sz="1400" b="1" dirty="0">
                <a:cs typeface="Arial" pitchFamily="34" charset="0"/>
              </a:rPr>
              <a:t>CSCS Pension Contribution Management System (PCMS)</a:t>
            </a:r>
          </a:p>
        </p:txBody>
      </p:sp>
      <p:sp>
        <p:nvSpPr>
          <p:cNvPr id="32" name="Rectangle 31"/>
          <p:cNvSpPr/>
          <p:nvPr/>
        </p:nvSpPr>
        <p:spPr>
          <a:xfrm>
            <a:off x="6160248" y="5363315"/>
            <a:ext cx="1631525" cy="954107"/>
          </a:xfrm>
          <a:prstGeom prst="rect">
            <a:avLst/>
          </a:prstGeom>
        </p:spPr>
        <p:txBody>
          <a:bodyPr wrap="square">
            <a:spAutoFit/>
          </a:bodyPr>
          <a:lstStyle/>
          <a:p>
            <a:pPr algn="ctr">
              <a:lnSpc>
                <a:spcPct val="100000"/>
              </a:lnSpc>
              <a:spcAft>
                <a:spcPct val="0"/>
              </a:spcAft>
              <a:buNone/>
            </a:pPr>
            <a:r>
              <a:rPr lang="en-US" sz="1400" b="1" dirty="0">
                <a:cs typeface="Arial" pitchFamily="34" charset="0"/>
              </a:rPr>
              <a:t>Partnering with Regulators and other SROs on market initiatives.</a:t>
            </a:r>
          </a:p>
        </p:txBody>
      </p:sp>
      <p:sp>
        <p:nvSpPr>
          <p:cNvPr id="27" name="Oval 26"/>
          <p:cNvSpPr/>
          <p:nvPr/>
        </p:nvSpPr>
        <p:spPr>
          <a:xfrm>
            <a:off x="6099754" y="3495137"/>
            <a:ext cx="699762" cy="69976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solidFill>
                <a:schemeClr val="tx1"/>
              </a:solidFill>
            </a:endParaRPr>
          </a:p>
        </p:txBody>
      </p:sp>
      <p:sp>
        <p:nvSpPr>
          <p:cNvPr id="30" name="Oval 29"/>
          <p:cNvSpPr/>
          <p:nvPr/>
        </p:nvSpPr>
        <p:spPr>
          <a:xfrm>
            <a:off x="4231811" y="5191823"/>
            <a:ext cx="699762" cy="699762"/>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solidFill>
                <a:schemeClr val="tx1"/>
              </a:solidFill>
            </a:endParaRPr>
          </a:p>
        </p:txBody>
      </p:sp>
      <p:sp>
        <p:nvSpPr>
          <p:cNvPr id="25" name="Oval 24"/>
          <p:cNvSpPr/>
          <p:nvPr/>
        </p:nvSpPr>
        <p:spPr>
          <a:xfrm>
            <a:off x="5472438" y="1981200"/>
            <a:ext cx="699762" cy="699762"/>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solidFill>
                <a:schemeClr val="tx1"/>
              </a:solidFill>
            </a:endParaRPr>
          </a:p>
        </p:txBody>
      </p:sp>
      <p:sp>
        <p:nvSpPr>
          <p:cNvPr id="23" name="Oval 22"/>
          <p:cNvSpPr/>
          <p:nvPr/>
        </p:nvSpPr>
        <p:spPr>
          <a:xfrm>
            <a:off x="3622509" y="1990552"/>
            <a:ext cx="699762" cy="69976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solidFill>
                <a:schemeClr val="tx1"/>
              </a:solidFill>
            </a:endParaRPr>
          </a:p>
        </p:txBody>
      </p:sp>
      <p:sp>
        <p:nvSpPr>
          <p:cNvPr id="29" name="Oval 28"/>
          <p:cNvSpPr/>
          <p:nvPr/>
        </p:nvSpPr>
        <p:spPr>
          <a:xfrm>
            <a:off x="5566481" y="5109789"/>
            <a:ext cx="699762" cy="699762"/>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solidFill>
                <a:schemeClr val="tx1"/>
              </a:solidFill>
            </a:endParaRPr>
          </a:p>
        </p:txBody>
      </p:sp>
      <p:sp>
        <p:nvSpPr>
          <p:cNvPr id="51" name="Title 1"/>
          <p:cNvSpPr txBox="1">
            <a:spLocks/>
          </p:cNvSpPr>
          <p:nvPr/>
        </p:nvSpPr>
        <p:spPr>
          <a:xfrm>
            <a:off x="1875819" y="363792"/>
            <a:ext cx="5700059" cy="423450"/>
          </a:xfrm>
          <a:prstGeom prst="rect">
            <a:avLst/>
          </a:prstGeom>
        </p:spPr>
        <p:txBody>
          <a:bodyPr/>
          <a:lstStyle>
            <a:lvl1pPr algn="ctr" defTabSz="1219170" rtl="0" eaLnBrk="1" latinLnBrk="0" hangingPunct="1">
              <a:lnSpc>
                <a:spcPct val="86000"/>
              </a:lnSpc>
              <a:spcBef>
                <a:spcPct val="0"/>
              </a:spcBef>
              <a:buNone/>
              <a:defRPr sz="2800" kern="800" spc="-53">
                <a:solidFill>
                  <a:schemeClr val="tx1"/>
                </a:solidFill>
                <a:latin typeface="+mj-lt"/>
                <a:ea typeface="+mj-ea"/>
                <a:cs typeface="+mj-cs"/>
              </a:defRPr>
            </a:lvl1pPr>
          </a:lstStyle>
          <a:p>
            <a:pPr defTabSz="914400"/>
            <a:r>
              <a:rPr lang="en-GB" b="1" kern="1200" dirty="0">
                <a:solidFill>
                  <a:schemeClr val="accent3">
                    <a:lumMod val="75000"/>
                  </a:schemeClr>
                </a:solidFill>
                <a:effectLst>
                  <a:outerShdw blurRad="38100" dist="38100" dir="2700000" algn="tl">
                    <a:srgbClr val="000000">
                      <a:alpha val="43137"/>
                    </a:srgbClr>
                  </a:outerShdw>
                </a:effectLst>
                <a:latin typeface="Tw Cen MT" panose="020B0602020104020603" pitchFamily="34" charset="0"/>
                <a:ea typeface="+mn-ea"/>
                <a:cs typeface="+mn-cs"/>
              </a:rPr>
              <a:t>Recent Developments</a:t>
            </a:r>
            <a:endParaRPr lang="en-US" b="1" kern="1200" dirty="0">
              <a:solidFill>
                <a:schemeClr val="accent3">
                  <a:lumMod val="75000"/>
                </a:schemeClr>
              </a:solidFill>
              <a:effectLst>
                <a:outerShdw blurRad="38100" dist="38100" dir="2700000" algn="tl">
                  <a:srgbClr val="000000">
                    <a:alpha val="43137"/>
                  </a:srgbClr>
                </a:outerShdw>
              </a:effectLst>
              <a:latin typeface="Tw Cen MT" panose="020B0602020104020603" pitchFamily="34" charset="0"/>
              <a:ea typeface="+mn-ea"/>
              <a:cs typeface="+mn-cs"/>
            </a:endParaRPr>
          </a:p>
        </p:txBody>
      </p:sp>
      <p:sp>
        <p:nvSpPr>
          <p:cNvPr id="20" name="Freeform 139"/>
          <p:cNvSpPr>
            <a:spLocks noEditPoints="1"/>
          </p:cNvSpPr>
          <p:nvPr/>
        </p:nvSpPr>
        <p:spPr bwMode="auto">
          <a:xfrm>
            <a:off x="3738555" y="2103756"/>
            <a:ext cx="472856" cy="473354"/>
          </a:xfrm>
          <a:custGeom>
            <a:avLst/>
            <a:gdLst>
              <a:gd name="T0" fmla="*/ 522 w 611"/>
              <a:gd name="T1" fmla="*/ 91 h 611"/>
              <a:gd name="T2" fmla="*/ 521 w 611"/>
              <a:gd name="T3" fmla="*/ 90 h 611"/>
              <a:gd name="T4" fmla="*/ 520 w 611"/>
              <a:gd name="T5" fmla="*/ 89 h 611"/>
              <a:gd name="T6" fmla="*/ 305 w 611"/>
              <a:gd name="T7" fmla="*/ 0 h 611"/>
              <a:gd name="T8" fmla="*/ 0 w 611"/>
              <a:gd name="T9" fmla="*/ 306 h 611"/>
              <a:gd name="T10" fmla="*/ 88 w 611"/>
              <a:gd name="T11" fmla="*/ 521 h 611"/>
              <a:gd name="T12" fmla="*/ 89 w 611"/>
              <a:gd name="T13" fmla="*/ 522 h 611"/>
              <a:gd name="T14" fmla="*/ 90 w 611"/>
              <a:gd name="T15" fmla="*/ 523 h 611"/>
              <a:gd name="T16" fmla="*/ 305 w 611"/>
              <a:gd name="T17" fmla="*/ 611 h 611"/>
              <a:gd name="T18" fmla="*/ 611 w 611"/>
              <a:gd name="T19" fmla="*/ 306 h 611"/>
              <a:gd name="T20" fmla="*/ 522 w 611"/>
              <a:gd name="T21" fmla="*/ 91 h 611"/>
              <a:gd name="T22" fmla="*/ 305 w 611"/>
              <a:gd name="T23" fmla="*/ 14 h 611"/>
              <a:gd name="T24" fmla="*/ 506 w 611"/>
              <a:gd name="T25" fmla="*/ 95 h 611"/>
              <a:gd name="T26" fmla="*/ 94 w 611"/>
              <a:gd name="T27" fmla="*/ 507 h 611"/>
              <a:gd name="T28" fmla="*/ 14 w 611"/>
              <a:gd name="T29" fmla="*/ 306 h 611"/>
              <a:gd name="T30" fmla="*/ 305 w 611"/>
              <a:gd name="T31" fmla="*/ 14 h 611"/>
              <a:gd name="T32" fmla="*/ 305 w 611"/>
              <a:gd name="T33" fmla="*/ 597 h 611"/>
              <a:gd name="T34" fmla="*/ 104 w 611"/>
              <a:gd name="T35" fmla="*/ 517 h 611"/>
              <a:gd name="T36" fmla="*/ 516 w 611"/>
              <a:gd name="T37" fmla="*/ 105 h 611"/>
              <a:gd name="T38" fmla="*/ 597 w 611"/>
              <a:gd name="T39" fmla="*/ 306 h 611"/>
              <a:gd name="T40" fmla="*/ 305 w 611"/>
              <a:gd name="T41" fmla="*/ 59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1" h="611">
                <a:moveTo>
                  <a:pt x="522" y="91"/>
                </a:moveTo>
                <a:cubicBezTo>
                  <a:pt x="522" y="91"/>
                  <a:pt x="522" y="90"/>
                  <a:pt x="521" y="90"/>
                </a:cubicBezTo>
                <a:cubicBezTo>
                  <a:pt x="521" y="89"/>
                  <a:pt x="520" y="89"/>
                  <a:pt x="520" y="89"/>
                </a:cubicBezTo>
                <a:cubicBezTo>
                  <a:pt x="465" y="34"/>
                  <a:pt x="389" y="0"/>
                  <a:pt x="305" y="0"/>
                </a:cubicBezTo>
                <a:cubicBezTo>
                  <a:pt x="137" y="0"/>
                  <a:pt x="0" y="137"/>
                  <a:pt x="0" y="306"/>
                </a:cubicBezTo>
                <a:cubicBezTo>
                  <a:pt x="0" y="389"/>
                  <a:pt x="34" y="465"/>
                  <a:pt x="88" y="521"/>
                </a:cubicBezTo>
                <a:cubicBezTo>
                  <a:pt x="89" y="521"/>
                  <a:pt x="89" y="521"/>
                  <a:pt x="89" y="522"/>
                </a:cubicBezTo>
                <a:cubicBezTo>
                  <a:pt x="90" y="522"/>
                  <a:pt x="90" y="522"/>
                  <a:pt x="90" y="523"/>
                </a:cubicBezTo>
                <a:cubicBezTo>
                  <a:pt x="146" y="577"/>
                  <a:pt x="222" y="611"/>
                  <a:pt x="305" y="611"/>
                </a:cubicBezTo>
                <a:cubicBezTo>
                  <a:pt x="474" y="611"/>
                  <a:pt x="611" y="474"/>
                  <a:pt x="611" y="306"/>
                </a:cubicBezTo>
                <a:cubicBezTo>
                  <a:pt x="611" y="222"/>
                  <a:pt x="577" y="146"/>
                  <a:pt x="522" y="91"/>
                </a:cubicBezTo>
                <a:close/>
                <a:moveTo>
                  <a:pt x="305" y="14"/>
                </a:moveTo>
                <a:cubicBezTo>
                  <a:pt x="383" y="14"/>
                  <a:pt x="454" y="45"/>
                  <a:pt x="506" y="95"/>
                </a:cubicBezTo>
                <a:cubicBezTo>
                  <a:pt x="94" y="507"/>
                  <a:pt x="94" y="507"/>
                  <a:pt x="94" y="507"/>
                </a:cubicBezTo>
                <a:cubicBezTo>
                  <a:pt x="44" y="454"/>
                  <a:pt x="14" y="384"/>
                  <a:pt x="14" y="306"/>
                </a:cubicBezTo>
                <a:cubicBezTo>
                  <a:pt x="14" y="145"/>
                  <a:pt x="145" y="14"/>
                  <a:pt x="305" y="14"/>
                </a:cubicBezTo>
                <a:close/>
                <a:moveTo>
                  <a:pt x="305" y="597"/>
                </a:moveTo>
                <a:cubicBezTo>
                  <a:pt x="227" y="597"/>
                  <a:pt x="157" y="566"/>
                  <a:pt x="104" y="517"/>
                </a:cubicBezTo>
                <a:cubicBezTo>
                  <a:pt x="516" y="105"/>
                  <a:pt x="516" y="105"/>
                  <a:pt x="516" y="105"/>
                </a:cubicBezTo>
                <a:cubicBezTo>
                  <a:pt x="566" y="157"/>
                  <a:pt x="597" y="228"/>
                  <a:pt x="597" y="306"/>
                </a:cubicBezTo>
                <a:cubicBezTo>
                  <a:pt x="597" y="466"/>
                  <a:pt x="466" y="597"/>
                  <a:pt x="305" y="597"/>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100"/>
          </a:p>
        </p:txBody>
      </p:sp>
      <p:sp>
        <p:nvSpPr>
          <p:cNvPr id="21" name="Freeform 139"/>
          <p:cNvSpPr>
            <a:spLocks noEditPoints="1"/>
          </p:cNvSpPr>
          <p:nvPr/>
        </p:nvSpPr>
        <p:spPr bwMode="auto">
          <a:xfrm>
            <a:off x="5582272" y="2097714"/>
            <a:ext cx="472856" cy="473354"/>
          </a:xfrm>
          <a:custGeom>
            <a:avLst/>
            <a:gdLst>
              <a:gd name="T0" fmla="*/ 522 w 611"/>
              <a:gd name="T1" fmla="*/ 91 h 611"/>
              <a:gd name="T2" fmla="*/ 521 w 611"/>
              <a:gd name="T3" fmla="*/ 90 h 611"/>
              <a:gd name="T4" fmla="*/ 520 w 611"/>
              <a:gd name="T5" fmla="*/ 89 h 611"/>
              <a:gd name="T6" fmla="*/ 305 w 611"/>
              <a:gd name="T7" fmla="*/ 0 h 611"/>
              <a:gd name="T8" fmla="*/ 0 w 611"/>
              <a:gd name="T9" fmla="*/ 306 h 611"/>
              <a:gd name="T10" fmla="*/ 88 w 611"/>
              <a:gd name="T11" fmla="*/ 521 h 611"/>
              <a:gd name="T12" fmla="*/ 89 w 611"/>
              <a:gd name="T13" fmla="*/ 522 h 611"/>
              <a:gd name="T14" fmla="*/ 90 w 611"/>
              <a:gd name="T15" fmla="*/ 523 h 611"/>
              <a:gd name="T16" fmla="*/ 305 w 611"/>
              <a:gd name="T17" fmla="*/ 611 h 611"/>
              <a:gd name="T18" fmla="*/ 611 w 611"/>
              <a:gd name="T19" fmla="*/ 306 h 611"/>
              <a:gd name="T20" fmla="*/ 522 w 611"/>
              <a:gd name="T21" fmla="*/ 91 h 611"/>
              <a:gd name="T22" fmla="*/ 305 w 611"/>
              <a:gd name="T23" fmla="*/ 14 h 611"/>
              <a:gd name="T24" fmla="*/ 506 w 611"/>
              <a:gd name="T25" fmla="*/ 95 h 611"/>
              <a:gd name="T26" fmla="*/ 94 w 611"/>
              <a:gd name="T27" fmla="*/ 507 h 611"/>
              <a:gd name="T28" fmla="*/ 14 w 611"/>
              <a:gd name="T29" fmla="*/ 306 h 611"/>
              <a:gd name="T30" fmla="*/ 305 w 611"/>
              <a:gd name="T31" fmla="*/ 14 h 611"/>
              <a:gd name="T32" fmla="*/ 305 w 611"/>
              <a:gd name="T33" fmla="*/ 597 h 611"/>
              <a:gd name="T34" fmla="*/ 104 w 611"/>
              <a:gd name="T35" fmla="*/ 517 h 611"/>
              <a:gd name="T36" fmla="*/ 516 w 611"/>
              <a:gd name="T37" fmla="*/ 105 h 611"/>
              <a:gd name="T38" fmla="*/ 597 w 611"/>
              <a:gd name="T39" fmla="*/ 306 h 611"/>
              <a:gd name="T40" fmla="*/ 305 w 611"/>
              <a:gd name="T41" fmla="*/ 59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1" h="611">
                <a:moveTo>
                  <a:pt x="522" y="91"/>
                </a:moveTo>
                <a:cubicBezTo>
                  <a:pt x="522" y="91"/>
                  <a:pt x="522" y="90"/>
                  <a:pt x="521" y="90"/>
                </a:cubicBezTo>
                <a:cubicBezTo>
                  <a:pt x="521" y="89"/>
                  <a:pt x="520" y="89"/>
                  <a:pt x="520" y="89"/>
                </a:cubicBezTo>
                <a:cubicBezTo>
                  <a:pt x="465" y="34"/>
                  <a:pt x="389" y="0"/>
                  <a:pt x="305" y="0"/>
                </a:cubicBezTo>
                <a:cubicBezTo>
                  <a:pt x="137" y="0"/>
                  <a:pt x="0" y="137"/>
                  <a:pt x="0" y="306"/>
                </a:cubicBezTo>
                <a:cubicBezTo>
                  <a:pt x="0" y="389"/>
                  <a:pt x="34" y="465"/>
                  <a:pt x="88" y="521"/>
                </a:cubicBezTo>
                <a:cubicBezTo>
                  <a:pt x="89" y="521"/>
                  <a:pt x="89" y="521"/>
                  <a:pt x="89" y="522"/>
                </a:cubicBezTo>
                <a:cubicBezTo>
                  <a:pt x="90" y="522"/>
                  <a:pt x="90" y="522"/>
                  <a:pt x="90" y="523"/>
                </a:cubicBezTo>
                <a:cubicBezTo>
                  <a:pt x="146" y="577"/>
                  <a:pt x="222" y="611"/>
                  <a:pt x="305" y="611"/>
                </a:cubicBezTo>
                <a:cubicBezTo>
                  <a:pt x="474" y="611"/>
                  <a:pt x="611" y="474"/>
                  <a:pt x="611" y="306"/>
                </a:cubicBezTo>
                <a:cubicBezTo>
                  <a:pt x="611" y="222"/>
                  <a:pt x="577" y="146"/>
                  <a:pt x="522" y="91"/>
                </a:cubicBezTo>
                <a:close/>
                <a:moveTo>
                  <a:pt x="305" y="14"/>
                </a:moveTo>
                <a:cubicBezTo>
                  <a:pt x="383" y="14"/>
                  <a:pt x="454" y="45"/>
                  <a:pt x="506" y="95"/>
                </a:cubicBezTo>
                <a:cubicBezTo>
                  <a:pt x="94" y="507"/>
                  <a:pt x="94" y="507"/>
                  <a:pt x="94" y="507"/>
                </a:cubicBezTo>
                <a:cubicBezTo>
                  <a:pt x="44" y="454"/>
                  <a:pt x="14" y="384"/>
                  <a:pt x="14" y="306"/>
                </a:cubicBezTo>
                <a:cubicBezTo>
                  <a:pt x="14" y="145"/>
                  <a:pt x="145" y="14"/>
                  <a:pt x="305" y="14"/>
                </a:cubicBezTo>
                <a:close/>
                <a:moveTo>
                  <a:pt x="305" y="597"/>
                </a:moveTo>
                <a:cubicBezTo>
                  <a:pt x="227" y="597"/>
                  <a:pt x="157" y="566"/>
                  <a:pt x="104" y="517"/>
                </a:cubicBezTo>
                <a:cubicBezTo>
                  <a:pt x="516" y="105"/>
                  <a:pt x="516" y="105"/>
                  <a:pt x="516" y="105"/>
                </a:cubicBezTo>
                <a:cubicBezTo>
                  <a:pt x="566" y="157"/>
                  <a:pt x="597" y="228"/>
                  <a:pt x="597" y="306"/>
                </a:cubicBezTo>
                <a:cubicBezTo>
                  <a:pt x="597" y="466"/>
                  <a:pt x="466" y="597"/>
                  <a:pt x="305" y="597"/>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100"/>
          </a:p>
        </p:txBody>
      </p:sp>
      <p:sp>
        <p:nvSpPr>
          <p:cNvPr id="28" name="Freeform 139"/>
          <p:cNvSpPr>
            <a:spLocks noEditPoints="1"/>
          </p:cNvSpPr>
          <p:nvPr/>
        </p:nvSpPr>
        <p:spPr bwMode="auto">
          <a:xfrm>
            <a:off x="6221487" y="3612132"/>
            <a:ext cx="472856" cy="473354"/>
          </a:xfrm>
          <a:custGeom>
            <a:avLst/>
            <a:gdLst>
              <a:gd name="T0" fmla="*/ 522 w 611"/>
              <a:gd name="T1" fmla="*/ 91 h 611"/>
              <a:gd name="T2" fmla="*/ 521 w 611"/>
              <a:gd name="T3" fmla="*/ 90 h 611"/>
              <a:gd name="T4" fmla="*/ 520 w 611"/>
              <a:gd name="T5" fmla="*/ 89 h 611"/>
              <a:gd name="T6" fmla="*/ 305 w 611"/>
              <a:gd name="T7" fmla="*/ 0 h 611"/>
              <a:gd name="T8" fmla="*/ 0 w 611"/>
              <a:gd name="T9" fmla="*/ 306 h 611"/>
              <a:gd name="T10" fmla="*/ 88 w 611"/>
              <a:gd name="T11" fmla="*/ 521 h 611"/>
              <a:gd name="T12" fmla="*/ 89 w 611"/>
              <a:gd name="T13" fmla="*/ 522 h 611"/>
              <a:gd name="T14" fmla="*/ 90 w 611"/>
              <a:gd name="T15" fmla="*/ 523 h 611"/>
              <a:gd name="T16" fmla="*/ 305 w 611"/>
              <a:gd name="T17" fmla="*/ 611 h 611"/>
              <a:gd name="T18" fmla="*/ 611 w 611"/>
              <a:gd name="T19" fmla="*/ 306 h 611"/>
              <a:gd name="T20" fmla="*/ 522 w 611"/>
              <a:gd name="T21" fmla="*/ 91 h 611"/>
              <a:gd name="T22" fmla="*/ 305 w 611"/>
              <a:gd name="T23" fmla="*/ 14 h 611"/>
              <a:gd name="T24" fmla="*/ 506 w 611"/>
              <a:gd name="T25" fmla="*/ 95 h 611"/>
              <a:gd name="T26" fmla="*/ 94 w 611"/>
              <a:gd name="T27" fmla="*/ 507 h 611"/>
              <a:gd name="T28" fmla="*/ 14 w 611"/>
              <a:gd name="T29" fmla="*/ 306 h 611"/>
              <a:gd name="T30" fmla="*/ 305 w 611"/>
              <a:gd name="T31" fmla="*/ 14 h 611"/>
              <a:gd name="T32" fmla="*/ 305 w 611"/>
              <a:gd name="T33" fmla="*/ 597 h 611"/>
              <a:gd name="T34" fmla="*/ 104 w 611"/>
              <a:gd name="T35" fmla="*/ 517 h 611"/>
              <a:gd name="T36" fmla="*/ 516 w 611"/>
              <a:gd name="T37" fmla="*/ 105 h 611"/>
              <a:gd name="T38" fmla="*/ 597 w 611"/>
              <a:gd name="T39" fmla="*/ 306 h 611"/>
              <a:gd name="T40" fmla="*/ 305 w 611"/>
              <a:gd name="T41" fmla="*/ 59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1" h="611">
                <a:moveTo>
                  <a:pt x="522" y="91"/>
                </a:moveTo>
                <a:cubicBezTo>
                  <a:pt x="522" y="91"/>
                  <a:pt x="522" y="90"/>
                  <a:pt x="521" y="90"/>
                </a:cubicBezTo>
                <a:cubicBezTo>
                  <a:pt x="521" y="89"/>
                  <a:pt x="520" y="89"/>
                  <a:pt x="520" y="89"/>
                </a:cubicBezTo>
                <a:cubicBezTo>
                  <a:pt x="465" y="34"/>
                  <a:pt x="389" y="0"/>
                  <a:pt x="305" y="0"/>
                </a:cubicBezTo>
                <a:cubicBezTo>
                  <a:pt x="137" y="0"/>
                  <a:pt x="0" y="137"/>
                  <a:pt x="0" y="306"/>
                </a:cubicBezTo>
                <a:cubicBezTo>
                  <a:pt x="0" y="389"/>
                  <a:pt x="34" y="465"/>
                  <a:pt x="88" y="521"/>
                </a:cubicBezTo>
                <a:cubicBezTo>
                  <a:pt x="89" y="521"/>
                  <a:pt x="89" y="521"/>
                  <a:pt x="89" y="522"/>
                </a:cubicBezTo>
                <a:cubicBezTo>
                  <a:pt x="90" y="522"/>
                  <a:pt x="90" y="522"/>
                  <a:pt x="90" y="523"/>
                </a:cubicBezTo>
                <a:cubicBezTo>
                  <a:pt x="146" y="577"/>
                  <a:pt x="222" y="611"/>
                  <a:pt x="305" y="611"/>
                </a:cubicBezTo>
                <a:cubicBezTo>
                  <a:pt x="474" y="611"/>
                  <a:pt x="611" y="474"/>
                  <a:pt x="611" y="306"/>
                </a:cubicBezTo>
                <a:cubicBezTo>
                  <a:pt x="611" y="222"/>
                  <a:pt x="577" y="146"/>
                  <a:pt x="522" y="91"/>
                </a:cubicBezTo>
                <a:close/>
                <a:moveTo>
                  <a:pt x="305" y="14"/>
                </a:moveTo>
                <a:cubicBezTo>
                  <a:pt x="383" y="14"/>
                  <a:pt x="454" y="45"/>
                  <a:pt x="506" y="95"/>
                </a:cubicBezTo>
                <a:cubicBezTo>
                  <a:pt x="94" y="507"/>
                  <a:pt x="94" y="507"/>
                  <a:pt x="94" y="507"/>
                </a:cubicBezTo>
                <a:cubicBezTo>
                  <a:pt x="44" y="454"/>
                  <a:pt x="14" y="384"/>
                  <a:pt x="14" y="306"/>
                </a:cubicBezTo>
                <a:cubicBezTo>
                  <a:pt x="14" y="145"/>
                  <a:pt x="145" y="14"/>
                  <a:pt x="305" y="14"/>
                </a:cubicBezTo>
                <a:close/>
                <a:moveTo>
                  <a:pt x="305" y="597"/>
                </a:moveTo>
                <a:cubicBezTo>
                  <a:pt x="227" y="597"/>
                  <a:pt x="157" y="566"/>
                  <a:pt x="104" y="517"/>
                </a:cubicBezTo>
                <a:cubicBezTo>
                  <a:pt x="516" y="105"/>
                  <a:pt x="516" y="105"/>
                  <a:pt x="516" y="105"/>
                </a:cubicBezTo>
                <a:cubicBezTo>
                  <a:pt x="566" y="157"/>
                  <a:pt x="597" y="228"/>
                  <a:pt x="597" y="306"/>
                </a:cubicBezTo>
                <a:cubicBezTo>
                  <a:pt x="597" y="466"/>
                  <a:pt x="466" y="597"/>
                  <a:pt x="305" y="597"/>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100"/>
          </a:p>
        </p:txBody>
      </p:sp>
      <p:sp>
        <p:nvSpPr>
          <p:cNvPr id="34" name="Freeform 139"/>
          <p:cNvSpPr>
            <a:spLocks noEditPoints="1"/>
          </p:cNvSpPr>
          <p:nvPr/>
        </p:nvSpPr>
        <p:spPr bwMode="auto">
          <a:xfrm>
            <a:off x="4322271" y="5325958"/>
            <a:ext cx="472856" cy="473354"/>
          </a:xfrm>
          <a:custGeom>
            <a:avLst/>
            <a:gdLst>
              <a:gd name="T0" fmla="*/ 522 w 611"/>
              <a:gd name="T1" fmla="*/ 91 h 611"/>
              <a:gd name="T2" fmla="*/ 521 w 611"/>
              <a:gd name="T3" fmla="*/ 90 h 611"/>
              <a:gd name="T4" fmla="*/ 520 w 611"/>
              <a:gd name="T5" fmla="*/ 89 h 611"/>
              <a:gd name="T6" fmla="*/ 305 w 611"/>
              <a:gd name="T7" fmla="*/ 0 h 611"/>
              <a:gd name="T8" fmla="*/ 0 w 611"/>
              <a:gd name="T9" fmla="*/ 306 h 611"/>
              <a:gd name="T10" fmla="*/ 88 w 611"/>
              <a:gd name="T11" fmla="*/ 521 h 611"/>
              <a:gd name="T12" fmla="*/ 89 w 611"/>
              <a:gd name="T13" fmla="*/ 522 h 611"/>
              <a:gd name="T14" fmla="*/ 90 w 611"/>
              <a:gd name="T15" fmla="*/ 523 h 611"/>
              <a:gd name="T16" fmla="*/ 305 w 611"/>
              <a:gd name="T17" fmla="*/ 611 h 611"/>
              <a:gd name="T18" fmla="*/ 611 w 611"/>
              <a:gd name="T19" fmla="*/ 306 h 611"/>
              <a:gd name="T20" fmla="*/ 522 w 611"/>
              <a:gd name="T21" fmla="*/ 91 h 611"/>
              <a:gd name="T22" fmla="*/ 305 w 611"/>
              <a:gd name="T23" fmla="*/ 14 h 611"/>
              <a:gd name="T24" fmla="*/ 506 w 611"/>
              <a:gd name="T25" fmla="*/ 95 h 611"/>
              <a:gd name="T26" fmla="*/ 94 w 611"/>
              <a:gd name="T27" fmla="*/ 507 h 611"/>
              <a:gd name="T28" fmla="*/ 14 w 611"/>
              <a:gd name="T29" fmla="*/ 306 h 611"/>
              <a:gd name="T30" fmla="*/ 305 w 611"/>
              <a:gd name="T31" fmla="*/ 14 h 611"/>
              <a:gd name="T32" fmla="*/ 305 w 611"/>
              <a:gd name="T33" fmla="*/ 597 h 611"/>
              <a:gd name="T34" fmla="*/ 104 w 611"/>
              <a:gd name="T35" fmla="*/ 517 h 611"/>
              <a:gd name="T36" fmla="*/ 516 w 611"/>
              <a:gd name="T37" fmla="*/ 105 h 611"/>
              <a:gd name="T38" fmla="*/ 597 w 611"/>
              <a:gd name="T39" fmla="*/ 306 h 611"/>
              <a:gd name="T40" fmla="*/ 305 w 611"/>
              <a:gd name="T41" fmla="*/ 59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1" h="611">
                <a:moveTo>
                  <a:pt x="522" y="91"/>
                </a:moveTo>
                <a:cubicBezTo>
                  <a:pt x="522" y="91"/>
                  <a:pt x="522" y="90"/>
                  <a:pt x="521" y="90"/>
                </a:cubicBezTo>
                <a:cubicBezTo>
                  <a:pt x="521" y="89"/>
                  <a:pt x="520" y="89"/>
                  <a:pt x="520" y="89"/>
                </a:cubicBezTo>
                <a:cubicBezTo>
                  <a:pt x="465" y="34"/>
                  <a:pt x="389" y="0"/>
                  <a:pt x="305" y="0"/>
                </a:cubicBezTo>
                <a:cubicBezTo>
                  <a:pt x="137" y="0"/>
                  <a:pt x="0" y="137"/>
                  <a:pt x="0" y="306"/>
                </a:cubicBezTo>
                <a:cubicBezTo>
                  <a:pt x="0" y="389"/>
                  <a:pt x="34" y="465"/>
                  <a:pt x="88" y="521"/>
                </a:cubicBezTo>
                <a:cubicBezTo>
                  <a:pt x="89" y="521"/>
                  <a:pt x="89" y="521"/>
                  <a:pt x="89" y="522"/>
                </a:cubicBezTo>
                <a:cubicBezTo>
                  <a:pt x="90" y="522"/>
                  <a:pt x="90" y="522"/>
                  <a:pt x="90" y="523"/>
                </a:cubicBezTo>
                <a:cubicBezTo>
                  <a:pt x="146" y="577"/>
                  <a:pt x="222" y="611"/>
                  <a:pt x="305" y="611"/>
                </a:cubicBezTo>
                <a:cubicBezTo>
                  <a:pt x="474" y="611"/>
                  <a:pt x="611" y="474"/>
                  <a:pt x="611" y="306"/>
                </a:cubicBezTo>
                <a:cubicBezTo>
                  <a:pt x="611" y="222"/>
                  <a:pt x="577" y="146"/>
                  <a:pt x="522" y="91"/>
                </a:cubicBezTo>
                <a:close/>
                <a:moveTo>
                  <a:pt x="305" y="14"/>
                </a:moveTo>
                <a:cubicBezTo>
                  <a:pt x="383" y="14"/>
                  <a:pt x="454" y="45"/>
                  <a:pt x="506" y="95"/>
                </a:cubicBezTo>
                <a:cubicBezTo>
                  <a:pt x="94" y="507"/>
                  <a:pt x="94" y="507"/>
                  <a:pt x="94" y="507"/>
                </a:cubicBezTo>
                <a:cubicBezTo>
                  <a:pt x="44" y="454"/>
                  <a:pt x="14" y="384"/>
                  <a:pt x="14" y="306"/>
                </a:cubicBezTo>
                <a:cubicBezTo>
                  <a:pt x="14" y="145"/>
                  <a:pt x="145" y="14"/>
                  <a:pt x="305" y="14"/>
                </a:cubicBezTo>
                <a:close/>
                <a:moveTo>
                  <a:pt x="305" y="597"/>
                </a:moveTo>
                <a:cubicBezTo>
                  <a:pt x="227" y="597"/>
                  <a:pt x="157" y="566"/>
                  <a:pt x="104" y="517"/>
                </a:cubicBezTo>
                <a:cubicBezTo>
                  <a:pt x="516" y="105"/>
                  <a:pt x="516" y="105"/>
                  <a:pt x="516" y="105"/>
                </a:cubicBezTo>
                <a:cubicBezTo>
                  <a:pt x="566" y="157"/>
                  <a:pt x="597" y="228"/>
                  <a:pt x="597" y="306"/>
                </a:cubicBezTo>
                <a:cubicBezTo>
                  <a:pt x="597" y="466"/>
                  <a:pt x="466" y="597"/>
                  <a:pt x="305" y="597"/>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100"/>
          </a:p>
        </p:txBody>
      </p:sp>
      <p:sp>
        <p:nvSpPr>
          <p:cNvPr id="35" name="Freeform 139"/>
          <p:cNvSpPr>
            <a:spLocks noEditPoints="1"/>
          </p:cNvSpPr>
          <p:nvPr/>
        </p:nvSpPr>
        <p:spPr bwMode="auto">
          <a:xfrm>
            <a:off x="5687392" y="5221595"/>
            <a:ext cx="472856" cy="473354"/>
          </a:xfrm>
          <a:custGeom>
            <a:avLst/>
            <a:gdLst>
              <a:gd name="T0" fmla="*/ 522 w 611"/>
              <a:gd name="T1" fmla="*/ 91 h 611"/>
              <a:gd name="T2" fmla="*/ 521 w 611"/>
              <a:gd name="T3" fmla="*/ 90 h 611"/>
              <a:gd name="T4" fmla="*/ 520 w 611"/>
              <a:gd name="T5" fmla="*/ 89 h 611"/>
              <a:gd name="T6" fmla="*/ 305 w 611"/>
              <a:gd name="T7" fmla="*/ 0 h 611"/>
              <a:gd name="T8" fmla="*/ 0 w 611"/>
              <a:gd name="T9" fmla="*/ 306 h 611"/>
              <a:gd name="T10" fmla="*/ 88 w 611"/>
              <a:gd name="T11" fmla="*/ 521 h 611"/>
              <a:gd name="T12" fmla="*/ 89 w 611"/>
              <a:gd name="T13" fmla="*/ 522 h 611"/>
              <a:gd name="T14" fmla="*/ 90 w 611"/>
              <a:gd name="T15" fmla="*/ 523 h 611"/>
              <a:gd name="T16" fmla="*/ 305 w 611"/>
              <a:gd name="T17" fmla="*/ 611 h 611"/>
              <a:gd name="T18" fmla="*/ 611 w 611"/>
              <a:gd name="T19" fmla="*/ 306 h 611"/>
              <a:gd name="T20" fmla="*/ 522 w 611"/>
              <a:gd name="T21" fmla="*/ 91 h 611"/>
              <a:gd name="T22" fmla="*/ 305 w 611"/>
              <a:gd name="T23" fmla="*/ 14 h 611"/>
              <a:gd name="T24" fmla="*/ 506 w 611"/>
              <a:gd name="T25" fmla="*/ 95 h 611"/>
              <a:gd name="T26" fmla="*/ 94 w 611"/>
              <a:gd name="T27" fmla="*/ 507 h 611"/>
              <a:gd name="T28" fmla="*/ 14 w 611"/>
              <a:gd name="T29" fmla="*/ 306 h 611"/>
              <a:gd name="T30" fmla="*/ 305 w 611"/>
              <a:gd name="T31" fmla="*/ 14 h 611"/>
              <a:gd name="T32" fmla="*/ 305 w 611"/>
              <a:gd name="T33" fmla="*/ 597 h 611"/>
              <a:gd name="T34" fmla="*/ 104 w 611"/>
              <a:gd name="T35" fmla="*/ 517 h 611"/>
              <a:gd name="T36" fmla="*/ 516 w 611"/>
              <a:gd name="T37" fmla="*/ 105 h 611"/>
              <a:gd name="T38" fmla="*/ 597 w 611"/>
              <a:gd name="T39" fmla="*/ 306 h 611"/>
              <a:gd name="T40" fmla="*/ 305 w 611"/>
              <a:gd name="T41" fmla="*/ 59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1" h="611">
                <a:moveTo>
                  <a:pt x="522" y="91"/>
                </a:moveTo>
                <a:cubicBezTo>
                  <a:pt x="522" y="91"/>
                  <a:pt x="522" y="90"/>
                  <a:pt x="521" y="90"/>
                </a:cubicBezTo>
                <a:cubicBezTo>
                  <a:pt x="521" y="89"/>
                  <a:pt x="520" y="89"/>
                  <a:pt x="520" y="89"/>
                </a:cubicBezTo>
                <a:cubicBezTo>
                  <a:pt x="465" y="34"/>
                  <a:pt x="389" y="0"/>
                  <a:pt x="305" y="0"/>
                </a:cubicBezTo>
                <a:cubicBezTo>
                  <a:pt x="137" y="0"/>
                  <a:pt x="0" y="137"/>
                  <a:pt x="0" y="306"/>
                </a:cubicBezTo>
                <a:cubicBezTo>
                  <a:pt x="0" y="389"/>
                  <a:pt x="34" y="465"/>
                  <a:pt x="88" y="521"/>
                </a:cubicBezTo>
                <a:cubicBezTo>
                  <a:pt x="89" y="521"/>
                  <a:pt x="89" y="521"/>
                  <a:pt x="89" y="522"/>
                </a:cubicBezTo>
                <a:cubicBezTo>
                  <a:pt x="90" y="522"/>
                  <a:pt x="90" y="522"/>
                  <a:pt x="90" y="523"/>
                </a:cubicBezTo>
                <a:cubicBezTo>
                  <a:pt x="146" y="577"/>
                  <a:pt x="222" y="611"/>
                  <a:pt x="305" y="611"/>
                </a:cubicBezTo>
                <a:cubicBezTo>
                  <a:pt x="474" y="611"/>
                  <a:pt x="611" y="474"/>
                  <a:pt x="611" y="306"/>
                </a:cubicBezTo>
                <a:cubicBezTo>
                  <a:pt x="611" y="222"/>
                  <a:pt x="577" y="146"/>
                  <a:pt x="522" y="91"/>
                </a:cubicBezTo>
                <a:close/>
                <a:moveTo>
                  <a:pt x="305" y="14"/>
                </a:moveTo>
                <a:cubicBezTo>
                  <a:pt x="383" y="14"/>
                  <a:pt x="454" y="45"/>
                  <a:pt x="506" y="95"/>
                </a:cubicBezTo>
                <a:cubicBezTo>
                  <a:pt x="94" y="507"/>
                  <a:pt x="94" y="507"/>
                  <a:pt x="94" y="507"/>
                </a:cubicBezTo>
                <a:cubicBezTo>
                  <a:pt x="44" y="454"/>
                  <a:pt x="14" y="384"/>
                  <a:pt x="14" y="306"/>
                </a:cubicBezTo>
                <a:cubicBezTo>
                  <a:pt x="14" y="145"/>
                  <a:pt x="145" y="14"/>
                  <a:pt x="305" y="14"/>
                </a:cubicBezTo>
                <a:close/>
                <a:moveTo>
                  <a:pt x="305" y="597"/>
                </a:moveTo>
                <a:cubicBezTo>
                  <a:pt x="227" y="597"/>
                  <a:pt x="157" y="566"/>
                  <a:pt x="104" y="517"/>
                </a:cubicBezTo>
                <a:cubicBezTo>
                  <a:pt x="516" y="105"/>
                  <a:pt x="516" y="105"/>
                  <a:pt x="516" y="105"/>
                </a:cubicBezTo>
                <a:cubicBezTo>
                  <a:pt x="566" y="157"/>
                  <a:pt x="597" y="228"/>
                  <a:pt x="597" y="306"/>
                </a:cubicBezTo>
                <a:cubicBezTo>
                  <a:pt x="597" y="466"/>
                  <a:pt x="466" y="597"/>
                  <a:pt x="305" y="597"/>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100"/>
          </a:p>
        </p:txBody>
      </p:sp>
      <p:sp>
        <p:nvSpPr>
          <p:cNvPr id="36" name="Freeform 138"/>
          <p:cNvSpPr>
            <a:spLocks noEditPoints="1"/>
          </p:cNvSpPr>
          <p:nvPr/>
        </p:nvSpPr>
        <p:spPr bwMode="auto">
          <a:xfrm>
            <a:off x="7696200" y="4326571"/>
            <a:ext cx="398513" cy="350472"/>
          </a:xfrm>
          <a:custGeom>
            <a:avLst/>
            <a:gdLst>
              <a:gd name="T0" fmla="*/ 512 w 515"/>
              <a:gd name="T1" fmla="*/ 2 h 453"/>
              <a:gd name="T2" fmla="*/ 502 w 515"/>
              <a:gd name="T3" fmla="*/ 3 h 453"/>
              <a:gd name="T4" fmla="*/ 398 w 515"/>
              <a:gd name="T5" fmla="*/ 134 h 453"/>
              <a:gd name="T6" fmla="*/ 398 w 515"/>
              <a:gd name="T7" fmla="*/ 63 h 453"/>
              <a:gd name="T8" fmla="*/ 391 w 515"/>
              <a:gd name="T9" fmla="*/ 56 h 453"/>
              <a:gd name="T10" fmla="*/ 7 w 515"/>
              <a:gd name="T11" fmla="*/ 56 h 453"/>
              <a:gd name="T12" fmla="*/ 0 w 515"/>
              <a:gd name="T13" fmla="*/ 63 h 453"/>
              <a:gd name="T14" fmla="*/ 0 w 515"/>
              <a:gd name="T15" fmla="*/ 446 h 453"/>
              <a:gd name="T16" fmla="*/ 7 w 515"/>
              <a:gd name="T17" fmla="*/ 453 h 453"/>
              <a:gd name="T18" fmla="*/ 391 w 515"/>
              <a:gd name="T19" fmla="*/ 453 h 453"/>
              <a:gd name="T20" fmla="*/ 398 w 515"/>
              <a:gd name="T21" fmla="*/ 446 h 453"/>
              <a:gd name="T22" fmla="*/ 398 w 515"/>
              <a:gd name="T23" fmla="*/ 156 h 453"/>
              <a:gd name="T24" fmla="*/ 513 w 515"/>
              <a:gd name="T25" fmla="*/ 12 h 453"/>
              <a:gd name="T26" fmla="*/ 512 w 515"/>
              <a:gd name="T27" fmla="*/ 2 h 453"/>
              <a:gd name="T28" fmla="*/ 384 w 515"/>
              <a:gd name="T29" fmla="*/ 439 h 453"/>
              <a:gd name="T30" fmla="*/ 14 w 515"/>
              <a:gd name="T31" fmla="*/ 439 h 453"/>
              <a:gd name="T32" fmla="*/ 14 w 515"/>
              <a:gd name="T33" fmla="*/ 70 h 453"/>
              <a:gd name="T34" fmla="*/ 384 w 515"/>
              <a:gd name="T35" fmla="*/ 70 h 453"/>
              <a:gd name="T36" fmla="*/ 384 w 515"/>
              <a:gd name="T37" fmla="*/ 151 h 453"/>
              <a:gd name="T38" fmla="*/ 204 w 515"/>
              <a:gd name="T39" fmla="*/ 376 h 453"/>
              <a:gd name="T40" fmla="*/ 49 w 515"/>
              <a:gd name="T41" fmla="*/ 245 h 453"/>
              <a:gd name="T42" fmla="*/ 39 w 515"/>
              <a:gd name="T43" fmla="*/ 246 h 453"/>
              <a:gd name="T44" fmla="*/ 40 w 515"/>
              <a:gd name="T45" fmla="*/ 256 h 453"/>
              <a:gd name="T46" fmla="*/ 201 w 515"/>
              <a:gd name="T47" fmla="*/ 391 h 453"/>
              <a:gd name="T48" fmla="*/ 205 w 515"/>
              <a:gd name="T49" fmla="*/ 393 h 453"/>
              <a:gd name="T50" fmla="*/ 206 w 515"/>
              <a:gd name="T51" fmla="*/ 393 h 453"/>
              <a:gd name="T52" fmla="*/ 211 w 515"/>
              <a:gd name="T53" fmla="*/ 390 h 453"/>
              <a:gd name="T54" fmla="*/ 384 w 515"/>
              <a:gd name="T55" fmla="*/ 174 h 453"/>
              <a:gd name="T56" fmla="*/ 384 w 515"/>
              <a:gd name="T57" fmla="*/ 43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5" h="453">
                <a:moveTo>
                  <a:pt x="512" y="2"/>
                </a:moveTo>
                <a:cubicBezTo>
                  <a:pt x="509" y="0"/>
                  <a:pt x="504" y="0"/>
                  <a:pt x="502" y="3"/>
                </a:cubicBezTo>
                <a:cubicBezTo>
                  <a:pt x="398" y="134"/>
                  <a:pt x="398" y="134"/>
                  <a:pt x="398" y="134"/>
                </a:cubicBezTo>
                <a:cubicBezTo>
                  <a:pt x="398" y="63"/>
                  <a:pt x="398" y="63"/>
                  <a:pt x="398" y="63"/>
                </a:cubicBezTo>
                <a:cubicBezTo>
                  <a:pt x="398" y="59"/>
                  <a:pt x="394" y="56"/>
                  <a:pt x="391" y="56"/>
                </a:cubicBezTo>
                <a:cubicBezTo>
                  <a:pt x="7" y="56"/>
                  <a:pt x="7" y="56"/>
                  <a:pt x="7" y="56"/>
                </a:cubicBezTo>
                <a:cubicBezTo>
                  <a:pt x="4" y="56"/>
                  <a:pt x="0" y="59"/>
                  <a:pt x="0" y="63"/>
                </a:cubicBezTo>
                <a:cubicBezTo>
                  <a:pt x="0" y="446"/>
                  <a:pt x="0" y="446"/>
                  <a:pt x="0" y="446"/>
                </a:cubicBezTo>
                <a:cubicBezTo>
                  <a:pt x="0" y="450"/>
                  <a:pt x="4" y="453"/>
                  <a:pt x="7" y="453"/>
                </a:cubicBezTo>
                <a:cubicBezTo>
                  <a:pt x="391" y="453"/>
                  <a:pt x="391" y="453"/>
                  <a:pt x="391" y="453"/>
                </a:cubicBezTo>
                <a:cubicBezTo>
                  <a:pt x="394" y="453"/>
                  <a:pt x="398" y="450"/>
                  <a:pt x="398" y="446"/>
                </a:cubicBezTo>
                <a:cubicBezTo>
                  <a:pt x="398" y="156"/>
                  <a:pt x="398" y="156"/>
                  <a:pt x="398" y="156"/>
                </a:cubicBezTo>
                <a:cubicBezTo>
                  <a:pt x="513" y="12"/>
                  <a:pt x="513" y="12"/>
                  <a:pt x="513" y="12"/>
                </a:cubicBezTo>
                <a:cubicBezTo>
                  <a:pt x="515" y="9"/>
                  <a:pt x="515" y="5"/>
                  <a:pt x="512" y="2"/>
                </a:cubicBezTo>
                <a:close/>
                <a:moveTo>
                  <a:pt x="384" y="439"/>
                </a:moveTo>
                <a:cubicBezTo>
                  <a:pt x="14" y="439"/>
                  <a:pt x="14" y="439"/>
                  <a:pt x="14" y="439"/>
                </a:cubicBezTo>
                <a:cubicBezTo>
                  <a:pt x="14" y="70"/>
                  <a:pt x="14" y="70"/>
                  <a:pt x="14" y="70"/>
                </a:cubicBezTo>
                <a:cubicBezTo>
                  <a:pt x="384" y="70"/>
                  <a:pt x="384" y="70"/>
                  <a:pt x="384" y="70"/>
                </a:cubicBezTo>
                <a:cubicBezTo>
                  <a:pt x="384" y="151"/>
                  <a:pt x="384" y="151"/>
                  <a:pt x="384" y="151"/>
                </a:cubicBezTo>
                <a:cubicBezTo>
                  <a:pt x="204" y="376"/>
                  <a:pt x="204" y="376"/>
                  <a:pt x="204" y="376"/>
                </a:cubicBezTo>
                <a:cubicBezTo>
                  <a:pt x="49" y="245"/>
                  <a:pt x="49" y="245"/>
                  <a:pt x="49" y="245"/>
                </a:cubicBezTo>
                <a:cubicBezTo>
                  <a:pt x="46" y="243"/>
                  <a:pt x="42" y="243"/>
                  <a:pt x="39" y="246"/>
                </a:cubicBezTo>
                <a:cubicBezTo>
                  <a:pt x="37" y="249"/>
                  <a:pt x="37" y="253"/>
                  <a:pt x="40" y="256"/>
                </a:cubicBezTo>
                <a:cubicBezTo>
                  <a:pt x="201" y="391"/>
                  <a:pt x="201" y="391"/>
                  <a:pt x="201" y="391"/>
                </a:cubicBezTo>
                <a:cubicBezTo>
                  <a:pt x="202" y="392"/>
                  <a:pt x="204" y="393"/>
                  <a:pt x="205" y="393"/>
                </a:cubicBezTo>
                <a:cubicBezTo>
                  <a:pt x="206" y="393"/>
                  <a:pt x="206" y="393"/>
                  <a:pt x="206" y="393"/>
                </a:cubicBezTo>
                <a:cubicBezTo>
                  <a:pt x="208" y="393"/>
                  <a:pt x="210" y="392"/>
                  <a:pt x="211" y="390"/>
                </a:cubicBezTo>
                <a:cubicBezTo>
                  <a:pt x="384" y="174"/>
                  <a:pt x="384" y="174"/>
                  <a:pt x="384" y="174"/>
                </a:cubicBezTo>
                <a:lnTo>
                  <a:pt x="384" y="439"/>
                </a:ln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100"/>
          </a:p>
        </p:txBody>
      </p:sp>
      <p:sp>
        <p:nvSpPr>
          <p:cNvPr id="37" name="TextBox 36"/>
          <p:cNvSpPr txBox="1"/>
          <p:nvPr/>
        </p:nvSpPr>
        <p:spPr>
          <a:xfrm>
            <a:off x="344238" y="1238167"/>
            <a:ext cx="8428892" cy="507831"/>
          </a:xfrm>
          <a:prstGeom prst="rect">
            <a:avLst/>
          </a:prstGeom>
          <a:noFill/>
        </p:spPr>
        <p:txBody>
          <a:bodyPr wrap="square" rtlCol="0">
            <a:spAutoFit/>
          </a:bodyPr>
          <a:lstStyle/>
          <a:p>
            <a:r>
              <a:rPr lang="en-US" sz="1350" dirty="0"/>
              <a:t>Some of the recent developments </a:t>
            </a:r>
            <a:r>
              <a:rPr lang="en-US" sz="1350" dirty="0" smtClean="0"/>
              <a:t>in CSCS operations;</a:t>
            </a:r>
            <a:endParaRPr lang="en-US" sz="1350" dirty="0"/>
          </a:p>
          <a:p>
            <a:endParaRPr lang="en-GB" sz="1350" dirty="0"/>
          </a:p>
        </p:txBody>
      </p:sp>
    </p:spTree>
    <p:extLst>
      <p:ext uri="{BB962C8B-B14F-4D97-AF65-F5344CB8AC3E}">
        <p14:creationId xmlns:p14="http://schemas.microsoft.com/office/powerpoint/2010/main" xmlns="" val="347693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par>
                                <p:cTn id="8" presetID="10" presetClass="entr" presetSubtype="0" fill="hold" grpId="0" nodeType="withEffect">
                                  <p:stCondLst>
                                    <p:cond delay="20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20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22" presetClass="entr" presetSubtype="8" fill="hold" grpId="0" nodeType="withEffect">
                                  <p:stCondLst>
                                    <p:cond delay="30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50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22" presetClass="entr" presetSubtype="8" fill="hold" grpId="0" nodeType="withEffect">
                                  <p:stCondLst>
                                    <p:cond delay="60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par>
                                <p:cTn id="26" presetID="10" presetClass="entr" presetSubtype="0" fill="hold" grpId="0" nodeType="withEffect">
                                  <p:stCondLst>
                                    <p:cond delay="80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par>
                                <p:cTn id="29" presetID="10" presetClass="entr" presetSubtype="0" fill="hold" grpId="0" nodeType="withEffect">
                                  <p:stCondLst>
                                    <p:cond delay="80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22" presetClass="entr" presetSubtype="8" fill="hold" grpId="0" nodeType="withEffect">
                                  <p:stCondLst>
                                    <p:cond delay="120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500"/>
                                        <p:tgtEl>
                                          <p:spTgt spid="14"/>
                                        </p:tgtEl>
                                      </p:cBhvr>
                                    </p:animEffect>
                                  </p:childTnLst>
                                </p:cTn>
                              </p:par>
                              <p:par>
                                <p:cTn id="35" presetID="10" presetClass="entr" presetSubtype="0" fill="hold" grpId="0" nodeType="withEffect">
                                  <p:stCondLst>
                                    <p:cond delay="140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par>
                                <p:cTn id="38" presetID="10" presetClass="entr" presetSubtype="0" fill="hold" grpId="0" nodeType="withEffect">
                                  <p:stCondLst>
                                    <p:cond delay="140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500"/>
                                        <p:tgtEl>
                                          <p:spTgt spid="32"/>
                                        </p:tgtEl>
                                      </p:cBhvr>
                                    </p:animEffect>
                                  </p:childTnLst>
                                </p:cTn>
                              </p:par>
                              <p:par>
                                <p:cTn id="41" presetID="22" presetClass="entr" presetSubtype="8" fill="hold" grpId="0" nodeType="withEffect">
                                  <p:stCondLst>
                                    <p:cond delay="1500"/>
                                  </p:stCondLst>
                                  <p:childTnLst>
                                    <p:set>
                                      <p:cBhvr>
                                        <p:cTn id="42" dur="1" fill="hold">
                                          <p:stCondLst>
                                            <p:cond delay="0"/>
                                          </p:stCondLst>
                                        </p:cTn>
                                        <p:tgtEl>
                                          <p:spTgt spid="13"/>
                                        </p:tgtEl>
                                        <p:attrNameLst>
                                          <p:attrName>style.visibility</p:attrName>
                                        </p:attrNameLst>
                                      </p:cBhvr>
                                      <p:to>
                                        <p:strVal val="visible"/>
                                      </p:to>
                                    </p:set>
                                    <p:animEffect transition="in" filter="wipe(left)">
                                      <p:cBhvr>
                                        <p:cTn id="43" dur="500"/>
                                        <p:tgtEl>
                                          <p:spTgt spid="13"/>
                                        </p:tgtEl>
                                      </p:cBhvr>
                                    </p:animEffect>
                                  </p:childTnLst>
                                </p:cTn>
                              </p:par>
                              <p:par>
                                <p:cTn id="44" presetID="10" presetClass="entr" presetSubtype="0" fill="hold" grpId="0" nodeType="withEffect">
                                  <p:stCondLst>
                                    <p:cond delay="1700"/>
                                  </p:stCondLst>
                                  <p:childTnLst>
                                    <p:set>
                                      <p:cBhvr>
                                        <p:cTn id="45" dur="1" fill="hold">
                                          <p:stCondLst>
                                            <p:cond delay="0"/>
                                          </p:stCondLst>
                                        </p:cTn>
                                        <p:tgtEl>
                                          <p:spTgt spid="31"/>
                                        </p:tgtEl>
                                        <p:attrNameLst>
                                          <p:attrName>style.visibility</p:attrName>
                                        </p:attrNameLst>
                                      </p:cBhvr>
                                      <p:to>
                                        <p:strVal val="visible"/>
                                      </p:to>
                                    </p:set>
                                    <p:animEffect transition="in" filter="fade">
                                      <p:cBhvr>
                                        <p:cTn id="46" dur="500"/>
                                        <p:tgtEl>
                                          <p:spTgt spid="31"/>
                                        </p:tgtEl>
                                      </p:cBhvr>
                                    </p:animEffect>
                                  </p:childTnLst>
                                </p:cTn>
                              </p:par>
                              <p:par>
                                <p:cTn id="47" presetID="10" presetClass="entr" presetSubtype="0" fill="hold" grpId="0" nodeType="withEffect">
                                  <p:stCondLst>
                                    <p:cond delay="170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3" grpId="0" animBg="1"/>
      <p:bldP spid="14" grpId="0" animBg="1"/>
      <p:bldP spid="19" grpId="0" animBg="1"/>
      <p:bldP spid="22" grpId="0"/>
      <p:bldP spid="24" grpId="0"/>
      <p:bldP spid="26" grpId="0"/>
      <p:bldP spid="31" grpId="0"/>
      <p:bldP spid="32" grpId="0"/>
      <p:bldP spid="27" grpId="0" animBg="1"/>
      <p:bldP spid="30" grpId="0" animBg="1"/>
      <p:bldP spid="25" grpId="0" animBg="1"/>
      <p:bldP spid="23"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3"/>
          <p:cNvSpPr>
            <a:spLocks noGrp="1"/>
          </p:cNvSpPr>
          <p:nvPr>
            <p:ph type="sldNum" sz="quarter" idx="12"/>
          </p:nvPr>
        </p:nvSpPr>
        <p:spPr>
          <a:xfrm>
            <a:off x="4800600" y="5784057"/>
            <a:ext cx="2133600" cy="273844"/>
          </a:xfrm>
        </p:spPr>
        <p:txBody>
          <a:bodyPr/>
          <a:lstStyle/>
          <a:p>
            <a:r>
              <a:rPr lang="en-US" dirty="0"/>
              <a:t>5</a:t>
            </a:r>
          </a:p>
        </p:txBody>
      </p:sp>
      <p:sp>
        <p:nvSpPr>
          <p:cNvPr id="20" name="Oval 19"/>
          <p:cNvSpPr/>
          <p:nvPr/>
        </p:nvSpPr>
        <p:spPr>
          <a:xfrm>
            <a:off x="269249" y="2208672"/>
            <a:ext cx="2160240" cy="2160240"/>
          </a:xfrm>
          <a:prstGeom prst="ellipse">
            <a:avLst/>
          </a:prstGeom>
          <a:noFill/>
          <a:ln w="69850">
            <a:solidFill>
              <a:srgbClr val="B2B2B2">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Arc 20"/>
          <p:cNvSpPr/>
          <p:nvPr/>
        </p:nvSpPr>
        <p:spPr>
          <a:xfrm>
            <a:off x="270377" y="2209800"/>
            <a:ext cx="2157984" cy="2157984"/>
          </a:xfrm>
          <a:prstGeom prst="arc">
            <a:avLst>
              <a:gd name="adj1" fmla="val 10766207"/>
              <a:gd name="adj2" fmla="val 0"/>
            </a:avLst>
          </a:prstGeom>
          <a:ln w="698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Oval 21"/>
          <p:cNvSpPr/>
          <p:nvPr/>
        </p:nvSpPr>
        <p:spPr>
          <a:xfrm>
            <a:off x="2429489" y="2208672"/>
            <a:ext cx="2160240" cy="2160240"/>
          </a:xfrm>
          <a:prstGeom prst="ellipse">
            <a:avLst/>
          </a:prstGeom>
          <a:noFill/>
          <a:ln w="69850">
            <a:solidFill>
              <a:srgbClr val="B2B2B2">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Arc 27"/>
          <p:cNvSpPr/>
          <p:nvPr/>
        </p:nvSpPr>
        <p:spPr>
          <a:xfrm rot="10800000">
            <a:off x="2430617" y="2209800"/>
            <a:ext cx="2157984" cy="2157984"/>
          </a:xfrm>
          <a:prstGeom prst="arc">
            <a:avLst>
              <a:gd name="adj1" fmla="val 10766207"/>
              <a:gd name="adj2" fmla="val 0"/>
            </a:avLst>
          </a:prstGeom>
          <a:ln w="69850" cap="rnd">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Oval 28"/>
          <p:cNvSpPr/>
          <p:nvPr/>
        </p:nvSpPr>
        <p:spPr>
          <a:xfrm>
            <a:off x="4588799" y="2208672"/>
            <a:ext cx="2160240" cy="2160240"/>
          </a:xfrm>
          <a:prstGeom prst="ellipse">
            <a:avLst/>
          </a:prstGeom>
          <a:noFill/>
          <a:ln w="69850">
            <a:solidFill>
              <a:srgbClr val="B2B2B2">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Arc 29"/>
          <p:cNvSpPr/>
          <p:nvPr/>
        </p:nvSpPr>
        <p:spPr>
          <a:xfrm>
            <a:off x="4589927" y="2209800"/>
            <a:ext cx="2157984" cy="2157984"/>
          </a:xfrm>
          <a:prstGeom prst="arc">
            <a:avLst>
              <a:gd name="adj1" fmla="val 10766207"/>
              <a:gd name="adj2" fmla="val 0"/>
            </a:avLst>
          </a:prstGeom>
          <a:ln w="69850" cap="rnd">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Oval 30"/>
          <p:cNvSpPr/>
          <p:nvPr/>
        </p:nvSpPr>
        <p:spPr>
          <a:xfrm>
            <a:off x="6749039" y="2208672"/>
            <a:ext cx="2160240" cy="2160240"/>
          </a:xfrm>
          <a:prstGeom prst="ellipse">
            <a:avLst/>
          </a:prstGeom>
          <a:noFill/>
          <a:ln w="69850">
            <a:solidFill>
              <a:srgbClr val="B2B2B2">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Arc 31"/>
          <p:cNvSpPr/>
          <p:nvPr/>
        </p:nvSpPr>
        <p:spPr>
          <a:xfrm rot="10800000">
            <a:off x="6757416" y="2209800"/>
            <a:ext cx="2157984" cy="2157984"/>
          </a:xfrm>
          <a:prstGeom prst="arc">
            <a:avLst>
              <a:gd name="adj1" fmla="val 10766207"/>
              <a:gd name="adj2" fmla="val 0"/>
            </a:avLst>
          </a:prstGeom>
          <a:ln w="69850" cap="rnd">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Oval 19"/>
          <p:cNvSpPr>
            <a:spLocks noChangeArrowheads="1"/>
          </p:cNvSpPr>
          <p:nvPr/>
        </p:nvSpPr>
        <p:spPr bwMode="auto">
          <a:xfrm>
            <a:off x="3135345" y="2460701"/>
            <a:ext cx="747904" cy="747904"/>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Oval 20"/>
          <p:cNvSpPr>
            <a:spLocks noChangeArrowheads="1"/>
          </p:cNvSpPr>
          <p:nvPr/>
        </p:nvSpPr>
        <p:spPr bwMode="auto">
          <a:xfrm>
            <a:off x="5295277" y="2460697"/>
            <a:ext cx="747904" cy="747904"/>
          </a:xfrm>
          <a:prstGeom prst="ellipse">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Oval 18"/>
          <p:cNvSpPr>
            <a:spLocks noChangeArrowheads="1"/>
          </p:cNvSpPr>
          <p:nvPr/>
        </p:nvSpPr>
        <p:spPr bwMode="auto">
          <a:xfrm>
            <a:off x="7455205" y="2460697"/>
            <a:ext cx="747904" cy="747904"/>
          </a:xfrm>
          <a:prstGeom prst="ellipse">
            <a:avLst/>
          </a:pr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Oval 15"/>
          <p:cNvSpPr>
            <a:spLocks noChangeArrowheads="1"/>
          </p:cNvSpPr>
          <p:nvPr/>
        </p:nvSpPr>
        <p:spPr bwMode="auto">
          <a:xfrm>
            <a:off x="975419" y="2460700"/>
            <a:ext cx="747904" cy="747904"/>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Rectangle 36"/>
          <p:cNvSpPr/>
          <p:nvPr/>
        </p:nvSpPr>
        <p:spPr>
          <a:xfrm>
            <a:off x="595165" y="4958225"/>
            <a:ext cx="1561097" cy="523220"/>
          </a:xfrm>
          <a:prstGeom prst="rect">
            <a:avLst/>
          </a:prstGeom>
        </p:spPr>
        <p:txBody>
          <a:bodyPr wrap="square">
            <a:spAutoFit/>
          </a:bodyPr>
          <a:lstStyle/>
          <a:p>
            <a:r>
              <a:rPr lang="en-US" sz="1400" b="1" dirty="0"/>
              <a:t>Legal Entity Identifier</a:t>
            </a:r>
          </a:p>
        </p:txBody>
      </p:sp>
      <p:sp>
        <p:nvSpPr>
          <p:cNvPr id="38" name="Rectangle 37"/>
          <p:cNvSpPr/>
          <p:nvPr/>
        </p:nvSpPr>
        <p:spPr>
          <a:xfrm>
            <a:off x="0" y="4910713"/>
            <a:ext cx="797731" cy="646331"/>
          </a:xfrm>
          <a:prstGeom prst="rect">
            <a:avLst/>
          </a:prstGeom>
        </p:spPr>
        <p:txBody>
          <a:bodyPr wrap="square">
            <a:spAutoFit/>
          </a:bodyPr>
          <a:lstStyle/>
          <a:p>
            <a:r>
              <a:rPr lang="en-US" sz="3600" dirty="0"/>
              <a:t>01</a:t>
            </a:r>
          </a:p>
        </p:txBody>
      </p:sp>
      <p:sp>
        <p:nvSpPr>
          <p:cNvPr id="39" name="Rectangle 38"/>
          <p:cNvSpPr/>
          <p:nvPr/>
        </p:nvSpPr>
        <p:spPr>
          <a:xfrm>
            <a:off x="3029802" y="4958225"/>
            <a:ext cx="1561097" cy="523220"/>
          </a:xfrm>
          <a:prstGeom prst="rect">
            <a:avLst/>
          </a:prstGeom>
        </p:spPr>
        <p:txBody>
          <a:bodyPr wrap="square">
            <a:spAutoFit/>
          </a:bodyPr>
          <a:lstStyle/>
          <a:p>
            <a:r>
              <a:rPr lang="en-US" sz="1400" b="1" dirty="0"/>
              <a:t>Clearing of E-Rights</a:t>
            </a:r>
          </a:p>
        </p:txBody>
      </p:sp>
      <p:sp>
        <p:nvSpPr>
          <p:cNvPr id="40" name="Rectangle 39"/>
          <p:cNvSpPr/>
          <p:nvPr/>
        </p:nvSpPr>
        <p:spPr>
          <a:xfrm>
            <a:off x="2434637" y="4910713"/>
            <a:ext cx="797731" cy="646331"/>
          </a:xfrm>
          <a:prstGeom prst="rect">
            <a:avLst/>
          </a:prstGeom>
        </p:spPr>
        <p:txBody>
          <a:bodyPr wrap="square">
            <a:spAutoFit/>
          </a:bodyPr>
          <a:lstStyle/>
          <a:p>
            <a:r>
              <a:rPr lang="en-US" sz="3600" dirty="0"/>
              <a:t>02</a:t>
            </a:r>
          </a:p>
        </p:txBody>
      </p:sp>
      <p:sp>
        <p:nvSpPr>
          <p:cNvPr id="41" name="Rectangle 40"/>
          <p:cNvSpPr/>
          <p:nvPr/>
        </p:nvSpPr>
        <p:spPr>
          <a:xfrm>
            <a:off x="5445232" y="5065946"/>
            <a:ext cx="1561097" cy="307777"/>
          </a:xfrm>
          <a:prstGeom prst="rect">
            <a:avLst/>
          </a:prstGeom>
        </p:spPr>
        <p:txBody>
          <a:bodyPr wrap="square">
            <a:spAutoFit/>
          </a:bodyPr>
          <a:lstStyle/>
          <a:p>
            <a:r>
              <a:rPr lang="en-US" sz="1400" b="1" dirty="0" err="1"/>
              <a:t>PCMS</a:t>
            </a:r>
            <a:endParaRPr lang="en-US" sz="1400" b="1" dirty="0"/>
          </a:p>
        </p:txBody>
      </p:sp>
      <p:sp>
        <p:nvSpPr>
          <p:cNvPr id="42" name="Rectangle 41"/>
          <p:cNvSpPr/>
          <p:nvPr/>
        </p:nvSpPr>
        <p:spPr>
          <a:xfrm>
            <a:off x="4869274" y="4910713"/>
            <a:ext cx="797731" cy="646331"/>
          </a:xfrm>
          <a:prstGeom prst="rect">
            <a:avLst/>
          </a:prstGeom>
        </p:spPr>
        <p:txBody>
          <a:bodyPr wrap="square">
            <a:spAutoFit/>
          </a:bodyPr>
          <a:lstStyle/>
          <a:p>
            <a:r>
              <a:rPr lang="en-US" sz="3600" dirty="0"/>
              <a:t>03</a:t>
            </a:r>
          </a:p>
        </p:txBody>
      </p:sp>
      <p:sp>
        <p:nvSpPr>
          <p:cNvPr id="43" name="Rectangle 42"/>
          <p:cNvSpPr/>
          <p:nvPr/>
        </p:nvSpPr>
        <p:spPr>
          <a:xfrm>
            <a:off x="7899078" y="4958225"/>
            <a:ext cx="1010202" cy="954107"/>
          </a:xfrm>
          <a:prstGeom prst="rect">
            <a:avLst/>
          </a:prstGeom>
        </p:spPr>
        <p:txBody>
          <a:bodyPr wrap="square">
            <a:spAutoFit/>
          </a:bodyPr>
          <a:lstStyle/>
          <a:p>
            <a:r>
              <a:rPr lang="en-US" sz="1400" b="1" dirty="0"/>
              <a:t>Partnering with Regulators &amp; SROs</a:t>
            </a:r>
          </a:p>
        </p:txBody>
      </p:sp>
      <p:sp>
        <p:nvSpPr>
          <p:cNvPr id="44" name="Rectangle 43"/>
          <p:cNvSpPr/>
          <p:nvPr/>
        </p:nvSpPr>
        <p:spPr>
          <a:xfrm>
            <a:off x="7303912" y="4910713"/>
            <a:ext cx="797731" cy="646331"/>
          </a:xfrm>
          <a:prstGeom prst="rect">
            <a:avLst/>
          </a:prstGeom>
        </p:spPr>
        <p:txBody>
          <a:bodyPr wrap="square">
            <a:spAutoFit/>
          </a:bodyPr>
          <a:lstStyle/>
          <a:p>
            <a:r>
              <a:rPr lang="en-US" sz="3600" dirty="0"/>
              <a:t>04</a:t>
            </a:r>
          </a:p>
        </p:txBody>
      </p:sp>
      <p:sp>
        <p:nvSpPr>
          <p:cNvPr id="45" name="Rectangle 44"/>
          <p:cNvSpPr/>
          <p:nvPr/>
        </p:nvSpPr>
        <p:spPr>
          <a:xfrm>
            <a:off x="270377" y="3342216"/>
            <a:ext cx="2157984" cy="738664"/>
          </a:xfrm>
          <a:prstGeom prst="rect">
            <a:avLst/>
          </a:prstGeom>
        </p:spPr>
        <p:txBody>
          <a:bodyPr wrap="square">
            <a:spAutoFit/>
          </a:bodyPr>
          <a:lstStyle/>
          <a:p>
            <a:pPr algn="ctr"/>
            <a:r>
              <a:rPr lang="en-US" sz="1400" dirty="0"/>
              <a:t>Registered 219 Companies on Legal Entity Identifier Platform (LEI)</a:t>
            </a:r>
          </a:p>
        </p:txBody>
      </p:sp>
      <p:sp>
        <p:nvSpPr>
          <p:cNvPr id="46" name="Rectangle 45"/>
          <p:cNvSpPr/>
          <p:nvPr/>
        </p:nvSpPr>
        <p:spPr>
          <a:xfrm>
            <a:off x="2403638" y="3342216"/>
            <a:ext cx="2157984" cy="738664"/>
          </a:xfrm>
          <a:prstGeom prst="rect">
            <a:avLst/>
          </a:prstGeom>
        </p:spPr>
        <p:txBody>
          <a:bodyPr wrap="square">
            <a:spAutoFit/>
          </a:bodyPr>
          <a:lstStyle/>
          <a:p>
            <a:pPr algn="ctr"/>
            <a:r>
              <a:rPr lang="en-US" sz="1400" dirty="0"/>
              <a:t>Provides clearing and settlement of electronic rights issue.</a:t>
            </a:r>
          </a:p>
        </p:txBody>
      </p:sp>
      <p:sp>
        <p:nvSpPr>
          <p:cNvPr id="47" name="Rectangle 46"/>
          <p:cNvSpPr/>
          <p:nvPr/>
        </p:nvSpPr>
        <p:spPr>
          <a:xfrm>
            <a:off x="4587395" y="3342216"/>
            <a:ext cx="2157984" cy="954107"/>
          </a:xfrm>
          <a:prstGeom prst="rect">
            <a:avLst/>
          </a:prstGeom>
        </p:spPr>
        <p:txBody>
          <a:bodyPr wrap="square">
            <a:spAutoFit/>
          </a:bodyPr>
          <a:lstStyle/>
          <a:p>
            <a:pPr algn="ctr"/>
            <a:r>
              <a:rPr lang="en-US" sz="1400" dirty="0"/>
              <a:t>Successful Implementation of Pension Contributory Management System in CSCS.</a:t>
            </a:r>
          </a:p>
        </p:txBody>
      </p:sp>
      <p:sp>
        <p:nvSpPr>
          <p:cNvPr id="48" name="Rectangle 47"/>
          <p:cNvSpPr/>
          <p:nvPr/>
        </p:nvSpPr>
        <p:spPr>
          <a:xfrm>
            <a:off x="6934200" y="3198797"/>
            <a:ext cx="1828800" cy="1169551"/>
          </a:xfrm>
          <a:prstGeom prst="rect">
            <a:avLst/>
          </a:prstGeom>
        </p:spPr>
        <p:txBody>
          <a:bodyPr wrap="square">
            <a:spAutoFit/>
          </a:bodyPr>
          <a:lstStyle/>
          <a:p>
            <a:pPr algn="ctr"/>
            <a:r>
              <a:rPr lang="en-US" sz="1400" dirty="0" smtClean="0"/>
              <a:t>Collaborate </a:t>
            </a:r>
            <a:r>
              <a:rPr lang="en-US" sz="1400" dirty="0"/>
              <a:t>with </a:t>
            </a:r>
            <a:r>
              <a:rPr lang="en-US" sz="1400" dirty="0" smtClean="0"/>
              <a:t>relevant authorities &amp; bodies for major market initiatives – CCP.</a:t>
            </a:r>
            <a:endParaRPr lang="en-US" sz="1400" dirty="0"/>
          </a:p>
        </p:txBody>
      </p:sp>
      <p:sp>
        <p:nvSpPr>
          <p:cNvPr id="49" name="Freeform 17"/>
          <p:cNvSpPr>
            <a:spLocks noEditPoints="1"/>
          </p:cNvSpPr>
          <p:nvPr/>
        </p:nvSpPr>
        <p:spPr bwMode="auto">
          <a:xfrm>
            <a:off x="1157795" y="2601037"/>
            <a:ext cx="406005" cy="471731"/>
          </a:xfrm>
          <a:custGeom>
            <a:avLst/>
            <a:gdLst>
              <a:gd name="T0" fmla="*/ 407 w 413"/>
              <a:gd name="T1" fmla="*/ 364 h 480"/>
              <a:gd name="T2" fmla="*/ 394 w 413"/>
              <a:gd name="T3" fmla="*/ 296 h 480"/>
              <a:gd name="T4" fmla="*/ 353 w 413"/>
              <a:gd name="T5" fmla="*/ 233 h 480"/>
              <a:gd name="T6" fmla="*/ 344 w 413"/>
              <a:gd name="T7" fmla="*/ 29 h 480"/>
              <a:gd name="T8" fmla="*/ 28 w 413"/>
              <a:gd name="T9" fmla="*/ 0 h 480"/>
              <a:gd name="T10" fmla="*/ 0 w 413"/>
              <a:gd name="T11" fmla="*/ 441 h 480"/>
              <a:gd name="T12" fmla="*/ 294 w 413"/>
              <a:gd name="T13" fmla="*/ 469 h 480"/>
              <a:gd name="T14" fmla="*/ 303 w 413"/>
              <a:gd name="T15" fmla="*/ 480 h 480"/>
              <a:gd name="T16" fmla="*/ 307 w 413"/>
              <a:gd name="T17" fmla="*/ 474 h 480"/>
              <a:gd name="T18" fmla="*/ 196 w 413"/>
              <a:gd name="T19" fmla="*/ 367 h 480"/>
              <a:gd name="T20" fmla="*/ 174 w 413"/>
              <a:gd name="T21" fmla="*/ 331 h 480"/>
              <a:gd name="T22" fmla="*/ 195 w 413"/>
              <a:gd name="T23" fmla="*/ 334 h 480"/>
              <a:gd name="T24" fmla="*/ 239 w 413"/>
              <a:gd name="T25" fmla="*/ 363 h 480"/>
              <a:gd name="T26" fmla="*/ 247 w 413"/>
              <a:gd name="T27" fmla="*/ 339 h 480"/>
              <a:gd name="T28" fmla="*/ 195 w 413"/>
              <a:gd name="T29" fmla="*/ 189 h 480"/>
              <a:gd name="T30" fmla="*/ 217 w 413"/>
              <a:gd name="T31" fmla="*/ 201 h 480"/>
              <a:gd name="T32" fmla="*/ 251 w 413"/>
              <a:gd name="T33" fmla="*/ 274 h 480"/>
              <a:gd name="T34" fmla="*/ 260 w 413"/>
              <a:gd name="T35" fmla="*/ 271 h 480"/>
              <a:gd name="T36" fmla="*/ 292 w 413"/>
              <a:gd name="T37" fmla="*/ 259 h 480"/>
              <a:gd name="T38" fmla="*/ 315 w 413"/>
              <a:gd name="T39" fmla="*/ 246 h 480"/>
              <a:gd name="T40" fmla="*/ 335 w 413"/>
              <a:gd name="T41" fmla="*/ 252 h 480"/>
              <a:gd name="T42" fmla="*/ 353 w 413"/>
              <a:gd name="T43" fmla="*/ 243 h 480"/>
              <a:gd name="T44" fmla="*/ 385 w 413"/>
              <a:gd name="T45" fmla="*/ 298 h 480"/>
              <a:gd name="T46" fmla="*/ 398 w 413"/>
              <a:gd name="T47" fmla="*/ 363 h 480"/>
              <a:gd name="T48" fmla="*/ 410 w 413"/>
              <a:gd name="T49" fmla="*/ 419 h 480"/>
              <a:gd name="T50" fmla="*/ 302 w 413"/>
              <a:gd name="T51" fmla="*/ 240 h 480"/>
              <a:gd name="T52" fmla="*/ 260 w 413"/>
              <a:gd name="T53" fmla="*/ 254 h 480"/>
              <a:gd name="T54" fmla="*/ 226 w 413"/>
              <a:gd name="T55" fmla="*/ 198 h 480"/>
              <a:gd name="T56" fmla="*/ 191 w 413"/>
              <a:gd name="T57" fmla="*/ 180 h 480"/>
              <a:gd name="T58" fmla="*/ 238 w 413"/>
              <a:gd name="T59" fmla="*/ 342 h 480"/>
              <a:gd name="T60" fmla="*/ 201 w 413"/>
              <a:gd name="T61" fmla="*/ 326 h 480"/>
              <a:gd name="T62" fmla="*/ 166 w 413"/>
              <a:gd name="T63" fmla="*/ 325 h 480"/>
              <a:gd name="T64" fmla="*/ 190 w 413"/>
              <a:gd name="T65" fmla="*/ 374 h 480"/>
              <a:gd name="T66" fmla="*/ 42 w 413"/>
              <a:gd name="T67" fmla="*/ 378 h 480"/>
              <a:gd name="T68" fmla="*/ 302 w 413"/>
              <a:gd name="T69" fmla="*/ 45 h 480"/>
              <a:gd name="T70" fmla="*/ 335 w 413"/>
              <a:gd name="T71" fmla="*/ 240 h 480"/>
              <a:gd name="T72" fmla="*/ 314 w 413"/>
              <a:gd name="T73" fmla="*/ 237 h 480"/>
              <a:gd name="T74" fmla="*/ 312 w 413"/>
              <a:gd name="T75" fmla="*/ 41 h 480"/>
              <a:gd name="T76" fmla="*/ 37 w 413"/>
              <a:gd name="T77" fmla="*/ 36 h 480"/>
              <a:gd name="T78" fmla="*/ 32 w 413"/>
              <a:gd name="T79" fmla="*/ 383 h 480"/>
              <a:gd name="T80" fmla="*/ 206 w 413"/>
              <a:gd name="T81" fmla="*/ 388 h 480"/>
              <a:gd name="T82" fmla="*/ 288 w 413"/>
              <a:gd name="T83" fmla="*/ 459 h 480"/>
              <a:gd name="T84" fmla="*/ 9 w 413"/>
              <a:gd name="T85" fmla="*/ 441 h 480"/>
              <a:gd name="T86" fmla="*/ 28 w 413"/>
              <a:gd name="T87" fmla="*/ 10 h 480"/>
              <a:gd name="T88" fmla="*/ 335 w 413"/>
              <a:gd name="T89" fmla="*/ 29 h 480"/>
              <a:gd name="T90" fmla="*/ 172 w 413"/>
              <a:gd name="T91" fmla="*/ 449 h 480"/>
              <a:gd name="T92" fmla="*/ 172 w 413"/>
              <a:gd name="T93" fmla="*/ 399 h 480"/>
              <a:gd name="T94" fmla="*/ 172 w 413"/>
              <a:gd name="T95" fmla="*/ 449 h 480"/>
              <a:gd name="T96" fmla="*/ 189 w 413"/>
              <a:gd name="T97" fmla="*/ 423 h 480"/>
              <a:gd name="T98" fmla="*/ 157 w 413"/>
              <a:gd name="T99" fmla="*/ 423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13" h="480">
                <a:moveTo>
                  <a:pt x="412" y="412"/>
                </a:moveTo>
                <a:cubicBezTo>
                  <a:pt x="405" y="398"/>
                  <a:pt x="406" y="380"/>
                  <a:pt x="407" y="364"/>
                </a:cubicBezTo>
                <a:cubicBezTo>
                  <a:pt x="408" y="351"/>
                  <a:pt x="409" y="341"/>
                  <a:pt x="405" y="333"/>
                </a:cubicBezTo>
                <a:cubicBezTo>
                  <a:pt x="402" y="327"/>
                  <a:pt x="398" y="311"/>
                  <a:pt x="394" y="296"/>
                </a:cubicBezTo>
                <a:cubicBezTo>
                  <a:pt x="390" y="279"/>
                  <a:pt x="386" y="263"/>
                  <a:pt x="382" y="255"/>
                </a:cubicBezTo>
                <a:cubicBezTo>
                  <a:pt x="375" y="241"/>
                  <a:pt x="365" y="233"/>
                  <a:pt x="353" y="233"/>
                </a:cubicBezTo>
                <a:cubicBezTo>
                  <a:pt x="350" y="233"/>
                  <a:pt x="347" y="234"/>
                  <a:pt x="344" y="234"/>
                </a:cubicBezTo>
                <a:cubicBezTo>
                  <a:pt x="344" y="29"/>
                  <a:pt x="344" y="29"/>
                  <a:pt x="344" y="29"/>
                </a:cubicBezTo>
                <a:cubicBezTo>
                  <a:pt x="344" y="12"/>
                  <a:pt x="330" y="0"/>
                  <a:pt x="316" y="0"/>
                </a:cubicBezTo>
                <a:cubicBezTo>
                  <a:pt x="28" y="0"/>
                  <a:pt x="28" y="0"/>
                  <a:pt x="28" y="0"/>
                </a:cubicBezTo>
                <a:cubicBezTo>
                  <a:pt x="14" y="0"/>
                  <a:pt x="0" y="12"/>
                  <a:pt x="0" y="29"/>
                </a:cubicBezTo>
                <a:cubicBezTo>
                  <a:pt x="0" y="441"/>
                  <a:pt x="0" y="441"/>
                  <a:pt x="0" y="441"/>
                </a:cubicBezTo>
                <a:cubicBezTo>
                  <a:pt x="0" y="457"/>
                  <a:pt x="14" y="469"/>
                  <a:pt x="28" y="469"/>
                </a:cubicBezTo>
                <a:cubicBezTo>
                  <a:pt x="294" y="469"/>
                  <a:pt x="294" y="469"/>
                  <a:pt x="294" y="469"/>
                </a:cubicBezTo>
                <a:cubicBezTo>
                  <a:pt x="295" y="472"/>
                  <a:pt x="297" y="475"/>
                  <a:pt x="298" y="478"/>
                </a:cubicBezTo>
                <a:cubicBezTo>
                  <a:pt x="299" y="479"/>
                  <a:pt x="301" y="480"/>
                  <a:pt x="303" y="480"/>
                </a:cubicBezTo>
                <a:cubicBezTo>
                  <a:pt x="303" y="480"/>
                  <a:pt x="304" y="480"/>
                  <a:pt x="305" y="480"/>
                </a:cubicBezTo>
                <a:cubicBezTo>
                  <a:pt x="307" y="479"/>
                  <a:pt x="308" y="476"/>
                  <a:pt x="307" y="474"/>
                </a:cubicBezTo>
                <a:cubicBezTo>
                  <a:pt x="294" y="446"/>
                  <a:pt x="273" y="422"/>
                  <a:pt x="259" y="416"/>
                </a:cubicBezTo>
                <a:cubicBezTo>
                  <a:pt x="251" y="414"/>
                  <a:pt x="217" y="385"/>
                  <a:pt x="196" y="367"/>
                </a:cubicBezTo>
                <a:cubicBezTo>
                  <a:pt x="187" y="359"/>
                  <a:pt x="179" y="352"/>
                  <a:pt x="175" y="349"/>
                </a:cubicBezTo>
                <a:cubicBezTo>
                  <a:pt x="168" y="344"/>
                  <a:pt x="170" y="335"/>
                  <a:pt x="174" y="331"/>
                </a:cubicBezTo>
                <a:cubicBezTo>
                  <a:pt x="175" y="329"/>
                  <a:pt x="181" y="323"/>
                  <a:pt x="188" y="328"/>
                </a:cubicBezTo>
                <a:cubicBezTo>
                  <a:pt x="190" y="329"/>
                  <a:pt x="192" y="331"/>
                  <a:pt x="195" y="334"/>
                </a:cubicBezTo>
                <a:cubicBezTo>
                  <a:pt x="206" y="342"/>
                  <a:pt x="222" y="354"/>
                  <a:pt x="231" y="361"/>
                </a:cubicBezTo>
                <a:cubicBezTo>
                  <a:pt x="234" y="364"/>
                  <a:pt x="238" y="364"/>
                  <a:pt x="239" y="363"/>
                </a:cubicBezTo>
                <a:cubicBezTo>
                  <a:pt x="245" y="361"/>
                  <a:pt x="247" y="350"/>
                  <a:pt x="247" y="341"/>
                </a:cubicBezTo>
                <a:cubicBezTo>
                  <a:pt x="247" y="340"/>
                  <a:pt x="247" y="339"/>
                  <a:pt x="247" y="339"/>
                </a:cubicBezTo>
                <a:cubicBezTo>
                  <a:pt x="188" y="215"/>
                  <a:pt x="188" y="215"/>
                  <a:pt x="188" y="215"/>
                </a:cubicBezTo>
                <a:cubicBezTo>
                  <a:pt x="183" y="205"/>
                  <a:pt x="186" y="193"/>
                  <a:pt x="195" y="189"/>
                </a:cubicBezTo>
                <a:cubicBezTo>
                  <a:pt x="199" y="187"/>
                  <a:pt x="203" y="187"/>
                  <a:pt x="208" y="189"/>
                </a:cubicBezTo>
                <a:cubicBezTo>
                  <a:pt x="212" y="191"/>
                  <a:pt x="215" y="195"/>
                  <a:pt x="217" y="201"/>
                </a:cubicBezTo>
                <a:cubicBezTo>
                  <a:pt x="217" y="201"/>
                  <a:pt x="217" y="201"/>
                  <a:pt x="217" y="202"/>
                </a:cubicBezTo>
                <a:cubicBezTo>
                  <a:pt x="251" y="274"/>
                  <a:pt x="251" y="274"/>
                  <a:pt x="251" y="274"/>
                </a:cubicBezTo>
                <a:cubicBezTo>
                  <a:pt x="252" y="276"/>
                  <a:pt x="255" y="277"/>
                  <a:pt x="257" y="276"/>
                </a:cubicBezTo>
                <a:cubicBezTo>
                  <a:pt x="259" y="276"/>
                  <a:pt x="260" y="274"/>
                  <a:pt x="260" y="271"/>
                </a:cubicBezTo>
                <a:cubicBezTo>
                  <a:pt x="260" y="267"/>
                  <a:pt x="261" y="264"/>
                  <a:pt x="265" y="261"/>
                </a:cubicBezTo>
                <a:cubicBezTo>
                  <a:pt x="272" y="257"/>
                  <a:pt x="284" y="256"/>
                  <a:pt x="292" y="259"/>
                </a:cubicBezTo>
                <a:cubicBezTo>
                  <a:pt x="294" y="260"/>
                  <a:pt x="297" y="259"/>
                  <a:pt x="298" y="257"/>
                </a:cubicBezTo>
                <a:cubicBezTo>
                  <a:pt x="301" y="250"/>
                  <a:pt x="309" y="247"/>
                  <a:pt x="315" y="246"/>
                </a:cubicBezTo>
                <a:cubicBezTo>
                  <a:pt x="322" y="245"/>
                  <a:pt x="328" y="247"/>
                  <a:pt x="331" y="251"/>
                </a:cubicBezTo>
                <a:cubicBezTo>
                  <a:pt x="332" y="252"/>
                  <a:pt x="334" y="253"/>
                  <a:pt x="335" y="252"/>
                </a:cubicBezTo>
                <a:cubicBezTo>
                  <a:pt x="337" y="252"/>
                  <a:pt x="338" y="251"/>
                  <a:pt x="339" y="250"/>
                </a:cubicBezTo>
                <a:cubicBezTo>
                  <a:pt x="341" y="245"/>
                  <a:pt x="347" y="242"/>
                  <a:pt x="353" y="243"/>
                </a:cubicBezTo>
                <a:cubicBezTo>
                  <a:pt x="358" y="243"/>
                  <a:pt x="367" y="245"/>
                  <a:pt x="373" y="259"/>
                </a:cubicBezTo>
                <a:cubicBezTo>
                  <a:pt x="377" y="266"/>
                  <a:pt x="381" y="283"/>
                  <a:pt x="385" y="298"/>
                </a:cubicBezTo>
                <a:cubicBezTo>
                  <a:pt x="389" y="315"/>
                  <a:pt x="393" y="330"/>
                  <a:pt x="397" y="337"/>
                </a:cubicBezTo>
                <a:cubicBezTo>
                  <a:pt x="399" y="342"/>
                  <a:pt x="398" y="353"/>
                  <a:pt x="398" y="363"/>
                </a:cubicBezTo>
                <a:cubicBezTo>
                  <a:pt x="397" y="379"/>
                  <a:pt x="396" y="399"/>
                  <a:pt x="404" y="416"/>
                </a:cubicBezTo>
                <a:cubicBezTo>
                  <a:pt x="405" y="419"/>
                  <a:pt x="408" y="420"/>
                  <a:pt x="410" y="419"/>
                </a:cubicBezTo>
                <a:cubicBezTo>
                  <a:pt x="412" y="417"/>
                  <a:pt x="413" y="415"/>
                  <a:pt x="412" y="412"/>
                </a:cubicBezTo>
                <a:close/>
                <a:moveTo>
                  <a:pt x="302" y="240"/>
                </a:moveTo>
                <a:cubicBezTo>
                  <a:pt x="298" y="243"/>
                  <a:pt x="294" y="246"/>
                  <a:pt x="292" y="249"/>
                </a:cubicBezTo>
                <a:cubicBezTo>
                  <a:pt x="281" y="246"/>
                  <a:pt x="268" y="248"/>
                  <a:pt x="260" y="254"/>
                </a:cubicBezTo>
                <a:cubicBezTo>
                  <a:pt x="258" y="255"/>
                  <a:pt x="256" y="257"/>
                  <a:pt x="254" y="259"/>
                </a:cubicBezTo>
                <a:cubicBezTo>
                  <a:pt x="226" y="198"/>
                  <a:pt x="226" y="198"/>
                  <a:pt x="226" y="198"/>
                </a:cubicBezTo>
                <a:cubicBezTo>
                  <a:pt x="224" y="190"/>
                  <a:pt x="218" y="184"/>
                  <a:pt x="212" y="181"/>
                </a:cubicBezTo>
                <a:cubicBezTo>
                  <a:pt x="205" y="177"/>
                  <a:pt x="197" y="177"/>
                  <a:pt x="191" y="180"/>
                </a:cubicBezTo>
                <a:cubicBezTo>
                  <a:pt x="178" y="187"/>
                  <a:pt x="173" y="204"/>
                  <a:pt x="180" y="219"/>
                </a:cubicBezTo>
                <a:cubicBezTo>
                  <a:pt x="238" y="342"/>
                  <a:pt x="238" y="342"/>
                  <a:pt x="238" y="342"/>
                </a:cubicBezTo>
                <a:cubicBezTo>
                  <a:pt x="237" y="346"/>
                  <a:pt x="237" y="351"/>
                  <a:pt x="236" y="353"/>
                </a:cubicBezTo>
                <a:cubicBezTo>
                  <a:pt x="227" y="345"/>
                  <a:pt x="212" y="334"/>
                  <a:pt x="201" y="326"/>
                </a:cubicBezTo>
                <a:cubicBezTo>
                  <a:pt x="198" y="324"/>
                  <a:pt x="195" y="322"/>
                  <a:pt x="193" y="320"/>
                </a:cubicBezTo>
                <a:cubicBezTo>
                  <a:pt x="184" y="314"/>
                  <a:pt x="173" y="316"/>
                  <a:pt x="166" y="325"/>
                </a:cubicBezTo>
                <a:cubicBezTo>
                  <a:pt x="160" y="334"/>
                  <a:pt x="158" y="348"/>
                  <a:pt x="169" y="357"/>
                </a:cubicBezTo>
                <a:cubicBezTo>
                  <a:pt x="173" y="360"/>
                  <a:pt x="181" y="366"/>
                  <a:pt x="190" y="374"/>
                </a:cubicBezTo>
                <a:cubicBezTo>
                  <a:pt x="192" y="376"/>
                  <a:pt x="193" y="377"/>
                  <a:pt x="195" y="378"/>
                </a:cubicBezTo>
                <a:cubicBezTo>
                  <a:pt x="42" y="378"/>
                  <a:pt x="42" y="378"/>
                  <a:pt x="42" y="378"/>
                </a:cubicBezTo>
                <a:cubicBezTo>
                  <a:pt x="42" y="45"/>
                  <a:pt x="42" y="45"/>
                  <a:pt x="42" y="45"/>
                </a:cubicBezTo>
                <a:cubicBezTo>
                  <a:pt x="302" y="45"/>
                  <a:pt x="302" y="45"/>
                  <a:pt x="302" y="45"/>
                </a:cubicBezTo>
                <a:lnTo>
                  <a:pt x="302" y="240"/>
                </a:lnTo>
                <a:close/>
                <a:moveTo>
                  <a:pt x="335" y="240"/>
                </a:moveTo>
                <a:cubicBezTo>
                  <a:pt x="335" y="240"/>
                  <a:pt x="334" y="241"/>
                  <a:pt x="334" y="241"/>
                </a:cubicBezTo>
                <a:cubicBezTo>
                  <a:pt x="329" y="237"/>
                  <a:pt x="322" y="236"/>
                  <a:pt x="314" y="237"/>
                </a:cubicBezTo>
                <a:cubicBezTo>
                  <a:pt x="313" y="237"/>
                  <a:pt x="313" y="237"/>
                  <a:pt x="312" y="237"/>
                </a:cubicBezTo>
                <a:cubicBezTo>
                  <a:pt x="312" y="41"/>
                  <a:pt x="312" y="41"/>
                  <a:pt x="312" y="41"/>
                </a:cubicBezTo>
                <a:cubicBezTo>
                  <a:pt x="312" y="38"/>
                  <a:pt x="309" y="36"/>
                  <a:pt x="307" y="36"/>
                </a:cubicBezTo>
                <a:cubicBezTo>
                  <a:pt x="37" y="36"/>
                  <a:pt x="37" y="36"/>
                  <a:pt x="37" y="36"/>
                </a:cubicBezTo>
                <a:cubicBezTo>
                  <a:pt x="34" y="36"/>
                  <a:pt x="32" y="38"/>
                  <a:pt x="32" y="41"/>
                </a:cubicBezTo>
                <a:cubicBezTo>
                  <a:pt x="32" y="383"/>
                  <a:pt x="32" y="383"/>
                  <a:pt x="32" y="383"/>
                </a:cubicBezTo>
                <a:cubicBezTo>
                  <a:pt x="32" y="386"/>
                  <a:pt x="34" y="388"/>
                  <a:pt x="37" y="388"/>
                </a:cubicBezTo>
                <a:cubicBezTo>
                  <a:pt x="206" y="388"/>
                  <a:pt x="206" y="388"/>
                  <a:pt x="206" y="388"/>
                </a:cubicBezTo>
                <a:cubicBezTo>
                  <a:pt x="229" y="408"/>
                  <a:pt x="248" y="423"/>
                  <a:pt x="255" y="425"/>
                </a:cubicBezTo>
                <a:cubicBezTo>
                  <a:pt x="263" y="428"/>
                  <a:pt x="277" y="441"/>
                  <a:pt x="288" y="459"/>
                </a:cubicBezTo>
                <a:cubicBezTo>
                  <a:pt x="28" y="459"/>
                  <a:pt x="28" y="459"/>
                  <a:pt x="28" y="459"/>
                </a:cubicBezTo>
                <a:cubicBezTo>
                  <a:pt x="19" y="459"/>
                  <a:pt x="9" y="452"/>
                  <a:pt x="9" y="441"/>
                </a:cubicBezTo>
                <a:cubicBezTo>
                  <a:pt x="9" y="29"/>
                  <a:pt x="9" y="29"/>
                  <a:pt x="9" y="29"/>
                </a:cubicBezTo>
                <a:cubicBezTo>
                  <a:pt x="9" y="17"/>
                  <a:pt x="19" y="10"/>
                  <a:pt x="28" y="10"/>
                </a:cubicBezTo>
                <a:cubicBezTo>
                  <a:pt x="316" y="10"/>
                  <a:pt x="316" y="10"/>
                  <a:pt x="316" y="10"/>
                </a:cubicBezTo>
                <a:cubicBezTo>
                  <a:pt x="325" y="10"/>
                  <a:pt x="335" y="17"/>
                  <a:pt x="335" y="29"/>
                </a:cubicBezTo>
                <a:lnTo>
                  <a:pt x="335" y="240"/>
                </a:lnTo>
                <a:close/>
                <a:moveTo>
                  <a:pt x="172" y="449"/>
                </a:moveTo>
                <a:cubicBezTo>
                  <a:pt x="186" y="449"/>
                  <a:pt x="198" y="438"/>
                  <a:pt x="198" y="423"/>
                </a:cubicBezTo>
                <a:cubicBezTo>
                  <a:pt x="198" y="410"/>
                  <a:pt x="186" y="399"/>
                  <a:pt x="172" y="399"/>
                </a:cubicBezTo>
                <a:cubicBezTo>
                  <a:pt x="157" y="399"/>
                  <a:pt x="148" y="411"/>
                  <a:pt x="148" y="423"/>
                </a:cubicBezTo>
                <a:cubicBezTo>
                  <a:pt x="148" y="438"/>
                  <a:pt x="158" y="449"/>
                  <a:pt x="172" y="449"/>
                </a:cubicBezTo>
                <a:close/>
                <a:moveTo>
                  <a:pt x="172" y="408"/>
                </a:moveTo>
                <a:cubicBezTo>
                  <a:pt x="181" y="408"/>
                  <a:pt x="189" y="416"/>
                  <a:pt x="189" y="423"/>
                </a:cubicBezTo>
                <a:cubicBezTo>
                  <a:pt x="189" y="432"/>
                  <a:pt x="181" y="440"/>
                  <a:pt x="172" y="440"/>
                </a:cubicBezTo>
                <a:cubicBezTo>
                  <a:pt x="162" y="440"/>
                  <a:pt x="157" y="431"/>
                  <a:pt x="157" y="423"/>
                </a:cubicBezTo>
                <a:cubicBezTo>
                  <a:pt x="157" y="416"/>
                  <a:pt x="163" y="408"/>
                  <a:pt x="172" y="408"/>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149"/>
          <p:cNvSpPr>
            <a:spLocks noEditPoints="1"/>
          </p:cNvSpPr>
          <p:nvPr/>
        </p:nvSpPr>
        <p:spPr bwMode="auto">
          <a:xfrm>
            <a:off x="3339099" y="2611358"/>
            <a:ext cx="348937" cy="425406"/>
          </a:xfrm>
          <a:custGeom>
            <a:avLst/>
            <a:gdLst>
              <a:gd name="T0" fmla="*/ 463 w 467"/>
              <a:gd name="T1" fmla="*/ 291 h 569"/>
              <a:gd name="T2" fmla="*/ 452 w 467"/>
              <a:gd name="T3" fmla="*/ 291 h 569"/>
              <a:gd name="T4" fmla="*/ 359 w 467"/>
              <a:gd name="T5" fmla="*/ 291 h 569"/>
              <a:gd name="T6" fmla="*/ 348 w 467"/>
              <a:gd name="T7" fmla="*/ 291 h 569"/>
              <a:gd name="T8" fmla="*/ 394 w 467"/>
              <a:gd name="T9" fmla="*/ 233 h 569"/>
              <a:gd name="T10" fmla="*/ 348 w 467"/>
              <a:gd name="T11" fmla="*/ 176 h 569"/>
              <a:gd name="T12" fmla="*/ 406 w 467"/>
              <a:gd name="T13" fmla="*/ 222 h 569"/>
              <a:gd name="T14" fmla="*/ 463 w 467"/>
              <a:gd name="T15" fmla="*/ 176 h 569"/>
              <a:gd name="T16" fmla="*/ 417 w 467"/>
              <a:gd name="T17" fmla="*/ 233 h 569"/>
              <a:gd name="T18" fmla="*/ 340 w 467"/>
              <a:gd name="T19" fmla="*/ 3 h 569"/>
              <a:gd name="T20" fmla="*/ 282 w 467"/>
              <a:gd name="T21" fmla="*/ 50 h 569"/>
              <a:gd name="T22" fmla="*/ 224 w 467"/>
              <a:gd name="T23" fmla="*/ 3 h 569"/>
              <a:gd name="T24" fmla="*/ 271 w 467"/>
              <a:gd name="T25" fmla="*/ 61 h 569"/>
              <a:gd name="T26" fmla="*/ 224 w 467"/>
              <a:gd name="T27" fmla="*/ 119 h 569"/>
              <a:gd name="T28" fmla="*/ 236 w 467"/>
              <a:gd name="T29" fmla="*/ 119 h 569"/>
              <a:gd name="T30" fmla="*/ 328 w 467"/>
              <a:gd name="T31" fmla="*/ 119 h 569"/>
              <a:gd name="T32" fmla="*/ 340 w 467"/>
              <a:gd name="T33" fmla="*/ 119 h 569"/>
              <a:gd name="T34" fmla="*/ 293 w 467"/>
              <a:gd name="T35" fmla="*/ 61 h 569"/>
              <a:gd name="T36" fmla="*/ 340 w 467"/>
              <a:gd name="T37" fmla="*/ 3 h 569"/>
              <a:gd name="T38" fmla="*/ 108 w 467"/>
              <a:gd name="T39" fmla="*/ 348 h 569"/>
              <a:gd name="T40" fmla="*/ 15 w 467"/>
              <a:gd name="T41" fmla="*/ 348 h 569"/>
              <a:gd name="T42" fmla="*/ 3 w 467"/>
              <a:gd name="T43" fmla="*/ 359 h 569"/>
              <a:gd name="T44" fmla="*/ 3 w 467"/>
              <a:gd name="T45" fmla="*/ 452 h 569"/>
              <a:gd name="T46" fmla="*/ 9 w 467"/>
              <a:gd name="T47" fmla="*/ 466 h 569"/>
              <a:gd name="T48" fmla="*/ 61 w 467"/>
              <a:gd name="T49" fmla="*/ 417 h 569"/>
              <a:gd name="T50" fmla="*/ 113 w 467"/>
              <a:gd name="T51" fmla="*/ 466 h 569"/>
              <a:gd name="T52" fmla="*/ 119 w 467"/>
              <a:gd name="T53" fmla="*/ 452 h 569"/>
              <a:gd name="T54" fmla="*/ 119 w 467"/>
              <a:gd name="T55" fmla="*/ 359 h 569"/>
              <a:gd name="T56" fmla="*/ 332 w 467"/>
              <a:gd name="T57" fmla="*/ 509 h 569"/>
              <a:gd name="T58" fmla="*/ 212 w 467"/>
              <a:gd name="T59" fmla="*/ 509 h 569"/>
              <a:gd name="T60" fmla="*/ 264 w 467"/>
              <a:gd name="T61" fmla="*/ 374 h 569"/>
              <a:gd name="T62" fmla="*/ 42 w 467"/>
              <a:gd name="T63" fmla="*/ 254 h 569"/>
              <a:gd name="T64" fmla="*/ 26 w 467"/>
              <a:gd name="T65" fmla="*/ 254 h 569"/>
              <a:gd name="T66" fmla="*/ 26 w 467"/>
              <a:gd name="T67" fmla="*/ 131 h 569"/>
              <a:gd name="T68" fmla="*/ 27 w 467"/>
              <a:gd name="T69" fmla="*/ 130 h 569"/>
              <a:gd name="T70" fmla="*/ 28 w 467"/>
              <a:gd name="T71" fmla="*/ 128 h 569"/>
              <a:gd name="T72" fmla="*/ 30 w 467"/>
              <a:gd name="T73" fmla="*/ 126 h 569"/>
              <a:gd name="T74" fmla="*/ 32 w 467"/>
              <a:gd name="T75" fmla="*/ 125 h 569"/>
              <a:gd name="T76" fmla="*/ 34 w 467"/>
              <a:gd name="T77" fmla="*/ 125 h 569"/>
              <a:gd name="T78" fmla="*/ 34 w 467"/>
              <a:gd name="T79" fmla="*/ 125 h 569"/>
              <a:gd name="T80" fmla="*/ 34 w 467"/>
              <a:gd name="T81" fmla="*/ 125 h 569"/>
              <a:gd name="T82" fmla="*/ 163 w 467"/>
              <a:gd name="T83" fmla="*/ 133 h 569"/>
              <a:gd name="T84" fmla="*/ 53 w 467"/>
              <a:gd name="T85" fmla="*/ 141 h 569"/>
              <a:gd name="T86" fmla="*/ 280 w 467"/>
              <a:gd name="T87" fmla="*/ 371 h 569"/>
              <a:gd name="T88" fmla="*/ 332 w 467"/>
              <a:gd name="T89" fmla="*/ 509 h 569"/>
              <a:gd name="T90" fmla="*/ 272 w 467"/>
              <a:gd name="T91" fmla="*/ 466 h 569"/>
              <a:gd name="T92" fmla="*/ 272 w 467"/>
              <a:gd name="T93" fmla="*/ 553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7" h="569">
                <a:moveTo>
                  <a:pt x="463" y="280"/>
                </a:moveTo>
                <a:cubicBezTo>
                  <a:pt x="467" y="283"/>
                  <a:pt x="467" y="288"/>
                  <a:pt x="463" y="291"/>
                </a:cubicBezTo>
                <a:cubicBezTo>
                  <a:pt x="462" y="293"/>
                  <a:pt x="460" y="294"/>
                  <a:pt x="458" y="294"/>
                </a:cubicBezTo>
                <a:cubicBezTo>
                  <a:pt x="456" y="294"/>
                  <a:pt x="454" y="293"/>
                  <a:pt x="452" y="291"/>
                </a:cubicBezTo>
                <a:cubicBezTo>
                  <a:pt x="406" y="245"/>
                  <a:pt x="406" y="245"/>
                  <a:pt x="406" y="245"/>
                </a:cubicBezTo>
                <a:cubicBezTo>
                  <a:pt x="359" y="291"/>
                  <a:pt x="359" y="291"/>
                  <a:pt x="359" y="291"/>
                </a:cubicBezTo>
                <a:cubicBezTo>
                  <a:pt x="358" y="293"/>
                  <a:pt x="356" y="294"/>
                  <a:pt x="354" y="294"/>
                </a:cubicBezTo>
                <a:cubicBezTo>
                  <a:pt x="352" y="294"/>
                  <a:pt x="349" y="293"/>
                  <a:pt x="348" y="291"/>
                </a:cubicBezTo>
                <a:cubicBezTo>
                  <a:pt x="345" y="288"/>
                  <a:pt x="345" y="283"/>
                  <a:pt x="348" y="280"/>
                </a:cubicBezTo>
                <a:cubicBezTo>
                  <a:pt x="394" y="233"/>
                  <a:pt x="394" y="233"/>
                  <a:pt x="394" y="233"/>
                </a:cubicBezTo>
                <a:cubicBezTo>
                  <a:pt x="348" y="187"/>
                  <a:pt x="348" y="187"/>
                  <a:pt x="348" y="187"/>
                </a:cubicBezTo>
                <a:cubicBezTo>
                  <a:pt x="345" y="184"/>
                  <a:pt x="345" y="179"/>
                  <a:pt x="348" y="176"/>
                </a:cubicBezTo>
                <a:cubicBezTo>
                  <a:pt x="351" y="173"/>
                  <a:pt x="356" y="173"/>
                  <a:pt x="359" y="176"/>
                </a:cubicBezTo>
                <a:cubicBezTo>
                  <a:pt x="406" y="222"/>
                  <a:pt x="406" y="222"/>
                  <a:pt x="406" y="222"/>
                </a:cubicBezTo>
                <a:cubicBezTo>
                  <a:pt x="452" y="176"/>
                  <a:pt x="452" y="176"/>
                  <a:pt x="452" y="176"/>
                </a:cubicBezTo>
                <a:cubicBezTo>
                  <a:pt x="455" y="173"/>
                  <a:pt x="460" y="173"/>
                  <a:pt x="463" y="176"/>
                </a:cubicBezTo>
                <a:cubicBezTo>
                  <a:pt x="467" y="179"/>
                  <a:pt x="467" y="184"/>
                  <a:pt x="463" y="187"/>
                </a:cubicBezTo>
                <a:cubicBezTo>
                  <a:pt x="417" y="233"/>
                  <a:pt x="417" y="233"/>
                  <a:pt x="417" y="233"/>
                </a:cubicBezTo>
                <a:lnTo>
                  <a:pt x="463" y="280"/>
                </a:lnTo>
                <a:close/>
                <a:moveTo>
                  <a:pt x="340" y="3"/>
                </a:moveTo>
                <a:cubicBezTo>
                  <a:pt x="337" y="0"/>
                  <a:pt x="332" y="0"/>
                  <a:pt x="328" y="3"/>
                </a:cubicBezTo>
                <a:cubicBezTo>
                  <a:pt x="282" y="50"/>
                  <a:pt x="282" y="50"/>
                  <a:pt x="282" y="50"/>
                </a:cubicBezTo>
                <a:cubicBezTo>
                  <a:pt x="236" y="3"/>
                  <a:pt x="236" y="3"/>
                  <a:pt x="236" y="3"/>
                </a:cubicBezTo>
                <a:cubicBezTo>
                  <a:pt x="232" y="0"/>
                  <a:pt x="227" y="0"/>
                  <a:pt x="224" y="3"/>
                </a:cubicBezTo>
                <a:cubicBezTo>
                  <a:pt x="221" y="6"/>
                  <a:pt x="221" y="12"/>
                  <a:pt x="224" y="15"/>
                </a:cubicBezTo>
                <a:cubicBezTo>
                  <a:pt x="271" y="61"/>
                  <a:pt x="271" y="61"/>
                  <a:pt x="271" y="61"/>
                </a:cubicBezTo>
                <a:cubicBezTo>
                  <a:pt x="224" y="108"/>
                  <a:pt x="224" y="108"/>
                  <a:pt x="224" y="108"/>
                </a:cubicBezTo>
                <a:cubicBezTo>
                  <a:pt x="221" y="111"/>
                  <a:pt x="221" y="116"/>
                  <a:pt x="224" y="119"/>
                </a:cubicBezTo>
                <a:cubicBezTo>
                  <a:pt x="226" y="120"/>
                  <a:pt x="228" y="121"/>
                  <a:pt x="230" y="121"/>
                </a:cubicBezTo>
                <a:cubicBezTo>
                  <a:pt x="232" y="121"/>
                  <a:pt x="234" y="120"/>
                  <a:pt x="236" y="119"/>
                </a:cubicBezTo>
                <a:cubicBezTo>
                  <a:pt x="282" y="72"/>
                  <a:pt x="282" y="72"/>
                  <a:pt x="282" y="72"/>
                </a:cubicBezTo>
                <a:cubicBezTo>
                  <a:pt x="328" y="119"/>
                  <a:pt x="328" y="119"/>
                  <a:pt x="328" y="119"/>
                </a:cubicBezTo>
                <a:cubicBezTo>
                  <a:pt x="330" y="120"/>
                  <a:pt x="332" y="121"/>
                  <a:pt x="334" y="121"/>
                </a:cubicBezTo>
                <a:cubicBezTo>
                  <a:pt x="336" y="121"/>
                  <a:pt x="338" y="120"/>
                  <a:pt x="340" y="119"/>
                </a:cubicBezTo>
                <a:cubicBezTo>
                  <a:pt x="343" y="116"/>
                  <a:pt x="343" y="111"/>
                  <a:pt x="340" y="108"/>
                </a:cubicBezTo>
                <a:cubicBezTo>
                  <a:pt x="293" y="61"/>
                  <a:pt x="293" y="61"/>
                  <a:pt x="293" y="61"/>
                </a:cubicBezTo>
                <a:cubicBezTo>
                  <a:pt x="340" y="15"/>
                  <a:pt x="340" y="15"/>
                  <a:pt x="340" y="15"/>
                </a:cubicBezTo>
                <a:cubicBezTo>
                  <a:pt x="343" y="12"/>
                  <a:pt x="343" y="6"/>
                  <a:pt x="340" y="3"/>
                </a:cubicBezTo>
                <a:close/>
                <a:moveTo>
                  <a:pt x="119" y="348"/>
                </a:moveTo>
                <a:cubicBezTo>
                  <a:pt x="116" y="345"/>
                  <a:pt x="111" y="345"/>
                  <a:pt x="108" y="348"/>
                </a:cubicBezTo>
                <a:cubicBezTo>
                  <a:pt x="61" y="394"/>
                  <a:pt x="61" y="394"/>
                  <a:pt x="61" y="394"/>
                </a:cubicBezTo>
                <a:cubicBezTo>
                  <a:pt x="15" y="348"/>
                  <a:pt x="15" y="348"/>
                  <a:pt x="15" y="348"/>
                </a:cubicBezTo>
                <a:cubicBezTo>
                  <a:pt x="11" y="345"/>
                  <a:pt x="6" y="345"/>
                  <a:pt x="3" y="348"/>
                </a:cubicBezTo>
                <a:cubicBezTo>
                  <a:pt x="0" y="351"/>
                  <a:pt x="0" y="356"/>
                  <a:pt x="3" y="359"/>
                </a:cubicBezTo>
                <a:cubicBezTo>
                  <a:pt x="50" y="406"/>
                  <a:pt x="50" y="406"/>
                  <a:pt x="50" y="406"/>
                </a:cubicBezTo>
                <a:cubicBezTo>
                  <a:pt x="3" y="452"/>
                  <a:pt x="3" y="452"/>
                  <a:pt x="3" y="452"/>
                </a:cubicBezTo>
                <a:cubicBezTo>
                  <a:pt x="0" y="455"/>
                  <a:pt x="0" y="460"/>
                  <a:pt x="3" y="463"/>
                </a:cubicBezTo>
                <a:cubicBezTo>
                  <a:pt x="5" y="465"/>
                  <a:pt x="7" y="466"/>
                  <a:pt x="9" y="466"/>
                </a:cubicBezTo>
                <a:cubicBezTo>
                  <a:pt x="11" y="466"/>
                  <a:pt x="13" y="465"/>
                  <a:pt x="15" y="463"/>
                </a:cubicBezTo>
                <a:cubicBezTo>
                  <a:pt x="61" y="417"/>
                  <a:pt x="61" y="417"/>
                  <a:pt x="61" y="417"/>
                </a:cubicBezTo>
                <a:cubicBezTo>
                  <a:pt x="108" y="463"/>
                  <a:pt x="108" y="463"/>
                  <a:pt x="108" y="463"/>
                </a:cubicBezTo>
                <a:cubicBezTo>
                  <a:pt x="109" y="465"/>
                  <a:pt x="111" y="466"/>
                  <a:pt x="113" y="466"/>
                </a:cubicBezTo>
                <a:cubicBezTo>
                  <a:pt x="115" y="466"/>
                  <a:pt x="117" y="465"/>
                  <a:pt x="119" y="463"/>
                </a:cubicBezTo>
                <a:cubicBezTo>
                  <a:pt x="122" y="460"/>
                  <a:pt x="122" y="455"/>
                  <a:pt x="119" y="452"/>
                </a:cubicBezTo>
                <a:cubicBezTo>
                  <a:pt x="72" y="406"/>
                  <a:pt x="72" y="406"/>
                  <a:pt x="72" y="406"/>
                </a:cubicBezTo>
                <a:cubicBezTo>
                  <a:pt x="119" y="359"/>
                  <a:pt x="119" y="359"/>
                  <a:pt x="119" y="359"/>
                </a:cubicBezTo>
                <a:cubicBezTo>
                  <a:pt x="122" y="356"/>
                  <a:pt x="122" y="351"/>
                  <a:pt x="119" y="348"/>
                </a:cubicBezTo>
                <a:close/>
                <a:moveTo>
                  <a:pt x="332" y="509"/>
                </a:moveTo>
                <a:cubicBezTo>
                  <a:pt x="332" y="542"/>
                  <a:pt x="305" y="569"/>
                  <a:pt x="272" y="569"/>
                </a:cubicBezTo>
                <a:cubicBezTo>
                  <a:pt x="239" y="569"/>
                  <a:pt x="212" y="542"/>
                  <a:pt x="212" y="509"/>
                </a:cubicBezTo>
                <a:cubicBezTo>
                  <a:pt x="212" y="479"/>
                  <a:pt x="235" y="454"/>
                  <a:pt x="264" y="450"/>
                </a:cubicBezTo>
                <a:cubicBezTo>
                  <a:pt x="264" y="374"/>
                  <a:pt x="264" y="374"/>
                  <a:pt x="264" y="374"/>
                </a:cubicBezTo>
                <a:cubicBezTo>
                  <a:pt x="42" y="152"/>
                  <a:pt x="42" y="152"/>
                  <a:pt x="42" y="152"/>
                </a:cubicBezTo>
                <a:cubicBezTo>
                  <a:pt x="42" y="254"/>
                  <a:pt x="42" y="254"/>
                  <a:pt x="42" y="254"/>
                </a:cubicBezTo>
                <a:cubicBezTo>
                  <a:pt x="42" y="258"/>
                  <a:pt x="39" y="262"/>
                  <a:pt x="34" y="262"/>
                </a:cubicBezTo>
                <a:cubicBezTo>
                  <a:pt x="30" y="262"/>
                  <a:pt x="26" y="258"/>
                  <a:pt x="26" y="254"/>
                </a:cubicBezTo>
                <a:cubicBezTo>
                  <a:pt x="26" y="133"/>
                  <a:pt x="26" y="133"/>
                  <a:pt x="26" y="133"/>
                </a:cubicBezTo>
                <a:cubicBezTo>
                  <a:pt x="26" y="132"/>
                  <a:pt x="26" y="132"/>
                  <a:pt x="26" y="131"/>
                </a:cubicBezTo>
                <a:cubicBezTo>
                  <a:pt x="26" y="131"/>
                  <a:pt x="26" y="131"/>
                  <a:pt x="27" y="131"/>
                </a:cubicBezTo>
                <a:cubicBezTo>
                  <a:pt x="27" y="130"/>
                  <a:pt x="27" y="130"/>
                  <a:pt x="27" y="130"/>
                </a:cubicBezTo>
                <a:cubicBezTo>
                  <a:pt x="27" y="130"/>
                  <a:pt x="27" y="129"/>
                  <a:pt x="27" y="129"/>
                </a:cubicBezTo>
                <a:cubicBezTo>
                  <a:pt x="27" y="129"/>
                  <a:pt x="27" y="129"/>
                  <a:pt x="28" y="128"/>
                </a:cubicBezTo>
                <a:cubicBezTo>
                  <a:pt x="28" y="128"/>
                  <a:pt x="29" y="127"/>
                  <a:pt x="30" y="126"/>
                </a:cubicBezTo>
                <a:cubicBezTo>
                  <a:pt x="30" y="126"/>
                  <a:pt x="30" y="126"/>
                  <a:pt x="30" y="126"/>
                </a:cubicBezTo>
                <a:cubicBezTo>
                  <a:pt x="31" y="126"/>
                  <a:pt x="31" y="126"/>
                  <a:pt x="31" y="126"/>
                </a:cubicBezTo>
                <a:cubicBezTo>
                  <a:pt x="31" y="125"/>
                  <a:pt x="32" y="125"/>
                  <a:pt x="32" y="125"/>
                </a:cubicBezTo>
                <a:cubicBezTo>
                  <a:pt x="32" y="125"/>
                  <a:pt x="32" y="125"/>
                  <a:pt x="33" y="125"/>
                </a:cubicBezTo>
                <a:cubicBezTo>
                  <a:pt x="33" y="125"/>
                  <a:pt x="34" y="125"/>
                  <a:pt x="34" y="125"/>
                </a:cubicBezTo>
                <a:cubicBezTo>
                  <a:pt x="34" y="125"/>
                  <a:pt x="34" y="125"/>
                  <a:pt x="34" y="125"/>
                </a:cubicBezTo>
                <a:cubicBezTo>
                  <a:pt x="34" y="125"/>
                  <a:pt x="34" y="125"/>
                  <a:pt x="34" y="125"/>
                </a:cubicBezTo>
                <a:cubicBezTo>
                  <a:pt x="34" y="125"/>
                  <a:pt x="34" y="125"/>
                  <a:pt x="34" y="125"/>
                </a:cubicBezTo>
                <a:cubicBezTo>
                  <a:pt x="34" y="125"/>
                  <a:pt x="34" y="125"/>
                  <a:pt x="34" y="125"/>
                </a:cubicBezTo>
                <a:cubicBezTo>
                  <a:pt x="155" y="125"/>
                  <a:pt x="155" y="125"/>
                  <a:pt x="155" y="125"/>
                </a:cubicBezTo>
                <a:cubicBezTo>
                  <a:pt x="159" y="125"/>
                  <a:pt x="163" y="129"/>
                  <a:pt x="163" y="133"/>
                </a:cubicBezTo>
                <a:cubicBezTo>
                  <a:pt x="163" y="137"/>
                  <a:pt x="159" y="141"/>
                  <a:pt x="155" y="141"/>
                </a:cubicBezTo>
                <a:cubicBezTo>
                  <a:pt x="53" y="141"/>
                  <a:pt x="53" y="141"/>
                  <a:pt x="53" y="141"/>
                </a:cubicBezTo>
                <a:cubicBezTo>
                  <a:pt x="278" y="365"/>
                  <a:pt x="278" y="365"/>
                  <a:pt x="278" y="365"/>
                </a:cubicBezTo>
                <a:cubicBezTo>
                  <a:pt x="279" y="367"/>
                  <a:pt x="280" y="369"/>
                  <a:pt x="280" y="371"/>
                </a:cubicBezTo>
                <a:cubicBezTo>
                  <a:pt x="280" y="450"/>
                  <a:pt x="280" y="450"/>
                  <a:pt x="280" y="450"/>
                </a:cubicBezTo>
                <a:cubicBezTo>
                  <a:pt x="309" y="454"/>
                  <a:pt x="332" y="479"/>
                  <a:pt x="332" y="509"/>
                </a:cubicBezTo>
                <a:close/>
                <a:moveTo>
                  <a:pt x="316" y="509"/>
                </a:moveTo>
                <a:cubicBezTo>
                  <a:pt x="316" y="485"/>
                  <a:pt x="296" y="466"/>
                  <a:pt x="272" y="466"/>
                </a:cubicBezTo>
                <a:cubicBezTo>
                  <a:pt x="248" y="466"/>
                  <a:pt x="228" y="485"/>
                  <a:pt x="228" y="509"/>
                </a:cubicBezTo>
                <a:cubicBezTo>
                  <a:pt x="228" y="533"/>
                  <a:pt x="248" y="553"/>
                  <a:pt x="272" y="553"/>
                </a:cubicBezTo>
                <a:cubicBezTo>
                  <a:pt x="296" y="553"/>
                  <a:pt x="316" y="533"/>
                  <a:pt x="316" y="509"/>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1" name="Freeform 126"/>
          <p:cNvSpPr>
            <a:spLocks noEditPoints="1"/>
          </p:cNvSpPr>
          <p:nvPr/>
        </p:nvSpPr>
        <p:spPr bwMode="auto">
          <a:xfrm>
            <a:off x="5416228" y="2568712"/>
            <a:ext cx="497166" cy="502890"/>
          </a:xfrm>
          <a:custGeom>
            <a:avLst/>
            <a:gdLst>
              <a:gd name="T0" fmla="*/ 703 w 703"/>
              <a:gd name="T1" fmla="*/ 393 h 711"/>
              <a:gd name="T2" fmla="*/ 696 w 703"/>
              <a:gd name="T3" fmla="*/ 325 h 711"/>
              <a:gd name="T4" fmla="*/ 596 w 703"/>
              <a:gd name="T5" fmla="*/ 218 h 711"/>
              <a:gd name="T6" fmla="*/ 555 w 703"/>
              <a:gd name="T7" fmla="*/ 158 h 711"/>
              <a:gd name="T8" fmla="*/ 555 w 703"/>
              <a:gd name="T9" fmla="*/ 246 h 711"/>
              <a:gd name="T10" fmla="*/ 644 w 703"/>
              <a:gd name="T11" fmla="*/ 325 h 711"/>
              <a:gd name="T12" fmla="*/ 420 w 703"/>
              <a:gd name="T13" fmla="*/ 257 h 711"/>
              <a:gd name="T14" fmla="*/ 400 w 703"/>
              <a:gd name="T15" fmla="*/ 206 h 711"/>
              <a:gd name="T16" fmla="*/ 355 w 703"/>
              <a:gd name="T17" fmla="*/ 0 h 711"/>
              <a:gd name="T18" fmla="*/ 305 w 703"/>
              <a:gd name="T19" fmla="*/ 202 h 711"/>
              <a:gd name="T20" fmla="*/ 285 w 703"/>
              <a:gd name="T21" fmla="*/ 257 h 711"/>
              <a:gd name="T22" fmla="*/ 7 w 703"/>
              <a:gd name="T23" fmla="*/ 325 h 711"/>
              <a:gd name="T24" fmla="*/ 0 w 703"/>
              <a:gd name="T25" fmla="*/ 393 h 711"/>
              <a:gd name="T26" fmla="*/ 0 w 703"/>
              <a:gd name="T27" fmla="*/ 395 h 711"/>
              <a:gd name="T28" fmla="*/ 1 w 703"/>
              <a:gd name="T29" fmla="*/ 397 h 711"/>
              <a:gd name="T30" fmla="*/ 68 w 703"/>
              <a:gd name="T31" fmla="*/ 518 h 711"/>
              <a:gd name="T32" fmla="*/ 142 w 703"/>
              <a:gd name="T33" fmla="*/ 704 h 711"/>
              <a:gd name="T34" fmla="*/ 156 w 703"/>
              <a:gd name="T35" fmla="*/ 704 h 711"/>
              <a:gd name="T36" fmla="*/ 548 w 703"/>
              <a:gd name="T37" fmla="*/ 454 h 711"/>
              <a:gd name="T38" fmla="*/ 555 w 703"/>
              <a:gd name="T39" fmla="*/ 711 h 711"/>
              <a:gd name="T40" fmla="*/ 562 w 703"/>
              <a:gd name="T41" fmla="*/ 518 h 711"/>
              <a:gd name="T42" fmla="*/ 642 w 703"/>
              <a:gd name="T43" fmla="*/ 515 h 711"/>
              <a:gd name="T44" fmla="*/ 702 w 703"/>
              <a:gd name="T45" fmla="*/ 396 h 711"/>
              <a:gd name="T46" fmla="*/ 703 w 703"/>
              <a:gd name="T47" fmla="*/ 395 h 711"/>
              <a:gd name="T48" fmla="*/ 525 w 703"/>
              <a:gd name="T49" fmla="*/ 202 h 711"/>
              <a:gd name="T50" fmla="*/ 585 w 703"/>
              <a:gd name="T51" fmla="*/ 202 h 711"/>
              <a:gd name="T52" fmla="*/ 275 w 703"/>
              <a:gd name="T53" fmla="*/ 106 h 711"/>
              <a:gd name="T54" fmla="*/ 435 w 703"/>
              <a:gd name="T55" fmla="*/ 106 h 711"/>
              <a:gd name="T56" fmla="*/ 389 w 703"/>
              <a:gd name="T57" fmla="*/ 197 h 711"/>
              <a:gd name="T58" fmla="*/ 275 w 703"/>
              <a:gd name="T59" fmla="*/ 106 h 711"/>
              <a:gd name="T60" fmla="*/ 318 w 703"/>
              <a:gd name="T61" fmla="*/ 258 h 711"/>
              <a:gd name="T62" fmla="*/ 355 w 703"/>
              <a:gd name="T63" fmla="*/ 220 h 711"/>
              <a:gd name="T64" fmla="*/ 387 w 703"/>
              <a:gd name="T65" fmla="*/ 258 h 711"/>
              <a:gd name="T66" fmla="*/ 523 w 703"/>
              <a:gd name="T67" fmla="*/ 325 h 711"/>
              <a:gd name="T68" fmla="*/ 288 w 703"/>
              <a:gd name="T69" fmla="*/ 271 h 711"/>
              <a:gd name="T70" fmla="*/ 689 w 703"/>
              <a:gd name="T71" fmla="*/ 339 h 711"/>
              <a:gd name="T72" fmla="*/ 14 w 703"/>
              <a:gd name="T73" fmla="*/ 386 h 711"/>
              <a:gd name="T74" fmla="*/ 631 w 703"/>
              <a:gd name="T75" fmla="*/ 504 h 711"/>
              <a:gd name="T76" fmla="*/ 562 w 703"/>
              <a:gd name="T77" fmla="*/ 447 h 711"/>
              <a:gd name="T78" fmla="*/ 149 w 703"/>
              <a:gd name="T79" fmla="*/ 440 h 711"/>
              <a:gd name="T80" fmla="*/ 142 w 703"/>
              <a:gd name="T81" fmla="*/ 504 h 711"/>
              <a:gd name="T82" fmla="*/ 19 w 703"/>
              <a:gd name="T83" fmla="*/ 400 h 711"/>
              <a:gd name="T84" fmla="*/ 631 w 703"/>
              <a:gd name="T85" fmla="*/ 504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3" h="711">
                <a:moveTo>
                  <a:pt x="703" y="395"/>
                </a:moveTo>
                <a:cubicBezTo>
                  <a:pt x="703" y="394"/>
                  <a:pt x="703" y="394"/>
                  <a:pt x="703" y="393"/>
                </a:cubicBezTo>
                <a:cubicBezTo>
                  <a:pt x="703" y="332"/>
                  <a:pt x="703" y="332"/>
                  <a:pt x="703" y="332"/>
                </a:cubicBezTo>
                <a:cubicBezTo>
                  <a:pt x="703" y="328"/>
                  <a:pt x="700" y="325"/>
                  <a:pt x="696" y="325"/>
                </a:cubicBezTo>
                <a:cubicBezTo>
                  <a:pt x="658" y="325"/>
                  <a:pt x="658" y="325"/>
                  <a:pt x="658" y="325"/>
                </a:cubicBezTo>
                <a:cubicBezTo>
                  <a:pt x="656" y="274"/>
                  <a:pt x="626" y="232"/>
                  <a:pt x="596" y="218"/>
                </a:cubicBezTo>
                <a:cubicBezTo>
                  <a:pt x="598" y="213"/>
                  <a:pt x="599" y="208"/>
                  <a:pt x="599" y="202"/>
                </a:cubicBezTo>
                <a:cubicBezTo>
                  <a:pt x="599" y="178"/>
                  <a:pt x="579" y="158"/>
                  <a:pt x="555" y="158"/>
                </a:cubicBezTo>
                <a:cubicBezTo>
                  <a:pt x="530" y="158"/>
                  <a:pt x="511" y="178"/>
                  <a:pt x="511" y="202"/>
                </a:cubicBezTo>
                <a:cubicBezTo>
                  <a:pt x="511" y="226"/>
                  <a:pt x="530" y="246"/>
                  <a:pt x="555" y="246"/>
                </a:cubicBezTo>
                <a:cubicBezTo>
                  <a:pt x="568" y="246"/>
                  <a:pt x="580" y="240"/>
                  <a:pt x="589" y="230"/>
                </a:cubicBezTo>
                <a:cubicBezTo>
                  <a:pt x="616" y="242"/>
                  <a:pt x="642" y="278"/>
                  <a:pt x="644" y="325"/>
                </a:cubicBezTo>
                <a:cubicBezTo>
                  <a:pt x="537" y="325"/>
                  <a:pt x="537" y="325"/>
                  <a:pt x="537" y="325"/>
                </a:cubicBezTo>
                <a:cubicBezTo>
                  <a:pt x="524" y="276"/>
                  <a:pt x="457" y="264"/>
                  <a:pt x="420" y="257"/>
                </a:cubicBezTo>
                <a:cubicBezTo>
                  <a:pt x="413" y="256"/>
                  <a:pt x="404" y="254"/>
                  <a:pt x="400" y="253"/>
                </a:cubicBezTo>
                <a:cubicBezTo>
                  <a:pt x="399" y="244"/>
                  <a:pt x="400" y="222"/>
                  <a:pt x="400" y="206"/>
                </a:cubicBezTo>
                <a:cubicBezTo>
                  <a:pt x="430" y="187"/>
                  <a:pt x="449" y="149"/>
                  <a:pt x="449" y="106"/>
                </a:cubicBezTo>
                <a:cubicBezTo>
                  <a:pt x="449" y="45"/>
                  <a:pt x="409" y="0"/>
                  <a:pt x="355" y="0"/>
                </a:cubicBezTo>
                <a:cubicBezTo>
                  <a:pt x="302" y="0"/>
                  <a:pt x="261" y="45"/>
                  <a:pt x="261" y="106"/>
                </a:cubicBezTo>
                <a:cubicBezTo>
                  <a:pt x="261" y="147"/>
                  <a:pt x="279" y="182"/>
                  <a:pt x="305" y="202"/>
                </a:cubicBezTo>
                <a:cubicBezTo>
                  <a:pt x="306" y="218"/>
                  <a:pt x="306" y="243"/>
                  <a:pt x="305" y="253"/>
                </a:cubicBezTo>
                <a:cubicBezTo>
                  <a:pt x="301" y="254"/>
                  <a:pt x="293" y="256"/>
                  <a:pt x="285" y="257"/>
                </a:cubicBezTo>
                <a:cubicBezTo>
                  <a:pt x="248" y="264"/>
                  <a:pt x="182" y="276"/>
                  <a:pt x="168" y="325"/>
                </a:cubicBezTo>
                <a:cubicBezTo>
                  <a:pt x="7" y="325"/>
                  <a:pt x="7" y="325"/>
                  <a:pt x="7" y="325"/>
                </a:cubicBezTo>
                <a:cubicBezTo>
                  <a:pt x="3" y="325"/>
                  <a:pt x="0" y="328"/>
                  <a:pt x="0" y="332"/>
                </a:cubicBezTo>
                <a:cubicBezTo>
                  <a:pt x="0" y="393"/>
                  <a:pt x="0" y="393"/>
                  <a:pt x="0" y="393"/>
                </a:cubicBezTo>
                <a:cubicBezTo>
                  <a:pt x="0" y="394"/>
                  <a:pt x="0" y="394"/>
                  <a:pt x="0" y="395"/>
                </a:cubicBezTo>
                <a:cubicBezTo>
                  <a:pt x="0" y="395"/>
                  <a:pt x="0" y="395"/>
                  <a:pt x="0" y="395"/>
                </a:cubicBezTo>
                <a:cubicBezTo>
                  <a:pt x="1" y="396"/>
                  <a:pt x="1" y="396"/>
                  <a:pt x="1" y="396"/>
                </a:cubicBezTo>
                <a:cubicBezTo>
                  <a:pt x="1" y="397"/>
                  <a:pt x="1" y="397"/>
                  <a:pt x="1" y="397"/>
                </a:cubicBezTo>
                <a:cubicBezTo>
                  <a:pt x="62" y="515"/>
                  <a:pt x="62" y="515"/>
                  <a:pt x="62" y="515"/>
                </a:cubicBezTo>
                <a:cubicBezTo>
                  <a:pt x="63" y="517"/>
                  <a:pt x="65" y="518"/>
                  <a:pt x="68" y="518"/>
                </a:cubicBezTo>
                <a:cubicBezTo>
                  <a:pt x="142" y="518"/>
                  <a:pt x="142" y="518"/>
                  <a:pt x="142" y="518"/>
                </a:cubicBezTo>
                <a:cubicBezTo>
                  <a:pt x="142" y="704"/>
                  <a:pt x="142" y="704"/>
                  <a:pt x="142" y="704"/>
                </a:cubicBezTo>
                <a:cubicBezTo>
                  <a:pt x="142" y="708"/>
                  <a:pt x="145" y="711"/>
                  <a:pt x="149" y="711"/>
                </a:cubicBezTo>
                <a:cubicBezTo>
                  <a:pt x="153" y="711"/>
                  <a:pt x="156" y="708"/>
                  <a:pt x="156" y="704"/>
                </a:cubicBezTo>
                <a:cubicBezTo>
                  <a:pt x="156" y="454"/>
                  <a:pt x="156" y="454"/>
                  <a:pt x="156" y="454"/>
                </a:cubicBezTo>
                <a:cubicBezTo>
                  <a:pt x="548" y="454"/>
                  <a:pt x="548" y="454"/>
                  <a:pt x="548" y="454"/>
                </a:cubicBezTo>
                <a:cubicBezTo>
                  <a:pt x="548" y="704"/>
                  <a:pt x="548" y="704"/>
                  <a:pt x="548" y="704"/>
                </a:cubicBezTo>
                <a:cubicBezTo>
                  <a:pt x="548" y="708"/>
                  <a:pt x="551" y="711"/>
                  <a:pt x="555" y="711"/>
                </a:cubicBezTo>
                <a:cubicBezTo>
                  <a:pt x="559" y="711"/>
                  <a:pt x="562" y="708"/>
                  <a:pt x="562" y="704"/>
                </a:cubicBezTo>
                <a:cubicBezTo>
                  <a:pt x="562" y="518"/>
                  <a:pt x="562" y="518"/>
                  <a:pt x="562" y="518"/>
                </a:cubicBezTo>
                <a:cubicBezTo>
                  <a:pt x="635" y="518"/>
                  <a:pt x="635" y="518"/>
                  <a:pt x="635" y="518"/>
                </a:cubicBezTo>
                <a:cubicBezTo>
                  <a:pt x="638" y="518"/>
                  <a:pt x="640" y="517"/>
                  <a:pt x="642" y="515"/>
                </a:cubicBezTo>
                <a:cubicBezTo>
                  <a:pt x="702" y="397"/>
                  <a:pt x="702" y="397"/>
                  <a:pt x="702" y="397"/>
                </a:cubicBezTo>
                <a:cubicBezTo>
                  <a:pt x="702" y="397"/>
                  <a:pt x="702" y="397"/>
                  <a:pt x="702" y="396"/>
                </a:cubicBezTo>
                <a:cubicBezTo>
                  <a:pt x="703" y="396"/>
                  <a:pt x="703" y="396"/>
                  <a:pt x="703" y="395"/>
                </a:cubicBezTo>
                <a:cubicBezTo>
                  <a:pt x="703" y="395"/>
                  <a:pt x="703" y="395"/>
                  <a:pt x="703" y="395"/>
                </a:cubicBezTo>
                <a:close/>
                <a:moveTo>
                  <a:pt x="555" y="232"/>
                </a:moveTo>
                <a:cubicBezTo>
                  <a:pt x="538" y="232"/>
                  <a:pt x="525" y="218"/>
                  <a:pt x="525" y="202"/>
                </a:cubicBezTo>
                <a:cubicBezTo>
                  <a:pt x="525" y="185"/>
                  <a:pt x="538" y="172"/>
                  <a:pt x="555" y="172"/>
                </a:cubicBezTo>
                <a:cubicBezTo>
                  <a:pt x="571" y="172"/>
                  <a:pt x="585" y="185"/>
                  <a:pt x="585" y="202"/>
                </a:cubicBezTo>
                <a:cubicBezTo>
                  <a:pt x="585" y="218"/>
                  <a:pt x="571" y="232"/>
                  <a:pt x="555" y="232"/>
                </a:cubicBezTo>
                <a:close/>
                <a:moveTo>
                  <a:pt x="275" y="106"/>
                </a:moveTo>
                <a:cubicBezTo>
                  <a:pt x="275" y="53"/>
                  <a:pt x="310" y="14"/>
                  <a:pt x="355" y="14"/>
                </a:cubicBezTo>
                <a:cubicBezTo>
                  <a:pt x="401" y="14"/>
                  <a:pt x="435" y="53"/>
                  <a:pt x="435" y="106"/>
                </a:cubicBezTo>
                <a:cubicBezTo>
                  <a:pt x="435" y="145"/>
                  <a:pt x="418" y="179"/>
                  <a:pt x="392" y="195"/>
                </a:cubicBezTo>
                <a:cubicBezTo>
                  <a:pt x="390" y="195"/>
                  <a:pt x="389" y="196"/>
                  <a:pt x="389" y="197"/>
                </a:cubicBezTo>
                <a:cubicBezTo>
                  <a:pt x="378" y="203"/>
                  <a:pt x="367" y="206"/>
                  <a:pt x="355" y="206"/>
                </a:cubicBezTo>
                <a:cubicBezTo>
                  <a:pt x="311" y="206"/>
                  <a:pt x="275" y="161"/>
                  <a:pt x="275" y="106"/>
                </a:cubicBezTo>
                <a:close/>
                <a:moveTo>
                  <a:pt x="288" y="271"/>
                </a:moveTo>
                <a:cubicBezTo>
                  <a:pt x="308" y="267"/>
                  <a:pt x="317" y="266"/>
                  <a:pt x="318" y="258"/>
                </a:cubicBezTo>
                <a:cubicBezTo>
                  <a:pt x="320" y="250"/>
                  <a:pt x="320" y="226"/>
                  <a:pt x="319" y="211"/>
                </a:cubicBezTo>
                <a:cubicBezTo>
                  <a:pt x="330" y="217"/>
                  <a:pt x="342" y="220"/>
                  <a:pt x="355" y="220"/>
                </a:cubicBezTo>
                <a:cubicBezTo>
                  <a:pt x="366" y="220"/>
                  <a:pt x="376" y="218"/>
                  <a:pt x="386" y="214"/>
                </a:cubicBezTo>
                <a:cubicBezTo>
                  <a:pt x="386" y="228"/>
                  <a:pt x="385" y="251"/>
                  <a:pt x="387" y="258"/>
                </a:cubicBezTo>
                <a:cubicBezTo>
                  <a:pt x="389" y="266"/>
                  <a:pt x="397" y="267"/>
                  <a:pt x="418" y="271"/>
                </a:cubicBezTo>
                <a:cubicBezTo>
                  <a:pt x="452" y="277"/>
                  <a:pt x="509" y="288"/>
                  <a:pt x="523" y="325"/>
                </a:cubicBezTo>
                <a:cubicBezTo>
                  <a:pt x="183" y="325"/>
                  <a:pt x="183" y="325"/>
                  <a:pt x="183" y="325"/>
                </a:cubicBezTo>
                <a:cubicBezTo>
                  <a:pt x="197" y="288"/>
                  <a:pt x="253" y="277"/>
                  <a:pt x="288" y="271"/>
                </a:cubicBezTo>
                <a:close/>
                <a:moveTo>
                  <a:pt x="14" y="339"/>
                </a:moveTo>
                <a:cubicBezTo>
                  <a:pt x="689" y="339"/>
                  <a:pt x="689" y="339"/>
                  <a:pt x="689" y="339"/>
                </a:cubicBezTo>
                <a:cubicBezTo>
                  <a:pt x="689" y="386"/>
                  <a:pt x="689" y="386"/>
                  <a:pt x="689" y="386"/>
                </a:cubicBezTo>
                <a:cubicBezTo>
                  <a:pt x="14" y="386"/>
                  <a:pt x="14" y="386"/>
                  <a:pt x="14" y="386"/>
                </a:cubicBezTo>
                <a:lnTo>
                  <a:pt x="14" y="339"/>
                </a:lnTo>
                <a:close/>
                <a:moveTo>
                  <a:pt x="631" y="504"/>
                </a:moveTo>
                <a:cubicBezTo>
                  <a:pt x="562" y="504"/>
                  <a:pt x="562" y="504"/>
                  <a:pt x="562" y="504"/>
                </a:cubicBezTo>
                <a:cubicBezTo>
                  <a:pt x="562" y="447"/>
                  <a:pt x="562" y="447"/>
                  <a:pt x="562" y="447"/>
                </a:cubicBezTo>
                <a:cubicBezTo>
                  <a:pt x="562" y="443"/>
                  <a:pt x="559" y="440"/>
                  <a:pt x="555" y="440"/>
                </a:cubicBezTo>
                <a:cubicBezTo>
                  <a:pt x="149" y="440"/>
                  <a:pt x="149" y="440"/>
                  <a:pt x="149" y="440"/>
                </a:cubicBezTo>
                <a:cubicBezTo>
                  <a:pt x="145" y="440"/>
                  <a:pt x="142" y="443"/>
                  <a:pt x="142" y="447"/>
                </a:cubicBezTo>
                <a:cubicBezTo>
                  <a:pt x="142" y="504"/>
                  <a:pt x="142" y="504"/>
                  <a:pt x="142" y="504"/>
                </a:cubicBezTo>
                <a:cubicBezTo>
                  <a:pt x="72" y="504"/>
                  <a:pt x="72" y="504"/>
                  <a:pt x="72" y="504"/>
                </a:cubicBezTo>
                <a:cubicBezTo>
                  <a:pt x="19" y="400"/>
                  <a:pt x="19" y="400"/>
                  <a:pt x="19" y="400"/>
                </a:cubicBezTo>
                <a:cubicBezTo>
                  <a:pt x="685" y="400"/>
                  <a:pt x="685" y="400"/>
                  <a:pt x="685" y="400"/>
                </a:cubicBezTo>
                <a:lnTo>
                  <a:pt x="631" y="504"/>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121"/>
          <p:cNvSpPr>
            <a:spLocks noEditPoints="1"/>
          </p:cNvSpPr>
          <p:nvPr/>
        </p:nvSpPr>
        <p:spPr bwMode="auto">
          <a:xfrm>
            <a:off x="7555212" y="2604716"/>
            <a:ext cx="536698" cy="437091"/>
          </a:xfrm>
          <a:custGeom>
            <a:avLst/>
            <a:gdLst>
              <a:gd name="T0" fmla="*/ 333 w 703"/>
              <a:gd name="T1" fmla="*/ 406 h 572"/>
              <a:gd name="T2" fmla="*/ 198 w 703"/>
              <a:gd name="T3" fmla="*/ 553 h 572"/>
              <a:gd name="T4" fmla="*/ 157 w 703"/>
              <a:gd name="T5" fmla="*/ 568 h 572"/>
              <a:gd name="T6" fmla="*/ 79 w 703"/>
              <a:gd name="T7" fmla="*/ 460 h 572"/>
              <a:gd name="T8" fmla="*/ 207 w 703"/>
              <a:gd name="T9" fmla="*/ 350 h 572"/>
              <a:gd name="T10" fmla="*/ 112 w 703"/>
              <a:gd name="T11" fmla="*/ 218 h 572"/>
              <a:gd name="T12" fmla="*/ 17 w 703"/>
              <a:gd name="T13" fmla="*/ 75 h 572"/>
              <a:gd name="T14" fmla="*/ 82 w 703"/>
              <a:gd name="T15" fmla="*/ 129 h 572"/>
              <a:gd name="T16" fmla="*/ 76 w 703"/>
              <a:gd name="T17" fmla="*/ 24 h 572"/>
              <a:gd name="T18" fmla="*/ 112 w 703"/>
              <a:gd name="T19" fmla="*/ 8 h 572"/>
              <a:gd name="T20" fmla="*/ 317 w 703"/>
              <a:gd name="T21" fmla="*/ 245 h 572"/>
              <a:gd name="T22" fmla="*/ 381 w 703"/>
              <a:gd name="T23" fmla="*/ 208 h 572"/>
              <a:gd name="T24" fmla="*/ 400 w 703"/>
              <a:gd name="T25" fmla="*/ 75 h 572"/>
              <a:gd name="T26" fmla="*/ 300 w 703"/>
              <a:gd name="T27" fmla="*/ 32 h 572"/>
              <a:gd name="T28" fmla="*/ 563 w 703"/>
              <a:gd name="T29" fmla="*/ 80 h 572"/>
              <a:gd name="T30" fmla="*/ 609 w 703"/>
              <a:gd name="T31" fmla="*/ 172 h 572"/>
              <a:gd name="T32" fmla="*/ 695 w 703"/>
              <a:gd name="T33" fmla="*/ 219 h 572"/>
              <a:gd name="T34" fmla="*/ 611 w 703"/>
              <a:gd name="T35" fmla="*/ 324 h 572"/>
              <a:gd name="T36" fmla="*/ 557 w 703"/>
              <a:gd name="T37" fmla="*/ 265 h 572"/>
              <a:gd name="T38" fmla="*/ 439 w 703"/>
              <a:gd name="T39" fmla="*/ 265 h 572"/>
              <a:gd name="T40" fmla="*/ 402 w 703"/>
              <a:gd name="T41" fmla="*/ 330 h 572"/>
              <a:gd name="T42" fmla="*/ 555 w 703"/>
              <a:gd name="T43" fmla="*/ 556 h 572"/>
              <a:gd name="T44" fmla="*/ 338 w 703"/>
              <a:gd name="T45" fmla="*/ 392 h 572"/>
              <a:gd name="T46" fmla="*/ 545 w 703"/>
              <a:gd name="T47" fmla="*/ 546 h 572"/>
              <a:gd name="T48" fmla="*/ 387 w 703"/>
              <a:gd name="T49" fmla="*/ 336 h 572"/>
              <a:gd name="T50" fmla="*/ 425 w 703"/>
              <a:gd name="T51" fmla="*/ 276 h 572"/>
              <a:gd name="T52" fmla="*/ 423 w 703"/>
              <a:gd name="T53" fmla="*/ 265 h 572"/>
              <a:gd name="T54" fmla="*/ 560 w 703"/>
              <a:gd name="T55" fmla="*/ 217 h 572"/>
              <a:gd name="T56" fmla="*/ 606 w 703"/>
              <a:gd name="T57" fmla="*/ 308 h 572"/>
              <a:gd name="T58" fmla="*/ 685 w 703"/>
              <a:gd name="T59" fmla="*/ 229 h 572"/>
              <a:gd name="T60" fmla="*/ 644 w 703"/>
              <a:gd name="T61" fmla="*/ 193 h 572"/>
              <a:gd name="T62" fmla="*/ 594 w 703"/>
              <a:gd name="T63" fmla="*/ 142 h 572"/>
              <a:gd name="T64" fmla="*/ 314 w 703"/>
              <a:gd name="T65" fmla="*/ 28 h 572"/>
              <a:gd name="T66" fmla="*/ 324 w 703"/>
              <a:gd name="T67" fmla="*/ 29 h 572"/>
              <a:gd name="T68" fmla="*/ 414 w 703"/>
              <a:gd name="T69" fmla="*/ 195 h 572"/>
              <a:gd name="T70" fmla="*/ 377 w 703"/>
              <a:gd name="T71" fmla="*/ 222 h 572"/>
              <a:gd name="T72" fmla="*/ 359 w 703"/>
              <a:gd name="T73" fmla="*/ 230 h 572"/>
              <a:gd name="T74" fmla="*/ 200 w 703"/>
              <a:gd name="T75" fmla="*/ 148 h 572"/>
              <a:gd name="T76" fmla="*/ 112 w 703"/>
              <a:gd name="T77" fmla="*/ 22 h 572"/>
              <a:gd name="T78" fmla="*/ 131 w 703"/>
              <a:gd name="T79" fmla="*/ 132 h 572"/>
              <a:gd name="T80" fmla="*/ 22 w 703"/>
              <a:gd name="T81" fmla="*/ 95 h 572"/>
              <a:gd name="T82" fmla="*/ 140 w 703"/>
              <a:gd name="T83" fmla="*/ 199 h 572"/>
              <a:gd name="T84" fmla="*/ 255 w 703"/>
              <a:gd name="T85" fmla="*/ 318 h 572"/>
              <a:gd name="T86" fmla="*/ 98 w 703"/>
              <a:gd name="T87" fmla="*/ 464 h 572"/>
              <a:gd name="T88" fmla="*/ 142 w 703"/>
              <a:gd name="T89" fmla="*/ 533 h 572"/>
              <a:gd name="T90" fmla="*/ 178 w 703"/>
              <a:gd name="T91" fmla="*/ 557 h 572"/>
              <a:gd name="T92" fmla="*/ 299 w 703"/>
              <a:gd name="T93" fmla="*/ 417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3" h="572">
                <a:moveTo>
                  <a:pt x="518" y="572"/>
                </a:moveTo>
                <a:cubicBezTo>
                  <a:pt x="505" y="572"/>
                  <a:pt x="494" y="568"/>
                  <a:pt x="486" y="559"/>
                </a:cubicBezTo>
                <a:cubicBezTo>
                  <a:pt x="333" y="406"/>
                  <a:pt x="333" y="406"/>
                  <a:pt x="333" y="406"/>
                </a:cubicBezTo>
                <a:cubicBezTo>
                  <a:pt x="324" y="414"/>
                  <a:pt x="316" y="421"/>
                  <a:pt x="308" y="428"/>
                </a:cubicBezTo>
                <a:cubicBezTo>
                  <a:pt x="296" y="438"/>
                  <a:pt x="285" y="448"/>
                  <a:pt x="272" y="461"/>
                </a:cubicBezTo>
                <a:cubicBezTo>
                  <a:pt x="252" y="481"/>
                  <a:pt x="216" y="530"/>
                  <a:pt x="198" y="553"/>
                </a:cubicBezTo>
                <a:cubicBezTo>
                  <a:pt x="190" y="565"/>
                  <a:pt x="188" y="567"/>
                  <a:pt x="187" y="568"/>
                </a:cubicBezTo>
                <a:cubicBezTo>
                  <a:pt x="184" y="571"/>
                  <a:pt x="177" y="572"/>
                  <a:pt x="172" y="572"/>
                </a:cubicBezTo>
                <a:cubicBezTo>
                  <a:pt x="167" y="572"/>
                  <a:pt x="160" y="571"/>
                  <a:pt x="157" y="568"/>
                </a:cubicBezTo>
                <a:cubicBezTo>
                  <a:pt x="155" y="566"/>
                  <a:pt x="145" y="556"/>
                  <a:pt x="132" y="543"/>
                </a:cubicBezTo>
                <a:cubicBezTo>
                  <a:pt x="132" y="543"/>
                  <a:pt x="83" y="494"/>
                  <a:pt x="79" y="490"/>
                </a:cubicBezTo>
                <a:cubicBezTo>
                  <a:pt x="74" y="484"/>
                  <a:pt x="73" y="466"/>
                  <a:pt x="79" y="460"/>
                </a:cubicBezTo>
                <a:cubicBezTo>
                  <a:pt x="80" y="459"/>
                  <a:pt x="82" y="457"/>
                  <a:pt x="90" y="452"/>
                </a:cubicBezTo>
                <a:cubicBezTo>
                  <a:pt x="108" y="441"/>
                  <a:pt x="144" y="418"/>
                  <a:pt x="163" y="398"/>
                </a:cubicBezTo>
                <a:cubicBezTo>
                  <a:pt x="176" y="385"/>
                  <a:pt x="191" y="368"/>
                  <a:pt x="207" y="350"/>
                </a:cubicBezTo>
                <a:cubicBezTo>
                  <a:pt x="218" y="338"/>
                  <a:pt x="229" y="325"/>
                  <a:pt x="240" y="314"/>
                </a:cubicBezTo>
                <a:cubicBezTo>
                  <a:pt x="140" y="214"/>
                  <a:pt x="140" y="214"/>
                  <a:pt x="140" y="214"/>
                </a:cubicBezTo>
                <a:cubicBezTo>
                  <a:pt x="131" y="216"/>
                  <a:pt x="121" y="218"/>
                  <a:pt x="112" y="218"/>
                </a:cubicBezTo>
                <a:cubicBezTo>
                  <a:pt x="84" y="218"/>
                  <a:pt x="57" y="207"/>
                  <a:pt x="37" y="187"/>
                </a:cubicBezTo>
                <a:cubicBezTo>
                  <a:pt x="9" y="159"/>
                  <a:pt x="0" y="118"/>
                  <a:pt x="12" y="80"/>
                </a:cubicBezTo>
                <a:cubicBezTo>
                  <a:pt x="13" y="77"/>
                  <a:pt x="15" y="76"/>
                  <a:pt x="17" y="75"/>
                </a:cubicBezTo>
                <a:cubicBezTo>
                  <a:pt x="19" y="74"/>
                  <a:pt x="22" y="75"/>
                  <a:pt x="24" y="77"/>
                </a:cubicBezTo>
                <a:cubicBezTo>
                  <a:pt x="75" y="128"/>
                  <a:pt x="75" y="128"/>
                  <a:pt x="75" y="128"/>
                </a:cubicBezTo>
                <a:cubicBezTo>
                  <a:pt x="76" y="129"/>
                  <a:pt x="78" y="129"/>
                  <a:pt x="82" y="129"/>
                </a:cubicBezTo>
                <a:cubicBezTo>
                  <a:pt x="96" y="129"/>
                  <a:pt x="117" y="125"/>
                  <a:pt x="121" y="122"/>
                </a:cubicBezTo>
                <a:cubicBezTo>
                  <a:pt x="125" y="115"/>
                  <a:pt x="129" y="83"/>
                  <a:pt x="127" y="76"/>
                </a:cubicBezTo>
                <a:cubicBezTo>
                  <a:pt x="76" y="24"/>
                  <a:pt x="76" y="24"/>
                  <a:pt x="76" y="24"/>
                </a:cubicBezTo>
                <a:cubicBezTo>
                  <a:pt x="74" y="23"/>
                  <a:pt x="74" y="20"/>
                  <a:pt x="74" y="18"/>
                </a:cubicBezTo>
                <a:cubicBezTo>
                  <a:pt x="75" y="15"/>
                  <a:pt x="77" y="14"/>
                  <a:pt x="79" y="13"/>
                </a:cubicBezTo>
                <a:cubicBezTo>
                  <a:pt x="89" y="9"/>
                  <a:pt x="101" y="8"/>
                  <a:pt x="112" y="8"/>
                </a:cubicBezTo>
                <a:cubicBezTo>
                  <a:pt x="140" y="8"/>
                  <a:pt x="166" y="18"/>
                  <a:pt x="186" y="38"/>
                </a:cubicBezTo>
                <a:cubicBezTo>
                  <a:pt x="213" y="65"/>
                  <a:pt x="223" y="104"/>
                  <a:pt x="213" y="141"/>
                </a:cubicBezTo>
                <a:cubicBezTo>
                  <a:pt x="317" y="245"/>
                  <a:pt x="317" y="245"/>
                  <a:pt x="317" y="245"/>
                </a:cubicBezTo>
                <a:cubicBezTo>
                  <a:pt x="330" y="235"/>
                  <a:pt x="342" y="226"/>
                  <a:pt x="351" y="219"/>
                </a:cubicBezTo>
                <a:cubicBezTo>
                  <a:pt x="356" y="215"/>
                  <a:pt x="360" y="212"/>
                  <a:pt x="362" y="211"/>
                </a:cubicBezTo>
                <a:cubicBezTo>
                  <a:pt x="368" y="206"/>
                  <a:pt x="375" y="205"/>
                  <a:pt x="381" y="208"/>
                </a:cubicBezTo>
                <a:cubicBezTo>
                  <a:pt x="387" y="203"/>
                  <a:pt x="387" y="203"/>
                  <a:pt x="387" y="203"/>
                </a:cubicBezTo>
                <a:cubicBezTo>
                  <a:pt x="404" y="185"/>
                  <a:pt x="404" y="185"/>
                  <a:pt x="404" y="185"/>
                </a:cubicBezTo>
                <a:cubicBezTo>
                  <a:pt x="424" y="165"/>
                  <a:pt x="450" y="125"/>
                  <a:pt x="400" y="75"/>
                </a:cubicBezTo>
                <a:cubicBezTo>
                  <a:pt x="369" y="45"/>
                  <a:pt x="332" y="43"/>
                  <a:pt x="324" y="43"/>
                </a:cubicBezTo>
                <a:cubicBezTo>
                  <a:pt x="321" y="43"/>
                  <a:pt x="319" y="43"/>
                  <a:pt x="318" y="43"/>
                </a:cubicBezTo>
                <a:cubicBezTo>
                  <a:pt x="310" y="45"/>
                  <a:pt x="302" y="40"/>
                  <a:pt x="300" y="32"/>
                </a:cubicBezTo>
                <a:cubicBezTo>
                  <a:pt x="299" y="25"/>
                  <a:pt x="301" y="19"/>
                  <a:pt x="307" y="16"/>
                </a:cubicBezTo>
                <a:cubicBezTo>
                  <a:pt x="325" y="6"/>
                  <a:pt x="354" y="0"/>
                  <a:pt x="383" y="0"/>
                </a:cubicBezTo>
                <a:cubicBezTo>
                  <a:pt x="429" y="0"/>
                  <a:pt x="497" y="14"/>
                  <a:pt x="563" y="80"/>
                </a:cubicBezTo>
                <a:cubicBezTo>
                  <a:pt x="593" y="110"/>
                  <a:pt x="606" y="127"/>
                  <a:pt x="608" y="140"/>
                </a:cubicBezTo>
                <a:cubicBezTo>
                  <a:pt x="609" y="146"/>
                  <a:pt x="608" y="152"/>
                  <a:pt x="608" y="157"/>
                </a:cubicBezTo>
                <a:cubicBezTo>
                  <a:pt x="607" y="164"/>
                  <a:pt x="607" y="169"/>
                  <a:pt x="609" y="172"/>
                </a:cubicBezTo>
                <a:cubicBezTo>
                  <a:pt x="617" y="179"/>
                  <a:pt x="627" y="181"/>
                  <a:pt x="642" y="179"/>
                </a:cubicBezTo>
                <a:cubicBezTo>
                  <a:pt x="649" y="178"/>
                  <a:pt x="657" y="181"/>
                  <a:pt x="662" y="186"/>
                </a:cubicBezTo>
                <a:cubicBezTo>
                  <a:pt x="695" y="219"/>
                  <a:pt x="695" y="219"/>
                  <a:pt x="695" y="219"/>
                </a:cubicBezTo>
                <a:cubicBezTo>
                  <a:pt x="703" y="227"/>
                  <a:pt x="703" y="240"/>
                  <a:pt x="695" y="249"/>
                </a:cubicBezTo>
                <a:cubicBezTo>
                  <a:pt x="626" y="318"/>
                  <a:pt x="626" y="318"/>
                  <a:pt x="626" y="318"/>
                </a:cubicBezTo>
                <a:cubicBezTo>
                  <a:pt x="622" y="322"/>
                  <a:pt x="616" y="324"/>
                  <a:pt x="611" y="324"/>
                </a:cubicBezTo>
                <a:cubicBezTo>
                  <a:pt x="605" y="324"/>
                  <a:pt x="600" y="322"/>
                  <a:pt x="596" y="318"/>
                </a:cubicBezTo>
                <a:cubicBezTo>
                  <a:pt x="563" y="285"/>
                  <a:pt x="563" y="285"/>
                  <a:pt x="563" y="285"/>
                </a:cubicBezTo>
                <a:cubicBezTo>
                  <a:pt x="558" y="280"/>
                  <a:pt x="556" y="273"/>
                  <a:pt x="557" y="265"/>
                </a:cubicBezTo>
                <a:cubicBezTo>
                  <a:pt x="561" y="247"/>
                  <a:pt x="558" y="235"/>
                  <a:pt x="550" y="227"/>
                </a:cubicBezTo>
                <a:cubicBezTo>
                  <a:pt x="537" y="214"/>
                  <a:pt x="528" y="210"/>
                  <a:pt x="512" y="212"/>
                </a:cubicBezTo>
                <a:cubicBezTo>
                  <a:pt x="498" y="214"/>
                  <a:pt x="471" y="234"/>
                  <a:pt x="439" y="265"/>
                </a:cubicBezTo>
                <a:cubicBezTo>
                  <a:pt x="442" y="272"/>
                  <a:pt x="442" y="279"/>
                  <a:pt x="436" y="285"/>
                </a:cubicBezTo>
                <a:cubicBezTo>
                  <a:pt x="435" y="287"/>
                  <a:pt x="432" y="291"/>
                  <a:pt x="428" y="296"/>
                </a:cubicBezTo>
                <a:cubicBezTo>
                  <a:pt x="421" y="305"/>
                  <a:pt x="412" y="317"/>
                  <a:pt x="402" y="330"/>
                </a:cubicBezTo>
                <a:cubicBezTo>
                  <a:pt x="559" y="487"/>
                  <a:pt x="559" y="487"/>
                  <a:pt x="559" y="487"/>
                </a:cubicBezTo>
                <a:cubicBezTo>
                  <a:pt x="567" y="496"/>
                  <a:pt x="572" y="508"/>
                  <a:pt x="571" y="521"/>
                </a:cubicBezTo>
                <a:cubicBezTo>
                  <a:pt x="570" y="534"/>
                  <a:pt x="565" y="546"/>
                  <a:pt x="555" y="556"/>
                </a:cubicBezTo>
                <a:cubicBezTo>
                  <a:pt x="545" y="566"/>
                  <a:pt x="531" y="572"/>
                  <a:pt x="518" y="572"/>
                </a:cubicBezTo>
                <a:close/>
                <a:moveTo>
                  <a:pt x="333" y="390"/>
                </a:moveTo>
                <a:cubicBezTo>
                  <a:pt x="335" y="390"/>
                  <a:pt x="337" y="390"/>
                  <a:pt x="338" y="392"/>
                </a:cubicBezTo>
                <a:cubicBezTo>
                  <a:pt x="496" y="550"/>
                  <a:pt x="496" y="550"/>
                  <a:pt x="496" y="550"/>
                </a:cubicBezTo>
                <a:cubicBezTo>
                  <a:pt x="502" y="555"/>
                  <a:pt x="509" y="558"/>
                  <a:pt x="518" y="558"/>
                </a:cubicBezTo>
                <a:cubicBezTo>
                  <a:pt x="527" y="558"/>
                  <a:pt x="538" y="554"/>
                  <a:pt x="545" y="546"/>
                </a:cubicBezTo>
                <a:cubicBezTo>
                  <a:pt x="552" y="539"/>
                  <a:pt x="557" y="530"/>
                  <a:pt x="557" y="520"/>
                </a:cubicBezTo>
                <a:cubicBezTo>
                  <a:pt x="558" y="511"/>
                  <a:pt x="555" y="503"/>
                  <a:pt x="549" y="497"/>
                </a:cubicBezTo>
                <a:cubicBezTo>
                  <a:pt x="387" y="336"/>
                  <a:pt x="387" y="336"/>
                  <a:pt x="387" y="336"/>
                </a:cubicBezTo>
                <a:cubicBezTo>
                  <a:pt x="385" y="333"/>
                  <a:pt x="385" y="329"/>
                  <a:pt x="387" y="326"/>
                </a:cubicBezTo>
                <a:cubicBezTo>
                  <a:pt x="399" y="312"/>
                  <a:pt x="409" y="297"/>
                  <a:pt x="416" y="288"/>
                </a:cubicBezTo>
                <a:cubicBezTo>
                  <a:pt x="421" y="282"/>
                  <a:pt x="424" y="278"/>
                  <a:pt x="425" y="276"/>
                </a:cubicBezTo>
                <a:cubicBezTo>
                  <a:pt x="428" y="274"/>
                  <a:pt x="428" y="272"/>
                  <a:pt x="425" y="270"/>
                </a:cubicBezTo>
                <a:cubicBezTo>
                  <a:pt x="425" y="270"/>
                  <a:pt x="425" y="269"/>
                  <a:pt x="425" y="269"/>
                </a:cubicBezTo>
                <a:cubicBezTo>
                  <a:pt x="423" y="268"/>
                  <a:pt x="423" y="267"/>
                  <a:pt x="423" y="265"/>
                </a:cubicBezTo>
                <a:cubicBezTo>
                  <a:pt x="422" y="263"/>
                  <a:pt x="423" y="261"/>
                  <a:pt x="425" y="259"/>
                </a:cubicBezTo>
                <a:cubicBezTo>
                  <a:pt x="451" y="233"/>
                  <a:pt x="487" y="201"/>
                  <a:pt x="511" y="198"/>
                </a:cubicBezTo>
                <a:cubicBezTo>
                  <a:pt x="534" y="196"/>
                  <a:pt x="547" y="204"/>
                  <a:pt x="560" y="217"/>
                </a:cubicBezTo>
                <a:cubicBezTo>
                  <a:pt x="571" y="228"/>
                  <a:pt x="575" y="245"/>
                  <a:pt x="571" y="267"/>
                </a:cubicBezTo>
                <a:cubicBezTo>
                  <a:pt x="571" y="269"/>
                  <a:pt x="570" y="273"/>
                  <a:pt x="573" y="275"/>
                </a:cubicBezTo>
                <a:cubicBezTo>
                  <a:pt x="606" y="308"/>
                  <a:pt x="606" y="308"/>
                  <a:pt x="606" y="308"/>
                </a:cubicBezTo>
                <a:cubicBezTo>
                  <a:pt x="608" y="310"/>
                  <a:pt x="613" y="310"/>
                  <a:pt x="616" y="308"/>
                </a:cubicBezTo>
                <a:cubicBezTo>
                  <a:pt x="685" y="239"/>
                  <a:pt x="685" y="239"/>
                  <a:pt x="685" y="239"/>
                </a:cubicBezTo>
                <a:cubicBezTo>
                  <a:pt x="687" y="236"/>
                  <a:pt x="687" y="232"/>
                  <a:pt x="685" y="229"/>
                </a:cubicBezTo>
                <a:cubicBezTo>
                  <a:pt x="652" y="196"/>
                  <a:pt x="652" y="196"/>
                  <a:pt x="652" y="196"/>
                </a:cubicBezTo>
                <a:cubicBezTo>
                  <a:pt x="650" y="194"/>
                  <a:pt x="647" y="193"/>
                  <a:pt x="645" y="193"/>
                </a:cubicBezTo>
                <a:cubicBezTo>
                  <a:pt x="645" y="193"/>
                  <a:pt x="644" y="193"/>
                  <a:pt x="644" y="193"/>
                </a:cubicBezTo>
                <a:cubicBezTo>
                  <a:pt x="624" y="196"/>
                  <a:pt x="610" y="192"/>
                  <a:pt x="600" y="182"/>
                </a:cubicBezTo>
                <a:cubicBezTo>
                  <a:pt x="592" y="174"/>
                  <a:pt x="593" y="164"/>
                  <a:pt x="594" y="155"/>
                </a:cubicBezTo>
                <a:cubicBezTo>
                  <a:pt x="594" y="151"/>
                  <a:pt x="595" y="146"/>
                  <a:pt x="594" y="142"/>
                </a:cubicBezTo>
                <a:cubicBezTo>
                  <a:pt x="592" y="129"/>
                  <a:pt x="563" y="100"/>
                  <a:pt x="553" y="90"/>
                </a:cubicBezTo>
                <a:cubicBezTo>
                  <a:pt x="490" y="27"/>
                  <a:pt x="426" y="14"/>
                  <a:pt x="383" y="14"/>
                </a:cubicBezTo>
                <a:cubicBezTo>
                  <a:pt x="351" y="14"/>
                  <a:pt x="326" y="21"/>
                  <a:pt x="314" y="28"/>
                </a:cubicBezTo>
                <a:cubicBezTo>
                  <a:pt x="314" y="28"/>
                  <a:pt x="314" y="29"/>
                  <a:pt x="314" y="29"/>
                </a:cubicBezTo>
                <a:cubicBezTo>
                  <a:pt x="315" y="30"/>
                  <a:pt x="315" y="30"/>
                  <a:pt x="315" y="30"/>
                </a:cubicBezTo>
                <a:cubicBezTo>
                  <a:pt x="318" y="29"/>
                  <a:pt x="321" y="29"/>
                  <a:pt x="324" y="29"/>
                </a:cubicBezTo>
                <a:cubicBezTo>
                  <a:pt x="333" y="29"/>
                  <a:pt x="375" y="31"/>
                  <a:pt x="410" y="65"/>
                </a:cubicBezTo>
                <a:cubicBezTo>
                  <a:pt x="435" y="90"/>
                  <a:pt x="446" y="116"/>
                  <a:pt x="442" y="143"/>
                </a:cubicBezTo>
                <a:cubicBezTo>
                  <a:pt x="439" y="168"/>
                  <a:pt x="423" y="186"/>
                  <a:pt x="414" y="195"/>
                </a:cubicBezTo>
                <a:cubicBezTo>
                  <a:pt x="396" y="213"/>
                  <a:pt x="396" y="213"/>
                  <a:pt x="396" y="213"/>
                </a:cubicBezTo>
                <a:cubicBezTo>
                  <a:pt x="387" y="222"/>
                  <a:pt x="387" y="222"/>
                  <a:pt x="387" y="222"/>
                </a:cubicBezTo>
                <a:cubicBezTo>
                  <a:pt x="384" y="224"/>
                  <a:pt x="380" y="224"/>
                  <a:pt x="377" y="222"/>
                </a:cubicBezTo>
                <a:cubicBezTo>
                  <a:pt x="376" y="221"/>
                  <a:pt x="375" y="220"/>
                  <a:pt x="374" y="220"/>
                </a:cubicBezTo>
                <a:cubicBezTo>
                  <a:pt x="373" y="220"/>
                  <a:pt x="372" y="220"/>
                  <a:pt x="371" y="222"/>
                </a:cubicBezTo>
                <a:cubicBezTo>
                  <a:pt x="369" y="223"/>
                  <a:pt x="365" y="226"/>
                  <a:pt x="359" y="230"/>
                </a:cubicBezTo>
                <a:cubicBezTo>
                  <a:pt x="350" y="237"/>
                  <a:pt x="336" y="248"/>
                  <a:pt x="321" y="260"/>
                </a:cubicBezTo>
                <a:cubicBezTo>
                  <a:pt x="318" y="262"/>
                  <a:pt x="314" y="262"/>
                  <a:pt x="311" y="260"/>
                </a:cubicBezTo>
                <a:cubicBezTo>
                  <a:pt x="200" y="148"/>
                  <a:pt x="200" y="148"/>
                  <a:pt x="200" y="148"/>
                </a:cubicBezTo>
                <a:cubicBezTo>
                  <a:pt x="198" y="146"/>
                  <a:pt x="197" y="144"/>
                  <a:pt x="198" y="141"/>
                </a:cubicBezTo>
                <a:cubicBezTo>
                  <a:pt x="209" y="108"/>
                  <a:pt x="201" y="73"/>
                  <a:pt x="176" y="48"/>
                </a:cubicBezTo>
                <a:cubicBezTo>
                  <a:pt x="159" y="31"/>
                  <a:pt x="136" y="22"/>
                  <a:pt x="112" y="22"/>
                </a:cubicBezTo>
                <a:cubicBezTo>
                  <a:pt x="106" y="22"/>
                  <a:pt x="100" y="22"/>
                  <a:pt x="95" y="23"/>
                </a:cubicBezTo>
                <a:cubicBezTo>
                  <a:pt x="138" y="66"/>
                  <a:pt x="138" y="66"/>
                  <a:pt x="138" y="66"/>
                </a:cubicBezTo>
                <a:cubicBezTo>
                  <a:pt x="147" y="75"/>
                  <a:pt x="138" y="125"/>
                  <a:pt x="131" y="132"/>
                </a:cubicBezTo>
                <a:cubicBezTo>
                  <a:pt x="124" y="139"/>
                  <a:pt x="95" y="143"/>
                  <a:pt x="82" y="143"/>
                </a:cubicBezTo>
                <a:cubicBezTo>
                  <a:pt x="73" y="143"/>
                  <a:pt x="69" y="142"/>
                  <a:pt x="66" y="139"/>
                </a:cubicBezTo>
                <a:cubicBezTo>
                  <a:pt x="22" y="95"/>
                  <a:pt x="22" y="95"/>
                  <a:pt x="22" y="95"/>
                </a:cubicBezTo>
                <a:cubicBezTo>
                  <a:pt x="17" y="125"/>
                  <a:pt x="26" y="155"/>
                  <a:pt x="47" y="177"/>
                </a:cubicBezTo>
                <a:cubicBezTo>
                  <a:pt x="65" y="194"/>
                  <a:pt x="87" y="204"/>
                  <a:pt x="112" y="204"/>
                </a:cubicBezTo>
                <a:cubicBezTo>
                  <a:pt x="121" y="204"/>
                  <a:pt x="131" y="202"/>
                  <a:pt x="140" y="199"/>
                </a:cubicBezTo>
                <a:cubicBezTo>
                  <a:pt x="143" y="198"/>
                  <a:pt x="145" y="199"/>
                  <a:pt x="147" y="201"/>
                </a:cubicBezTo>
                <a:cubicBezTo>
                  <a:pt x="255" y="308"/>
                  <a:pt x="255" y="308"/>
                  <a:pt x="255" y="308"/>
                </a:cubicBezTo>
                <a:cubicBezTo>
                  <a:pt x="258" y="311"/>
                  <a:pt x="258" y="315"/>
                  <a:pt x="255" y="318"/>
                </a:cubicBezTo>
                <a:cubicBezTo>
                  <a:pt x="243" y="331"/>
                  <a:pt x="230" y="346"/>
                  <a:pt x="217" y="360"/>
                </a:cubicBezTo>
                <a:cubicBezTo>
                  <a:pt x="201" y="378"/>
                  <a:pt x="186" y="395"/>
                  <a:pt x="173" y="408"/>
                </a:cubicBezTo>
                <a:cubicBezTo>
                  <a:pt x="152" y="428"/>
                  <a:pt x="116" y="452"/>
                  <a:pt x="98" y="464"/>
                </a:cubicBezTo>
                <a:cubicBezTo>
                  <a:pt x="95" y="466"/>
                  <a:pt x="91" y="468"/>
                  <a:pt x="89" y="469"/>
                </a:cubicBezTo>
                <a:cubicBezTo>
                  <a:pt x="89" y="472"/>
                  <a:pt x="89" y="479"/>
                  <a:pt x="90" y="481"/>
                </a:cubicBezTo>
                <a:cubicBezTo>
                  <a:pt x="95" y="486"/>
                  <a:pt x="142" y="533"/>
                  <a:pt x="142" y="533"/>
                </a:cubicBezTo>
                <a:cubicBezTo>
                  <a:pt x="154" y="545"/>
                  <a:pt x="164" y="555"/>
                  <a:pt x="166" y="557"/>
                </a:cubicBezTo>
                <a:cubicBezTo>
                  <a:pt x="167" y="558"/>
                  <a:pt x="169" y="558"/>
                  <a:pt x="172" y="558"/>
                </a:cubicBezTo>
                <a:cubicBezTo>
                  <a:pt x="175" y="558"/>
                  <a:pt x="177" y="558"/>
                  <a:pt x="178" y="557"/>
                </a:cubicBezTo>
                <a:cubicBezTo>
                  <a:pt x="179" y="556"/>
                  <a:pt x="183" y="551"/>
                  <a:pt x="187" y="545"/>
                </a:cubicBezTo>
                <a:cubicBezTo>
                  <a:pt x="204" y="521"/>
                  <a:pt x="241" y="472"/>
                  <a:pt x="262" y="451"/>
                </a:cubicBezTo>
                <a:cubicBezTo>
                  <a:pt x="275" y="438"/>
                  <a:pt x="287" y="428"/>
                  <a:pt x="299" y="417"/>
                </a:cubicBezTo>
                <a:cubicBezTo>
                  <a:pt x="309" y="409"/>
                  <a:pt x="318" y="401"/>
                  <a:pt x="329" y="392"/>
                </a:cubicBezTo>
                <a:cubicBezTo>
                  <a:pt x="330" y="390"/>
                  <a:pt x="332" y="390"/>
                  <a:pt x="333" y="39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Title 1"/>
          <p:cNvSpPr txBox="1">
            <a:spLocks/>
          </p:cNvSpPr>
          <p:nvPr/>
        </p:nvSpPr>
        <p:spPr>
          <a:xfrm>
            <a:off x="1875819" y="363792"/>
            <a:ext cx="5700059" cy="423450"/>
          </a:xfrm>
          <a:prstGeom prst="rect">
            <a:avLst/>
          </a:prstGeom>
        </p:spPr>
        <p:txBody>
          <a:bodyPr/>
          <a:lstStyle>
            <a:lvl1pPr algn="ctr" defTabSz="1219170" rtl="0" eaLnBrk="1" latinLnBrk="0" hangingPunct="1">
              <a:lnSpc>
                <a:spcPct val="86000"/>
              </a:lnSpc>
              <a:spcBef>
                <a:spcPct val="0"/>
              </a:spcBef>
              <a:buNone/>
              <a:defRPr sz="2800" kern="800" spc="-53">
                <a:solidFill>
                  <a:schemeClr val="tx1"/>
                </a:solidFill>
                <a:latin typeface="+mj-lt"/>
                <a:ea typeface="+mj-ea"/>
                <a:cs typeface="+mj-cs"/>
              </a:defRPr>
            </a:lvl1pPr>
          </a:lstStyle>
          <a:p>
            <a:pPr defTabSz="914400"/>
            <a:r>
              <a:rPr lang="en-GB" b="1" kern="1200" dirty="0">
                <a:solidFill>
                  <a:schemeClr val="accent3">
                    <a:lumMod val="75000"/>
                  </a:schemeClr>
                </a:solidFill>
                <a:effectLst>
                  <a:outerShdw blurRad="38100" dist="38100" dir="2700000" algn="tl">
                    <a:srgbClr val="000000">
                      <a:alpha val="43137"/>
                    </a:srgbClr>
                  </a:outerShdw>
                </a:effectLst>
                <a:latin typeface="Tw Cen MT" panose="020B0602020104020603" pitchFamily="34" charset="0"/>
                <a:ea typeface="+mn-ea"/>
                <a:cs typeface="+mn-cs"/>
              </a:rPr>
              <a:t>Recent Developments </a:t>
            </a:r>
            <a:endParaRPr lang="en-US" b="1" kern="1200" dirty="0">
              <a:solidFill>
                <a:schemeClr val="accent3">
                  <a:lumMod val="75000"/>
                </a:schemeClr>
              </a:solidFill>
              <a:effectLst>
                <a:outerShdw blurRad="38100" dist="38100" dir="2700000" algn="tl">
                  <a:srgbClr val="000000">
                    <a:alpha val="43137"/>
                  </a:srgbClr>
                </a:outerShdw>
              </a:effectLst>
              <a:latin typeface="Tw Cen MT" panose="020B0602020104020603" pitchFamily="34" charset="0"/>
              <a:ea typeface="+mn-ea"/>
              <a:cs typeface="+mn-cs"/>
            </a:endParaRPr>
          </a:p>
        </p:txBody>
      </p:sp>
    </p:spTree>
    <p:extLst>
      <p:ext uri="{BB962C8B-B14F-4D97-AF65-F5344CB8AC3E}">
        <p14:creationId xmlns:p14="http://schemas.microsoft.com/office/powerpoint/2010/main" xmlns="" val="1208489271"/>
      </p:ext>
    </p:extLst>
  </p:cSld>
  <p:clrMapOvr>
    <a:masterClrMapping/>
  </p:clrMapOvr>
  <mc:AlternateContent xmlns:mc="http://schemas.openxmlformats.org/markup-compatibility/2006">
    <mc:Choice xmlns:p14="http://schemas.microsoft.com/office/powerpoint/2010/main" xmlns=""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75000">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14:bounceEnd="75000">
                                          <p:cBhvr additive="base">
                                            <p:cTn id="7" dur="800" fill="hold"/>
                                            <p:tgtEl>
                                              <p:spTgt spid="20"/>
                                            </p:tgtEl>
                                            <p:attrNameLst>
                                              <p:attrName>ppt_x</p:attrName>
                                            </p:attrNameLst>
                                          </p:cBhvr>
                                          <p:tavLst>
                                            <p:tav tm="0">
                                              <p:val>
                                                <p:strVal val="#ppt_x"/>
                                              </p:val>
                                            </p:tav>
                                            <p:tav tm="100000">
                                              <p:val>
                                                <p:strVal val="#ppt_x"/>
                                              </p:val>
                                            </p:tav>
                                          </p:tavLst>
                                        </p:anim>
                                        <p:anim calcmode="lin" valueType="num" p14:bounceEnd="75000">
                                          <p:cBhvr additive="base">
                                            <p:cTn id="8" dur="800" fill="hold"/>
                                            <p:tgtEl>
                                              <p:spTgt spid="2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75000">
                                      <p:stCondLst>
                                        <p:cond delay="100"/>
                                      </p:stCondLst>
                                      <p:childTnLst>
                                        <p:set>
                                          <p:cBhvr>
                                            <p:cTn id="10" dur="1" fill="hold">
                                              <p:stCondLst>
                                                <p:cond delay="0"/>
                                              </p:stCondLst>
                                            </p:cTn>
                                            <p:tgtEl>
                                              <p:spTgt spid="22"/>
                                            </p:tgtEl>
                                            <p:attrNameLst>
                                              <p:attrName>style.visibility</p:attrName>
                                            </p:attrNameLst>
                                          </p:cBhvr>
                                          <p:to>
                                            <p:strVal val="visible"/>
                                          </p:to>
                                        </p:set>
                                        <p:anim calcmode="lin" valueType="num" p14:bounceEnd="75000">
                                          <p:cBhvr additive="base">
                                            <p:cTn id="11" dur="800" fill="hold"/>
                                            <p:tgtEl>
                                              <p:spTgt spid="22"/>
                                            </p:tgtEl>
                                            <p:attrNameLst>
                                              <p:attrName>ppt_x</p:attrName>
                                            </p:attrNameLst>
                                          </p:cBhvr>
                                          <p:tavLst>
                                            <p:tav tm="0">
                                              <p:val>
                                                <p:strVal val="#ppt_x"/>
                                              </p:val>
                                            </p:tav>
                                            <p:tav tm="100000">
                                              <p:val>
                                                <p:strVal val="#ppt_x"/>
                                              </p:val>
                                            </p:tav>
                                          </p:tavLst>
                                        </p:anim>
                                        <p:anim calcmode="lin" valueType="num" p14:bounceEnd="75000">
                                          <p:cBhvr additive="base">
                                            <p:cTn id="12" dur="800" fill="hold"/>
                                            <p:tgtEl>
                                              <p:spTgt spid="22"/>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14:presetBounceEnd="75000">
                                      <p:stCondLst>
                                        <p:cond delay="200"/>
                                      </p:stCondLst>
                                      <p:childTnLst>
                                        <p:set>
                                          <p:cBhvr>
                                            <p:cTn id="14" dur="1" fill="hold">
                                              <p:stCondLst>
                                                <p:cond delay="0"/>
                                              </p:stCondLst>
                                            </p:cTn>
                                            <p:tgtEl>
                                              <p:spTgt spid="29"/>
                                            </p:tgtEl>
                                            <p:attrNameLst>
                                              <p:attrName>style.visibility</p:attrName>
                                            </p:attrNameLst>
                                          </p:cBhvr>
                                          <p:to>
                                            <p:strVal val="visible"/>
                                          </p:to>
                                        </p:set>
                                        <p:anim calcmode="lin" valueType="num" p14:bounceEnd="75000">
                                          <p:cBhvr additive="base">
                                            <p:cTn id="15" dur="800" fill="hold"/>
                                            <p:tgtEl>
                                              <p:spTgt spid="29"/>
                                            </p:tgtEl>
                                            <p:attrNameLst>
                                              <p:attrName>ppt_x</p:attrName>
                                            </p:attrNameLst>
                                          </p:cBhvr>
                                          <p:tavLst>
                                            <p:tav tm="0">
                                              <p:val>
                                                <p:strVal val="#ppt_x"/>
                                              </p:val>
                                            </p:tav>
                                            <p:tav tm="100000">
                                              <p:val>
                                                <p:strVal val="#ppt_x"/>
                                              </p:val>
                                            </p:tav>
                                          </p:tavLst>
                                        </p:anim>
                                        <p:anim calcmode="lin" valueType="num" p14:bounceEnd="75000">
                                          <p:cBhvr additive="base">
                                            <p:cTn id="16" dur="800" fill="hold"/>
                                            <p:tgtEl>
                                              <p:spTgt spid="29"/>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14:presetBounceEnd="75000">
                                      <p:stCondLst>
                                        <p:cond delay="300"/>
                                      </p:stCondLst>
                                      <p:childTnLst>
                                        <p:set>
                                          <p:cBhvr>
                                            <p:cTn id="18" dur="1" fill="hold">
                                              <p:stCondLst>
                                                <p:cond delay="0"/>
                                              </p:stCondLst>
                                            </p:cTn>
                                            <p:tgtEl>
                                              <p:spTgt spid="31"/>
                                            </p:tgtEl>
                                            <p:attrNameLst>
                                              <p:attrName>style.visibility</p:attrName>
                                            </p:attrNameLst>
                                          </p:cBhvr>
                                          <p:to>
                                            <p:strVal val="visible"/>
                                          </p:to>
                                        </p:set>
                                        <p:anim calcmode="lin" valueType="num" p14:bounceEnd="75000">
                                          <p:cBhvr additive="base">
                                            <p:cTn id="19" dur="800" fill="hold"/>
                                            <p:tgtEl>
                                              <p:spTgt spid="31"/>
                                            </p:tgtEl>
                                            <p:attrNameLst>
                                              <p:attrName>ppt_x</p:attrName>
                                            </p:attrNameLst>
                                          </p:cBhvr>
                                          <p:tavLst>
                                            <p:tav tm="0">
                                              <p:val>
                                                <p:strVal val="#ppt_x"/>
                                              </p:val>
                                            </p:tav>
                                            <p:tav tm="100000">
                                              <p:val>
                                                <p:strVal val="#ppt_x"/>
                                              </p:val>
                                            </p:tav>
                                          </p:tavLst>
                                        </p:anim>
                                        <p:anim calcmode="lin" valueType="num" p14:bounceEnd="75000">
                                          <p:cBhvr additive="base">
                                            <p:cTn id="20" dur="800" fill="hold"/>
                                            <p:tgtEl>
                                              <p:spTgt spid="31"/>
                                            </p:tgtEl>
                                            <p:attrNameLst>
                                              <p:attrName>ppt_y</p:attrName>
                                            </p:attrNameLst>
                                          </p:cBhvr>
                                          <p:tavLst>
                                            <p:tav tm="0">
                                              <p:val>
                                                <p:strVal val="0-#ppt_h/2"/>
                                              </p:val>
                                            </p:tav>
                                            <p:tav tm="100000">
                                              <p:val>
                                                <p:strVal val="#ppt_y"/>
                                              </p:val>
                                            </p:tav>
                                          </p:tavLst>
                                        </p:anim>
                                      </p:childTnLst>
                                    </p:cTn>
                                  </p:par>
                                  <p:par>
                                    <p:cTn id="21" presetID="22" presetClass="entr" presetSubtype="8" fill="hold" grpId="0" nodeType="withEffect">
                                      <p:stCondLst>
                                        <p:cond delay="800"/>
                                      </p:stCondLst>
                                      <p:childTnLst>
                                        <p:set>
                                          <p:cBhvr>
                                            <p:cTn id="22" dur="1" fill="hold">
                                              <p:stCondLst>
                                                <p:cond delay="0"/>
                                              </p:stCondLst>
                                            </p:cTn>
                                            <p:tgtEl>
                                              <p:spTgt spid="21"/>
                                            </p:tgtEl>
                                            <p:attrNameLst>
                                              <p:attrName>style.visibility</p:attrName>
                                            </p:attrNameLst>
                                          </p:cBhvr>
                                          <p:to>
                                            <p:strVal val="visible"/>
                                          </p:to>
                                        </p:set>
                                        <p:animEffect transition="in" filter="wipe(left)">
                                          <p:cBhvr>
                                            <p:cTn id="23" dur="200"/>
                                            <p:tgtEl>
                                              <p:spTgt spid="21"/>
                                            </p:tgtEl>
                                          </p:cBhvr>
                                        </p:animEffect>
                                      </p:childTnLst>
                                    </p:cTn>
                                  </p:par>
                                  <p:par>
                                    <p:cTn id="24" presetID="22" presetClass="entr" presetSubtype="8" fill="hold" grpId="0" nodeType="withEffect">
                                      <p:stCondLst>
                                        <p:cond delay="1000"/>
                                      </p:stCondLst>
                                      <p:childTnLst>
                                        <p:set>
                                          <p:cBhvr>
                                            <p:cTn id="25" dur="1" fill="hold">
                                              <p:stCondLst>
                                                <p:cond delay="0"/>
                                              </p:stCondLst>
                                            </p:cTn>
                                            <p:tgtEl>
                                              <p:spTgt spid="28"/>
                                            </p:tgtEl>
                                            <p:attrNameLst>
                                              <p:attrName>style.visibility</p:attrName>
                                            </p:attrNameLst>
                                          </p:cBhvr>
                                          <p:to>
                                            <p:strVal val="visible"/>
                                          </p:to>
                                        </p:set>
                                        <p:animEffect transition="in" filter="wipe(left)">
                                          <p:cBhvr>
                                            <p:cTn id="26" dur="200"/>
                                            <p:tgtEl>
                                              <p:spTgt spid="28"/>
                                            </p:tgtEl>
                                          </p:cBhvr>
                                        </p:animEffect>
                                      </p:childTnLst>
                                    </p:cTn>
                                  </p:par>
                                  <p:par>
                                    <p:cTn id="27" presetID="22" presetClass="entr" presetSubtype="8" fill="hold" grpId="0" nodeType="withEffect">
                                      <p:stCondLst>
                                        <p:cond delay="120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200"/>
                                            <p:tgtEl>
                                              <p:spTgt spid="30"/>
                                            </p:tgtEl>
                                          </p:cBhvr>
                                        </p:animEffect>
                                      </p:childTnLst>
                                    </p:cTn>
                                  </p:par>
                                  <p:par>
                                    <p:cTn id="30" presetID="22" presetClass="entr" presetSubtype="8" fill="hold" grpId="0" nodeType="withEffect">
                                      <p:stCondLst>
                                        <p:cond delay="140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200"/>
                                            <p:tgtEl>
                                              <p:spTgt spid="32"/>
                                            </p:tgtEl>
                                          </p:cBhvr>
                                        </p:animEffect>
                                      </p:childTnLst>
                                    </p:cTn>
                                  </p:par>
                                  <p:par>
                                    <p:cTn id="33" presetID="10" presetClass="entr" presetSubtype="0" fill="hold" grpId="0" nodeType="withEffect">
                                      <p:stCondLst>
                                        <p:cond delay="40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500"/>
                                            <p:tgtEl>
                                              <p:spTgt spid="45"/>
                                            </p:tgtEl>
                                          </p:cBhvr>
                                        </p:animEffect>
                                      </p:childTnLst>
                                    </p:cTn>
                                  </p:par>
                                  <p:par>
                                    <p:cTn id="36" presetID="10" presetClass="entr" presetSubtype="0" fill="hold" grpId="0" nodeType="withEffect">
                                      <p:stCondLst>
                                        <p:cond delay="60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par>
                                    <p:cTn id="39" presetID="10" presetClass="entr" presetSubtype="0" fill="hold" grpId="0" nodeType="withEffect">
                                      <p:stCondLst>
                                        <p:cond delay="800"/>
                                      </p:stCondLst>
                                      <p:childTnLst>
                                        <p:set>
                                          <p:cBhvr>
                                            <p:cTn id="40" dur="1" fill="hold">
                                              <p:stCondLst>
                                                <p:cond delay="0"/>
                                              </p:stCondLst>
                                            </p:cTn>
                                            <p:tgtEl>
                                              <p:spTgt spid="47"/>
                                            </p:tgtEl>
                                            <p:attrNameLst>
                                              <p:attrName>style.visibility</p:attrName>
                                            </p:attrNameLst>
                                          </p:cBhvr>
                                          <p:to>
                                            <p:strVal val="visible"/>
                                          </p:to>
                                        </p:set>
                                        <p:animEffect transition="in" filter="fade">
                                          <p:cBhvr>
                                            <p:cTn id="41" dur="500"/>
                                            <p:tgtEl>
                                              <p:spTgt spid="47"/>
                                            </p:tgtEl>
                                          </p:cBhvr>
                                        </p:animEffect>
                                      </p:childTnLst>
                                    </p:cTn>
                                  </p:par>
                                  <p:par>
                                    <p:cTn id="42" presetID="10" presetClass="entr" presetSubtype="0" fill="hold" grpId="0" nodeType="withEffect">
                                      <p:stCondLst>
                                        <p:cond delay="100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500"/>
                                            <p:tgtEl>
                                              <p:spTgt spid="48"/>
                                            </p:tgtEl>
                                          </p:cBhvr>
                                        </p:animEffect>
                                      </p:childTnLst>
                                    </p:cTn>
                                  </p:par>
                                  <p:par>
                                    <p:cTn id="45" presetID="10" presetClass="entr" presetSubtype="0" fill="hold" grpId="0" nodeType="withEffect">
                                      <p:stCondLst>
                                        <p:cond delay="80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500"/>
                                            <p:tgtEl>
                                              <p:spTgt spid="37"/>
                                            </p:tgtEl>
                                          </p:cBhvr>
                                        </p:animEffect>
                                      </p:childTnLst>
                                    </p:cTn>
                                  </p:par>
                                  <p:par>
                                    <p:cTn id="48" presetID="10" presetClass="entr" presetSubtype="0" fill="hold" grpId="0" nodeType="withEffect">
                                      <p:stCondLst>
                                        <p:cond delay="90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par>
                                    <p:cTn id="51" presetID="10" presetClass="entr" presetSubtype="0" fill="hold" grpId="0" nodeType="withEffect">
                                      <p:stCondLst>
                                        <p:cond delay="1000"/>
                                      </p:stCondLst>
                                      <p:childTnLst>
                                        <p:set>
                                          <p:cBhvr>
                                            <p:cTn id="52" dur="1" fill="hold">
                                              <p:stCondLst>
                                                <p:cond delay="0"/>
                                              </p:stCondLst>
                                            </p:cTn>
                                            <p:tgtEl>
                                              <p:spTgt spid="39"/>
                                            </p:tgtEl>
                                            <p:attrNameLst>
                                              <p:attrName>style.visibility</p:attrName>
                                            </p:attrNameLst>
                                          </p:cBhvr>
                                          <p:to>
                                            <p:strVal val="visible"/>
                                          </p:to>
                                        </p:set>
                                        <p:animEffect transition="in" filter="fade">
                                          <p:cBhvr>
                                            <p:cTn id="53" dur="500"/>
                                            <p:tgtEl>
                                              <p:spTgt spid="39"/>
                                            </p:tgtEl>
                                          </p:cBhvr>
                                        </p:animEffect>
                                      </p:childTnLst>
                                    </p:cTn>
                                  </p:par>
                                  <p:par>
                                    <p:cTn id="54" presetID="10" presetClass="entr" presetSubtype="0" fill="hold" grpId="0" nodeType="withEffect">
                                      <p:stCondLst>
                                        <p:cond delay="110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500"/>
                                            <p:tgtEl>
                                              <p:spTgt spid="40"/>
                                            </p:tgtEl>
                                          </p:cBhvr>
                                        </p:animEffect>
                                      </p:childTnLst>
                                    </p:cTn>
                                  </p:par>
                                  <p:par>
                                    <p:cTn id="57" presetID="10" presetClass="entr" presetSubtype="0" fill="hold" grpId="0" nodeType="withEffect">
                                      <p:stCondLst>
                                        <p:cond delay="120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500"/>
                                            <p:tgtEl>
                                              <p:spTgt spid="41"/>
                                            </p:tgtEl>
                                          </p:cBhvr>
                                        </p:animEffect>
                                      </p:childTnLst>
                                    </p:cTn>
                                  </p:par>
                                  <p:par>
                                    <p:cTn id="60" presetID="10" presetClass="entr" presetSubtype="0" fill="hold" grpId="0" nodeType="withEffect">
                                      <p:stCondLst>
                                        <p:cond delay="130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500"/>
                                            <p:tgtEl>
                                              <p:spTgt spid="42"/>
                                            </p:tgtEl>
                                          </p:cBhvr>
                                        </p:animEffect>
                                      </p:childTnLst>
                                    </p:cTn>
                                  </p:par>
                                  <p:par>
                                    <p:cTn id="63" presetID="10" presetClass="entr" presetSubtype="0" fill="hold" grpId="0" nodeType="withEffect">
                                      <p:stCondLst>
                                        <p:cond delay="1400"/>
                                      </p:stCondLst>
                                      <p:childTnLst>
                                        <p:set>
                                          <p:cBhvr>
                                            <p:cTn id="64" dur="1" fill="hold">
                                              <p:stCondLst>
                                                <p:cond delay="0"/>
                                              </p:stCondLst>
                                            </p:cTn>
                                            <p:tgtEl>
                                              <p:spTgt spid="43"/>
                                            </p:tgtEl>
                                            <p:attrNameLst>
                                              <p:attrName>style.visibility</p:attrName>
                                            </p:attrNameLst>
                                          </p:cBhvr>
                                          <p:to>
                                            <p:strVal val="visible"/>
                                          </p:to>
                                        </p:set>
                                        <p:animEffect transition="in" filter="fade">
                                          <p:cBhvr>
                                            <p:cTn id="65" dur="500"/>
                                            <p:tgtEl>
                                              <p:spTgt spid="43"/>
                                            </p:tgtEl>
                                          </p:cBhvr>
                                        </p:animEffect>
                                      </p:childTnLst>
                                    </p:cTn>
                                  </p:par>
                                  <p:par>
                                    <p:cTn id="66" presetID="10" presetClass="entr" presetSubtype="0" fill="hold" grpId="0" nodeType="withEffect">
                                      <p:stCondLst>
                                        <p:cond delay="150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8" grpId="0" animBg="1"/>
          <p:bldP spid="29" grpId="0" animBg="1"/>
          <p:bldP spid="30" grpId="0" animBg="1"/>
          <p:bldP spid="31" grpId="0" animBg="1"/>
          <p:bldP spid="32" grpId="0" animBg="1"/>
          <p:bldP spid="37" grpId="0"/>
          <p:bldP spid="38" grpId="0"/>
          <p:bldP spid="39" grpId="0"/>
          <p:bldP spid="40" grpId="0"/>
          <p:bldP spid="41" grpId="0"/>
          <p:bldP spid="42" grpId="0"/>
          <p:bldP spid="43" grpId="0"/>
          <p:bldP spid="44" grpId="0"/>
          <p:bldP spid="45" grpId="0"/>
          <p:bldP spid="46" grpId="0"/>
          <p:bldP spid="47" grpId="0"/>
          <p:bldP spid="48"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800" fill="hold"/>
                                            <p:tgtEl>
                                              <p:spTgt spid="20"/>
                                            </p:tgtEl>
                                            <p:attrNameLst>
                                              <p:attrName>ppt_x</p:attrName>
                                            </p:attrNameLst>
                                          </p:cBhvr>
                                          <p:tavLst>
                                            <p:tav tm="0">
                                              <p:val>
                                                <p:strVal val="#ppt_x"/>
                                              </p:val>
                                            </p:tav>
                                            <p:tav tm="100000">
                                              <p:val>
                                                <p:strVal val="#ppt_x"/>
                                              </p:val>
                                            </p:tav>
                                          </p:tavLst>
                                        </p:anim>
                                        <p:anim calcmode="lin" valueType="num">
                                          <p:cBhvr additive="base">
                                            <p:cTn id="8" dur="800" fill="hold"/>
                                            <p:tgtEl>
                                              <p:spTgt spid="2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10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800" fill="hold"/>
                                            <p:tgtEl>
                                              <p:spTgt spid="22"/>
                                            </p:tgtEl>
                                            <p:attrNameLst>
                                              <p:attrName>ppt_x</p:attrName>
                                            </p:attrNameLst>
                                          </p:cBhvr>
                                          <p:tavLst>
                                            <p:tav tm="0">
                                              <p:val>
                                                <p:strVal val="#ppt_x"/>
                                              </p:val>
                                            </p:tav>
                                            <p:tav tm="100000">
                                              <p:val>
                                                <p:strVal val="#ppt_x"/>
                                              </p:val>
                                            </p:tav>
                                          </p:tavLst>
                                        </p:anim>
                                        <p:anim calcmode="lin" valueType="num">
                                          <p:cBhvr additive="base">
                                            <p:cTn id="12" dur="800" fill="hold"/>
                                            <p:tgtEl>
                                              <p:spTgt spid="22"/>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200"/>
                                      </p:stCondLst>
                                      <p:childTnLst>
                                        <p:set>
                                          <p:cBhvr>
                                            <p:cTn id="14" dur="1" fill="hold">
                                              <p:stCondLst>
                                                <p:cond delay="0"/>
                                              </p:stCondLst>
                                            </p:cTn>
                                            <p:tgtEl>
                                              <p:spTgt spid="29"/>
                                            </p:tgtEl>
                                            <p:attrNameLst>
                                              <p:attrName>style.visibility</p:attrName>
                                            </p:attrNameLst>
                                          </p:cBhvr>
                                          <p:to>
                                            <p:strVal val="visible"/>
                                          </p:to>
                                        </p:set>
                                        <p:anim calcmode="lin" valueType="num">
                                          <p:cBhvr additive="base">
                                            <p:cTn id="15" dur="800" fill="hold"/>
                                            <p:tgtEl>
                                              <p:spTgt spid="29"/>
                                            </p:tgtEl>
                                            <p:attrNameLst>
                                              <p:attrName>ppt_x</p:attrName>
                                            </p:attrNameLst>
                                          </p:cBhvr>
                                          <p:tavLst>
                                            <p:tav tm="0">
                                              <p:val>
                                                <p:strVal val="#ppt_x"/>
                                              </p:val>
                                            </p:tav>
                                            <p:tav tm="100000">
                                              <p:val>
                                                <p:strVal val="#ppt_x"/>
                                              </p:val>
                                            </p:tav>
                                          </p:tavLst>
                                        </p:anim>
                                        <p:anim calcmode="lin" valueType="num">
                                          <p:cBhvr additive="base">
                                            <p:cTn id="16" dur="800" fill="hold"/>
                                            <p:tgtEl>
                                              <p:spTgt spid="29"/>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30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800" fill="hold"/>
                                            <p:tgtEl>
                                              <p:spTgt spid="31"/>
                                            </p:tgtEl>
                                            <p:attrNameLst>
                                              <p:attrName>ppt_x</p:attrName>
                                            </p:attrNameLst>
                                          </p:cBhvr>
                                          <p:tavLst>
                                            <p:tav tm="0">
                                              <p:val>
                                                <p:strVal val="#ppt_x"/>
                                              </p:val>
                                            </p:tav>
                                            <p:tav tm="100000">
                                              <p:val>
                                                <p:strVal val="#ppt_x"/>
                                              </p:val>
                                            </p:tav>
                                          </p:tavLst>
                                        </p:anim>
                                        <p:anim calcmode="lin" valueType="num">
                                          <p:cBhvr additive="base">
                                            <p:cTn id="20" dur="800" fill="hold"/>
                                            <p:tgtEl>
                                              <p:spTgt spid="31"/>
                                            </p:tgtEl>
                                            <p:attrNameLst>
                                              <p:attrName>ppt_y</p:attrName>
                                            </p:attrNameLst>
                                          </p:cBhvr>
                                          <p:tavLst>
                                            <p:tav tm="0">
                                              <p:val>
                                                <p:strVal val="0-#ppt_h/2"/>
                                              </p:val>
                                            </p:tav>
                                            <p:tav tm="100000">
                                              <p:val>
                                                <p:strVal val="#ppt_y"/>
                                              </p:val>
                                            </p:tav>
                                          </p:tavLst>
                                        </p:anim>
                                      </p:childTnLst>
                                    </p:cTn>
                                  </p:par>
                                  <p:par>
                                    <p:cTn id="21" presetID="22" presetClass="entr" presetSubtype="8" fill="hold" grpId="0" nodeType="withEffect">
                                      <p:stCondLst>
                                        <p:cond delay="800"/>
                                      </p:stCondLst>
                                      <p:childTnLst>
                                        <p:set>
                                          <p:cBhvr>
                                            <p:cTn id="22" dur="1" fill="hold">
                                              <p:stCondLst>
                                                <p:cond delay="0"/>
                                              </p:stCondLst>
                                            </p:cTn>
                                            <p:tgtEl>
                                              <p:spTgt spid="21"/>
                                            </p:tgtEl>
                                            <p:attrNameLst>
                                              <p:attrName>style.visibility</p:attrName>
                                            </p:attrNameLst>
                                          </p:cBhvr>
                                          <p:to>
                                            <p:strVal val="visible"/>
                                          </p:to>
                                        </p:set>
                                        <p:animEffect transition="in" filter="wipe(left)">
                                          <p:cBhvr>
                                            <p:cTn id="23" dur="200"/>
                                            <p:tgtEl>
                                              <p:spTgt spid="21"/>
                                            </p:tgtEl>
                                          </p:cBhvr>
                                        </p:animEffect>
                                      </p:childTnLst>
                                    </p:cTn>
                                  </p:par>
                                  <p:par>
                                    <p:cTn id="24" presetID="22" presetClass="entr" presetSubtype="8" fill="hold" grpId="0" nodeType="withEffect">
                                      <p:stCondLst>
                                        <p:cond delay="1000"/>
                                      </p:stCondLst>
                                      <p:childTnLst>
                                        <p:set>
                                          <p:cBhvr>
                                            <p:cTn id="25" dur="1" fill="hold">
                                              <p:stCondLst>
                                                <p:cond delay="0"/>
                                              </p:stCondLst>
                                            </p:cTn>
                                            <p:tgtEl>
                                              <p:spTgt spid="28"/>
                                            </p:tgtEl>
                                            <p:attrNameLst>
                                              <p:attrName>style.visibility</p:attrName>
                                            </p:attrNameLst>
                                          </p:cBhvr>
                                          <p:to>
                                            <p:strVal val="visible"/>
                                          </p:to>
                                        </p:set>
                                        <p:animEffect transition="in" filter="wipe(left)">
                                          <p:cBhvr>
                                            <p:cTn id="26" dur="200"/>
                                            <p:tgtEl>
                                              <p:spTgt spid="28"/>
                                            </p:tgtEl>
                                          </p:cBhvr>
                                        </p:animEffect>
                                      </p:childTnLst>
                                    </p:cTn>
                                  </p:par>
                                  <p:par>
                                    <p:cTn id="27" presetID="22" presetClass="entr" presetSubtype="8" fill="hold" grpId="0" nodeType="withEffect">
                                      <p:stCondLst>
                                        <p:cond delay="120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200"/>
                                            <p:tgtEl>
                                              <p:spTgt spid="30"/>
                                            </p:tgtEl>
                                          </p:cBhvr>
                                        </p:animEffect>
                                      </p:childTnLst>
                                    </p:cTn>
                                  </p:par>
                                  <p:par>
                                    <p:cTn id="30" presetID="22" presetClass="entr" presetSubtype="8" fill="hold" grpId="0" nodeType="withEffect">
                                      <p:stCondLst>
                                        <p:cond delay="140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200"/>
                                            <p:tgtEl>
                                              <p:spTgt spid="32"/>
                                            </p:tgtEl>
                                          </p:cBhvr>
                                        </p:animEffect>
                                      </p:childTnLst>
                                    </p:cTn>
                                  </p:par>
                                  <p:par>
                                    <p:cTn id="33" presetID="10" presetClass="entr" presetSubtype="0" fill="hold" grpId="0" nodeType="withEffect">
                                      <p:stCondLst>
                                        <p:cond delay="40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500"/>
                                            <p:tgtEl>
                                              <p:spTgt spid="45"/>
                                            </p:tgtEl>
                                          </p:cBhvr>
                                        </p:animEffect>
                                      </p:childTnLst>
                                    </p:cTn>
                                  </p:par>
                                  <p:par>
                                    <p:cTn id="36" presetID="10" presetClass="entr" presetSubtype="0" fill="hold" grpId="0" nodeType="withEffect">
                                      <p:stCondLst>
                                        <p:cond delay="60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par>
                                    <p:cTn id="39" presetID="10" presetClass="entr" presetSubtype="0" fill="hold" grpId="0" nodeType="withEffect">
                                      <p:stCondLst>
                                        <p:cond delay="800"/>
                                      </p:stCondLst>
                                      <p:childTnLst>
                                        <p:set>
                                          <p:cBhvr>
                                            <p:cTn id="40" dur="1" fill="hold">
                                              <p:stCondLst>
                                                <p:cond delay="0"/>
                                              </p:stCondLst>
                                            </p:cTn>
                                            <p:tgtEl>
                                              <p:spTgt spid="47"/>
                                            </p:tgtEl>
                                            <p:attrNameLst>
                                              <p:attrName>style.visibility</p:attrName>
                                            </p:attrNameLst>
                                          </p:cBhvr>
                                          <p:to>
                                            <p:strVal val="visible"/>
                                          </p:to>
                                        </p:set>
                                        <p:animEffect transition="in" filter="fade">
                                          <p:cBhvr>
                                            <p:cTn id="41" dur="500"/>
                                            <p:tgtEl>
                                              <p:spTgt spid="47"/>
                                            </p:tgtEl>
                                          </p:cBhvr>
                                        </p:animEffect>
                                      </p:childTnLst>
                                    </p:cTn>
                                  </p:par>
                                  <p:par>
                                    <p:cTn id="42" presetID="10" presetClass="entr" presetSubtype="0" fill="hold" grpId="0" nodeType="withEffect">
                                      <p:stCondLst>
                                        <p:cond delay="100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500"/>
                                            <p:tgtEl>
                                              <p:spTgt spid="48"/>
                                            </p:tgtEl>
                                          </p:cBhvr>
                                        </p:animEffect>
                                      </p:childTnLst>
                                    </p:cTn>
                                  </p:par>
                                  <p:par>
                                    <p:cTn id="45" presetID="10" presetClass="entr" presetSubtype="0" fill="hold" grpId="0" nodeType="withEffect">
                                      <p:stCondLst>
                                        <p:cond delay="80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500"/>
                                            <p:tgtEl>
                                              <p:spTgt spid="37"/>
                                            </p:tgtEl>
                                          </p:cBhvr>
                                        </p:animEffect>
                                      </p:childTnLst>
                                    </p:cTn>
                                  </p:par>
                                  <p:par>
                                    <p:cTn id="48" presetID="10" presetClass="entr" presetSubtype="0" fill="hold" grpId="0" nodeType="withEffect">
                                      <p:stCondLst>
                                        <p:cond delay="90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par>
                                    <p:cTn id="51" presetID="10" presetClass="entr" presetSubtype="0" fill="hold" grpId="0" nodeType="withEffect">
                                      <p:stCondLst>
                                        <p:cond delay="1000"/>
                                      </p:stCondLst>
                                      <p:childTnLst>
                                        <p:set>
                                          <p:cBhvr>
                                            <p:cTn id="52" dur="1" fill="hold">
                                              <p:stCondLst>
                                                <p:cond delay="0"/>
                                              </p:stCondLst>
                                            </p:cTn>
                                            <p:tgtEl>
                                              <p:spTgt spid="39"/>
                                            </p:tgtEl>
                                            <p:attrNameLst>
                                              <p:attrName>style.visibility</p:attrName>
                                            </p:attrNameLst>
                                          </p:cBhvr>
                                          <p:to>
                                            <p:strVal val="visible"/>
                                          </p:to>
                                        </p:set>
                                        <p:animEffect transition="in" filter="fade">
                                          <p:cBhvr>
                                            <p:cTn id="53" dur="500"/>
                                            <p:tgtEl>
                                              <p:spTgt spid="39"/>
                                            </p:tgtEl>
                                          </p:cBhvr>
                                        </p:animEffect>
                                      </p:childTnLst>
                                    </p:cTn>
                                  </p:par>
                                  <p:par>
                                    <p:cTn id="54" presetID="10" presetClass="entr" presetSubtype="0" fill="hold" grpId="0" nodeType="withEffect">
                                      <p:stCondLst>
                                        <p:cond delay="110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500"/>
                                            <p:tgtEl>
                                              <p:spTgt spid="40"/>
                                            </p:tgtEl>
                                          </p:cBhvr>
                                        </p:animEffect>
                                      </p:childTnLst>
                                    </p:cTn>
                                  </p:par>
                                  <p:par>
                                    <p:cTn id="57" presetID="10" presetClass="entr" presetSubtype="0" fill="hold" grpId="0" nodeType="withEffect">
                                      <p:stCondLst>
                                        <p:cond delay="120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500"/>
                                            <p:tgtEl>
                                              <p:spTgt spid="41"/>
                                            </p:tgtEl>
                                          </p:cBhvr>
                                        </p:animEffect>
                                      </p:childTnLst>
                                    </p:cTn>
                                  </p:par>
                                  <p:par>
                                    <p:cTn id="60" presetID="10" presetClass="entr" presetSubtype="0" fill="hold" grpId="0" nodeType="withEffect">
                                      <p:stCondLst>
                                        <p:cond delay="130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500"/>
                                            <p:tgtEl>
                                              <p:spTgt spid="42"/>
                                            </p:tgtEl>
                                          </p:cBhvr>
                                        </p:animEffect>
                                      </p:childTnLst>
                                    </p:cTn>
                                  </p:par>
                                  <p:par>
                                    <p:cTn id="63" presetID="10" presetClass="entr" presetSubtype="0" fill="hold" grpId="0" nodeType="withEffect">
                                      <p:stCondLst>
                                        <p:cond delay="1400"/>
                                      </p:stCondLst>
                                      <p:childTnLst>
                                        <p:set>
                                          <p:cBhvr>
                                            <p:cTn id="64" dur="1" fill="hold">
                                              <p:stCondLst>
                                                <p:cond delay="0"/>
                                              </p:stCondLst>
                                            </p:cTn>
                                            <p:tgtEl>
                                              <p:spTgt spid="43"/>
                                            </p:tgtEl>
                                            <p:attrNameLst>
                                              <p:attrName>style.visibility</p:attrName>
                                            </p:attrNameLst>
                                          </p:cBhvr>
                                          <p:to>
                                            <p:strVal val="visible"/>
                                          </p:to>
                                        </p:set>
                                        <p:animEffect transition="in" filter="fade">
                                          <p:cBhvr>
                                            <p:cTn id="65" dur="500"/>
                                            <p:tgtEl>
                                              <p:spTgt spid="43"/>
                                            </p:tgtEl>
                                          </p:cBhvr>
                                        </p:animEffect>
                                      </p:childTnLst>
                                    </p:cTn>
                                  </p:par>
                                  <p:par>
                                    <p:cTn id="66" presetID="10" presetClass="entr" presetSubtype="0" fill="hold" grpId="0" nodeType="withEffect">
                                      <p:stCondLst>
                                        <p:cond delay="150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8" grpId="0" animBg="1"/>
          <p:bldP spid="29" grpId="0" animBg="1"/>
          <p:bldP spid="30" grpId="0" animBg="1"/>
          <p:bldP spid="31" grpId="0" animBg="1"/>
          <p:bldP spid="32" grpId="0" animBg="1"/>
          <p:bldP spid="37" grpId="0"/>
          <p:bldP spid="38" grpId="0"/>
          <p:bldP spid="39" grpId="0"/>
          <p:bldP spid="40" grpId="0"/>
          <p:bldP spid="41" grpId="0"/>
          <p:bldP spid="42" grpId="0"/>
          <p:bldP spid="43" grpId="0"/>
          <p:bldP spid="44" grpId="0"/>
          <p:bldP spid="45" grpId="0"/>
          <p:bldP spid="46" grpId="0"/>
          <p:bldP spid="47" grpId="0"/>
          <p:bldP spid="48"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1047" y="495416"/>
            <a:ext cx="3877985" cy="461665"/>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Project Meridian Updates</a:t>
            </a:r>
          </a:p>
        </p:txBody>
      </p:sp>
      <p:graphicFrame>
        <p:nvGraphicFramePr>
          <p:cNvPr id="6" name="Table 5"/>
          <p:cNvGraphicFramePr>
            <a:graphicFrameLocks noGrp="1"/>
          </p:cNvGraphicFramePr>
          <p:nvPr>
            <p:extLst>
              <p:ext uri="{D42A27DB-BD31-4B8C-83A1-F6EECF244321}">
                <p14:modId xmlns:p14="http://schemas.microsoft.com/office/powerpoint/2010/main" xmlns="" val="3272788907"/>
              </p:ext>
            </p:extLst>
          </p:nvPr>
        </p:nvGraphicFramePr>
        <p:xfrm>
          <a:off x="381000" y="3693795"/>
          <a:ext cx="7620000" cy="2616534"/>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3186545">
                  <a:extLst>
                    <a:ext uri="{9D8B030D-6E8A-4147-A177-3AD203B41FA5}">
                      <a16:colId xmlns="" xmlns:a16="http://schemas.microsoft.com/office/drawing/2014/main" val="138621018"/>
                    </a:ext>
                  </a:extLst>
                </a:gridCol>
                <a:gridCol w="1573404">
                  <a:extLst>
                    <a:ext uri="{9D8B030D-6E8A-4147-A177-3AD203B41FA5}">
                      <a16:colId xmlns="" xmlns:a16="http://schemas.microsoft.com/office/drawing/2014/main" val="20001"/>
                    </a:ext>
                  </a:extLst>
                </a:gridCol>
                <a:gridCol w="2860051">
                  <a:extLst>
                    <a:ext uri="{9D8B030D-6E8A-4147-A177-3AD203B41FA5}">
                      <a16:colId xmlns="" xmlns:a16="http://schemas.microsoft.com/office/drawing/2014/main" val="1383955588"/>
                    </a:ext>
                  </a:extLst>
                </a:gridCol>
              </a:tblGrid>
              <a:tr h="347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Arial" panose="020B0604020202020204" pitchFamily="34" charset="0"/>
                          <a:cs typeface="Arial" panose="020B0604020202020204" pitchFamily="34" charset="0"/>
                        </a:rPr>
                        <a:t>Project Phase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p>
                      <a:pPr algn="ctr"/>
                      <a:r>
                        <a:rPr lang="en-US" sz="1200" b="1" dirty="0">
                          <a:solidFill>
                            <a:schemeClr val="bg1"/>
                          </a:solidFill>
                          <a:latin typeface="Arial" panose="020B0604020202020204" pitchFamily="34" charset="0"/>
                          <a:cs typeface="Arial" panose="020B0604020202020204" pitchFamily="34" charset="0"/>
                        </a:rPr>
                        <a:t>Status</a:t>
                      </a:r>
                      <a:r>
                        <a:rPr lang="en-US" sz="1200" b="1" baseline="0" dirty="0">
                          <a:solidFill>
                            <a:schemeClr val="bg1"/>
                          </a:solidFill>
                          <a:latin typeface="Arial" panose="020B0604020202020204" pitchFamily="34" charset="0"/>
                          <a:cs typeface="Arial" panose="020B0604020202020204" pitchFamily="34" charset="0"/>
                        </a:rPr>
                        <a:t> </a:t>
                      </a:r>
                      <a:endParaRPr lang="en-US" sz="1200" b="1" dirty="0">
                        <a:solidFill>
                          <a:schemeClr val="bg1"/>
                        </a:solidFill>
                        <a:latin typeface="Arial" panose="020B0604020202020204" pitchFamily="34" charset="0"/>
                        <a:cs typeface="Arial" panose="020B0604020202020204" pitchFamily="34" charset="0"/>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p>
                      <a:pPr marL="0" algn="ctr" defTabSz="914400" rtl="0" eaLnBrk="1" latinLnBrk="0" hangingPunct="1"/>
                      <a:r>
                        <a:rPr lang="en-US" sz="1200" b="1" kern="1200" dirty="0">
                          <a:solidFill>
                            <a:schemeClr val="bg1"/>
                          </a:solidFill>
                          <a:latin typeface="Arial" panose="020B0604020202020204" pitchFamily="34" charset="0"/>
                          <a:ea typeface="+mn-ea"/>
                          <a:cs typeface="Arial" panose="020B0604020202020204" pitchFamily="34" charset="0"/>
                        </a:rPr>
                        <a:t>End Date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 xmlns:a16="http://schemas.microsoft.com/office/drawing/2014/main" val="3144180105"/>
                  </a:ext>
                </a:extLst>
              </a:tr>
              <a:tr h="347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Initiation &amp; Planning Phase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latin typeface="Arial" panose="020B0604020202020204" pitchFamily="34" charset="0"/>
                          <a:cs typeface="Arial" panose="020B0604020202020204" pitchFamily="34" charset="0"/>
                        </a:rPr>
                        <a:t>Completed</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rowSpan="3">
                  <a:txBody>
                    <a:bodyPr/>
                    <a:lstStyle/>
                    <a:p>
                      <a:pPr algn="ctr"/>
                      <a:r>
                        <a:rPr lang="en-US" sz="1200" dirty="0">
                          <a:latin typeface="Arial" panose="020B0604020202020204" pitchFamily="34" charset="0"/>
                          <a:cs typeface="Arial" panose="020B0604020202020204" pitchFamily="34" charset="0"/>
                        </a:rPr>
                        <a:t>Q1 – Q4 2016</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331279593"/>
                  </a:ext>
                </a:extLst>
              </a:tr>
              <a:tr h="4141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Solution Analysis Phase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latin typeface="Arial" panose="020B0604020202020204" pitchFamily="34" charset="0"/>
                          <a:cs typeface="Arial" panose="020B0604020202020204" pitchFamily="34" charset="0"/>
                        </a:rPr>
                        <a:t>Completed</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vMerge="1">
                  <a:txBody>
                    <a:bodyPr/>
                    <a:lstStyle/>
                    <a:p>
                      <a:pPr algn="ctr"/>
                      <a:endParaRPr lang="en-US" sz="1200" dirty="0">
                        <a:latin typeface="Arial" panose="020B0604020202020204" pitchFamily="34" charset="0"/>
                        <a:cs typeface="Arial" panose="020B0604020202020204" pitchFamily="34" charset="0"/>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585379979"/>
                  </a:ext>
                </a:extLst>
              </a:tr>
              <a:tr h="34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Solution Alignment Phase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latin typeface="Arial" panose="020B0604020202020204" pitchFamily="34" charset="0"/>
                          <a:cs typeface="Arial" panose="020B0604020202020204" pitchFamily="34" charset="0"/>
                        </a:rPr>
                        <a:t>Completed</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vMerge="1">
                  <a:txBody>
                    <a:bodyPr/>
                    <a:lstStyle/>
                    <a:p>
                      <a:endParaRPr 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409469">
                <a:tc>
                  <a:txBody>
                    <a:bodyPr/>
                    <a:lstStyle/>
                    <a:p>
                      <a:pPr marL="4572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None/>
                        <a:tabLst/>
                        <a:defRPr/>
                      </a:pPr>
                      <a:r>
                        <a:rPr lang="en-US" sz="1200" dirty="0">
                          <a:latin typeface="Arial" panose="020B0604020202020204" pitchFamily="34" charset="0"/>
                          <a:cs typeface="Arial" panose="020B0604020202020204" pitchFamily="34" charset="0"/>
                        </a:rPr>
                        <a:t>Training Phase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kern="1200" dirty="0">
                          <a:solidFill>
                            <a:schemeClr val="tx1"/>
                          </a:solidFill>
                          <a:latin typeface="Arial" panose="020B0604020202020204" pitchFamily="34" charset="0"/>
                          <a:ea typeface="+mn-ea"/>
                          <a:cs typeface="Arial" panose="020B0604020202020204" pitchFamily="34" charset="0"/>
                        </a:rPr>
                        <a:t>Completed</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en-US" sz="1200" dirty="0">
                          <a:latin typeface="Arial" panose="020B0604020202020204" pitchFamily="34" charset="0"/>
                          <a:cs typeface="Arial" panose="020B0604020202020204" pitchFamily="34" charset="0"/>
                        </a:rPr>
                        <a:t>Q1</a:t>
                      </a:r>
                      <a:r>
                        <a:rPr lang="en-US" sz="1200" baseline="0" dirty="0">
                          <a:latin typeface="Arial" panose="020B0604020202020204" pitchFamily="34" charset="0"/>
                          <a:cs typeface="Arial" panose="020B0604020202020204" pitchFamily="34" charset="0"/>
                        </a:rPr>
                        <a:t> – Q2 2017</a:t>
                      </a:r>
                      <a:endParaRPr lang="en-US" sz="1200" dirty="0">
                        <a:latin typeface="Arial" panose="020B0604020202020204" pitchFamily="34" charset="0"/>
                        <a:cs typeface="Arial" panose="020B0604020202020204" pitchFamily="34" charset="0"/>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4"/>
                  </a:ext>
                </a:extLst>
              </a:tr>
              <a:tr h="409469">
                <a:tc>
                  <a:txBody>
                    <a:bodyPr/>
                    <a:lstStyle/>
                    <a:p>
                      <a:pPr marL="457200" lvl="1" indent="-457200">
                        <a:lnSpc>
                          <a:spcPct val="150000"/>
                        </a:lnSpc>
                        <a:buFont typeface="Wingdings" panose="05000000000000000000" pitchFamily="2" charset="2"/>
                        <a:buNone/>
                      </a:pPr>
                      <a:r>
                        <a:rPr lang="en-US" sz="1200" dirty="0">
                          <a:latin typeface="Arial" panose="020B0604020202020204" pitchFamily="34" charset="0"/>
                          <a:cs typeface="Arial" panose="020B0604020202020204" pitchFamily="34" charset="0"/>
                        </a:rPr>
                        <a:t>Testing Phase (Including integration test)</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In-progress</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a:latin typeface="Arial" panose="020B0604020202020204" pitchFamily="34" charset="0"/>
                          <a:cs typeface="Arial" panose="020B0604020202020204" pitchFamily="34" charset="0"/>
                        </a:rPr>
                        <a:t>Q3 2017</a:t>
                      </a:r>
                      <a:endParaRPr lang="en-US" sz="1200" dirty="0">
                        <a:latin typeface="Arial" panose="020B0604020202020204" pitchFamily="34" charset="0"/>
                        <a:cs typeface="Arial" panose="020B0604020202020204" pitchFamily="34" charset="0"/>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493284262"/>
                  </a:ext>
                </a:extLst>
              </a:tr>
              <a:tr h="347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Data migration</a:t>
                      </a:r>
                      <a:r>
                        <a:rPr lang="en-US" sz="1200" baseline="0" dirty="0">
                          <a:latin typeface="Arial" panose="020B0604020202020204" pitchFamily="34" charset="0"/>
                          <a:cs typeface="Arial" panose="020B0604020202020204" pitchFamily="34" charset="0"/>
                        </a:rPr>
                        <a:t> and g</a:t>
                      </a:r>
                      <a:r>
                        <a:rPr lang="en-US" sz="1200" dirty="0">
                          <a:latin typeface="Arial" panose="020B0604020202020204" pitchFamily="34" charset="0"/>
                          <a:cs typeface="Arial" panose="020B0604020202020204" pitchFamily="34" charset="0"/>
                        </a:rPr>
                        <a:t>o-live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Not Yet</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a:latin typeface="Arial" panose="020B0604020202020204" pitchFamily="34" charset="0"/>
                          <a:cs typeface="Arial" panose="020B0604020202020204" pitchFamily="34" charset="0"/>
                        </a:rPr>
                        <a:t>Q3 2017</a:t>
                      </a:r>
                      <a:endParaRPr lang="en-US" sz="1200" dirty="0">
                        <a:latin typeface="Arial" panose="020B0604020202020204" pitchFamily="34" charset="0"/>
                        <a:cs typeface="Arial" panose="020B0604020202020204" pitchFamily="34" charset="0"/>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647438311"/>
                  </a:ext>
                </a:extLst>
              </a:tr>
            </a:tbl>
          </a:graphicData>
        </a:graphic>
      </p:graphicFrame>
      <p:cxnSp>
        <p:nvCxnSpPr>
          <p:cNvPr id="7" name="Straight Connector 6"/>
          <p:cNvCxnSpPr/>
          <p:nvPr/>
        </p:nvCxnSpPr>
        <p:spPr>
          <a:xfrm>
            <a:off x="0" y="1295400"/>
            <a:ext cx="91440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cstate="print"/>
          <a:stretch>
            <a:fillRect/>
          </a:stretch>
        </p:blipFill>
        <p:spPr>
          <a:xfrm>
            <a:off x="5583246" y="1344506"/>
            <a:ext cx="2217885" cy="1108708"/>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067050" y="2231497"/>
            <a:ext cx="1867899" cy="1322217"/>
          </a:xfrm>
          <a:prstGeom prst="rect">
            <a:avLst/>
          </a:prstGeom>
        </p:spPr>
      </p:pic>
      <p:pic>
        <p:nvPicPr>
          <p:cNvPr id="10" name="Picture 9"/>
          <p:cNvPicPr>
            <a:picLocks noChangeAspect="1"/>
          </p:cNvPicPr>
          <p:nvPr/>
        </p:nvPicPr>
        <p:blipFill>
          <a:blip r:embed="rId5" cstate="print"/>
          <a:stretch>
            <a:fillRect/>
          </a:stretch>
        </p:blipFill>
        <p:spPr>
          <a:xfrm>
            <a:off x="5661153" y="2472804"/>
            <a:ext cx="1229697" cy="980366"/>
          </a:xfrm>
          <a:prstGeom prst="rect">
            <a:avLst/>
          </a:prstGeom>
        </p:spPr>
      </p:pic>
      <p:sp>
        <p:nvSpPr>
          <p:cNvPr id="11" name="TextBox 10"/>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©2017 Copy right CSCS Plc. Al Rights Reserved                                                                                                                                         	 </a:t>
            </a:r>
            <a:r>
              <a:rPr lang="en-GB" sz="1200" b="1" dirty="0">
                <a:latin typeface="Calibri" panose="020F0502020204030204" pitchFamily="34" charset="0"/>
                <a:cs typeface="Times New Roman" panose="02020603050405020304" pitchFamily="18" charset="0"/>
              </a:rPr>
              <a:t>4</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
        <p:nvSpPr>
          <p:cNvPr id="12" name="Rectangle 11"/>
          <p:cNvSpPr/>
          <p:nvPr/>
        </p:nvSpPr>
        <p:spPr>
          <a:xfrm>
            <a:off x="186532" y="1442201"/>
            <a:ext cx="5474621" cy="1991379"/>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q"/>
            </a:pPr>
            <a:r>
              <a:rPr lang="en-US" sz="1400" dirty="0">
                <a:latin typeface="Arial" panose="020B0604020202020204" pitchFamily="34" charset="0"/>
                <a:ea typeface="Calibri" panose="020F0502020204030204" pitchFamily="34" charset="0"/>
                <a:cs typeface="Arial" panose="020B0604020202020204" pitchFamily="34" charset="0"/>
              </a:rPr>
              <a:t>The implementation of Project Meridian commenced in January 2016. Project Initiation, Planning, Solution Analysis and Solution Alignment phases of the project were all completed in 2016. Training has been completed, Testing – including integration testing with other market participants - is in progress Project Go-live has been scheduled for  the 3</a:t>
            </a:r>
            <a:r>
              <a:rPr lang="en-US" sz="1400" baseline="30000" dirty="0">
                <a:latin typeface="Arial" panose="020B0604020202020204" pitchFamily="34" charset="0"/>
                <a:ea typeface="Calibri" panose="020F0502020204030204" pitchFamily="34" charset="0"/>
                <a:cs typeface="Arial" panose="020B0604020202020204" pitchFamily="34" charset="0"/>
              </a:rPr>
              <a:t>rd</a:t>
            </a:r>
            <a:r>
              <a:rPr lang="en-US" sz="1400" dirty="0">
                <a:latin typeface="Arial" panose="020B0604020202020204" pitchFamily="34" charset="0"/>
                <a:ea typeface="Calibri" panose="020F0502020204030204" pitchFamily="34" charset="0"/>
                <a:cs typeface="Arial" panose="020B0604020202020204" pitchFamily="34" charset="0"/>
              </a:rPr>
              <a:t> quarter of 2017.</a:t>
            </a:r>
          </a:p>
        </p:txBody>
      </p:sp>
    </p:spTree>
    <p:extLst>
      <p:ext uri="{BB962C8B-B14F-4D97-AF65-F5344CB8AC3E}">
        <p14:creationId xmlns:p14="http://schemas.microsoft.com/office/powerpoint/2010/main" xmlns="" val="157596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4953000"/>
            <a:ext cx="4648200" cy="1676400"/>
          </a:xfrm>
          <a:prstGeom prst="rect">
            <a:avLst/>
          </a:prstGeom>
        </p:spPr>
        <p:txBody>
          <a:bodyPr anchor="b"/>
          <a:lstStyle>
            <a:lvl1pPr algn="ctr" defTabSz="914400" rtl="0" eaLnBrk="1" latinLnBrk="0" hangingPunct="1">
              <a:lnSpc>
                <a:spcPct val="90000"/>
              </a:lnSpc>
              <a:spcBef>
                <a:spcPct val="0"/>
              </a:spcBef>
              <a:buNone/>
              <a:defRPr sz="4800" kern="1200" cap="all" baseline="0">
                <a:solidFill>
                  <a:schemeClr val="tx1"/>
                </a:solidFill>
                <a:effectLst/>
                <a:latin typeface="+mj-lt"/>
                <a:ea typeface="+mj-ea"/>
                <a:cs typeface="+mj-cs"/>
              </a:defRPr>
            </a:lvl1pPr>
          </a:lstStyle>
          <a:p>
            <a:pPr algn="l">
              <a:defRPr/>
            </a:pPr>
            <a:endParaRPr lang="en-US" altLang="en-US" sz="2000" b="1" cap="none" dirty="0">
              <a:cs typeface="Arial" panose="020B0604020202020204" pitchFamily="34" charset="0"/>
            </a:endParaRPr>
          </a:p>
          <a:p>
            <a:pPr algn="l">
              <a:defRPr/>
            </a:pPr>
            <a:endParaRPr lang="en-US" altLang="en-US" sz="1200" b="1" cap="none" dirty="0">
              <a:cs typeface="Arial" panose="020B0604020202020204" pitchFamily="34" charset="0"/>
            </a:endParaRPr>
          </a:p>
          <a:p>
            <a:pPr algn="l">
              <a:defRPr/>
            </a:pPr>
            <a:endParaRPr lang="en-US" altLang="en-US" sz="2000" b="1" cap="none" dirty="0">
              <a:cs typeface="Arial" panose="020B0604020202020204" pitchFamily="34" charset="0"/>
            </a:endParaRPr>
          </a:p>
          <a:p>
            <a:pPr algn="l">
              <a:defRPr/>
            </a:pPr>
            <a:endParaRPr lang="en-US" altLang="en-US" sz="2000" b="1" cap="none" dirty="0">
              <a:cs typeface="Arial" panose="020B0604020202020204" pitchFamily="34" charset="0"/>
            </a:endParaRPr>
          </a:p>
          <a:p>
            <a:pPr algn="l">
              <a:defRPr/>
            </a:pPr>
            <a:endParaRPr lang="en-US" altLang="en-US" sz="1600" b="1" cap="none" dirty="0">
              <a:latin typeface="Candara" panose="020E0502030303020204" pitchFamily="34" charset="0"/>
              <a:cs typeface="Arial" panose="020B0604020202020204" pitchFamily="34" charset="0"/>
            </a:endParaRPr>
          </a:p>
        </p:txBody>
      </p:sp>
      <p:sp>
        <p:nvSpPr>
          <p:cNvPr id="7" name="TextBox 6"/>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©2017 Copy right CSCS Plc. Al Rights Reserved                                                                                                                                         	 </a:t>
            </a:r>
            <a:r>
              <a:rPr lang="en-GB" sz="1200" b="1" dirty="0">
                <a:latin typeface="Calibri" panose="020F0502020204030204" pitchFamily="34" charset="0"/>
                <a:cs typeface="Times New Roman" panose="02020603050405020304" pitchFamily="18" charset="0"/>
              </a:rPr>
              <a:t>9</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pic>
        <p:nvPicPr>
          <p:cNvPr id="6" name="Picture 5" descr="Image result for thank you"/>
          <p:cNvPicPr/>
          <p:nvPr/>
        </p:nvPicPr>
        <p:blipFill>
          <a:blip r:embed="rId2">
            <a:extLst>
              <a:ext uri="{28A0092B-C50C-407E-A947-70E740481C1C}">
                <a14:useLocalDpi xmlns:a14="http://schemas.microsoft.com/office/drawing/2010/main" xmlns="" val="0"/>
              </a:ext>
            </a:extLst>
          </a:blip>
          <a:srcRect/>
          <a:stretch>
            <a:fillRect/>
          </a:stretch>
        </p:blipFill>
        <p:spPr bwMode="auto">
          <a:xfrm>
            <a:off x="2514600" y="2438400"/>
            <a:ext cx="4352925" cy="2028825"/>
          </a:xfrm>
          <a:prstGeom prst="rect">
            <a:avLst/>
          </a:prstGeom>
          <a:noFill/>
          <a:ln>
            <a:noFill/>
          </a:ln>
        </p:spPr>
      </p:pic>
    </p:spTree>
    <p:extLst>
      <p:ext uri="{BB962C8B-B14F-4D97-AF65-F5344CB8AC3E}">
        <p14:creationId xmlns:p14="http://schemas.microsoft.com/office/powerpoint/2010/main" xmlns="" val="3325275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18190</TotalTime>
  <Words>290</Words>
  <Application>Microsoft Office PowerPoint</Application>
  <PresentationFormat>On-screen Show (4:3)</PresentationFormat>
  <Paragraphs>62</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OUTLINE</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Sunny Ukeachu</dc:creator>
  <cp:lastModifiedBy>cmcsecretariat</cp:lastModifiedBy>
  <cp:revision>565</cp:revision>
  <cp:lastPrinted>2017-08-10T12:51:03Z</cp:lastPrinted>
  <dcterms:created xsi:type="dcterms:W3CDTF">2014-08-25T17:17:31Z</dcterms:created>
  <dcterms:modified xsi:type="dcterms:W3CDTF">2017-08-18T09:40:30Z</dcterms:modified>
</cp:coreProperties>
</file>