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79" r:id="rId2"/>
    <p:sldId id="408" r:id="rId3"/>
    <p:sldId id="435" r:id="rId4"/>
    <p:sldId id="434" r:id="rId5"/>
    <p:sldId id="419" r:id="rId6"/>
    <p:sldId id="424" r:id="rId7"/>
    <p:sldId id="427" r:id="rId8"/>
    <p:sldId id="429" r:id="rId9"/>
    <p:sldId id="393" r:id="rId1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OKUNLE ADARALEGBE" initials="AA" lastIdx="0" clrIdx="0">
    <p:extLst>
      <p:ext uri="{19B8F6BF-5375-455C-9EA6-DF929625EA0E}">
        <p15:presenceInfo xmlns:p15="http://schemas.microsoft.com/office/powerpoint/2012/main" xmlns="" userId="S-1-5-21-1952272671-2849572203-292877096-1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66"/>
    <a:srgbClr val="008000"/>
    <a:srgbClr val="005828"/>
    <a:srgbClr val="FFFF66"/>
    <a:srgbClr val="FFFF00"/>
    <a:srgbClr val="0000CC"/>
    <a:srgbClr val="0046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65" autoAdjust="0"/>
    <p:restoredTop sz="94660"/>
  </p:normalViewPr>
  <p:slideViewPr>
    <p:cSldViewPr>
      <p:cViewPr varScale="1">
        <p:scale>
          <a:sx n="86" d="100"/>
          <a:sy n="86" d="100"/>
        </p:scale>
        <p:origin x="-1440" y="-90"/>
      </p:cViewPr>
      <p:guideLst>
        <p:guide orient="horz" pos="2160"/>
        <p:guide pos="2880"/>
      </p:guideLst>
    </p:cSldViewPr>
  </p:slideViewPr>
  <p:notesTextViewPr>
    <p:cViewPr>
      <p:scale>
        <a:sx n="100" d="100"/>
        <a:sy n="100" d="100"/>
      </p:scale>
      <p:origin x="0" y="0"/>
    </p:cViewPr>
  </p:notesTextViewPr>
  <p:sorterViewPr>
    <p:cViewPr>
      <p:scale>
        <a:sx n="104" d="100"/>
        <a:sy n="104" d="100"/>
      </p:scale>
      <p:origin x="0" y="0"/>
    </p:cViewPr>
  </p:sorterViewPr>
  <p:notesViewPr>
    <p:cSldViewPr>
      <p:cViewPr varScale="1">
        <p:scale>
          <a:sx n="55" d="100"/>
          <a:sy n="55" d="100"/>
        </p:scale>
        <p:origin x="-2904" y="-102"/>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50444" y="1"/>
            <a:ext cx="2945659" cy="493712"/>
          </a:xfrm>
          <a:prstGeom prst="rect">
            <a:avLst/>
          </a:prstGeom>
        </p:spPr>
        <p:txBody>
          <a:bodyPr vert="horz" lIns="93177" tIns="46589" rIns="93177" bIns="46589" rtlCol="0"/>
          <a:lstStyle>
            <a:lvl1pPr algn="r">
              <a:defRPr sz="1200"/>
            </a:lvl1pPr>
          </a:lstStyle>
          <a:p>
            <a:fld id="{5E5ABDD5-1DD0-428A-912E-23934F57F65D}" type="datetimeFigureOut">
              <a:rPr lang="en-US" smtClean="0"/>
              <a:pPr/>
              <a:t>5/5/2017</a:t>
            </a:fld>
            <a:endParaRPr lang="en-US" dirty="0"/>
          </a:p>
        </p:txBody>
      </p:sp>
      <p:sp>
        <p:nvSpPr>
          <p:cNvPr id="4" name="Footer Placeholder 3"/>
          <p:cNvSpPr>
            <a:spLocks noGrp="1"/>
          </p:cNvSpPr>
          <p:nvPr>
            <p:ph type="ftr" sz="quarter" idx="2"/>
          </p:nvPr>
        </p:nvSpPr>
        <p:spPr>
          <a:xfrm>
            <a:off x="1" y="9378825"/>
            <a:ext cx="2945659" cy="493712"/>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378825"/>
            <a:ext cx="2945659" cy="493712"/>
          </a:xfrm>
          <a:prstGeom prst="rect">
            <a:avLst/>
          </a:prstGeom>
        </p:spPr>
        <p:txBody>
          <a:bodyPr vert="horz" lIns="93177" tIns="46589" rIns="93177" bIns="46589" rtlCol="0" anchor="b"/>
          <a:lstStyle>
            <a:lvl1pPr algn="r">
              <a:defRPr sz="1200"/>
            </a:lvl1pPr>
          </a:lstStyle>
          <a:p>
            <a:fld id="{952DD83F-D286-43C6-89CF-3F8AB135F955}" type="slidenum">
              <a:rPr lang="en-US" smtClean="0"/>
              <a:pPr/>
              <a:t>‹#›</a:t>
            </a:fld>
            <a:endParaRPr lang="en-US" dirty="0"/>
          </a:p>
        </p:txBody>
      </p:sp>
    </p:spTree>
    <p:extLst>
      <p:ext uri="{BB962C8B-B14F-4D97-AF65-F5344CB8AC3E}">
        <p14:creationId xmlns:p14="http://schemas.microsoft.com/office/powerpoint/2010/main" xmlns="" val="106655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4" y="1"/>
            <a:ext cx="2945659" cy="493712"/>
          </a:xfrm>
          <a:prstGeom prst="rect">
            <a:avLst/>
          </a:prstGeom>
        </p:spPr>
        <p:txBody>
          <a:bodyPr vert="horz" lIns="93177" tIns="46589" rIns="93177" bIns="46589" rtlCol="0"/>
          <a:lstStyle>
            <a:lvl1pPr algn="r">
              <a:defRPr sz="1200"/>
            </a:lvl1pPr>
          </a:lstStyle>
          <a:p>
            <a:fld id="{63235836-EEDF-4826-88C6-24D867ED7F3C}" type="datetimeFigureOut">
              <a:rPr lang="en-US" smtClean="0"/>
              <a:pPr/>
              <a:t>5/5/2017</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8825"/>
            <a:ext cx="2945659" cy="49371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378825"/>
            <a:ext cx="2945659" cy="493712"/>
          </a:xfrm>
          <a:prstGeom prst="rect">
            <a:avLst/>
          </a:prstGeom>
        </p:spPr>
        <p:txBody>
          <a:bodyPr vert="horz" lIns="93177" tIns="46589" rIns="93177" bIns="46589" rtlCol="0" anchor="b"/>
          <a:lstStyle>
            <a:lvl1pPr algn="r">
              <a:defRPr sz="1200"/>
            </a:lvl1pPr>
          </a:lstStyle>
          <a:p>
            <a:fld id="{EF19DA59-DF62-4E87-BDB0-20DB6113B67D}" type="slidenum">
              <a:rPr lang="en-US" smtClean="0"/>
              <a:pPr/>
              <a:t>‹#›</a:t>
            </a:fld>
            <a:endParaRPr lang="en-US" dirty="0"/>
          </a:p>
        </p:txBody>
      </p:sp>
    </p:spTree>
    <p:extLst>
      <p:ext uri="{BB962C8B-B14F-4D97-AF65-F5344CB8AC3E}">
        <p14:creationId xmlns:p14="http://schemas.microsoft.com/office/powerpoint/2010/main" xmlns="" val="17303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1</a:t>
            </a:fld>
            <a:endParaRPr lang="en-US" dirty="0"/>
          </a:p>
        </p:txBody>
      </p:sp>
    </p:spTree>
    <p:extLst>
      <p:ext uri="{BB962C8B-B14F-4D97-AF65-F5344CB8AC3E}">
        <p14:creationId xmlns:p14="http://schemas.microsoft.com/office/powerpoint/2010/main" xmlns="" val="303177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4</a:t>
            </a:fld>
            <a:endParaRPr lang="en-US" dirty="0"/>
          </a:p>
        </p:txBody>
      </p:sp>
    </p:spTree>
    <p:extLst>
      <p:ext uri="{BB962C8B-B14F-4D97-AF65-F5344CB8AC3E}">
        <p14:creationId xmlns:p14="http://schemas.microsoft.com/office/powerpoint/2010/main" xmlns="" val="2331340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6</a:t>
            </a:fld>
            <a:endParaRPr lang="en-US" dirty="0"/>
          </a:p>
        </p:txBody>
      </p:sp>
    </p:spTree>
    <p:extLst>
      <p:ext uri="{BB962C8B-B14F-4D97-AF65-F5344CB8AC3E}">
        <p14:creationId xmlns:p14="http://schemas.microsoft.com/office/powerpoint/2010/main" xmlns="" val="189872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5820DB-3675-4978-836D-FD1A8137AB15}" type="datetime1">
              <a:rPr lang="en-US" smtClean="0"/>
              <a:pPr/>
              <a:t>5/5/2017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
        <p:nvSpPr>
          <p:cNvPr id="7" name="Rectangle 6"/>
          <p:cNvSpPr/>
          <p:nvPr userDrawn="1"/>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57CD08-367B-49D5-B976-1A5CF570E3EB}" type="datetime1">
              <a:rPr lang="en-US" smtClean="0"/>
              <a:pPr/>
              <a:t>5/5/2017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74D874-EAAA-4DD8-BF3E-2C6889E7482C}" type="datetime1">
              <a:rPr lang="en-US" smtClean="0"/>
              <a:pPr/>
              <a:t>5/5/2017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C1873F-72FD-4D21-945B-898D732B31BC}" type="datetime1">
              <a:rPr lang="en-US" smtClean="0"/>
              <a:pPr/>
              <a:t>5/5/2017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31DA91-D92D-4A4F-89F7-A4742D07B7E2}" type="datetime1">
              <a:rPr lang="en-US" smtClean="0"/>
              <a:pPr/>
              <a:t>5/5/2017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ACFD5F8-4AC6-40BA-9B6B-B79D1D17098D}" type="datetime1">
              <a:rPr lang="en-US" smtClean="0"/>
              <a:pPr/>
              <a:t>5/5/2017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249041D-D491-49D4-8855-4E3790C78F2B}" type="datetime1">
              <a:rPr lang="en-US" smtClean="0"/>
              <a:pPr/>
              <a:t>5/5/2017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C8614AB-E059-41B4-9365-F25B199669F8}" type="datetime1">
              <a:rPr lang="en-US" smtClean="0"/>
              <a:pPr/>
              <a:t>5/5/2017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A879E58-5471-426B-8A4A-590ECEEFD0AE}" type="datetime1">
              <a:rPr lang="en-US" smtClean="0"/>
              <a:pPr/>
              <a:t>5/5/2017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055147-CC82-4119-884D-B3EDBCC9A49B}" type="datetime1">
              <a:rPr lang="en-US" smtClean="0"/>
              <a:pPr/>
              <a:t>5/5/2017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762CD5-62E0-4484-B78D-2AAE408F993F}" type="datetime1">
              <a:rPr lang="en-US" smtClean="0"/>
              <a:pPr/>
              <a:t>5/5/2017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scs conner edge motif darker.png"/>
          <p:cNvPicPr>
            <a:picLocks noChangeAspect="1"/>
          </p:cNvPicPr>
          <p:nvPr userDrawn="1"/>
        </p:nvPicPr>
        <p:blipFill>
          <a:blip r:embed="rId13" cstate="print"/>
          <a:stretch>
            <a:fillRect/>
          </a:stretch>
        </p:blipFill>
        <p:spPr>
          <a:xfrm>
            <a:off x="6232340" y="0"/>
            <a:ext cx="2911659" cy="2362200"/>
          </a:xfrm>
          <a:prstGeom prst="rect">
            <a:avLst/>
          </a:prstGeom>
        </p:spPr>
      </p:pic>
      <p:pic>
        <p:nvPicPr>
          <p:cNvPr id="4" name="Picture 3" descr="cscs logo .png"/>
          <p:cNvPicPr>
            <a:picLocks noChangeAspect="1"/>
          </p:cNvPicPr>
          <p:nvPr userDrawn="1"/>
        </p:nvPicPr>
        <p:blipFill>
          <a:blip r:embed="rId14" cstate="print"/>
          <a:stretch>
            <a:fillRect/>
          </a:stretch>
        </p:blipFill>
        <p:spPr>
          <a:xfrm>
            <a:off x="228600" y="152400"/>
            <a:ext cx="1592943"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488668"/>
            <a:ext cx="9144000" cy="276999"/>
          </a:xfrm>
          <a:prstGeom prst="rect">
            <a:avLst/>
          </a:prstGeom>
          <a:noFill/>
        </p:spPr>
        <p:txBody>
          <a:bodyPr wrap="square" rtlCol="0">
            <a:spAutoFit/>
          </a:bodyPr>
          <a:lstStyle/>
          <a:p>
            <a:r>
              <a:rPr lang="en-US" sz="1200" dirty="0">
                <a:solidFill>
                  <a:schemeClr val="bg1">
                    <a:lumMod val="65000"/>
                  </a:schemeClr>
                </a:solidFill>
              </a:rPr>
              <a:t>©2017 Copy right CSCS Plc. Al Rights Reserved                                                                                                                                          Confidentiality: </a:t>
            </a:r>
            <a:r>
              <a:rPr lang="en-US" sz="1200" dirty="0">
                <a:solidFill>
                  <a:srgbClr val="FF0000"/>
                </a:solidFill>
              </a:rPr>
              <a:t>RED</a:t>
            </a:r>
          </a:p>
        </p:txBody>
      </p:sp>
      <p:sp>
        <p:nvSpPr>
          <p:cNvPr id="2" name="TextBox 1"/>
          <p:cNvSpPr txBox="1"/>
          <p:nvPr/>
        </p:nvSpPr>
        <p:spPr>
          <a:xfrm>
            <a:off x="1143000" y="2057400"/>
            <a:ext cx="7086600" cy="2554545"/>
          </a:xfrm>
          <a:prstGeom prst="rect">
            <a:avLst/>
          </a:prstGeom>
          <a:noFill/>
        </p:spPr>
        <p:txBody>
          <a:bodyPr wrap="square" rtlCol="0">
            <a:spAutoFit/>
          </a:bodyPr>
          <a:lstStyle/>
          <a:p>
            <a:pPr algn="ctr">
              <a:spcBef>
                <a:spcPct val="0"/>
              </a:spcBef>
              <a:defRPr/>
            </a:pPr>
            <a:r>
              <a:rPr lang="en-GB" sz="32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HIGHLIGHTS OF CSCS ACTIVITIES </a:t>
            </a:r>
          </a:p>
          <a:p>
            <a:pPr algn="ctr">
              <a:spcBef>
                <a:spcPct val="0"/>
              </a:spcBef>
              <a:defRPr/>
            </a:pPr>
            <a:r>
              <a:rPr lang="en-GB" sz="32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PRESENTED AT THE </a:t>
            </a:r>
          </a:p>
          <a:p>
            <a:pPr algn="ctr">
              <a:spcBef>
                <a:spcPct val="0"/>
              </a:spcBef>
              <a:defRPr/>
            </a:pPr>
            <a:r>
              <a:rPr lang="en-US" sz="32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CAPITAL MARKET COMMITTEE (CMC) MEETING HELD ON</a:t>
            </a:r>
          </a:p>
          <a:p>
            <a:pPr algn="ctr">
              <a:spcBef>
                <a:spcPct val="0"/>
              </a:spcBef>
              <a:defRPr/>
            </a:pPr>
            <a:r>
              <a:rPr lang="en-US" sz="32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9</a:t>
            </a:r>
            <a:r>
              <a:rPr lang="en-US" sz="3200" b="1" kern="0" baseline="3000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TH</a:t>
            </a:r>
            <a:r>
              <a:rPr lang="en-US" sz="32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 MAY, 2017</a:t>
            </a:r>
            <a:endParaRPr lang="en-GB" sz="3200" b="1" kern="0" dirty="0">
              <a:effectLst>
                <a:outerShdw blurRad="38100" dist="38100" dir="2700000" algn="tl">
                  <a:srgbClr val="000000">
                    <a:alpha val="43137"/>
                  </a:srgbClr>
                </a:outerShdw>
              </a:effectLst>
              <a:latin typeface="Candara" panose="020E0502030303020204" pitchFamily="34" charset="0"/>
              <a:cs typeface="Calibri" pitchFamily="34" charset="0"/>
            </a:endParaRPr>
          </a:p>
        </p:txBody>
      </p:sp>
    </p:spTree>
    <p:extLst>
      <p:ext uri="{BB962C8B-B14F-4D97-AF65-F5344CB8AC3E}">
        <p14:creationId xmlns:p14="http://schemas.microsoft.com/office/powerpoint/2010/main" xmlns="" val="1068262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2</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
        <p:nvSpPr>
          <p:cNvPr id="6" name="TextBox 5"/>
          <p:cNvSpPr txBox="1"/>
          <p:nvPr/>
        </p:nvSpPr>
        <p:spPr>
          <a:xfrm>
            <a:off x="533400" y="2057400"/>
            <a:ext cx="5105401" cy="584775"/>
          </a:xfrm>
          <a:prstGeom prst="rect">
            <a:avLst/>
          </a:prstGeom>
          <a:noFill/>
        </p:spPr>
        <p:txBody>
          <a:bodyPr wrap="square" rtlCol="0">
            <a:spAutoFit/>
          </a:bodyPr>
          <a:lstStyle/>
          <a:p>
            <a:r>
              <a:rPr lang="en-US" sz="3200" b="1" dirty="0">
                <a:solidFill>
                  <a:srgbClr val="FF0000"/>
                </a:solidFill>
                <a:latin typeface="Candara" panose="020E0502030303020204" pitchFamily="34" charset="0"/>
              </a:rPr>
              <a:t>Outline</a:t>
            </a:r>
          </a:p>
        </p:txBody>
      </p:sp>
      <p:sp>
        <p:nvSpPr>
          <p:cNvPr id="7" name="Rectangle 6"/>
          <p:cNvSpPr/>
          <p:nvPr/>
        </p:nvSpPr>
        <p:spPr>
          <a:xfrm>
            <a:off x="533400" y="2819400"/>
            <a:ext cx="7543800" cy="1200329"/>
          </a:xfrm>
          <a:prstGeom prst="rect">
            <a:avLst/>
          </a:prstGeom>
        </p:spPr>
        <p:txBody>
          <a:bodyPr wrap="square">
            <a:spAutoFit/>
          </a:bodyPr>
          <a:lstStyle/>
          <a:p>
            <a:pPr marL="342900" indent="-342900">
              <a:lnSpc>
                <a:spcPct val="150000"/>
              </a:lnSpc>
              <a:buFont typeface="Wingdings" panose="05000000000000000000" pitchFamily="2" charset="2"/>
              <a:buChar char="§"/>
            </a:pPr>
            <a:r>
              <a:rPr lang="en-GB" sz="2400" dirty="0">
                <a:latin typeface="Candara" panose="020E0502030303020204" pitchFamily="34" charset="0"/>
              </a:rPr>
              <a:t>Project Meridian</a:t>
            </a:r>
          </a:p>
          <a:p>
            <a:pPr marL="342900" indent="-342900">
              <a:lnSpc>
                <a:spcPct val="150000"/>
              </a:lnSpc>
              <a:buFont typeface="Wingdings" panose="05000000000000000000" pitchFamily="2" charset="2"/>
              <a:buChar char="§"/>
            </a:pPr>
            <a:r>
              <a:rPr lang="en-GB" sz="2400" dirty="0" smtClean="0">
                <a:latin typeface="Candara" panose="020E0502030303020204" pitchFamily="34" charset="0"/>
              </a:rPr>
              <a:t>Pension </a:t>
            </a:r>
            <a:r>
              <a:rPr lang="en-GB" sz="2400" dirty="0">
                <a:latin typeface="Candara" panose="020E0502030303020204" pitchFamily="34" charset="0"/>
              </a:rPr>
              <a:t>Contribution Management </a:t>
            </a:r>
            <a:r>
              <a:rPr lang="en-GB" sz="2400" dirty="0" smtClean="0">
                <a:latin typeface="Candara" panose="020E0502030303020204" pitchFamily="34" charset="0"/>
              </a:rPr>
              <a:t>System</a:t>
            </a:r>
            <a:endParaRPr lang="en-GB" sz="2400" dirty="0">
              <a:latin typeface="Candara" panose="020E0502030303020204" pitchFamily="34" charset="0"/>
            </a:endParaRPr>
          </a:p>
        </p:txBody>
      </p:sp>
    </p:spTree>
    <p:extLst>
      <p:ext uri="{BB962C8B-B14F-4D97-AF65-F5344CB8AC3E}">
        <p14:creationId xmlns:p14="http://schemas.microsoft.com/office/powerpoint/2010/main" xmlns="" val="105530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733" y="1584782"/>
            <a:ext cx="4114800" cy="2418305"/>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Candara" panose="020E0502030303020204" pitchFamily="34" charset="0"/>
            </a:endParaRPr>
          </a:p>
        </p:txBody>
      </p:sp>
      <p:sp>
        <p:nvSpPr>
          <p:cNvPr id="6" name="Rectangle 5"/>
          <p:cNvSpPr/>
          <p:nvPr/>
        </p:nvSpPr>
        <p:spPr>
          <a:xfrm>
            <a:off x="348182" y="1669317"/>
            <a:ext cx="4127589" cy="2407903"/>
          </a:xfrm>
          <a:prstGeom prst="rect">
            <a:avLst/>
          </a:prstGeom>
        </p:spPr>
        <p:txBody>
          <a:bodyPr wrap="square">
            <a:spAutoFit/>
          </a:bodyPr>
          <a:lstStyle/>
          <a:p>
            <a:pPr marL="223838" indent="-223838" algn="just">
              <a:lnSpc>
                <a:spcPct val="114000"/>
              </a:lnSpc>
              <a:buFont typeface="Wingdings" panose="05000000000000000000" pitchFamily="2" charset="2"/>
              <a:buChar char="q"/>
            </a:pPr>
            <a:r>
              <a:rPr lang="en-US" sz="1200" dirty="0" smtClean="0">
                <a:latin typeface="Arial" panose="020B0604020202020204" pitchFamily="34" charset="0"/>
                <a:cs typeface="Arial" panose="020B0604020202020204" pitchFamily="34" charset="0"/>
              </a:rPr>
              <a:t>Since Incorporation, CSCS has been using </a:t>
            </a:r>
            <a:r>
              <a:rPr lang="en-US" sz="1200" b="1" dirty="0" smtClean="0">
                <a:latin typeface="Arial" panose="020B0604020202020204" pitchFamily="34" charset="0"/>
                <a:cs typeface="Arial" panose="020B0604020202020204" pitchFamily="34" charset="0"/>
              </a:rPr>
              <a:t>“Equator” </a:t>
            </a:r>
            <a:r>
              <a:rPr lang="en-US" sz="1200" dirty="0" smtClean="0">
                <a:latin typeface="Arial" panose="020B0604020202020204" pitchFamily="34" charset="0"/>
                <a:cs typeface="Arial" panose="020B0604020202020204" pitchFamily="34" charset="0"/>
              </a:rPr>
              <a:t>Software for its operational activities. In order to </a:t>
            </a:r>
            <a:r>
              <a:rPr lang="en-US" sz="1200" dirty="0">
                <a:latin typeface="Arial" panose="020B0604020202020204" pitchFamily="34" charset="0"/>
                <a:ea typeface="Calibri" panose="020F0502020204030204" pitchFamily="34" charset="0"/>
                <a:cs typeface="Arial" panose="020B0604020202020204" pitchFamily="34" charset="0"/>
              </a:rPr>
              <a:t>modernize its operations and implement a single integrated system for all its key business </a:t>
            </a:r>
            <a:r>
              <a:rPr lang="en-US" sz="1200" dirty="0" smtClean="0">
                <a:latin typeface="Arial" panose="020B0604020202020204" pitchFamily="34" charset="0"/>
                <a:ea typeface="Calibri" panose="020F0502020204030204" pitchFamily="34" charset="0"/>
                <a:cs typeface="Arial" panose="020B0604020202020204" pitchFamily="34" charset="0"/>
              </a:rPr>
              <a:t>operations, </a:t>
            </a:r>
            <a:r>
              <a:rPr lang="en-US" sz="1200" b="1" dirty="0" smtClean="0">
                <a:latin typeface="Arial" panose="020B0604020202020204" pitchFamily="34" charset="0"/>
                <a:ea typeface="Calibri" panose="020F0502020204030204" pitchFamily="34" charset="0"/>
                <a:cs typeface="Arial" panose="020B0604020202020204" pitchFamily="34" charset="0"/>
              </a:rPr>
              <a:t>“Project Meridian” </a:t>
            </a:r>
            <a:r>
              <a:rPr lang="en-US" sz="1200" dirty="0" smtClean="0">
                <a:latin typeface="Arial" panose="020B0604020202020204" pitchFamily="34" charset="0"/>
                <a:ea typeface="Calibri" panose="020F0502020204030204" pitchFamily="34" charset="0"/>
                <a:cs typeface="Arial" panose="020B0604020202020204" pitchFamily="34" charset="0"/>
              </a:rPr>
              <a:t>was commissioned.</a:t>
            </a:r>
          </a:p>
          <a:p>
            <a:pPr marL="223838" indent="-223838" algn="just">
              <a:lnSpc>
                <a:spcPct val="114000"/>
              </a:lnSpc>
              <a:buFont typeface="Wingdings" panose="05000000000000000000" pitchFamily="2" charset="2"/>
              <a:buChar char="q"/>
            </a:pPr>
            <a:endParaRPr lang="en-US" sz="1200" dirty="0">
              <a:latin typeface="Arial" panose="020B0604020202020204" pitchFamily="34" charset="0"/>
              <a:ea typeface="Calibri" panose="020F0502020204030204" pitchFamily="34" charset="0"/>
              <a:cs typeface="Arial" panose="020B0604020202020204" pitchFamily="34" charset="0"/>
            </a:endParaRPr>
          </a:p>
          <a:p>
            <a:pPr marL="223838" indent="-223838" algn="just">
              <a:lnSpc>
                <a:spcPct val="114000"/>
              </a:lnSpc>
              <a:buFont typeface="Wingdings" panose="05000000000000000000" pitchFamily="2" charset="2"/>
              <a:buChar char="q"/>
            </a:pPr>
            <a:r>
              <a:rPr lang="en-US" sz="1200" dirty="0" smtClean="0">
                <a:latin typeface="Arial" panose="020B0604020202020204" pitchFamily="34" charset="0"/>
                <a:ea typeface="Calibri" panose="020F0502020204030204" pitchFamily="34" charset="0"/>
                <a:cs typeface="Arial" panose="020B0604020202020204" pitchFamily="34" charset="0"/>
              </a:rPr>
              <a:t>The </a:t>
            </a:r>
            <a:r>
              <a:rPr lang="en-US" sz="1200" dirty="0">
                <a:latin typeface="Arial" panose="020B0604020202020204" pitchFamily="34" charset="0"/>
                <a:ea typeface="Calibri" panose="020F0502020204030204" pitchFamily="34" charset="0"/>
                <a:cs typeface="Arial" panose="020B0604020202020204" pitchFamily="34" charset="0"/>
              </a:rPr>
              <a:t>scope of the project involves the acquisition, customization and implementation of a platform that will provide efficient Clearing, Settlement and Depository services to the Nigerian Capital </a:t>
            </a:r>
            <a:r>
              <a:rPr lang="en-US" sz="1200" dirty="0" smtClean="0">
                <a:latin typeface="Arial" panose="020B0604020202020204" pitchFamily="34" charset="0"/>
                <a:ea typeface="Calibri" panose="020F0502020204030204" pitchFamily="34" charset="0"/>
                <a:cs typeface="Arial" panose="020B0604020202020204" pitchFamily="34" charset="0"/>
              </a:rPr>
              <a:t>Market.</a:t>
            </a:r>
            <a:endParaRPr lang="en-US" sz="1200" dirty="0">
              <a:latin typeface="Arial" panose="020B0604020202020204" pitchFamily="34" charset="0"/>
              <a:ea typeface="Calibri" panose="020F0502020204030204" pitchFamily="34" charset="0"/>
              <a:cs typeface="Arial" panose="020B0604020202020204" pitchFamily="34" charset="0"/>
            </a:endParaRPr>
          </a:p>
          <a:p>
            <a:pPr marL="214313" indent="-214313" algn="just">
              <a:lnSpc>
                <a:spcPct val="114000"/>
              </a:lnSpc>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7" name="Rounded Rectangle 6"/>
          <p:cNvSpPr/>
          <p:nvPr/>
        </p:nvSpPr>
        <p:spPr>
          <a:xfrm>
            <a:off x="394733" y="1253508"/>
            <a:ext cx="1946462" cy="288374"/>
          </a:xfrm>
          <a:prstGeom prst="roundRect">
            <a:avLst/>
          </a:prstGeom>
          <a:solidFill>
            <a:schemeClr val="tx1">
              <a:lumMod val="75000"/>
              <a:lumOff val="25000"/>
            </a:schemeClr>
          </a:solidFill>
          <a:ln>
            <a:solidFill>
              <a:schemeClr val="tx1">
                <a:lumMod val="75000"/>
                <a:lumOff val="2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INTRODUCTION</a:t>
            </a:r>
            <a:endParaRPr lang="en-US" sz="1600" b="1" dirty="0">
              <a:solidFill>
                <a:schemeClr val="bg1"/>
              </a:solidFill>
            </a:endParaRPr>
          </a:p>
        </p:txBody>
      </p:sp>
      <p:sp>
        <p:nvSpPr>
          <p:cNvPr id="8" name="Rectangle 7"/>
          <p:cNvSpPr/>
          <p:nvPr/>
        </p:nvSpPr>
        <p:spPr>
          <a:xfrm>
            <a:off x="4742750" y="1613486"/>
            <a:ext cx="4095480" cy="2390675"/>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p:nvSpPr>
        <p:spPr>
          <a:xfrm>
            <a:off x="377622" y="4376806"/>
            <a:ext cx="4108000" cy="2151803"/>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p:cNvSpPr/>
          <p:nvPr/>
        </p:nvSpPr>
        <p:spPr>
          <a:xfrm>
            <a:off x="4779127" y="4405286"/>
            <a:ext cx="4114902" cy="2105272"/>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ounded Rectangle 13"/>
          <p:cNvSpPr/>
          <p:nvPr/>
        </p:nvSpPr>
        <p:spPr>
          <a:xfrm>
            <a:off x="377622" y="4049178"/>
            <a:ext cx="1946462" cy="314908"/>
          </a:xfrm>
          <a:prstGeom prst="roundRect">
            <a:avLst/>
          </a:prstGeom>
          <a:solidFill>
            <a:schemeClr val="accent4">
              <a:lumMod val="50000"/>
            </a:schemeClr>
          </a:solidFill>
          <a:ln>
            <a:solidFill>
              <a:schemeClr val="accent4">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TCS </a:t>
            </a:r>
            <a:r>
              <a:rPr lang="en-US" sz="1600" b="1" dirty="0" err="1" smtClean="0">
                <a:solidFill>
                  <a:schemeClr val="bg1"/>
                </a:solidFill>
              </a:rPr>
              <a:t>BaNCS</a:t>
            </a:r>
            <a:endParaRPr lang="en-US" sz="1600" b="1" dirty="0">
              <a:solidFill>
                <a:schemeClr val="bg1"/>
              </a:solidFill>
            </a:endParaRPr>
          </a:p>
        </p:txBody>
      </p:sp>
      <p:sp>
        <p:nvSpPr>
          <p:cNvPr id="15" name="Rounded Rectangle 14"/>
          <p:cNvSpPr/>
          <p:nvPr/>
        </p:nvSpPr>
        <p:spPr>
          <a:xfrm>
            <a:off x="4742750" y="4049178"/>
            <a:ext cx="1946462" cy="314908"/>
          </a:xfrm>
          <a:prstGeom prst="roundRect">
            <a:avLst/>
          </a:prstGeom>
          <a:solidFill>
            <a:schemeClr val="accent2">
              <a:lumMod val="50000"/>
            </a:schemeClr>
          </a:solidFill>
          <a:ln>
            <a:solidFill>
              <a:schemeClr val="accent2">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BENEFITS</a:t>
            </a:r>
            <a:endParaRPr lang="en-US" sz="1600" b="1" dirty="0">
              <a:solidFill>
                <a:schemeClr val="bg1"/>
              </a:solidFill>
            </a:endParaRPr>
          </a:p>
        </p:txBody>
      </p:sp>
      <p:sp>
        <p:nvSpPr>
          <p:cNvPr id="16" name="Rounded Rectangle 15"/>
          <p:cNvSpPr/>
          <p:nvPr/>
        </p:nvSpPr>
        <p:spPr>
          <a:xfrm>
            <a:off x="4755103" y="1250664"/>
            <a:ext cx="1946462" cy="314908"/>
          </a:xfrm>
          <a:prstGeom prst="roundRect">
            <a:avLst/>
          </a:prstGeom>
          <a:solidFill>
            <a:schemeClr val="accent5">
              <a:lumMod val="50000"/>
            </a:schemeClr>
          </a:solidFill>
          <a:ln>
            <a:solidFill>
              <a:schemeClr val="accent5">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PROJECT PARTNERS</a:t>
            </a:r>
            <a:endParaRPr lang="en-US" sz="1600" b="1" dirty="0">
              <a:solidFill>
                <a:schemeClr val="bg1"/>
              </a:solidFill>
            </a:endParaRPr>
          </a:p>
        </p:txBody>
      </p:sp>
      <p:sp>
        <p:nvSpPr>
          <p:cNvPr id="17" name="Rectangle 16"/>
          <p:cNvSpPr/>
          <p:nvPr/>
        </p:nvSpPr>
        <p:spPr>
          <a:xfrm>
            <a:off x="4708988" y="1755719"/>
            <a:ext cx="4083127" cy="2339102"/>
          </a:xfrm>
          <a:prstGeom prst="rect">
            <a:avLst/>
          </a:prstGeom>
        </p:spPr>
        <p:txBody>
          <a:bodyPr wrap="square">
            <a:spAutoFit/>
          </a:bodyPr>
          <a:lstStyle/>
          <a:p>
            <a:pPr marL="285750" indent="-285750" algn="just">
              <a:spcAft>
                <a:spcPts val="800"/>
              </a:spcAft>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CSCS partnered with TATA Consultancy Services (TCS), a world renowned IT servicing and business solutions organization, to implement the TCS </a:t>
            </a:r>
            <a:r>
              <a:rPr lang="en-US" sz="1200" dirty="0" err="1">
                <a:latin typeface="Arial" panose="020B0604020202020204" pitchFamily="34" charset="0"/>
                <a:ea typeface="Calibri" panose="020F0502020204030204" pitchFamily="34" charset="0"/>
                <a:cs typeface="Arial" panose="020B0604020202020204" pitchFamily="34" charset="0"/>
              </a:rPr>
              <a:t>BaNCS</a:t>
            </a:r>
            <a:r>
              <a:rPr lang="en-US" sz="1200" dirty="0">
                <a:latin typeface="Arial" panose="020B0604020202020204" pitchFamily="34" charset="0"/>
                <a:ea typeface="Calibri" panose="020F0502020204030204" pitchFamily="34" charset="0"/>
                <a:cs typeface="Arial" panose="020B0604020202020204" pitchFamily="34" charset="0"/>
              </a:rPr>
              <a:t> Market Infrastructure </a:t>
            </a:r>
            <a:r>
              <a:rPr lang="en-US" sz="1200" dirty="0" smtClean="0">
                <a:latin typeface="Arial" panose="020B0604020202020204" pitchFamily="34" charset="0"/>
                <a:ea typeface="Calibri" panose="020F0502020204030204" pitchFamily="34" charset="0"/>
                <a:cs typeface="Arial" panose="020B0604020202020204" pitchFamily="34" charset="0"/>
              </a:rPr>
              <a:t>solution.</a:t>
            </a:r>
          </a:p>
          <a:p>
            <a:pPr marL="285750" indent="-285750" algn="just">
              <a:spcAft>
                <a:spcPts val="800"/>
              </a:spcAft>
              <a:buFont typeface="Wingdings" panose="05000000000000000000" pitchFamily="2" charset="2"/>
              <a:buChar char="q"/>
            </a:pPr>
            <a:endParaRPr lang="en-US" sz="12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800"/>
              </a:spcAft>
              <a:buFont typeface="Wingdings" panose="05000000000000000000" pitchFamily="2" charset="2"/>
              <a:buChar char="q"/>
            </a:pPr>
            <a:r>
              <a:rPr lang="en-US" sz="1200" dirty="0" smtClean="0">
                <a:latin typeface="Arial" panose="020B0604020202020204" pitchFamily="34" charset="0"/>
                <a:ea typeface="Calibri" panose="020F0502020204030204" pitchFamily="34" charset="0"/>
                <a:cs typeface="Arial" panose="020B0604020202020204" pitchFamily="34" charset="0"/>
              </a:rPr>
              <a:t>To </a:t>
            </a:r>
            <a:r>
              <a:rPr lang="en-US" sz="1200" dirty="0">
                <a:latin typeface="Arial" panose="020B0604020202020204" pitchFamily="34" charset="0"/>
                <a:ea typeface="Calibri" panose="020F0502020204030204" pitchFamily="34" charset="0"/>
                <a:cs typeface="Arial" panose="020B0604020202020204" pitchFamily="34" charset="0"/>
              </a:rPr>
              <a:t>ensure efficient project delivery and quality assurance, Accenture Nigeria was engaged as the project consultant on the Project to support the CSCS Project Management office.</a:t>
            </a:r>
          </a:p>
          <a:p>
            <a:pPr algn="just">
              <a:lnSpc>
                <a:spcPct val="150000"/>
              </a:lnSpc>
              <a:spcAft>
                <a:spcPts val="800"/>
              </a:spcAft>
            </a:pPr>
            <a:endParaRPr lang="en-US" sz="1200" dirty="0">
              <a:latin typeface="Arial" panose="020B0604020202020204" pitchFamily="34" charset="0"/>
              <a:ea typeface="Calibri" panose="020F0502020204030204" pitchFamily="34" charset="0"/>
              <a:cs typeface="Arial" panose="020B0604020202020204" pitchFamily="34" charset="0"/>
            </a:endParaRPr>
          </a:p>
        </p:txBody>
      </p:sp>
      <p:sp>
        <p:nvSpPr>
          <p:cNvPr id="18" name="Rectangle 17"/>
          <p:cNvSpPr/>
          <p:nvPr/>
        </p:nvSpPr>
        <p:spPr>
          <a:xfrm>
            <a:off x="348182" y="4393994"/>
            <a:ext cx="3957998" cy="1754326"/>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The TCS </a:t>
            </a:r>
            <a:r>
              <a:rPr lang="en-US" sz="1200" dirty="0" err="1">
                <a:latin typeface="Arial" panose="020B0604020202020204" pitchFamily="34" charset="0"/>
                <a:ea typeface="Calibri" panose="020F0502020204030204" pitchFamily="34" charset="0"/>
                <a:cs typeface="Arial" panose="020B0604020202020204" pitchFamily="34" charset="0"/>
              </a:rPr>
              <a:t>BaNCS</a:t>
            </a:r>
            <a:r>
              <a:rPr lang="en-US" sz="1200" dirty="0">
                <a:latin typeface="Arial" panose="020B0604020202020204" pitchFamily="34" charset="0"/>
                <a:ea typeface="Calibri" panose="020F0502020204030204" pitchFamily="34" charset="0"/>
                <a:cs typeface="Arial" panose="020B0604020202020204" pitchFamily="34" charset="0"/>
              </a:rPr>
              <a:t> solution will provide CSCS with Depository Services, Clearing &amp; Settlement functions, support for various DVP models, integration with trading platforms, Risk &amp; Collateral Management and Securities Lending and Borrowing. </a:t>
            </a:r>
          </a:p>
        </p:txBody>
      </p:sp>
      <p:sp>
        <p:nvSpPr>
          <p:cNvPr id="19" name="Rectangle 18"/>
          <p:cNvSpPr/>
          <p:nvPr/>
        </p:nvSpPr>
        <p:spPr>
          <a:xfrm>
            <a:off x="4788865" y="4339899"/>
            <a:ext cx="3803668" cy="2031325"/>
          </a:xfrm>
          <a:prstGeom prst="rect">
            <a:avLst/>
          </a:prstGeom>
        </p:spPr>
        <p:txBody>
          <a:bodyPr wrap="square">
            <a:spAutoFit/>
          </a:bodyPr>
          <a:lstStyle/>
          <a:p>
            <a:pPr lvl="0" algn="just">
              <a:lnSpc>
                <a:spcPct val="150000"/>
              </a:lnSpc>
              <a:spcBef>
                <a:spcPts val="0"/>
              </a:spcBef>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Enhanced technology to improve operational efficiency</a:t>
            </a:r>
          </a:p>
          <a:p>
            <a:pPr lvl="0" algn="just">
              <a:lnSpc>
                <a:spcPct val="150000"/>
              </a:lnSpc>
              <a:spcBef>
                <a:spcPts val="0"/>
              </a:spcBef>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Support of a wider array of asset classes</a:t>
            </a:r>
          </a:p>
          <a:p>
            <a:pPr lvl="0" algn="just">
              <a:lnSpc>
                <a:spcPct val="150000"/>
              </a:lnSpc>
              <a:spcBef>
                <a:spcPts val="0"/>
              </a:spcBef>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The flexibility to launch new products </a:t>
            </a:r>
          </a:p>
          <a:p>
            <a:pPr lvl="0" algn="just">
              <a:lnSpc>
                <a:spcPct val="150000"/>
              </a:lnSpc>
              <a:spcBef>
                <a:spcPts val="0"/>
              </a:spcBef>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High Availability and Improved performance</a:t>
            </a:r>
          </a:p>
          <a:p>
            <a:pPr lvl="0" algn="just">
              <a:lnSpc>
                <a:spcPct val="150000"/>
              </a:lnSpc>
              <a:spcBef>
                <a:spcPts val="0"/>
              </a:spcBef>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Increased productivity and process automation</a:t>
            </a:r>
          </a:p>
          <a:p>
            <a:pPr lvl="0" algn="just">
              <a:lnSpc>
                <a:spcPct val="150000"/>
              </a:lnSpc>
              <a:spcBef>
                <a:spcPts val="0"/>
              </a:spcBef>
              <a:spcAft>
                <a:spcPts val="800"/>
              </a:spcAft>
              <a:buFont typeface="Wingdings" panose="05000000000000000000" pitchFamily="2" charset="2"/>
              <a:buChar char="q"/>
            </a:pPr>
            <a:r>
              <a:rPr lang="en-US" sz="1200" dirty="0">
                <a:latin typeface="Arial" panose="020B0604020202020204" pitchFamily="34" charset="0"/>
                <a:ea typeface="Calibri" panose="020F0502020204030204" pitchFamily="34" charset="0"/>
                <a:cs typeface="Arial" panose="020B0604020202020204" pitchFamily="34" charset="0"/>
              </a:rPr>
              <a:t>Enhanced monitoring and investigative capabilities</a:t>
            </a:r>
          </a:p>
        </p:txBody>
      </p:sp>
      <p:cxnSp>
        <p:nvCxnSpPr>
          <p:cNvPr id="23" name="Straight Connector 22"/>
          <p:cNvCxnSpPr/>
          <p:nvPr/>
        </p:nvCxnSpPr>
        <p:spPr>
          <a:xfrm>
            <a:off x="0" y="1143000"/>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869766" y="473973"/>
            <a:ext cx="5181600" cy="461665"/>
          </a:xfrm>
          <a:prstGeom prst="rect">
            <a:avLst/>
          </a:prstGeom>
        </p:spPr>
        <p:txBody>
          <a:bodyPr wrap="square">
            <a:spAutoFit/>
          </a:bodyPr>
          <a:lstStyle/>
          <a:p>
            <a:pPr algn="ctr"/>
            <a:r>
              <a:rPr lang="en-US" sz="2400" b="1" dirty="0">
                <a:solidFill>
                  <a:srgbClr val="FF0000"/>
                </a:solidFill>
                <a:latin typeface="Arial" panose="020B0604020202020204" pitchFamily="34" charset="0"/>
                <a:cs typeface="Arial" panose="020B0604020202020204" pitchFamily="34" charset="0"/>
              </a:rPr>
              <a:t>PROJECT MERIDIAN</a:t>
            </a:r>
            <a:endParaRPr lang="en-US" sz="2400" b="1"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2" cstate="print"/>
          <a:stretch>
            <a:fillRect/>
          </a:stretch>
        </p:blipFill>
        <p:spPr>
          <a:xfrm>
            <a:off x="7733540" y="2399947"/>
            <a:ext cx="933513" cy="393987"/>
          </a:xfrm>
          <a:prstGeom prst="rect">
            <a:avLst/>
          </a:prstGeom>
        </p:spPr>
      </p:pic>
      <p:pic>
        <p:nvPicPr>
          <p:cNvPr id="21" name="Picture 20"/>
          <p:cNvPicPr>
            <a:picLocks noChangeAspect="1"/>
          </p:cNvPicPr>
          <p:nvPr/>
        </p:nvPicPr>
        <p:blipFill>
          <a:blip r:embed="rId3" cstate="print">
            <a:clrChange>
              <a:clrFrom>
                <a:srgbClr val="96ED7F"/>
              </a:clrFrom>
              <a:clrTo>
                <a:srgbClr val="96ED7F">
                  <a:alpha val="0"/>
                </a:srgbClr>
              </a:clrTo>
            </a:clrChange>
          </a:blip>
          <a:stretch>
            <a:fillRect/>
          </a:stretch>
        </p:blipFill>
        <p:spPr>
          <a:xfrm>
            <a:off x="3743802" y="2538653"/>
            <a:ext cx="562378" cy="461438"/>
          </a:xfrm>
          <a:prstGeom prst="rect">
            <a:avLst/>
          </a:prstGeom>
          <a:noFill/>
          <a:ln>
            <a:noFill/>
          </a:ln>
        </p:spPr>
      </p:pic>
      <p:pic>
        <p:nvPicPr>
          <p:cNvPr id="22" name="Picture 21"/>
          <p:cNvPicPr>
            <a:picLocks noChangeAspect="1"/>
          </p:cNvPicPr>
          <p:nvPr/>
        </p:nvPicPr>
        <p:blipFill>
          <a:blip r:embed="rId4"/>
          <a:stretch>
            <a:fillRect/>
          </a:stretch>
        </p:blipFill>
        <p:spPr>
          <a:xfrm>
            <a:off x="2255604" y="5803179"/>
            <a:ext cx="2005862" cy="253374"/>
          </a:xfrm>
          <a:prstGeom prst="rect">
            <a:avLst/>
          </a:prstGeom>
          <a:effectLst>
            <a:reflection blurRad="6350" stA="50000" endA="300" endPos="90000" dist="50800" dir="5400000" sy="-100000" algn="bl" rotWithShape="0"/>
            <a:softEdge rad="0"/>
          </a:effectLst>
        </p:spPr>
      </p:pic>
      <p:pic>
        <p:nvPicPr>
          <p:cNvPr id="25" name="Picture 24"/>
          <p:cNvPicPr>
            <a:picLocks noChangeAspect="1"/>
          </p:cNvPicPr>
          <p:nvPr/>
        </p:nvPicPr>
        <p:blipFill>
          <a:blip r:embed="rId5" cstate="print"/>
          <a:stretch>
            <a:fillRect/>
          </a:stretch>
        </p:blipFill>
        <p:spPr>
          <a:xfrm>
            <a:off x="7746642" y="3452174"/>
            <a:ext cx="936216" cy="510124"/>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712449" y="5083134"/>
            <a:ext cx="949634" cy="888489"/>
          </a:xfrm>
          <a:prstGeom prst="rect">
            <a:avLst/>
          </a:prstGeom>
        </p:spPr>
      </p:pic>
      <p:sp>
        <p:nvSpPr>
          <p:cNvPr id="29" name="TextBox 28"/>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smtClean="0">
                <a:latin typeface="Calibri" panose="020F0502020204030204" pitchFamily="34" charset="0"/>
                <a:cs typeface="Times New Roman" panose="02020603050405020304" pitchFamily="18" charset="0"/>
              </a:rPr>
              <a:t>3</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643053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199" y="1509107"/>
            <a:ext cx="5474621" cy="1708160"/>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1400" dirty="0">
                <a:latin typeface="Arial" panose="020B0604020202020204" pitchFamily="34" charset="0"/>
                <a:ea typeface="Calibri" panose="020F0502020204030204" pitchFamily="34" charset="0"/>
                <a:cs typeface="Arial" panose="020B0604020202020204" pitchFamily="34" charset="0"/>
              </a:rPr>
              <a:t>The implementation of Project Meridian commenced in January 2016. The Project Initiation, Planning, Solution Analysis and Solution Alignment phases of the project were all completed in 2016. The Training, </a:t>
            </a:r>
            <a:r>
              <a:rPr lang="en-US" sz="1400" dirty="0" smtClean="0">
                <a:latin typeface="Arial" panose="020B0604020202020204" pitchFamily="34" charset="0"/>
                <a:ea typeface="Calibri" panose="020F0502020204030204" pitchFamily="34" charset="0"/>
                <a:cs typeface="Arial" panose="020B0604020202020204" pitchFamily="34" charset="0"/>
              </a:rPr>
              <a:t>Testing, Data Migration and </a:t>
            </a:r>
            <a:r>
              <a:rPr lang="en-US" sz="1400" dirty="0">
                <a:latin typeface="Arial" panose="020B0604020202020204" pitchFamily="34" charset="0"/>
                <a:ea typeface="Calibri" panose="020F0502020204030204" pitchFamily="34" charset="0"/>
                <a:cs typeface="Arial" panose="020B0604020202020204" pitchFamily="34" charset="0"/>
              </a:rPr>
              <a:t>Go-live phases are scheduled for </a:t>
            </a:r>
            <a:r>
              <a:rPr lang="en-US" sz="1400" dirty="0" smtClean="0">
                <a:latin typeface="Arial" panose="020B0604020202020204" pitchFamily="34" charset="0"/>
                <a:ea typeface="Calibri" panose="020F0502020204030204" pitchFamily="34" charset="0"/>
                <a:cs typeface="Arial" panose="020B0604020202020204" pitchFamily="34" charset="0"/>
              </a:rPr>
              <a:t>completion in the 2</a:t>
            </a:r>
            <a:r>
              <a:rPr lang="en-US" sz="1400" baseline="30000" dirty="0" smtClean="0">
                <a:latin typeface="Arial" panose="020B0604020202020204" pitchFamily="34" charset="0"/>
                <a:ea typeface="Calibri" panose="020F0502020204030204" pitchFamily="34" charset="0"/>
                <a:cs typeface="Arial" panose="020B0604020202020204" pitchFamily="34" charset="0"/>
              </a:rPr>
              <a:t>nd</a:t>
            </a:r>
            <a:r>
              <a:rPr lang="en-US" sz="1400" dirty="0" smtClean="0">
                <a:latin typeface="Arial" panose="020B0604020202020204" pitchFamily="34" charset="0"/>
                <a:ea typeface="Calibri" panose="020F0502020204030204" pitchFamily="34" charset="0"/>
                <a:cs typeface="Arial" panose="020B0604020202020204" pitchFamily="34" charset="0"/>
              </a:rPr>
              <a:t> quarter of </a:t>
            </a:r>
            <a:r>
              <a:rPr lang="en-US" sz="1400" dirty="0">
                <a:latin typeface="Arial" panose="020B0604020202020204" pitchFamily="34" charset="0"/>
                <a:ea typeface="Calibri" panose="020F0502020204030204" pitchFamily="34" charset="0"/>
                <a:cs typeface="Arial" panose="020B0604020202020204" pitchFamily="34" charset="0"/>
              </a:rPr>
              <a:t>2017</a:t>
            </a:r>
            <a:r>
              <a:rPr lang="en-US" sz="1400" dirty="0" smtClean="0">
                <a:latin typeface="Arial" panose="020B0604020202020204" pitchFamily="34" charset="0"/>
                <a:ea typeface="Calibri" panose="020F0502020204030204" pitchFamily="34" charset="0"/>
                <a:cs typeface="Arial" panose="020B0604020202020204" pitchFamily="34" charset="0"/>
              </a:rPr>
              <a:t>.</a:t>
            </a:r>
            <a:endParaRPr lang="en-US" sz="1400" dirty="0">
              <a:latin typeface="Arial" panose="020B0604020202020204" pitchFamily="34" charset="0"/>
              <a:ea typeface="Calibri" panose="020F0502020204030204" pitchFamily="34" charset="0"/>
              <a:cs typeface="Arial" panose="020B0604020202020204" pitchFamily="34" charset="0"/>
            </a:endParaRPr>
          </a:p>
        </p:txBody>
      </p:sp>
      <p:sp>
        <p:nvSpPr>
          <p:cNvPr id="4" name="TextBox 3"/>
          <p:cNvSpPr txBox="1"/>
          <p:nvPr/>
        </p:nvSpPr>
        <p:spPr>
          <a:xfrm>
            <a:off x="3481047" y="495416"/>
            <a:ext cx="2528256"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Project Updates</a:t>
            </a:r>
            <a:endParaRPr lang="en-US" sz="2400" b="1" dirty="0">
              <a:solidFill>
                <a:srgbClr val="FF000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4127208966"/>
              </p:ext>
            </p:extLst>
          </p:nvPr>
        </p:nvGraphicFramePr>
        <p:xfrm>
          <a:off x="682740" y="3805872"/>
          <a:ext cx="7563091" cy="2619813"/>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162747">
                  <a:extLst>
                    <a:ext uri="{9D8B030D-6E8A-4147-A177-3AD203B41FA5}">
                      <a16:colId xmlns="" xmlns:a16="http://schemas.microsoft.com/office/drawing/2014/main" val="138621018"/>
                    </a:ext>
                  </a:extLst>
                </a:gridCol>
                <a:gridCol w="1561653"/>
                <a:gridCol w="2838691">
                  <a:extLst>
                    <a:ext uri="{9D8B030D-6E8A-4147-A177-3AD203B41FA5}">
                      <a16:colId xmlns="" xmlns:a16="http://schemas.microsoft.com/office/drawing/2014/main" val="1383955588"/>
                    </a:ext>
                  </a:extLst>
                </a:gridCol>
              </a:tblGrid>
              <a:tr h="310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Arial" panose="020B0604020202020204" pitchFamily="34" charset="0"/>
                          <a:cs typeface="Arial" panose="020B0604020202020204" pitchFamily="34" charset="0"/>
                        </a:rPr>
                        <a:t>Project Phase</a:t>
                      </a:r>
                      <a:endParaRPr lang="en-US"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algn="ctr"/>
                      <a:r>
                        <a:rPr lang="en-US" sz="1200" b="1" dirty="0">
                          <a:solidFill>
                            <a:schemeClr val="bg1"/>
                          </a:solidFill>
                          <a:latin typeface="Arial" panose="020B0604020202020204" pitchFamily="34" charset="0"/>
                          <a:cs typeface="Arial" panose="020B0604020202020204" pitchFamily="34" charset="0"/>
                        </a:rPr>
                        <a:t>Status</a:t>
                      </a:r>
                      <a:r>
                        <a:rPr lang="en-US" sz="1200" b="1" baseline="0" dirty="0">
                          <a:solidFill>
                            <a:schemeClr val="bg1"/>
                          </a:solidFill>
                          <a:latin typeface="Arial" panose="020B0604020202020204" pitchFamily="34" charset="0"/>
                          <a:cs typeface="Arial" panose="020B0604020202020204" pitchFamily="34" charset="0"/>
                        </a:rPr>
                        <a:t> </a:t>
                      </a:r>
                      <a:endParaRPr lang="en-US"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marL="0" algn="ctr" defTabSz="914400" rtl="0" eaLnBrk="1" latinLnBrk="0" hangingPunct="1"/>
                      <a:r>
                        <a:rPr lang="en-US" sz="1200" b="1" kern="1200" dirty="0" smtClean="0">
                          <a:solidFill>
                            <a:schemeClr val="bg1"/>
                          </a:solidFill>
                          <a:latin typeface="Arial" panose="020B0604020202020204" pitchFamily="34" charset="0"/>
                          <a:ea typeface="+mn-ea"/>
                          <a:cs typeface="Arial" panose="020B0604020202020204" pitchFamily="34" charset="0"/>
                        </a:rPr>
                        <a:t>End Date</a:t>
                      </a:r>
                      <a:endParaRPr lang="en-US"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 xmlns:a16="http://schemas.microsoft.com/office/drawing/2014/main" val="3144180105"/>
                  </a:ext>
                </a:extLst>
              </a:tr>
              <a:tr h="310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Initiation &amp; Planning Phase</a:t>
                      </a:r>
                      <a:endParaRPr lang="en-US" sz="1200" dirty="0">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latin typeface="Arial" panose="020B0604020202020204" pitchFamily="34" charset="0"/>
                          <a:cs typeface="Arial" panose="020B0604020202020204" pitchFamily="34" charset="0"/>
                        </a:rPr>
                        <a:t>C</a:t>
                      </a:r>
                      <a:r>
                        <a:rPr lang="en-US" sz="1200" dirty="0" smtClean="0">
                          <a:latin typeface="Arial" panose="020B0604020202020204" pitchFamily="34" charset="0"/>
                          <a:cs typeface="Arial" panose="020B0604020202020204" pitchFamily="34" charset="0"/>
                        </a:rPr>
                        <a:t>ompleted</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3">
                  <a:txBody>
                    <a:bodyPr/>
                    <a:lstStyle/>
                    <a:p>
                      <a:pPr algn="ctr"/>
                      <a:r>
                        <a:rPr lang="en-US" sz="1200" dirty="0" smtClean="0">
                          <a:latin typeface="Arial" panose="020B0604020202020204" pitchFamily="34" charset="0"/>
                          <a:cs typeface="Arial" panose="020B0604020202020204" pitchFamily="34" charset="0"/>
                        </a:rPr>
                        <a:t>Q1 – Q4 2016</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331279593"/>
                  </a:ext>
                </a:extLst>
              </a:tr>
              <a:tr h="369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Solution Analysis </a:t>
                      </a:r>
                      <a:r>
                        <a:rPr lang="en-US" sz="1200" dirty="0" smtClean="0">
                          <a:latin typeface="Arial" panose="020B0604020202020204" pitchFamily="34" charset="0"/>
                          <a:cs typeface="Arial" panose="020B0604020202020204" pitchFamily="34" charset="0"/>
                        </a:rPr>
                        <a:t>Phase</a:t>
                      </a:r>
                      <a:endParaRPr lang="en-US" sz="1200" dirty="0">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latin typeface="Arial" panose="020B0604020202020204" pitchFamily="34" charset="0"/>
                          <a:cs typeface="Arial" panose="020B0604020202020204" pitchFamily="34" charset="0"/>
                        </a:rPr>
                        <a:t>C</a:t>
                      </a:r>
                      <a:r>
                        <a:rPr lang="en-US" sz="1200" dirty="0" smtClean="0">
                          <a:latin typeface="Arial" panose="020B0604020202020204" pitchFamily="34" charset="0"/>
                          <a:cs typeface="Arial" panose="020B0604020202020204" pitchFamily="34" charset="0"/>
                        </a:rPr>
                        <a:t>ompleted</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vMerge="1">
                  <a:txBody>
                    <a:bodyPr/>
                    <a:lstStyle/>
                    <a:p>
                      <a:pPr algn="ct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85379979"/>
                  </a:ext>
                </a:extLst>
              </a:tr>
              <a:tr h="304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Solution Alignment </a:t>
                      </a:r>
                      <a:r>
                        <a:rPr lang="en-US" sz="1200" dirty="0" smtClean="0">
                          <a:latin typeface="Arial" panose="020B0604020202020204" pitchFamily="34" charset="0"/>
                          <a:cs typeface="Arial" panose="020B0604020202020204" pitchFamily="34" charset="0"/>
                        </a:rPr>
                        <a:t>Phase</a:t>
                      </a:r>
                      <a:endParaRPr lang="en-US" sz="1200" dirty="0">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latin typeface="Arial" panose="020B0604020202020204" pitchFamily="34" charset="0"/>
                          <a:cs typeface="Arial" panose="020B0604020202020204" pitchFamily="34" charset="0"/>
                        </a:rPr>
                        <a:t>Completed</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vMerge="1">
                  <a:txBody>
                    <a:bodyPr/>
                    <a:lstStyle/>
                    <a:p>
                      <a:endParaRPr 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r>
              <a:tr h="338035">
                <a:tc>
                  <a:txBody>
                    <a:bodyPr/>
                    <a:lstStyle/>
                    <a:p>
                      <a:pPr marL="4572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sz="1200" dirty="0" smtClean="0">
                          <a:latin typeface="Arial" panose="020B0604020202020204" pitchFamily="34" charset="0"/>
                          <a:cs typeface="Arial" panose="020B0604020202020204" pitchFamily="34" charset="0"/>
                        </a:rPr>
                        <a:t>Training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In-progress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US" sz="1200" dirty="0" smtClean="0">
                          <a:latin typeface="Arial" panose="020B0604020202020204" pitchFamily="34" charset="0"/>
                          <a:cs typeface="Arial" panose="020B0604020202020204" pitchFamily="34" charset="0"/>
                        </a:rPr>
                        <a:t>Q1</a:t>
                      </a:r>
                      <a:r>
                        <a:rPr lang="en-US" sz="1200" baseline="0" dirty="0" smtClean="0">
                          <a:latin typeface="Arial" panose="020B0604020202020204" pitchFamily="34" charset="0"/>
                          <a:cs typeface="Arial" panose="020B0604020202020204" pitchFamily="34" charset="0"/>
                        </a:rPr>
                        <a:t> – Q2 2017</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0309">
                <a:tc>
                  <a:txBody>
                    <a:bodyPr/>
                    <a:lstStyle/>
                    <a:p>
                      <a:pPr marL="457200" lvl="1" indent="-457200">
                        <a:lnSpc>
                          <a:spcPct val="150000"/>
                        </a:lnSpc>
                        <a:buFont typeface="Wingdings" panose="05000000000000000000" pitchFamily="2" charset="2"/>
                        <a:buNone/>
                      </a:pPr>
                      <a:r>
                        <a:rPr lang="en-US" sz="1200" dirty="0">
                          <a:latin typeface="Arial" panose="020B0604020202020204" pitchFamily="34" charset="0"/>
                          <a:cs typeface="Arial" panose="020B0604020202020204" pitchFamily="34" charset="0"/>
                        </a:rPr>
                        <a:t>Testing </a:t>
                      </a:r>
                      <a:r>
                        <a:rPr lang="en-US" sz="1200" dirty="0" smtClean="0">
                          <a:latin typeface="Arial" panose="020B0604020202020204" pitchFamily="34" charset="0"/>
                          <a:cs typeface="Arial" panose="020B0604020202020204" pitchFamily="34" charset="0"/>
                        </a:rPr>
                        <a:t>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In-progress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Q1</a:t>
                      </a:r>
                      <a:r>
                        <a:rPr lang="en-US" sz="1200" baseline="0" dirty="0" smtClean="0">
                          <a:latin typeface="Arial" panose="020B0604020202020204" pitchFamily="34" charset="0"/>
                          <a:cs typeface="Arial" panose="020B0604020202020204" pitchFamily="34" charset="0"/>
                        </a:rPr>
                        <a:t> – Q2 2017</a:t>
                      </a:r>
                      <a:endParaRPr lang="en-US" sz="1200" dirty="0" smtClean="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93284262"/>
                  </a:ext>
                </a:extLst>
              </a:tr>
              <a:tr h="282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Data migration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In-progress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Q2 2017</a:t>
                      </a:r>
                      <a:endParaRPr lang="en-US" sz="1200" dirty="0" smtClean="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80602641"/>
                  </a:ext>
                </a:extLst>
              </a:tr>
              <a:tr h="310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Go-live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Not </a:t>
                      </a:r>
                      <a:r>
                        <a:rPr lang="en-US" sz="1200" dirty="0" smtClean="0">
                          <a:latin typeface="Arial" panose="020B0604020202020204" pitchFamily="34" charset="0"/>
                          <a:cs typeface="Arial" panose="020B0604020202020204" pitchFamily="34" charset="0"/>
                        </a:rPr>
                        <a:t>Yet</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Q2 2017</a:t>
                      </a:r>
                      <a:endParaRPr lang="en-US" sz="1200" dirty="0" smtClean="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47438311"/>
                  </a:ext>
                </a:extLst>
              </a:tr>
            </a:tbl>
          </a:graphicData>
        </a:graphic>
      </p:graphicFrame>
      <p:cxnSp>
        <p:nvCxnSpPr>
          <p:cNvPr id="7" name="Straight Connector 6"/>
          <p:cNvCxnSpPr/>
          <p:nvPr/>
        </p:nvCxnSpPr>
        <p:spPr>
          <a:xfrm>
            <a:off x="0" y="1295400"/>
            <a:ext cx="91440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stretch>
            <a:fillRect/>
          </a:stretch>
        </p:blipFill>
        <p:spPr>
          <a:xfrm>
            <a:off x="5899610" y="1494468"/>
            <a:ext cx="1447800" cy="72374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315200" y="2309977"/>
            <a:ext cx="935394" cy="662131"/>
          </a:xfrm>
          <a:prstGeom prst="rect">
            <a:avLst/>
          </a:prstGeom>
        </p:spPr>
      </p:pic>
      <p:pic>
        <p:nvPicPr>
          <p:cNvPr id="10" name="Picture 9"/>
          <p:cNvPicPr>
            <a:picLocks noChangeAspect="1"/>
          </p:cNvPicPr>
          <p:nvPr/>
        </p:nvPicPr>
        <p:blipFill>
          <a:blip r:embed="rId5" cstate="print"/>
          <a:stretch>
            <a:fillRect/>
          </a:stretch>
        </p:blipFill>
        <p:spPr>
          <a:xfrm>
            <a:off x="6009303" y="2891745"/>
            <a:ext cx="935394" cy="745735"/>
          </a:xfrm>
          <a:prstGeom prst="rect">
            <a:avLst/>
          </a:prstGeom>
        </p:spPr>
      </p:pic>
      <p:sp>
        <p:nvSpPr>
          <p:cNvPr id="11" name="TextBox 10"/>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4</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2827696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743200"/>
            <a:ext cx="7391400" cy="1131848"/>
          </a:xfrm>
          <a:prstGeom prst="rect">
            <a:avLst/>
          </a:prstGeom>
        </p:spPr>
        <p:txBody>
          <a:bodyPr wrap="square">
            <a:spAutoFit/>
          </a:bodyPr>
          <a:lstStyle/>
          <a:p>
            <a:pPr algn="ctr">
              <a:lnSpc>
                <a:spcPct val="150000"/>
              </a:lnSpc>
              <a:defRPr/>
            </a:pPr>
            <a:r>
              <a:rPr lang="en-US" altLang="en-US" sz="2400" b="1" kern="0" dirty="0">
                <a:latin typeface="Arial" panose="020B0604020202020204" pitchFamily="34" charset="0"/>
                <a:cs typeface="Arial" panose="020B0604020202020204" pitchFamily="34" charset="0"/>
              </a:rPr>
              <a:t>CSCS PENSION CONTRIBUTION MANAGEMENT SYSTEM (PCMS)</a:t>
            </a:r>
          </a:p>
        </p:txBody>
      </p:sp>
      <p:sp>
        <p:nvSpPr>
          <p:cNvPr id="6" name="TextBox 5"/>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5</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930458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7967" y="3627403"/>
            <a:ext cx="1524000" cy="207990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cs typeface="Arial" panose="020B0604020202020204" pitchFamily="34" charset="0"/>
              </a:rPr>
              <a:t>The Nigerian </a:t>
            </a:r>
            <a:r>
              <a:rPr lang="en-US" b="1" dirty="0">
                <a:solidFill>
                  <a:schemeClr val="bg1"/>
                </a:solidFill>
                <a:latin typeface="Arial" panose="020B0604020202020204" pitchFamily="34" charset="0"/>
                <a:cs typeface="Arial" panose="020B0604020202020204" pitchFamily="34" charset="0"/>
              </a:rPr>
              <a:t>Pension</a:t>
            </a:r>
            <a:r>
              <a:rPr lang="en-US" b="1" dirty="0">
                <a:solidFill>
                  <a:schemeClr val="bg1"/>
                </a:solidFill>
                <a:latin typeface="Candara" panose="020E0502030303020204" pitchFamily="34" charset="0"/>
                <a:cs typeface="Arial" panose="020B0604020202020204" pitchFamily="34" charset="0"/>
              </a:rPr>
              <a:t> Industry</a:t>
            </a:r>
          </a:p>
        </p:txBody>
      </p:sp>
      <p:sp>
        <p:nvSpPr>
          <p:cNvPr id="8" name="Rectangle 7"/>
          <p:cNvSpPr/>
          <p:nvPr/>
        </p:nvSpPr>
        <p:spPr>
          <a:xfrm>
            <a:off x="380998" y="3089140"/>
            <a:ext cx="5170798" cy="3229043"/>
          </a:xfrm>
          <a:prstGeom prst="rect">
            <a:avLst/>
          </a:prstGeom>
          <a:solidFill>
            <a:schemeClr val="bg1"/>
          </a:solidFill>
          <a:ln>
            <a:solidFill>
              <a:schemeClr val="accent5">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57200" y="1304750"/>
            <a:ext cx="8229600" cy="1384995"/>
          </a:xfrm>
          <a:prstGeom prst="rect">
            <a:avLst/>
          </a:prstGeom>
          <a:noFill/>
        </p:spPr>
        <p:txBody>
          <a:bodyPr wrap="square" rtlCol="0">
            <a:spAutoFit/>
          </a:bodyPr>
          <a:lstStyle/>
          <a:p>
            <a:pPr marL="285750" indent="-285750">
              <a:buFont typeface="Wingdings" panose="05000000000000000000" pitchFamily="2" charset="2"/>
              <a:buChar char="q"/>
            </a:pPr>
            <a:r>
              <a:rPr lang="en-US" sz="1400" dirty="0">
                <a:latin typeface="Arial" panose="020B0604020202020204" pitchFamily="34" charset="0"/>
                <a:cs typeface="Arial" panose="020B0604020202020204" pitchFamily="34" charset="0"/>
              </a:rPr>
              <a:t>CSCS is well positioned to replicate its successes in the Nigerian Capital Market to the Nigerian Pension Industry. </a:t>
            </a:r>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US" sz="1400" dirty="0">
                <a:latin typeface="Arial" panose="020B0604020202020204" pitchFamily="34" charset="0"/>
                <a:cs typeface="Arial" panose="020B0604020202020204" pitchFamily="34" charset="0"/>
              </a:rPr>
              <a:t>To successfully add value, CSCS proposes the implementation of an effective Pension Contribution Management System (PCMS) that will support the goals and objectives of PENCOM as well as all other stakeholders in the Pension Industry.  </a:t>
            </a:r>
          </a:p>
        </p:txBody>
      </p:sp>
      <p:sp>
        <p:nvSpPr>
          <p:cNvPr id="5" name="Rectangle 4"/>
          <p:cNvSpPr/>
          <p:nvPr/>
        </p:nvSpPr>
        <p:spPr>
          <a:xfrm>
            <a:off x="2087290" y="330854"/>
            <a:ext cx="5608909" cy="369332"/>
          </a:xfrm>
          <a:prstGeom prst="rect">
            <a:avLst/>
          </a:prstGeom>
        </p:spPr>
        <p:txBody>
          <a:bodyPr wrap="square">
            <a:spAutoFit/>
          </a:bodyPr>
          <a:lstStyle/>
          <a:p>
            <a:r>
              <a:rPr lang="en-US" altLang="en-US" b="1" kern="0" dirty="0">
                <a:solidFill>
                  <a:srgbClr val="FF0000"/>
                </a:solidFill>
                <a:latin typeface="Candara" panose="020E0502030303020204" pitchFamily="34" charset="0"/>
                <a:cs typeface="Arial" panose="020B0604020202020204" pitchFamily="34" charset="0"/>
              </a:rPr>
              <a:t>PENSION CONTRIBUTION </a:t>
            </a:r>
            <a:r>
              <a:rPr lang="en-US" altLang="en-US" b="1" kern="0" dirty="0" smtClean="0">
                <a:solidFill>
                  <a:srgbClr val="FF0000"/>
                </a:solidFill>
                <a:latin typeface="Candara" panose="020E0502030303020204" pitchFamily="34" charset="0"/>
                <a:cs typeface="Arial" panose="020B0604020202020204" pitchFamily="34" charset="0"/>
              </a:rPr>
              <a:t>MANAGEMENT </a:t>
            </a:r>
            <a:r>
              <a:rPr lang="en-US" altLang="en-US" b="1" kern="0" dirty="0">
                <a:solidFill>
                  <a:srgbClr val="FF0000"/>
                </a:solidFill>
                <a:latin typeface="Candara" panose="020E0502030303020204" pitchFamily="34" charset="0"/>
                <a:cs typeface="Arial" panose="020B0604020202020204" pitchFamily="34" charset="0"/>
              </a:rPr>
              <a:t>SYSTEM</a:t>
            </a:r>
            <a:endParaRPr lang="en-US" b="1" dirty="0">
              <a:latin typeface="Arial" panose="020B0604020202020204" pitchFamily="34" charset="0"/>
              <a:cs typeface="Arial" panose="020B0604020202020204" pitchFamily="34" charset="0"/>
            </a:endParaRPr>
          </a:p>
        </p:txBody>
      </p:sp>
      <p:cxnSp>
        <p:nvCxnSpPr>
          <p:cNvPr id="6" name="Straight Connector 5"/>
          <p:cNvCxnSpPr/>
          <p:nvPr/>
        </p:nvCxnSpPr>
        <p:spPr>
          <a:xfrm>
            <a:off x="0" y="1219200"/>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239331" y="3443859"/>
            <a:ext cx="5413855" cy="3040893"/>
          </a:xfrm>
          <a:prstGeom prst="rect">
            <a:avLst/>
          </a:prstGeom>
        </p:spPr>
        <p:txBody>
          <a:bodyPr>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Prompt remittance of pension contributions</a:t>
            </a:r>
          </a:p>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Timely payment of retirement benefits </a:t>
            </a:r>
          </a:p>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Seamless transfer of RSA account from resident PFA to preferred PFA  </a:t>
            </a:r>
          </a:p>
          <a:p>
            <a:pPr marL="425053" lvl="2" indent="-285750">
              <a:lnSpc>
                <a:spcPct val="114000"/>
              </a:lnSpc>
              <a:spcBef>
                <a:spcPct val="20000"/>
              </a:spcBef>
              <a:defRPr/>
            </a:pPr>
            <a:r>
              <a:rPr lang="cy-GB" altLang="en-US" sz="1400" cap="none" dirty="0">
                <a:latin typeface="Arial" panose="020B0604020202020204" pitchFamily="34" charset="0"/>
                <a:cs typeface="Arial" panose="020B0604020202020204" pitchFamily="34" charset="0"/>
              </a:rPr>
              <a:t>Increased efficiency and straight through processing (STP) </a:t>
            </a:r>
          </a:p>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Enhanced transparency &amp; trust among participants</a:t>
            </a:r>
          </a:p>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Easy reconciliation and investigation capabilities</a:t>
            </a:r>
          </a:p>
          <a:p>
            <a:pPr marL="425053" lvl="2" indent="-285750">
              <a:lnSpc>
                <a:spcPct val="114000"/>
              </a:lnSpc>
              <a:spcBef>
                <a:spcPct val="20000"/>
              </a:spcBef>
              <a:defRPr/>
            </a:pPr>
            <a:r>
              <a:rPr lang="cy-GB" sz="1400" cap="none" dirty="0">
                <a:latin typeface="Arial" panose="020B0604020202020204" pitchFamily="34" charset="0"/>
                <a:cs typeface="Arial" panose="020B0604020202020204" pitchFamily="34" charset="0"/>
              </a:rPr>
              <a:t>Global view of RSA records at a glance by the regulator</a:t>
            </a:r>
          </a:p>
          <a:p>
            <a:pPr marL="425053" lvl="2" indent="-285750">
              <a:lnSpc>
                <a:spcPct val="114000"/>
              </a:lnSpc>
              <a:spcBef>
                <a:spcPct val="20000"/>
              </a:spcBef>
              <a:defRPr/>
            </a:pPr>
            <a:r>
              <a:rPr lang="cy-GB" sz="1400" cap="none" dirty="0">
                <a:latin typeface="Arial" panose="020B0604020202020204" pitchFamily="34" charset="0"/>
                <a:cs typeface="Arial" panose="020B0604020202020204" pitchFamily="34" charset="0"/>
              </a:rPr>
              <a:t>Improved oversight functions by PenCom</a:t>
            </a:r>
          </a:p>
          <a:p>
            <a:pPr marL="425053" lvl="2" indent="-285750">
              <a:lnSpc>
                <a:spcPct val="114000"/>
              </a:lnSpc>
              <a:spcBef>
                <a:spcPct val="20000"/>
              </a:spcBef>
              <a:defRPr/>
            </a:pPr>
            <a:r>
              <a:rPr lang="en-US" altLang="en-US" sz="1400" cap="none" dirty="0">
                <a:latin typeface="Arial" panose="020B0604020202020204" pitchFamily="34" charset="0"/>
                <a:cs typeface="Arial" panose="020B0604020202020204" pitchFamily="34" charset="0"/>
              </a:rPr>
              <a:t>Promote a sustainable Pension </a:t>
            </a:r>
            <a:r>
              <a:rPr lang="en-US" altLang="en-US" sz="1400" cap="none" dirty="0" smtClean="0">
                <a:latin typeface="Arial" panose="020B0604020202020204" pitchFamily="34" charset="0"/>
                <a:cs typeface="Arial" panose="020B0604020202020204" pitchFamily="34" charset="0"/>
              </a:rPr>
              <a:t>Industry</a:t>
            </a:r>
            <a:endParaRPr lang="en-US" altLang="en-US" sz="1400" cap="none" dirty="0">
              <a:latin typeface="Arial" panose="020B0604020202020204" pitchFamily="34" charset="0"/>
              <a:cs typeface="Arial" panose="020B0604020202020204" pitchFamily="34" charset="0"/>
            </a:endParaRPr>
          </a:p>
          <a:p>
            <a:pPr>
              <a:lnSpc>
                <a:spcPct val="114000"/>
              </a:lnSpc>
            </a:pPr>
            <a:endParaRPr lang="en-US" sz="14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Pentagon 2"/>
          <p:cNvSpPr/>
          <p:nvPr/>
        </p:nvSpPr>
        <p:spPr>
          <a:xfrm rot="10800000" flipH="1" flipV="1">
            <a:off x="5584769" y="3490172"/>
            <a:ext cx="1513198" cy="2354362"/>
          </a:xfrm>
          <a:prstGeom prst="homePlate">
            <a:avLst>
              <a:gd name="adj" fmla="val 54135"/>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50" b="1" dirty="0">
                <a:solidFill>
                  <a:schemeClr val="bg1"/>
                </a:solidFill>
                <a:latin typeface="Arial" panose="020B0604020202020204" pitchFamily="34" charset="0"/>
                <a:cs typeface="Arial" panose="020B0604020202020204" pitchFamily="34" charset="0"/>
              </a:rPr>
              <a:t>Benefits</a:t>
            </a:r>
          </a:p>
        </p:txBody>
      </p:sp>
      <p:sp>
        <p:nvSpPr>
          <p:cNvPr id="9" name="TextBox 8"/>
          <p:cNvSpPr txBox="1"/>
          <p:nvPr/>
        </p:nvSpPr>
        <p:spPr>
          <a:xfrm>
            <a:off x="1981200" y="3089140"/>
            <a:ext cx="1556836"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CSCS PCMS</a:t>
            </a:r>
          </a:p>
        </p:txBody>
      </p:sp>
      <p:sp>
        <p:nvSpPr>
          <p:cNvPr id="13" name="TextBox 12"/>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6</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2995938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766" y="1843080"/>
            <a:ext cx="4114800" cy="2062170"/>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Candara" panose="020E0502030303020204" pitchFamily="34" charset="0"/>
            </a:endParaRPr>
          </a:p>
        </p:txBody>
      </p:sp>
      <p:sp>
        <p:nvSpPr>
          <p:cNvPr id="6" name="Rectangle 5"/>
          <p:cNvSpPr/>
          <p:nvPr/>
        </p:nvSpPr>
        <p:spPr>
          <a:xfrm>
            <a:off x="438386" y="1949726"/>
            <a:ext cx="3771900" cy="1986891"/>
          </a:xfrm>
          <a:prstGeom prst="rect">
            <a:avLst/>
          </a:prstGeom>
        </p:spPr>
        <p:txBody>
          <a:bodyPr wrap="square">
            <a:spAutoFit/>
          </a:bodyPr>
          <a:lstStyle/>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Ability to upload and update employee information for pension contribution</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Payment link for remittance of monthly contribution to PFC (PFA) </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Access to compensation details of  </a:t>
            </a:r>
            <a:r>
              <a:rPr lang="en-US" sz="1200" dirty="0">
                <a:latin typeface="Candara" panose="020E0502030303020204" pitchFamily="34" charset="0"/>
                <a:cs typeface="Arial" panose="020B0604020202020204" pitchFamily="34" charset="0"/>
              </a:rPr>
              <a:t>employees</a:t>
            </a:r>
            <a:r>
              <a:rPr lang="en-US" sz="1200" dirty="0">
                <a:latin typeface="Arial" panose="020B0604020202020204" pitchFamily="34" charset="0"/>
                <a:cs typeface="Arial" panose="020B0604020202020204" pitchFamily="34" charset="0"/>
              </a:rPr>
              <a:t> (RSA holders) in the organization</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Self-Service sign on</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Customized and bespoke report generation.</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Standardized schedule format</a:t>
            </a:r>
          </a:p>
        </p:txBody>
      </p:sp>
      <p:sp>
        <p:nvSpPr>
          <p:cNvPr id="7" name="Rounded Rectangle 6"/>
          <p:cNvSpPr/>
          <p:nvPr/>
        </p:nvSpPr>
        <p:spPr>
          <a:xfrm>
            <a:off x="345766" y="1504951"/>
            <a:ext cx="1946462" cy="314908"/>
          </a:xfrm>
          <a:prstGeom prst="roundRect">
            <a:avLst/>
          </a:prstGeom>
          <a:solidFill>
            <a:schemeClr val="accent2">
              <a:lumMod val="50000"/>
            </a:schemeClr>
          </a:solidFill>
          <a:ln>
            <a:solidFill>
              <a:schemeClr val="accent2">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bg1"/>
                </a:solidFill>
              </a:rPr>
              <a:t>Employers</a:t>
            </a:r>
          </a:p>
        </p:txBody>
      </p:sp>
      <p:sp>
        <p:nvSpPr>
          <p:cNvPr id="8" name="Rectangle 7"/>
          <p:cNvSpPr/>
          <p:nvPr/>
        </p:nvSpPr>
        <p:spPr>
          <a:xfrm>
            <a:off x="4819920" y="1883338"/>
            <a:ext cx="4095480" cy="2053279"/>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p:nvSpPr>
        <p:spPr>
          <a:xfrm>
            <a:off x="367771" y="4395955"/>
            <a:ext cx="4108000" cy="2053901"/>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p:cNvSpPr/>
          <p:nvPr/>
        </p:nvSpPr>
        <p:spPr>
          <a:xfrm>
            <a:off x="4788864" y="4388952"/>
            <a:ext cx="4114902" cy="2062170"/>
          </a:xfrm>
          <a:prstGeom prst="rect">
            <a:avLst/>
          </a:prstGeom>
          <a:solidFill>
            <a:schemeClr val="bg1"/>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ounded Rectangle 13"/>
          <p:cNvSpPr/>
          <p:nvPr/>
        </p:nvSpPr>
        <p:spPr>
          <a:xfrm>
            <a:off x="342302" y="4042871"/>
            <a:ext cx="1946462" cy="314908"/>
          </a:xfrm>
          <a:prstGeom prst="roundRect">
            <a:avLst/>
          </a:prstGeom>
          <a:solidFill>
            <a:schemeClr val="accent3">
              <a:lumMod val="50000"/>
            </a:schemeClr>
          </a:solidFill>
          <a:ln>
            <a:solidFill>
              <a:schemeClr val="accent3">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bg1"/>
                </a:solidFill>
              </a:rPr>
              <a:t>PFA/CPFA/PFC</a:t>
            </a:r>
          </a:p>
        </p:txBody>
      </p:sp>
      <p:sp>
        <p:nvSpPr>
          <p:cNvPr id="15" name="Rounded Rectangle 14"/>
          <p:cNvSpPr/>
          <p:nvPr/>
        </p:nvSpPr>
        <p:spPr>
          <a:xfrm>
            <a:off x="4795791" y="4091525"/>
            <a:ext cx="1946462" cy="314908"/>
          </a:xfrm>
          <a:prstGeom prst="roundRect">
            <a:avLst/>
          </a:prstGeom>
          <a:solidFill>
            <a:schemeClr val="accent4">
              <a:lumMod val="50000"/>
            </a:schemeClr>
          </a:solidFill>
          <a:ln>
            <a:solidFill>
              <a:schemeClr val="accent4">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bg1"/>
                </a:solidFill>
              </a:rPr>
              <a:t>PENCOM</a:t>
            </a:r>
          </a:p>
        </p:txBody>
      </p:sp>
      <p:sp>
        <p:nvSpPr>
          <p:cNvPr id="16" name="Rounded Rectangle 15"/>
          <p:cNvSpPr/>
          <p:nvPr/>
        </p:nvSpPr>
        <p:spPr>
          <a:xfrm>
            <a:off x="4823994" y="1590092"/>
            <a:ext cx="1946462" cy="314908"/>
          </a:xfrm>
          <a:prstGeom prst="roundRect">
            <a:avLst/>
          </a:prstGeom>
          <a:solidFill>
            <a:schemeClr val="accent5">
              <a:lumMod val="50000"/>
            </a:schemeClr>
          </a:solidFill>
          <a:ln>
            <a:solidFill>
              <a:schemeClr val="accent5">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bg1"/>
                </a:solidFill>
              </a:rPr>
              <a:t>RSA Holders</a:t>
            </a:r>
          </a:p>
        </p:txBody>
      </p:sp>
      <p:sp>
        <p:nvSpPr>
          <p:cNvPr id="17" name="Rectangle 16"/>
          <p:cNvSpPr/>
          <p:nvPr/>
        </p:nvSpPr>
        <p:spPr>
          <a:xfrm>
            <a:off x="4916662" y="2038456"/>
            <a:ext cx="3859306" cy="1776384"/>
          </a:xfrm>
          <a:prstGeom prst="rect">
            <a:avLst/>
          </a:prstGeom>
        </p:spPr>
        <p:txBody>
          <a:bodyPr wrap="square">
            <a:spAutoFit/>
          </a:bodyPr>
          <a:lstStyle/>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Monitor the status of monthly pension contributions and compensation details</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Ability to view bio data and other related information</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Monitor the status of RSA transfer requests, pension payment requests, complaints etc.</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Email and SMS Alerts</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Payment link for voluntary contributions</a:t>
            </a:r>
          </a:p>
        </p:txBody>
      </p:sp>
      <p:sp>
        <p:nvSpPr>
          <p:cNvPr id="18" name="Rectangle 17"/>
          <p:cNvSpPr/>
          <p:nvPr/>
        </p:nvSpPr>
        <p:spPr>
          <a:xfrm>
            <a:off x="362830" y="4429461"/>
            <a:ext cx="3943350" cy="1986891"/>
          </a:xfrm>
          <a:prstGeom prst="rect">
            <a:avLst/>
          </a:prstGeom>
        </p:spPr>
        <p:txBody>
          <a:bodyPr wrap="square">
            <a:spAutoFit/>
          </a:bodyPr>
          <a:lstStyle/>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Real time access to an individual’s RSA information: bio data, monthly contributions and remittances by employers</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Display of RSA and retirement payment requests respectively</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Flexible RSA account transfer window: Intra PFA transfer within a PFC  &amp; Inter PFA between PFCs  </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Ability to generate reports as required</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Customized and bespoke report generation.</a:t>
            </a:r>
          </a:p>
        </p:txBody>
      </p:sp>
      <p:sp>
        <p:nvSpPr>
          <p:cNvPr id="19" name="Rectangle 18"/>
          <p:cNvSpPr/>
          <p:nvPr/>
        </p:nvSpPr>
        <p:spPr>
          <a:xfrm>
            <a:off x="4844165" y="4517364"/>
            <a:ext cx="3748368" cy="1565878"/>
          </a:xfrm>
          <a:prstGeom prst="rect">
            <a:avLst/>
          </a:prstGeom>
        </p:spPr>
        <p:txBody>
          <a:bodyPr wrap="square">
            <a:spAutoFit/>
          </a:bodyPr>
          <a:lstStyle/>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PENCOM module – (unrestricted access to data bank on pension contributions and all processes – Employers, PFA/CPFA/PFC)</a:t>
            </a:r>
          </a:p>
          <a:p>
            <a:pPr marL="214313" indent="-214313">
              <a:lnSpc>
                <a:spcPct val="114000"/>
              </a:lnSpc>
              <a:buFont typeface="Arial" panose="020B0604020202020204" pitchFamily="34" charset="0"/>
              <a:buChar char="•"/>
            </a:pPr>
            <a:r>
              <a:rPr lang="en-US" sz="1200" dirty="0">
                <a:latin typeface="Arial" panose="020B0604020202020204" pitchFamily="34" charset="0"/>
                <a:cs typeface="Arial" panose="020B0604020202020204" pitchFamily="34" charset="0"/>
              </a:rPr>
              <a:t>Transaction timestamps to facilitate regulatory oversight </a:t>
            </a:r>
          </a:p>
          <a:p>
            <a:pPr marL="214313" indent="-214313">
              <a:lnSpc>
                <a:spcPct val="114000"/>
              </a:lnSpc>
              <a:buFont typeface="Arial" panose="020B0604020202020204" pitchFamily="34" charset="0"/>
              <a:buChar char="•"/>
            </a:pPr>
            <a:r>
              <a:rPr lang="en-US" sz="1200" dirty="0" err="1">
                <a:latin typeface="Arial" panose="020B0604020202020204" pitchFamily="34" charset="0"/>
                <a:cs typeface="Arial" panose="020B0604020202020204" pitchFamily="34" charset="0"/>
              </a:rPr>
              <a:t>Standardised</a:t>
            </a:r>
            <a:r>
              <a:rPr lang="en-US" sz="1200" dirty="0">
                <a:latin typeface="Arial" panose="020B0604020202020204" pitchFamily="34" charset="0"/>
                <a:cs typeface="Arial" panose="020B0604020202020204" pitchFamily="34" charset="0"/>
              </a:rPr>
              <a:t> complaints, payments, reconciliation/investigation and monitoring system</a:t>
            </a:r>
          </a:p>
        </p:txBody>
      </p:sp>
      <p:pic>
        <p:nvPicPr>
          <p:cNvPr id="2050" name="Picture 2" descr="Image result for employer ic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22366" y="3276600"/>
            <a:ext cx="628650" cy="628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Image result for employees ic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9566" y="3191431"/>
            <a:ext cx="917575" cy="917575"/>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Image result for service desk icon"/>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796446" y="5943803"/>
            <a:ext cx="740320" cy="533197"/>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Related image"/>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46969" y="5867603"/>
            <a:ext cx="533197" cy="533197"/>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3" name="Straight Connector 22"/>
          <p:cNvCxnSpPr/>
          <p:nvPr/>
        </p:nvCxnSpPr>
        <p:spPr>
          <a:xfrm>
            <a:off x="0" y="1219200"/>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869766" y="473973"/>
            <a:ext cx="5181600" cy="646331"/>
          </a:xfrm>
          <a:prstGeom prst="rect">
            <a:avLst/>
          </a:prstGeom>
        </p:spPr>
        <p:txBody>
          <a:bodyPr wrap="square">
            <a:spAutoFit/>
          </a:bodyPr>
          <a:lstStyle/>
          <a:p>
            <a:pPr algn="ctr"/>
            <a:r>
              <a:rPr lang="fr-FR" b="1" dirty="0">
                <a:solidFill>
                  <a:srgbClr val="FF0000"/>
                </a:solidFill>
                <a:latin typeface="Arial" panose="020B0604020202020204" pitchFamily="34" charset="0"/>
                <a:cs typeface="Arial" panose="020B0604020202020204" pitchFamily="34" charset="0"/>
              </a:rPr>
              <a:t>CSCS Pension Contribution Management System (PCMS</a:t>
            </a:r>
            <a:r>
              <a:rPr lang="fr-FR" dirty="0">
                <a:solidFill>
                  <a:srgbClr val="FF0000"/>
                </a:solidFill>
                <a:latin typeface="Arial" panose="020B0604020202020204" pitchFamily="34" charset="0"/>
                <a:cs typeface="Arial" panose="020B0604020202020204" pitchFamily="34" charset="0"/>
              </a:rPr>
              <a:t>)</a:t>
            </a:r>
          </a:p>
        </p:txBody>
      </p:sp>
      <p:sp>
        <p:nvSpPr>
          <p:cNvPr id="25" name="TextBox 24"/>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7</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1537690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1676400"/>
            <a:ext cx="4648201" cy="3862596"/>
          </a:xfrm>
          <a:prstGeom prst="rect">
            <a:avLst/>
          </a:prstGeom>
        </p:spPr>
        <p:txBody>
          <a:bodyPr wrap="square">
            <a:spAutoFit/>
          </a:bodyPr>
          <a:lstStyle/>
          <a:p>
            <a:pPr marL="425053" lvl="2" indent="-285750">
              <a:lnSpc>
                <a:spcPct val="150000"/>
              </a:lnSpc>
              <a:spcBef>
                <a:spcPct val="20000"/>
              </a:spcBef>
              <a:buFont typeface="Arial" panose="020B0604020202020204" pitchFamily="34" charset="0"/>
              <a:buChar char="•"/>
              <a:defRPr/>
            </a:pPr>
            <a:r>
              <a:rPr lang="en-US" sz="1400" dirty="0">
                <a:latin typeface="Arial" panose="020B0604020202020204" pitchFamily="34" charset="0"/>
                <a:cs typeface="Arial" panose="020B0604020202020204" pitchFamily="34" charset="0"/>
              </a:rPr>
              <a:t>Alert system (SMS &amp; email) to notify stakeholders of account activities: Contributions, remittances, payments, transfers, balances etc.</a:t>
            </a:r>
          </a:p>
          <a:p>
            <a:pPr marL="425053" lvl="2" indent="-285750">
              <a:lnSpc>
                <a:spcPct val="150000"/>
              </a:lnSpc>
              <a:spcBef>
                <a:spcPct val="20000"/>
              </a:spcBef>
              <a:buFont typeface="Arial" panose="020B0604020202020204" pitchFamily="34" charset="0"/>
              <a:buChar char="•"/>
              <a:defRPr/>
            </a:pPr>
            <a:endParaRPr lang="en-US" sz="1400" dirty="0">
              <a:latin typeface="Arial" panose="020B0604020202020204" pitchFamily="34" charset="0"/>
              <a:cs typeface="Arial" panose="020B0604020202020204" pitchFamily="34" charset="0"/>
            </a:endParaRPr>
          </a:p>
          <a:p>
            <a:pPr marL="425053" lvl="2" indent="-285750">
              <a:lnSpc>
                <a:spcPct val="150000"/>
              </a:lnSpc>
              <a:spcBef>
                <a:spcPct val="20000"/>
              </a:spcBef>
              <a:buFont typeface="Arial" panose="020B0604020202020204" pitchFamily="34" charset="0"/>
              <a:buChar char="•"/>
              <a:defRPr/>
            </a:pPr>
            <a:r>
              <a:rPr lang="en-US" sz="1400" dirty="0">
                <a:latin typeface="Arial" panose="020B0604020202020204" pitchFamily="34" charset="0"/>
                <a:cs typeface="Arial" panose="020B0604020202020204" pitchFamily="34" charset="0"/>
              </a:rPr>
              <a:t>Disaster Recovery infrastructure &amp; Business Continuity Plan   (DR/BCP) </a:t>
            </a:r>
          </a:p>
          <a:p>
            <a:pPr marL="425053" lvl="2" indent="-285750">
              <a:lnSpc>
                <a:spcPct val="150000"/>
              </a:lnSpc>
              <a:spcBef>
                <a:spcPct val="20000"/>
              </a:spcBef>
              <a:buFont typeface="Arial" panose="020B0604020202020204" pitchFamily="34" charset="0"/>
              <a:buChar char="•"/>
              <a:defRPr/>
            </a:pPr>
            <a:endParaRPr lang="en-US" sz="1400" dirty="0">
              <a:latin typeface="Arial" panose="020B0604020202020204" pitchFamily="34" charset="0"/>
              <a:cs typeface="Arial" panose="020B0604020202020204" pitchFamily="34" charset="0"/>
            </a:endParaRPr>
          </a:p>
          <a:p>
            <a:pPr marL="425053" lvl="2" indent="-285750">
              <a:lnSpc>
                <a:spcPct val="150000"/>
              </a:lnSpc>
              <a:spcBef>
                <a:spcPct val="20000"/>
              </a:spcBef>
              <a:buFont typeface="Arial" panose="020B0604020202020204" pitchFamily="34" charset="0"/>
              <a:buChar char="•"/>
              <a:defRPr/>
            </a:pPr>
            <a:r>
              <a:rPr lang="en-GB" sz="1400" dirty="0">
                <a:latin typeface="Arial" panose="020B0604020202020204" pitchFamily="34" charset="0"/>
                <a:cs typeface="Arial" panose="020B0604020202020204" pitchFamily="34" charset="0"/>
              </a:rPr>
              <a:t>Biometric Enrolment and verification system (BEVS) to uniquely identify RSA holders and to mitigate identity theft.</a:t>
            </a:r>
          </a:p>
          <a:p>
            <a:pPr marL="139303" lvl="2">
              <a:lnSpc>
                <a:spcPct val="150000"/>
              </a:lnSpc>
              <a:spcBef>
                <a:spcPct val="20000"/>
              </a:spcBef>
              <a:defRPr/>
            </a:pPr>
            <a:endParaRPr lang="en-US" sz="1400" dirty="0">
              <a:latin typeface="Arial" panose="020B0604020202020204" pitchFamily="34" charset="0"/>
              <a:cs typeface="Arial" panose="020B0604020202020204" pitchFamily="34" charset="0"/>
            </a:endParaRPr>
          </a:p>
        </p:txBody>
      </p:sp>
      <p:sp>
        <p:nvSpPr>
          <p:cNvPr id="5" name="Title 4"/>
          <p:cNvSpPr txBox="1">
            <a:spLocks/>
          </p:cNvSpPr>
          <p:nvPr/>
        </p:nvSpPr>
        <p:spPr>
          <a:xfrm>
            <a:off x="2286000" y="410893"/>
            <a:ext cx="4743450" cy="486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800" b="1">
                <a:solidFill>
                  <a:srgbClr val="FF0000"/>
                </a:solidFill>
                <a:effectLst>
                  <a:outerShdw blurRad="38100" dist="38100" dir="2700000" algn="tl">
                    <a:srgbClr val="000000">
                      <a:alpha val="43137"/>
                    </a:srgbClr>
                  </a:outerShdw>
                </a:effectLst>
                <a:latin typeface="Tw Cen MT" panose="020B06020201040206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lang="en-GB" sz="1800" dirty="0">
                <a:effectLst/>
                <a:latin typeface="Arial" panose="020B0604020202020204" pitchFamily="34" charset="0"/>
                <a:cs typeface="Arial" panose="020B0604020202020204" pitchFamily="34" charset="0"/>
              </a:rPr>
              <a:t>Value Added Services – PCMS </a:t>
            </a:r>
          </a:p>
        </p:txBody>
      </p:sp>
      <p:pic>
        <p:nvPicPr>
          <p:cNvPr id="3082" name="Picture 10" descr="Image result for value added ic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05400" y="2221831"/>
            <a:ext cx="3429000" cy="2771733"/>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1" name="Straight Connector 20"/>
          <p:cNvCxnSpPr/>
          <p:nvPr/>
        </p:nvCxnSpPr>
        <p:spPr>
          <a:xfrm>
            <a:off x="0" y="1219200"/>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8</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952368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ictures88.com/p/thank_you/thank_you_05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81300" y="2057400"/>
            <a:ext cx="3810000" cy="2552701"/>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txBox="1">
            <a:spLocks noChangeArrowheads="1"/>
          </p:cNvSpPr>
          <p:nvPr/>
        </p:nvSpPr>
        <p:spPr>
          <a:xfrm>
            <a:off x="457200" y="4953000"/>
            <a:ext cx="4648200" cy="1676400"/>
          </a:xfrm>
          <a:prstGeom prst="rect">
            <a:avLst/>
          </a:prstGeom>
        </p:spPr>
        <p:txBody>
          <a:bodyPr anchor="b"/>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pPr algn="l">
              <a:defRPr/>
            </a:pPr>
            <a:endParaRPr lang="en-US" altLang="en-US" sz="2000" b="1" cap="none" dirty="0">
              <a:cs typeface="Arial" panose="020B0604020202020204" pitchFamily="34" charset="0"/>
            </a:endParaRPr>
          </a:p>
          <a:p>
            <a:pPr algn="l">
              <a:defRPr/>
            </a:pPr>
            <a:endParaRPr lang="en-US" altLang="en-US" sz="12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1600" b="1" cap="none" dirty="0">
              <a:latin typeface="Candara" panose="020E0502030303020204" pitchFamily="34" charset="0"/>
              <a:cs typeface="Arial" panose="020B0604020202020204" pitchFamily="34" charset="0"/>
            </a:endParaRPr>
          </a:p>
        </p:txBody>
      </p:sp>
      <p:sp>
        <p:nvSpPr>
          <p:cNvPr id="7" name="TextBox 6"/>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US" sz="1200" dirty="0" smtClean="0">
                <a:solidFill>
                  <a:schemeClr val="bg1">
                    <a:lumMod val="65000"/>
                  </a:schemeClr>
                </a:solidFill>
              </a:rPr>
              <a:t>	 </a:t>
            </a:r>
            <a:r>
              <a:rPr lang="en-GB" sz="1200" b="1" dirty="0">
                <a:latin typeface="Calibri" panose="020F0502020204030204" pitchFamily="34" charset="0"/>
                <a:cs typeface="Times New Roman" panose="02020603050405020304" pitchFamily="18" charset="0"/>
              </a:rPr>
              <a:t>9</a:t>
            </a:r>
            <a:r>
              <a:rPr lang="en-GB" sz="1200" b="1" dirty="0" smtClean="0">
                <a:latin typeface="Calibri" panose="020F0502020204030204" pitchFamily="34" charset="0"/>
                <a:ea typeface="Calibri" panose="020F0502020204030204" pitchFamily="34" charset="0"/>
                <a:cs typeface="Times New Roman" panose="02020603050405020304" pitchFamily="18" charset="0"/>
              </a:rPr>
              <a:t> </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xmlns="" val="3325275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17801</TotalTime>
  <Words>823</Words>
  <Application>Microsoft Office PowerPoint</Application>
  <PresentationFormat>On-screen Show (4:3)</PresentationFormat>
  <Paragraphs>111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Sunny Ukeachu</dc:creator>
  <cp:lastModifiedBy>cmcsecretariat</cp:lastModifiedBy>
  <cp:revision>537</cp:revision>
  <cp:lastPrinted>2016-01-25T14:56:04Z</cp:lastPrinted>
  <dcterms:created xsi:type="dcterms:W3CDTF">2014-08-25T17:17:31Z</dcterms:created>
  <dcterms:modified xsi:type="dcterms:W3CDTF">2017-05-05T14:01:12Z</dcterms:modified>
</cp:coreProperties>
</file>