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40" r:id="rId5"/>
  </p:sldMasterIdLst>
  <p:notesMasterIdLst>
    <p:notesMasterId r:id="rId7"/>
  </p:notesMasterIdLst>
  <p:handoutMasterIdLst>
    <p:handoutMasterId r:id="rId8"/>
  </p:handoutMasterIdLst>
  <p:sldIdLst>
    <p:sldId id="259" r:id="rId6"/>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E9FE"/>
    <a:srgbClr val="91D1FD"/>
    <a:srgbClr val="49CEFD"/>
    <a:srgbClr val="B0EAFE"/>
    <a:srgbClr val="008000"/>
    <a:srgbClr val="57C70B"/>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99" autoAdjust="0"/>
    <p:restoredTop sz="95742" autoAdjust="0"/>
  </p:normalViewPr>
  <p:slideViewPr>
    <p:cSldViewPr snapToGrid="0">
      <p:cViewPr varScale="1">
        <p:scale>
          <a:sx n="70" d="100"/>
          <a:sy n="70" d="100"/>
        </p:scale>
        <p:origin x="678"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1"/>
            <a:ext cx="2945659" cy="498135"/>
          </a:xfrm>
          <a:prstGeom prst="rect">
            <a:avLst/>
          </a:prstGeom>
        </p:spPr>
        <p:txBody>
          <a:bodyPr vert="horz" lIns="93165" tIns="46581" rIns="93165" bIns="46581" rtlCol="0"/>
          <a:lstStyle>
            <a:lvl1pPr algn="l">
              <a:defRPr sz="1200"/>
            </a:lvl1pPr>
          </a:lstStyle>
          <a:p>
            <a:endParaRPr lang="en-US"/>
          </a:p>
        </p:txBody>
      </p:sp>
      <p:sp>
        <p:nvSpPr>
          <p:cNvPr id="3" name="Date Placeholder 2"/>
          <p:cNvSpPr>
            <a:spLocks noGrp="1"/>
          </p:cNvSpPr>
          <p:nvPr>
            <p:ph type="dt" sz="quarter" idx="1"/>
          </p:nvPr>
        </p:nvSpPr>
        <p:spPr>
          <a:xfrm>
            <a:off x="3850448" y="1"/>
            <a:ext cx="2945659" cy="498135"/>
          </a:xfrm>
          <a:prstGeom prst="rect">
            <a:avLst/>
          </a:prstGeom>
        </p:spPr>
        <p:txBody>
          <a:bodyPr vert="horz" lIns="93165" tIns="46581" rIns="93165" bIns="46581" rtlCol="0"/>
          <a:lstStyle>
            <a:lvl1pPr algn="r">
              <a:defRPr sz="1200"/>
            </a:lvl1pPr>
          </a:lstStyle>
          <a:p>
            <a:fld id="{713A6F0C-1D85-4786-8AD4-CE100CA5CEB1}" type="datetimeFigureOut">
              <a:rPr lang="en-US" smtClean="0"/>
              <a:pPr/>
              <a:t>11/8/2017</a:t>
            </a:fld>
            <a:endParaRPr lang="en-US"/>
          </a:p>
        </p:txBody>
      </p:sp>
      <p:sp>
        <p:nvSpPr>
          <p:cNvPr id="4" name="Footer Placeholder 3"/>
          <p:cNvSpPr>
            <a:spLocks noGrp="1"/>
          </p:cNvSpPr>
          <p:nvPr>
            <p:ph type="ftr" sz="quarter" idx="2"/>
          </p:nvPr>
        </p:nvSpPr>
        <p:spPr>
          <a:xfrm>
            <a:off x="5" y="9430097"/>
            <a:ext cx="2945659" cy="498134"/>
          </a:xfrm>
          <a:prstGeom prst="rect">
            <a:avLst/>
          </a:prstGeom>
        </p:spPr>
        <p:txBody>
          <a:bodyPr vert="horz" lIns="93165" tIns="46581" rIns="93165" bIns="46581" rtlCol="0" anchor="b"/>
          <a:lstStyle>
            <a:lvl1pPr algn="l">
              <a:defRPr sz="1200"/>
            </a:lvl1pPr>
          </a:lstStyle>
          <a:p>
            <a:endParaRPr lang="en-US"/>
          </a:p>
        </p:txBody>
      </p:sp>
      <p:sp>
        <p:nvSpPr>
          <p:cNvPr id="5" name="Slide Number Placeholder 4"/>
          <p:cNvSpPr>
            <a:spLocks noGrp="1"/>
          </p:cNvSpPr>
          <p:nvPr>
            <p:ph type="sldNum" sz="quarter" idx="3"/>
          </p:nvPr>
        </p:nvSpPr>
        <p:spPr>
          <a:xfrm>
            <a:off x="3850448" y="9430097"/>
            <a:ext cx="2945659" cy="498134"/>
          </a:xfrm>
          <a:prstGeom prst="rect">
            <a:avLst/>
          </a:prstGeom>
        </p:spPr>
        <p:txBody>
          <a:bodyPr vert="horz" lIns="93165" tIns="46581" rIns="93165" bIns="46581" rtlCol="0" anchor="b"/>
          <a:lstStyle>
            <a:lvl1pPr algn="r">
              <a:defRPr sz="1200"/>
            </a:lvl1pPr>
          </a:lstStyle>
          <a:p>
            <a:fld id="{9C8DCF70-4DA4-4A0B-8BFC-729FAF55A4E2}" type="slidenum">
              <a:rPr lang="en-US" smtClean="0"/>
              <a:pPr/>
              <a:t>‹#›</a:t>
            </a:fld>
            <a:endParaRPr lang="en-US"/>
          </a:p>
        </p:txBody>
      </p:sp>
    </p:spTree>
    <p:extLst>
      <p:ext uri="{BB962C8B-B14F-4D97-AF65-F5344CB8AC3E}">
        <p14:creationId xmlns:p14="http://schemas.microsoft.com/office/powerpoint/2010/main" val="16375250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4"/>
            <a:ext cx="2946276" cy="498446"/>
          </a:xfrm>
          <a:prstGeom prst="rect">
            <a:avLst/>
          </a:prstGeom>
        </p:spPr>
        <p:txBody>
          <a:bodyPr vert="horz" lIns="91428" tIns="45714" rIns="91428" bIns="45714" rtlCol="0"/>
          <a:lstStyle>
            <a:lvl1pPr algn="l">
              <a:defRPr sz="1200"/>
            </a:lvl1pPr>
          </a:lstStyle>
          <a:p>
            <a:endParaRPr lang="en-US"/>
          </a:p>
        </p:txBody>
      </p:sp>
      <p:sp>
        <p:nvSpPr>
          <p:cNvPr id="3" name="Date Placeholder 2"/>
          <p:cNvSpPr>
            <a:spLocks noGrp="1"/>
          </p:cNvSpPr>
          <p:nvPr>
            <p:ph type="dt" idx="1"/>
          </p:nvPr>
        </p:nvSpPr>
        <p:spPr>
          <a:xfrm>
            <a:off x="3849864" y="4"/>
            <a:ext cx="2946276" cy="498446"/>
          </a:xfrm>
          <a:prstGeom prst="rect">
            <a:avLst/>
          </a:prstGeom>
        </p:spPr>
        <p:txBody>
          <a:bodyPr vert="horz" lIns="91428" tIns="45714" rIns="91428" bIns="45714" rtlCol="0"/>
          <a:lstStyle>
            <a:lvl1pPr algn="r">
              <a:defRPr sz="1200"/>
            </a:lvl1pPr>
          </a:lstStyle>
          <a:p>
            <a:fld id="{834B58B9-70DF-4937-923E-583DE72A5979}" type="datetimeFigureOut">
              <a:rPr lang="en-US" smtClean="0"/>
              <a:pPr/>
              <a:t>11/8/2017</a:t>
            </a:fld>
            <a:endParaRPr lang="en-US"/>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28" tIns="45714" rIns="91428" bIns="45714" rtlCol="0" anchor="ctr"/>
          <a:lstStyle/>
          <a:p>
            <a:endParaRPr lang="en-US"/>
          </a:p>
        </p:txBody>
      </p:sp>
      <p:sp>
        <p:nvSpPr>
          <p:cNvPr id="5" name="Notes Placeholder 4"/>
          <p:cNvSpPr>
            <a:spLocks noGrp="1"/>
          </p:cNvSpPr>
          <p:nvPr>
            <p:ph type="body" sz="quarter" idx="3"/>
          </p:nvPr>
        </p:nvSpPr>
        <p:spPr>
          <a:xfrm>
            <a:off x="680385" y="4777628"/>
            <a:ext cx="5436909" cy="3909578"/>
          </a:xfrm>
          <a:prstGeom prst="rect">
            <a:avLst/>
          </a:prstGeom>
        </p:spPr>
        <p:txBody>
          <a:bodyPr vert="horz" lIns="91428" tIns="45714" rIns="91428" bIns="457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4" y="9429788"/>
            <a:ext cx="2946276" cy="498446"/>
          </a:xfrm>
          <a:prstGeom prst="rect">
            <a:avLst/>
          </a:prstGeom>
        </p:spPr>
        <p:txBody>
          <a:bodyPr vert="horz" lIns="91428" tIns="45714" rIns="91428" bIns="45714" rtlCol="0" anchor="b"/>
          <a:lstStyle>
            <a:lvl1pPr algn="l">
              <a:defRPr sz="1200"/>
            </a:lvl1pPr>
          </a:lstStyle>
          <a:p>
            <a:endParaRPr lang="en-US"/>
          </a:p>
        </p:txBody>
      </p:sp>
      <p:sp>
        <p:nvSpPr>
          <p:cNvPr id="7" name="Slide Number Placeholder 6"/>
          <p:cNvSpPr>
            <a:spLocks noGrp="1"/>
          </p:cNvSpPr>
          <p:nvPr>
            <p:ph type="sldNum" sz="quarter" idx="5"/>
          </p:nvPr>
        </p:nvSpPr>
        <p:spPr>
          <a:xfrm>
            <a:off x="3849864" y="9429788"/>
            <a:ext cx="2946276" cy="498446"/>
          </a:xfrm>
          <a:prstGeom prst="rect">
            <a:avLst/>
          </a:prstGeom>
        </p:spPr>
        <p:txBody>
          <a:bodyPr vert="horz" lIns="91428" tIns="45714" rIns="91428" bIns="45714" rtlCol="0" anchor="b"/>
          <a:lstStyle>
            <a:lvl1pPr algn="r">
              <a:defRPr sz="1200"/>
            </a:lvl1pPr>
          </a:lstStyle>
          <a:p>
            <a:fld id="{A1ABB7D8-5708-44AD-B1CA-9A4F9942E51B}" type="slidenum">
              <a:rPr lang="en-US" smtClean="0"/>
              <a:pPr/>
              <a:t>‹#›</a:t>
            </a:fld>
            <a:endParaRPr lang="en-US"/>
          </a:p>
        </p:txBody>
      </p:sp>
    </p:spTree>
    <p:extLst>
      <p:ext uri="{BB962C8B-B14F-4D97-AF65-F5344CB8AC3E}">
        <p14:creationId xmlns:p14="http://schemas.microsoft.com/office/powerpoint/2010/main" val="8372896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ABB7D8-5708-44AD-B1CA-9A4F9942E51B}" type="slidenum">
              <a:rPr lang="en-US" smtClean="0"/>
              <a:pPr/>
              <a:t>1</a:t>
            </a:fld>
            <a:endParaRPr lang="en-US"/>
          </a:p>
        </p:txBody>
      </p:sp>
    </p:spTree>
    <p:extLst>
      <p:ext uri="{BB962C8B-B14F-4D97-AF65-F5344CB8AC3E}">
        <p14:creationId xmlns:p14="http://schemas.microsoft.com/office/powerpoint/2010/main" val="1266854452"/>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3.gif"/><Relationship Id="rId5" Type="http://schemas.microsoft.com/office/2007/relationships/hdphoto" Target="../media/hdphoto1.wdp"/><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3.gif"/><Relationship Id="rId5" Type="http://schemas.microsoft.com/office/2007/relationships/hdphoto" Target="../media/hdphoto1.wdp"/><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D266FC-C2CD-4CA4-9B9F-4B3F8765329A}" type="datetime1">
              <a:rPr lang="en-US" smtClean="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a:t>
            </a:fld>
            <a:endParaRPr lang="en-US" dirty="0"/>
          </a:p>
        </p:txBody>
      </p:sp>
      <p:pic>
        <p:nvPicPr>
          <p:cNvPr id="19" name="Picture 10"/>
          <p:cNvPicPr>
            <a:picLocks noChangeAspect="1" noChangeArrowheads="1" noCrop="1"/>
          </p:cNvPicPr>
          <p:nvPr userDrawn="1"/>
        </p:nvPicPr>
        <p:blipFill>
          <a:blip r:embed="rId6">
            <a:lum bright="12000" contrast="18000"/>
            <a:extLst>
              <a:ext uri="{28A0092B-C50C-407E-A947-70E740481C1C}">
                <a14:useLocalDpi xmlns:a14="http://schemas.microsoft.com/office/drawing/2010/main" val="0"/>
              </a:ext>
            </a:extLst>
          </a:blip>
          <a:srcRect/>
          <a:stretch>
            <a:fillRect/>
          </a:stretch>
        </p:blipFill>
        <p:spPr bwMode="auto">
          <a:xfrm rot="10800000">
            <a:off x="10727245" y="137092"/>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2870A2-DF83-42D8-8221-E88114830673}" type="datetime1">
              <a:rPr lang="en-US" smtClean="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AB5593-E304-47F3-AF84-6C6D7A637995}" type="datetime1">
              <a:rPr lang="en-US" smtClean="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4C9449-3F93-4525-98B6-CE7398982599}" type="datetime1">
              <a:rPr lang="en-US" smtClean="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pic>
        <p:nvPicPr>
          <p:cNvPr id="12"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727245" y="137092"/>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BD68B4ED-2E9B-414C-A6EF-ECA38972076A}" type="datetime1">
              <a:rPr lang="en-US" smtClean="0"/>
              <a:pPr/>
              <a:t>11/8/2017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pic>
        <p:nvPicPr>
          <p:cNvPr id="11" name="Picture 10"/>
          <p:cNvPicPr>
            <a:picLocks noChangeAspect="1" noChangeArrowheads="1" noCrop="1"/>
          </p:cNvPicPr>
          <p:nvPr userDrawn="1"/>
        </p:nvPicPr>
        <p:blipFill>
          <a:blip r:embed="rId6">
            <a:lum bright="12000" contrast="18000"/>
            <a:extLst>
              <a:ext uri="{28A0092B-C50C-407E-A947-70E740481C1C}">
                <a14:useLocalDpi xmlns:a14="http://schemas.microsoft.com/office/drawing/2010/main" val="0"/>
              </a:ext>
            </a:extLst>
          </a:blip>
          <a:srcRect/>
          <a:stretch>
            <a:fillRect/>
          </a:stretch>
        </p:blipFill>
        <p:spPr bwMode="auto">
          <a:xfrm rot="10800000">
            <a:off x="10748010" y="60464"/>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C826C3-03BB-49D9-9C52-6C40B8B3BCA4}" type="datetime1">
              <a:rPr lang="en-US" smtClean="0"/>
              <a:pPr/>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pic>
        <p:nvPicPr>
          <p:cNvPr id="8"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808970" y="24479"/>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16CE1F2-6C66-4ACA-A6F0-914C4B609920}" type="datetime1">
              <a:rPr lang="en-US" smtClean="0"/>
              <a:pPr/>
              <a:t>11/8/2017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pic>
        <p:nvPicPr>
          <p:cNvPr id="11"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839450" y="97632"/>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2EAC2E-6513-4FFC-8D4B-D69AAE7E3082}" type="datetime1">
              <a:rPr lang="en-US" smtClean="0"/>
              <a:pPr/>
              <a:t>11/8/2017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pic>
        <p:nvPicPr>
          <p:cNvPr id="7"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880090" y="125063"/>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3145D8-61A8-4ECE-91DE-81AC01A31F49}" type="datetime1">
              <a:rPr lang="en-US" smtClean="0"/>
              <a:pPr/>
              <a:t>11/8/2017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ED2CAC-FC29-4AE6-9CED-53D8A5DA3E6A}" type="datetime1">
              <a:rPr lang="en-US" smtClean="0"/>
              <a:pPr/>
              <a:t>11/8/2017</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C8BF81-C90F-4348-82D1-EAB87C498F48}" type="datetime1">
              <a:rPr lang="en-US" smtClean="0"/>
              <a:pPr/>
              <a:t>11/8/2017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hyperlink" Target="http://images.google.com.ng/imgres?imgurl=http://content.answers.com/main/content/wp/en-commons/0/0e/Nigeria_coa.png&amp;imgrefurl=http://www.answers.com/topic/coat-of-arms-of-nigeria&amp;h=182&amp;w=206&amp;sz=18&amp;hl=en&amp;start=6&amp;tbnid=8i4DAx0SZjuLBM:&amp;tbnh=93&amp;tbnw=105&amp;prev=/images?q=Nigerian+Government+-+Coat+of+Arms&amp;gbv=2&amp;svnum=10&amp;hl=en&amp;sa=G"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rgbClr val="92D050"/>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9A6F858-B5D6-4B48-B5A7-B6202EEFB8B8}" type="datetime1">
              <a:rPr lang="en-US" smtClean="0"/>
              <a:pPr/>
              <a:t>11/8/2017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4FAB73BC-B049-4115-A692-8D63A059BFB8}" type="slidenum">
              <a:rPr lang="en-US" dirty="0"/>
              <a:pPr/>
              <a:t>‹#›</a:t>
            </a:fld>
            <a:endParaRPr lang="en-US" dirty="0"/>
          </a:p>
        </p:txBody>
      </p:sp>
      <p:pic>
        <p:nvPicPr>
          <p:cNvPr id="10" name="Picture 10"/>
          <p:cNvPicPr>
            <a:picLocks noChangeAspect="1" noChangeArrowheads="1" noCrop="1"/>
          </p:cNvPicPr>
          <p:nvPr userDrawn="1"/>
        </p:nvPicPr>
        <p:blipFill>
          <a:blip r:embed="rId15">
            <a:lum bright="12000" contrast="18000"/>
            <a:extLst>
              <a:ext uri="{28A0092B-C50C-407E-A947-70E740481C1C}">
                <a14:useLocalDpi xmlns:a14="http://schemas.microsoft.com/office/drawing/2010/main" val="0"/>
              </a:ext>
            </a:extLst>
          </a:blip>
          <a:srcRect/>
          <a:stretch>
            <a:fillRect/>
          </a:stretch>
        </p:blipFill>
        <p:spPr bwMode="auto">
          <a:xfrm rot="10800000">
            <a:off x="10727245" y="137092"/>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userDrawn="1"/>
        </p:nvGrpSpPr>
        <p:grpSpPr bwMode="auto">
          <a:xfrm>
            <a:off x="0" y="0"/>
            <a:ext cx="2286000" cy="1398197"/>
            <a:chOff x="1219200" y="16072"/>
            <a:chExt cx="3048000" cy="1729421"/>
          </a:xfrm>
        </p:grpSpPr>
        <p:pic>
          <p:nvPicPr>
            <p:cNvPr id="13" name="Picture 4" descr="Nigeria_coa">
              <a:hlinkClick r:id="rId16"/>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119744" y="16072"/>
              <a:ext cx="1205345" cy="987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7"/>
            <p:cNvSpPr txBox="1">
              <a:spLocks noChangeArrowheads="1"/>
            </p:cNvSpPr>
            <p:nvPr/>
          </p:nvSpPr>
          <p:spPr bwMode="auto">
            <a:xfrm>
              <a:off x="1219200" y="950533"/>
              <a:ext cx="3048000" cy="794960"/>
            </a:xfrm>
            <a:prstGeom prst="rect">
              <a:avLst/>
            </a:prstGeom>
            <a:noFill/>
            <a:ln w="9525">
              <a:noFill/>
              <a:miter lim="800000"/>
              <a:headEnd/>
              <a:tailEnd/>
            </a:ln>
          </p:spPr>
          <p:txBody>
            <a:bodyPr>
              <a:spAutoFit/>
            </a:bodyPr>
            <a:lstStyle/>
            <a:p>
              <a:pPr algn="ctr">
                <a:defRPr/>
              </a:pPr>
              <a:r>
                <a:rPr lang="en-US" sz="1200" b="1" dirty="0">
                  <a:latin typeface="Arial Narrow" panose="020B0606020202030204" pitchFamily="34" charset="0"/>
                  <a:cs typeface="Arial" charset="0"/>
                </a:rPr>
                <a:t>DEBT MANAGEMENT OFFICE</a:t>
              </a:r>
              <a:endParaRPr lang="en-US" sz="1200" b="1" u="sng" dirty="0">
                <a:latin typeface="Arial Narrow" panose="020B0606020202030204" pitchFamily="34" charset="0"/>
                <a:cs typeface="Arial" charset="0"/>
              </a:endParaRPr>
            </a:p>
            <a:p>
              <a:pPr algn="ctr">
                <a:defRPr/>
              </a:pPr>
              <a:r>
                <a:rPr lang="en-US" sz="1100" b="1" dirty="0">
                  <a:latin typeface="Times New Roman" panose="02020603050405020304" pitchFamily="18" charset="0"/>
                  <a:cs typeface="Times New Roman" panose="02020603050405020304" pitchFamily="18" charset="0"/>
                </a:rPr>
                <a:t>NIGERIA</a:t>
              </a:r>
              <a:endParaRPr lang="en-US" sz="1050" dirty="0">
                <a:latin typeface="Times New Roman" panose="02020603050405020304" pitchFamily="18" charset="0"/>
                <a:cs typeface="Times New Roman" panose="02020603050405020304" pitchFamily="18" charset="0"/>
              </a:endParaRPr>
            </a:p>
            <a:p>
              <a:pPr>
                <a:defRPr/>
              </a:pPr>
              <a:endParaRPr lang="en-US" sz="1200" dirty="0">
                <a:latin typeface="Calibri" pitchFamily="34" charset="0"/>
                <a:cs typeface="Arial" charset="0"/>
              </a:endParaRPr>
            </a:p>
          </p:txBody>
        </p:sp>
      </p:gr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914400" rtl="0" eaLnBrk="1" latinLnBrk="0" hangingPunct="1">
        <a:lnSpc>
          <a:spcPct val="90000"/>
        </a:lnSpc>
        <a:spcBef>
          <a:spcPct val="0"/>
        </a:spcBef>
        <a:buNone/>
        <a:defRPr sz="4800" b="1" kern="1200" cap="none" baseline="0">
          <a:blipFill>
            <a:blip r:embed="rId18">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44285" y="1132115"/>
            <a:ext cx="3646715" cy="315686"/>
          </a:xfrm>
        </p:spPr>
        <p:txBody>
          <a:bodyPr>
            <a:noAutofit/>
          </a:bodyPr>
          <a:lstStyle/>
          <a:p>
            <a:r>
              <a:rPr lang="en-US" sz="1400" dirty="0">
                <a:effectLst>
                  <a:outerShdw blurRad="38100" dist="38100" dir="2700000" algn="tl">
                    <a:srgbClr val="000000">
                      <a:alpha val="43137"/>
                    </a:srgbClr>
                  </a:outerShdw>
                </a:effectLst>
                <a:ea typeface="Tahoma" pitchFamily="34" charset="0"/>
                <a:cs typeface="Tahoma" pitchFamily="34" charset="0"/>
              </a:rPr>
              <a:t>FGN DOMESTIC BOND </a:t>
            </a:r>
            <a:r>
              <a:rPr lang="en-US" sz="1600" dirty="0">
                <a:effectLst>
                  <a:outerShdw blurRad="38100" dist="38100" dir="2700000" algn="tl">
                    <a:srgbClr val="000000">
                      <a:alpha val="43137"/>
                    </a:srgbClr>
                  </a:outerShdw>
                </a:effectLst>
                <a:ea typeface="Tahoma" pitchFamily="34" charset="0"/>
                <a:cs typeface="Tahoma" pitchFamily="34" charset="0"/>
              </a:rPr>
              <a:t>MARKET</a:t>
            </a:r>
          </a:p>
        </p:txBody>
      </p:sp>
      <p:sp>
        <p:nvSpPr>
          <p:cNvPr id="6" name="TextBox 5"/>
          <p:cNvSpPr txBox="1"/>
          <p:nvPr/>
        </p:nvSpPr>
        <p:spPr>
          <a:xfrm>
            <a:off x="638459" y="1665515"/>
            <a:ext cx="5080844" cy="276999"/>
          </a:xfrm>
          <a:prstGeom prst="rect">
            <a:avLst/>
          </a:prstGeom>
          <a:noFill/>
        </p:spPr>
        <p:txBody>
          <a:bodyPr wrap="square" rtlCol="0">
            <a:spAutoFit/>
          </a:bodyPr>
          <a:lstStyle/>
          <a:p>
            <a:r>
              <a:rPr lang="en-US" sz="1200" b="1" dirty="0"/>
              <a:t>Table 1: Issuance and Redemption (</a:t>
            </a:r>
            <a:r>
              <a:rPr lang="en-US" sz="1200" b="1" strike="dblStrike" dirty="0"/>
              <a:t>N</a:t>
            </a:r>
            <a:r>
              <a:rPr lang="en-US" sz="1200" b="1" dirty="0"/>
              <a:t>’ Billion) as at end of Q3, 2017</a:t>
            </a:r>
          </a:p>
        </p:txBody>
      </p:sp>
      <p:sp>
        <p:nvSpPr>
          <p:cNvPr id="8" name="TextBox 7"/>
          <p:cNvSpPr txBox="1"/>
          <p:nvPr/>
        </p:nvSpPr>
        <p:spPr>
          <a:xfrm>
            <a:off x="395015" y="3281399"/>
            <a:ext cx="4511521" cy="276999"/>
          </a:xfrm>
          <a:prstGeom prst="rect">
            <a:avLst/>
          </a:prstGeom>
          <a:noFill/>
        </p:spPr>
        <p:txBody>
          <a:bodyPr wrap="square" rtlCol="0">
            <a:spAutoFit/>
          </a:bodyPr>
          <a:lstStyle/>
          <a:p>
            <a:r>
              <a:rPr lang="en-US" sz="1200" b="1" dirty="0"/>
              <a:t>Table 2: Auction Results (</a:t>
            </a:r>
            <a:r>
              <a:rPr lang="en-US" sz="1200" b="1" strike="dblStrike" dirty="0"/>
              <a:t>N</a:t>
            </a:r>
            <a:r>
              <a:rPr lang="en-US" sz="1200" b="1" dirty="0"/>
              <a:t>’ Billion) as at end of Q3, 2017</a:t>
            </a:r>
          </a:p>
        </p:txBody>
      </p:sp>
      <p:sp>
        <p:nvSpPr>
          <p:cNvPr id="3" name="Rectangle 2"/>
          <p:cNvSpPr/>
          <p:nvPr/>
        </p:nvSpPr>
        <p:spPr>
          <a:xfrm>
            <a:off x="370920" y="1382488"/>
            <a:ext cx="2557338" cy="307777"/>
          </a:xfrm>
          <a:prstGeom prst="rect">
            <a:avLst/>
          </a:prstGeom>
        </p:spPr>
        <p:txBody>
          <a:bodyPr wrap="square">
            <a:spAutoFit/>
            <a:scene3d>
              <a:camera prst="obliqueBottomRight"/>
              <a:lightRig rig="threePt" dir="t"/>
            </a:scene3d>
          </a:bodyPr>
          <a:lstStyle/>
          <a:p>
            <a:r>
              <a:rPr lang="en-US" sz="1400" b="1" dirty="0">
                <a:solidFill>
                  <a:schemeClr val="accent1">
                    <a:lumMod val="50000"/>
                  </a:schemeClr>
                </a:solidFill>
                <a:effectLst>
                  <a:outerShdw blurRad="38100" dist="38100" dir="2700000" algn="tl">
                    <a:srgbClr val="000000">
                      <a:alpha val="43137"/>
                    </a:srgbClr>
                  </a:outerShdw>
                </a:effectLst>
              </a:rPr>
              <a:t>Primary</a:t>
            </a:r>
            <a:r>
              <a:rPr lang="en-US" sz="1200" b="1" dirty="0">
                <a:solidFill>
                  <a:schemeClr val="accent1">
                    <a:lumMod val="50000"/>
                  </a:schemeClr>
                </a:solidFill>
                <a:effectLst>
                  <a:outerShdw blurRad="38100" dist="38100" dir="2700000" algn="tl">
                    <a:srgbClr val="000000">
                      <a:alpha val="43137"/>
                    </a:srgbClr>
                  </a:outerShdw>
                </a:effectLst>
              </a:rPr>
              <a:t> </a:t>
            </a:r>
            <a:r>
              <a:rPr lang="en-US" sz="1400" b="1" dirty="0">
                <a:solidFill>
                  <a:schemeClr val="accent1">
                    <a:lumMod val="50000"/>
                  </a:schemeClr>
                </a:solidFill>
                <a:effectLst>
                  <a:outerShdw blurRad="38100" dist="38100" dir="2700000" algn="tl">
                    <a:srgbClr val="000000">
                      <a:alpha val="43137"/>
                    </a:srgbClr>
                  </a:outerShdw>
                </a:effectLst>
              </a:rPr>
              <a:t>Market</a:t>
            </a:r>
          </a:p>
        </p:txBody>
      </p:sp>
      <p:sp>
        <p:nvSpPr>
          <p:cNvPr id="11" name="Rectangle 10"/>
          <p:cNvSpPr/>
          <p:nvPr/>
        </p:nvSpPr>
        <p:spPr>
          <a:xfrm>
            <a:off x="609600" y="4910667"/>
            <a:ext cx="2312818" cy="307777"/>
          </a:xfrm>
          <a:prstGeom prst="rect">
            <a:avLst/>
          </a:prstGeom>
        </p:spPr>
        <p:txBody>
          <a:bodyPr wrap="square">
            <a:spAutoFit/>
          </a:bodyPr>
          <a:lstStyle/>
          <a:p>
            <a:endParaRPr lang="en-US" sz="1400" b="1" dirty="0">
              <a:solidFill>
                <a:schemeClr val="accent1">
                  <a:lumMod val="50000"/>
                </a:schemeClr>
              </a:solidFill>
              <a:effectLst>
                <a:outerShdw blurRad="38100" dist="38100" dir="2700000" algn="tl">
                  <a:srgbClr val="000000">
                    <a:alpha val="43137"/>
                  </a:srgbClr>
                </a:outerShdw>
              </a:effectLst>
            </a:endParaRPr>
          </a:p>
        </p:txBody>
      </p:sp>
      <p:sp>
        <p:nvSpPr>
          <p:cNvPr id="13" name="TextBox 12"/>
          <p:cNvSpPr txBox="1"/>
          <p:nvPr/>
        </p:nvSpPr>
        <p:spPr>
          <a:xfrm>
            <a:off x="7632900" y="1132115"/>
            <a:ext cx="4188181" cy="5740033"/>
          </a:xfrm>
          <a:prstGeom prst="rect">
            <a:avLst/>
          </a:prstGeom>
          <a:noFill/>
        </p:spPr>
        <p:txBody>
          <a:bodyPr wrap="square" rtlCol="0">
            <a:spAutoFit/>
          </a:bodyPr>
          <a:lstStyle/>
          <a:p>
            <a:pPr algn="just">
              <a:buClr>
                <a:schemeClr val="accent5">
                  <a:lumMod val="75000"/>
                </a:schemeClr>
              </a:buClr>
            </a:pPr>
            <a:endParaRPr lang="en-US" sz="100" dirty="0">
              <a:solidFill>
                <a:srgbClr val="FF0000"/>
              </a:solidFill>
              <a:latin typeface="Tahoma" panose="020B0604030504040204" pitchFamily="34" charset="0"/>
              <a:ea typeface="Tahoma" panose="020B0604030504040204" pitchFamily="34" charset="0"/>
              <a:cs typeface="Tahoma" panose="020B0604030504040204" pitchFamily="34" charset="0"/>
            </a:endParaRPr>
          </a:p>
          <a:p>
            <a:pPr marL="169863" indent="-169863" algn="just">
              <a:buClr>
                <a:schemeClr val="accent5">
                  <a:lumMod val="75000"/>
                </a:schemeClr>
              </a:buClr>
              <a:buFont typeface="Wingdings" pitchFamily="2" charset="2"/>
              <a:buChar char="v"/>
            </a:pPr>
            <a:r>
              <a:rPr lang="en-US" dirty="0">
                <a:latin typeface="Tahoma" panose="020B0604030504040204" pitchFamily="34" charset="0"/>
                <a:ea typeface="Tahoma" panose="020B0604030504040204" pitchFamily="34" charset="0"/>
                <a:cs typeface="Tahoma" panose="020B0604030504040204" pitchFamily="34" charset="0"/>
              </a:rPr>
              <a:t>The DMO on behalf of the Federal Government of Nigeria successfully issued </a:t>
            </a:r>
            <a:r>
              <a:rPr lang="en-US" strike="dblStrike" dirty="0">
                <a:latin typeface="Tahoma" panose="020B0604030504040204" pitchFamily="34" charset="0"/>
                <a:ea typeface="Tahoma" panose="020B0604030504040204" pitchFamily="34" charset="0"/>
                <a:cs typeface="Tahoma" panose="020B0604030504040204" pitchFamily="34" charset="0"/>
              </a:rPr>
              <a:t>N</a:t>
            </a:r>
            <a:r>
              <a:rPr lang="en-US" dirty="0">
                <a:latin typeface="Tahoma" panose="020B0604030504040204" pitchFamily="34" charset="0"/>
                <a:ea typeface="Tahoma" panose="020B0604030504040204" pitchFamily="34" charset="0"/>
                <a:cs typeface="Tahoma" panose="020B0604030504040204" pitchFamily="34" charset="0"/>
              </a:rPr>
              <a:t>100 billion debut Sovereign Sukuk in the domestic capital market.</a:t>
            </a:r>
          </a:p>
          <a:p>
            <a:pPr algn="just">
              <a:buClr>
                <a:schemeClr val="accent5">
                  <a:lumMod val="75000"/>
                </a:schemeClr>
              </a:buClr>
            </a:pPr>
            <a:r>
              <a:rPr lang="en-US" sz="1000" dirty="0">
                <a:latin typeface="Tahoma" panose="020B0604030504040204" pitchFamily="34" charset="0"/>
                <a:ea typeface="Tahoma" panose="020B0604030504040204" pitchFamily="34" charset="0"/>
                <a:cs typeface="Tahoma" panose="020B0604030504040204" pitchFamily="34" charset="0"/>
              </a:rPr>
              <a:t> </a:t>
            </a:r>
          </a:p>
          <a:p>
            <a:pPr marL="169863" indent="-169863" algn="just">
              <a:buClr>
                <a:schemeClr val="accent5">
                  <a:lumMod val="75000"/>
                </a:schemeClr>
              </a:buClr>
              <a:buFont typeface="Wingdings" pitchFamily="2" charset="2"/>
              <a:buChar char="v"/>
            </a:pPr>
            <a:r>
              <a:rPr lang="en-US" dirty="0">
                <a:latin typeface="Tahoma" panose="020B0604030504040204" pitchFamily="34" charset="0"/>
                <a:ea typeface="Tahoma" panose="020B0604030504040204" pitchFamily="34" charset="0"/>
                <a:cs typeface="Tahoma" panose="020B0604030504040204" pitchFamily="34" charset="0"/>
              </a:rPr>
              <a:t>The Sukuk Issuance was about 6 percent over subscribed, which shows investor appetite for the product.</a:t>
            </a:r>
          </a:p>
          <a:p>
            <a:pPr algn="just">
              <a:buClr>
                <a:schemeClr val="accent5">
                  <a:lumMod val="75000"/>
                </a:schemeClr>
              </a:buClr>
            </a:pPr>
            <a:endParaRPr lang="en-US" sz="700" dirty="0">
              <a:latin typeface="Tahoma" panose="020B0604030504040204" pitchFamily="34" charset="0"/>
              <a:ea typeface="Tahoma" panose="020B0604030504040204" pitchFamily="34" charset="0"/>
              <a:cs typeface="Tahoma" panose="020B0604030504040204" pitchFamily="34" charset="0"/>
            </a:endParaRPr>
          </a:p>
          <a:p>
            <a:pPr marL="169863" indent="-169863" algn="just">
              <a:buClr>
                <a:schemeClr val="accent5">
                  <a:lumMod val="75000"/>
                </a:schemeClr>
              </a:buClr>
              <a:buFont typeface="Wingdings" pitchFamily="2" charset="2"/>
              <a:buChar char="v"/>
            </a:pPr>
            <a:r>
              <a:rPr lang="en-US" dirty="0">
                <a:latin typeface="Tahoma" panose="020B0604030504040204" pitchFamily="34" charset="0"/>
                <a:ea typeface="Tahoma" panose="020B0604030504040204" pitchFamily="34" charset="0"/>
                <a:cs typeface="Tahoma" panose="020B0604030504040204" pitchFamily="34" charset="0"/>
              </a:rPr>
              <a:t>The </a:t>
            </a:r>
            <a:r>
              <a:rPr lang="en-US" strike="dblStrike" dirty="0">
                <a:latin typeface="Tahoma" panose="020B0604030504040204" pitchFamily="34" charset="0"/>
                <a:ea typeface="Tahoma" panose="020B0604030504040204" pitchFamily="34" charset="0"/>
                <a:cs typeface="Tahoma" panose="020B0604030504040204" pitchFamily="34" charset="0"/>
              </a:rPr>
              <a:t>N</a:t>
            </a:r>
            <a:r>
              <a:rPr lang="en-US" dirty="0">
                <a:latin typeface="Tahoma" panose="020B0604030504040204" pitchFamily="34" charset="0"/>
                <a:ea typeface="Tahoma" panose="020B0604030504040204" pitchFamily="34" charset="0"/>
                <a:cs typeface="Tahoma" panose="020B0604030504040204" pitchFamily="34" charset="0"/>
              </a:rPr>
              <a:t>100 billion Sukuk will be used for the construction and re-habitation of 25 road projects across the six geo-political zones in the country.</a:t>
            </a:r>
          </a:p>
          <a:p>
            <a:pPr marL="169863" indent="-169863" algn="just">
              <a:buClr>
                <a:schemeClr val="accent5">
                  <a:lumMod val="75000"/>
                </a:schemeClr>
              </a:buClr>
              <a:buFont typeface="Wingdings" pitchFamily="2" charset="2"/>
              <a:buChar char="v"/>
            </a:pPr>
            <a:endParaRPr lang="en-US" sz="700" dirty="0">
              <a:solidFill>
                <a:srgbClr val="FF0000"/>
              </a:solidFill>
              <a:latin typeface="Tahoma" panose="020B0604030504040204" pitchFamily="34" charset="0"/>
              <a:ea typeface="Tahoma" panose="020B0604030504040204" pitchFamily="34" charset="0"/>
              <a:cs typeface="Tahoma" panose="020B0604030504040204" pitchFamily="34" charset="0"/>
            </a:endParaRPr>
          </a:p>
          <a:p>
            <a:pPr marL="169863" indent="-169863" algn="just">
              <a:buClr>
                <a:schemeClr val="accent5">
                  <a:lumMod val="75000"/>
                </a:schemeClr>
              </a:buClr>
              <a:buFont typeface="Wingdings" pitchFamily="2" charset="2"/>
              <a:buChar char="v"/>
            </a:pPr>
            <a:r>
              <a:rPr lang="en-GB" dirty="0">
                <a:latin typeface="Tahoma" panose="020B0604030504040204" pitchFamily="34" charset="0"/>
                <a:ea typeface="Tahoma" panose="020B0604030504040204" pitchFamily="34" charset="0"/>
                <a:cs typeface="Tahoma" panose="020B0604030504040204" pitchFamily="34" charset="0"/>
              </a:rPr>
              <a:t>The DMO issued a total of </a:t>
            </a:r>
            <a:r>
              <a:rPr lang="en-GB" strike="dblStrike" dirty="0">
                <a:latin typeface="Tahoma" panose="020B0604030504040204" pitchFamily="34" charset="0"/>
                <a:ea typeface="Tahoma" panose="020B0604030504040204" pitchFamily="34" charset="0"/>
                <a:cs typeface="Tahoma" panose="020B0604030504040204" pitchFamily="34" charset="0"/>
              </a:rPr>
              <a:t>N</a:t>
            </a:r>
            <a:r>
              <a:rPr lang="en-GB" dirty="0">
                <a:latin typeface="Tahoma" panose="020B0604030504040204" pitchFamily="34" charset="0"/>
                <a:ea typeface="Tahoma" panose="020B0604030504040204" pitchFamily="34" charset="0"/>
                <a:cs typeface="Tahoma" panose="020B0604030504040204" pitchFamily="34" charset="0"/>
              </a:rPr>
              <a:t>6.694 billion in 2-year and 3-year tenors of the Federal Government of Nigeria Savings Bonds (FGNSB) and 9,103 new retail investors were added to the investor base since the launch of the product in March  2017.</a:t>
            </a:r>
            <a:endParaRPr lang="en-US" dirty="0">
              <a:latin typeface="Tahoma" panose="020B0604030504040204" pitchFamily="34" charset="0"/>
              <a:ea typeface="Tahoma" panose="020B0604030504040204" pitchFamily="34" charset="0"/>
              <a:cs typeface="Tahoma" panose="020B0604030504040204" pitchFamily="34" charset="0"/>
            </a:endParaRPr>
          </a:p>
          <a:p>
            <a:pPr marL="169863" indent="-169863" algn="just">
              <a:buClr>
                <a:schemeClr val="accent5">
                  <a:lumMod val="75000"/>
                </a:schemeClr>
              </a:buClr>
              <a:buFont typeface="Wingdings" pitchFamily="2" charset="2"/>
              <a:buChar char="v"/>
            </a:pPr>
            <a:endParaRPr lang="en-GB"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14" name="Title 1"/>
          <p:cNvSpPr txBox="1">
            <a:spLocks/>
          </p:cNvSpPr>
          <p:nvPr/>
        </p:nvSpPr>
        <p:spPr>
          <a:xfrm>
            <a:off x="7632900" y="519953"/>
            <a:ext cx="3646715" cy="9178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800" b="1" kern="1200" cap="none"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US" sz="1600" dirty="0">
                <a:effectLst>
                  <a:outerShdw blurRad="38100" dist="38100" dir="2700000" algn="tl">
                    <a:srgbClr val="000000">
                      <a:alpha val="43137"/>
                    </a:srgbClr>
                  </a:outerShdw>
                </a:effectLst>
                <a:ea typeface="Tahoma" pitchFamily="34" charset="0"/>
                <a:cs typeface="Tahoma" pitchFamily="34" charset="0"/>
              </a:rPr>
              <a:t>          RECENT DEVELOPMENTS</a:t>
            </a:r>
          </a:p>
        </p:txBody>
      </p:sp>
      <p:sp>
        <p:nvSpPr>
          <p:cNvPr id="17" name="TextBox 16"/>
          <p:cNvSpPr txBox="1"/>
          <p:nvPr/>
        </p:nvSpPr>
        <p:spPr>
          <a:xfrm>
            <a:off x="2246490" y="361246"/>
            <a:ext cx="7947378" cy="630942"/>
          </a:xfrm>
          <a:prstGeom prst="rect">
            <a:avLst/>
          </a:prstGeom>
          <a:noFill/>
        </p:spPr>
        <p:txBody>
          <a:bodyPr wrap="square" rtlCol="0">
            <a:spAutoFit/>
          </a:bodyPr>
          <a:lstStyle/>
          <a:p>
            <a:pPr algn="ctr"/>
            <a:r>
              <a:rPr lang="en-US" sz="1750" b="1" dirty="0"/>
              <a:t>UPDATE ON THE DEBT MANAGEMENT OFFICE (DMO) ACTIVITIES </a:t>
            </a:r>
          </a:p>
          <a:p>
            <a:pPr algn="ctr"/>
            <a:r>
              <a:rPr lang="en-US" sz="1750" b="1" dirty="0"/>
              <a:t>AS AT END OF THIRD QUARTER 2017</a:t>
            </a:r>
          </a:p>
        </p:txBody>
      </p:sp>
      <p:graphicFrame>
        <p:nvGraphicFramePr>
          <p:cNvPr id="12" name="Table 11"/>
          <p:cNvGraphicFramePr>
            <a:graphicFrameLocks noGrp="1"/>
          </p:cNvGraphicFramePr>
          <p:nvPr>
            <p:extLst>
              <p:ext uri="{D42A27DB-BD31-4B8C-83A1-F6EECF244321}">
                <p14:modId xmlns:p14="http://schemas.microsoft.com/office/powerpoint/2010/main" val="1907990943"/>
              </p:ext>
            </p:extLst>
          </p:nvPr>
        </p:nvGraphicFramePr>
        <p:xfrm>
          <a:off x="409562" y="1885904"/>
          <a:ext cx="6918136" cy="1247775"/>
        </p:xfrm>
        <a:graphic>
          <a:graphicData uri="http://schemas.openxmlformats.org/drawingml/2006/table">
            <a:tbl>
              <a:tblPr firstRow="1" bandRow="1"/>
              <a:tblGrid>
                <a:gridCol w="602354">
                  <a:extLst>
                    <a:ext uri="{9D8B030D-6E8A-4147-A177-3AD203B41FA5}">
                      <a16:colId xmlns="" xmlns:a16="http://schemas.microsoft.com/office/drawing/2014/main" val="20000"/>
                    </a:ext>
                  </a:extLst>
                </a:gridCol>
                <a:gridCol w="3631239">
                  <a:extLst>
                    <a:ext uri="{9D8B030D-6E8A-4147-A177-3AD203B41FA5}">
                      <a16:colId xmlns="" xmlns:a16="http://schemas.microsoft.com/office/drawing/2014/main" val="20001"/>
                    </a:ext>
                  </a:extLst>
                </a:gridCol>
                <a:gridCol w="2684543">
                  <a:extLst>
                    <a:ext uri="{9D8B030D-6E8A-4147-A177-3AD203B41FA5}">
                      <a16:colId xmlns="" xmlns:a16="http://schemas.microsoft.com/office/drawing/2014/main" val="20002"/>
                    </a:ext>
                  </a:extLst>
                </a:gridCol>
              </a:tblGrid>
              <a:tr h="220051">
                <a:tc>
                  <a:txBody>
                    <a:bodyPr/>
                    <a:lstStyle/>
                    <a:p>
                      <a:pPr algn="ctr" rtl="0" fontAlgn="ctr">
                        <a:lnSpc>
                          <a:spcPct val="150000"/>
                        </a:lnSpc>
                      </a:pPr>
                      <a:r>
                        <a:rPr lang="en-US" sz="1050" b="1" i="0" u="none" strike="noStrike" dirty="0">
                          <a:solidFill>
                            <a:srgbClr val="FFFFFF"/>
                          </a:solidFill>
                          <a:effectLst>
                            <a:outerShdw blurRad="50800" dist="38100" algn="tr" rotWithShape="0">
                              <a:prstClr val="black">
                                <a:alpha val="40000"/>
                              </a:prstClr>
                            </a:outerShdw>
                          </a:effectLst>
                          <a:latin typeface="Arial Narrow" panose="020B0606020202030204" pitchFamily="34" charset="0"/>
                        </a:rPr>
                        <a:t>Quarter</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5B9BD5"/>
                    </a:solidFill>
                  </a:tcPr>
                </a:tc>
                <a:tc>
                  <a:txBody>
                    <a:bodyPr/>
                    <a:lstStyle/>
                    <a:p>
                      <a:pPr algn="ctr" rtl="0" fontAlgn="ctr">
                        <a:lnSpc>
                          <a:spcPct val="150000"/>
                        </a:lnSpc>
                      </a:pPr>
                      <a:r>
                        <a:rPr lang="en-US" sz="1050" b="1" i="0" u="none" strike="noStrike" dirty="0">
                          <a:solidFill>
                            <a:srgbClr val="FFFFFF"/>
                          </a:solidFill>
                          <a:effectLst>
                            <a:outerShdw blurRad="50800" dist="38100" algn="tr" rotWithShape="0">
                              <a:prstClr val="black">
                                <a:alpha val="40000"/>
                              </a:prstClr>
                            </a:outerShdw>
                          </a:effectLst>
                          <a:latin typeface="Arial Narrow" panose="020B0606020202030204" pitchFamily="34" charset="0"/>
                        </a:rPr>
                        <a:t>Total Issuance</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5B9BD5"/>
                    </a:solidFill>
                  </a:tcPr>
                </a:tc>
                <a:tc>
                  <a:txBody>
                    <a:bodyPr/>
                    <a:lstStyle/>
                    <a:p>
                      <a:pPr algn="ctr" rtl="0" fontAlgn="ctr">
                        <a:lnSpc>
                          <a:spcPct val="150000"/>
                        </a:lnSpc>
                      </a:pPr>
                      <a:r>
                        <a:rPr lang="en-US" sz="1050" b="1" i="0" u="none" strike="noStrike" dirty="0">
                          <a:solidFill>
                            <a:srgbClr val="FFFFFF"/>
                          </a:solidFill>
                          <a:effectLst>
                            <a:outerShdw blurRad="50800" dist="38100" algn="tr" rotWithShape="0">
                              <a:prstClr val="black">
                                <a:alpha val="40000"/>
                              </a:prstClr>
                            </a:outerShdw>
                          </a:effectLst>
                          <a:latin typeface="Arial Narrow" panose="020B0606020202030204" pitchFamily="34" charset="0"/>
                        </a:rPr>
                        <a:t>Redemptions</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5B9BD5"/>
                    </a:solidFill>
                  </a:tcPr>
                </a:tc>
                <a:extLst>
                  <a:ext uri="{0D108BD9-81ED-4DB2-BD59-A6C34878D82A}">
                    <a16:rowId xmlns="" xmlns:a16="http://schemas.microsoft.com/office/drawing/2014/main" val="10000"/>
                  </a:ext>
                </a:extLst>
              </a:tr>
              <a:tr h="165642">
                <a:tc>
                  <a:txBody>
                    <a:bodyPr/>
                    <a:lstStyle/>
                    <a:p>
                      <a:pPr algn="ctr" rtl="0" fontAlgn="ctr">
                        <a:lnSpc>
                          <a:spcPct val="150000"/>
                        </a:lnSpc>
                      </a:pPr>
                      <a:r>
                        <a:rPr lang="en-US" sz="1050" b="0" i="0" u="none" strike="noStrike" dirty="0">
                          <a:solidFill>
                            <a:srgbClr val="000000"/>
                          </a:solidFill>
                          <a:effectLst/>
                          <a:latin typeface="Arial Narrow" panose="020B0606020202030204" pitchFamily="34" charset="0"/>
                        </a:rPr>
                        <a:t>1</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ctr">
                        <a:lnSpc>
                          <a:spcPct val="150000"/>
                        </a:lnSpc>
                      </a:pPr>
                      <a:r>
                        <a:rPr lang="en-US" sz="1050" b="0" i="0" u="none" strike="noStrike" dirty="0">
                          <a:solidFill>
                            <a:srgbClr val="000000"/>
                          </a:solidFill>
                          <a:effectLst/>
                          <a:latin typeface="Arial Narrow" panose="020B0606020202030204" pitchFamily="34" charset="0"/>
                        </a:rPr>
                        <a:t>534.95</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ctr">
                        <a:lnSpc>
                          <a:spcPct val="150000"/>
                        </a:lnSpc>
                      </a:pPr>
                      <a:r>
                        <a:rPr lang="en-US" sz="1050" b="0" i="0" u="none" strike="noStrike" dirty="0">
                          <a:solidFill>
                            <a:srgbClr val="000000"/>
                          </a:solidFill>
                          <a:effectLst/>
                          <a:latin typeface="Arial Narrow" panose="020B0606020202030204" pitchFamily="34" charset="0"/>
                        </a:rPr>
                        <a:t>--</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extLst>
                  <a:ext uri="{0D108BD9-81ED-4DB2-BD59-A6C34878D82A}">
                    <a16:rowId xmlns="" xmlns:a16="http://schemas.microsoft.com/office/drawing/2014/main" val="10001"/>
                  </a:ext>
                </a:extLst>
              </a:tr>
              <a:tr h="237613">
                <a:tc>
                  <a:txBody>
                    <a:bodyPr/>
                    <a:lstStyle/>
                    <a:p>
                      <a:pPr algn="ctr" rtl="0" fontAlgn="ctr">
                        <a:lnSpc>
                          <a:spcPct val="150000"/>
                        </a:lnSpc>
                      </a:pPr>
                      <a:r>
                        <a:rPr lang="en-US" sz="1050" b="0" i="0" u="none" strike="noStrike" dirty="0">
                          <a:solidFill>
                            <a:srgbClr val="000000"/>
                          </a:solidFill>
                          <a:effectLst/>
                          <a:latin typeface="Arial Narrow" panose="020B0606020202030204" pitchFamily="34" charset="0"/>
                        </a:rPr>
                        <a:t>2</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ctr" rtl="0" fontAlgn="ctr">
                        <a:lnSpc>
                          <a:spcPct val="150000"/>
                        </a:lnSpc>
                      </a:pPr>
                      <a:r>
                        <a:rPr lang="en-US" sz="1050" b="0" i="0" u="none" strike="noStrike" dirty="0">
                          <a:solidFill>
                            <a:srgbClr val="000000"/>
                          </a:solidFill>
                          <a:effectLst/>
                          <a:latin typeface="Arial Narrow" panose="020B0606020202030204" pitchFamily="34" charset="0"/>
                        </a:rPr>
                        <a:t>314.58</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ctr" rtl="0" fontAlgn="ctr">
                        <a:lnSpc>
                          <a:spcPct val="150000"/>
                        </a:lnSpc>
                      </a:pPr>
                      <a:r>
                        <a:rPr lang="en-US" sz="1050" b="0" i="0" u="none" strike="noStrike" dirty="0">
                          <a:solidFill>
                            <a:srgbClr val="000000"/>
                          </a:solidFill>
                          <a:effectLst/>
                          <a:latin typeface="Arial Narrow" panose="020B0606020202030204" pitchFamily="34" charset="0"/>
                        </a:rPr>
                        <a:t>480.13</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extLst>
                  <a:ext uri="{0D108BD9-81ED-4DB2-BD59-A6C34878D82A}">
                    <a16:rowId xmlns="" xmlns:a16="http://schemas.microsoft.com/office/drawing/2014/main" val="10002"/>
                  </a:ext>
                </a:extLst>
              </a:tr>
              <a:tr h="237613">
                <a:tc>
                  <a:txBody>
                    <a:bodyPr/>
                    <a:lstStyle/>
                    <a:p>
                      <a:pPr algn="ctr" rtl="0" fontAlgn="ctr">
                        <a:lnSpc>
                          <a:spcPct val="150000"/>
                        </a:lnSpc>
                      </a:pPr>
                      <a:r>
                        <a:rPr lang="en-US" sz="1050" b="0" i="0" u="none" strike="noStrike" dirty="0">
                          <a:solidFill>
                            <a:srgbClr val="000000"/>
                          </a:solidFill>
                          <a:effectLst/>
                          <a:latin typeface="Arial Narrow" panose="020B0606020202030204" pitchFamily="34" charset="0"/>
                        </a:rPr>
                        <a:t>3</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ctr" rtl="0" fontAlgn="ctr">
                        <a:lnSpc>
                          <a:spcPct val="150000"/>
                        </a:lnSpc>
                      </a:pPr>
                      <a:r>
                        <a:rPr lang="en-US" sz="1050" b="0" i="0" u="none" strike="noStrike" dirty="0">
                          <a:solidFill>
                            <a:srgbClr val="000000"/>
                          </a:solidFill>
                          <a:effectLst/>
                          <a:latin typeface="Arial Narrow" panose="020B0606020202030204" pitchFamily="34" charset="0"/>
                        </a:rPr>
                        <a:t>405.79</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ctr" rtl="0" fontAlgn="ctr">
                        <a:lnSpc>
                          <a:spcPct val="150000"/>
                        </a:lnSpc>
                      </a:pPr>
                      <a:r>
                        <a:rPr lang="en-US" sz="1050" b="0" i="0" u="none" strike="noStrike" dirty="0">
                          <a:solidFill>
                            <a:schemeClr val="tx1"/>
                          </a:solidFill>
                          <a:effectLst/>
                          <a:latin typeface="Arial Narrow" panose="020B0606020202030204" pitchFamily="34" charset="0"/>
                        </a:rPr>
                        <a:t>120.00</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extLst>
                  <a:ext uri="{0D108BD9-81ED-4DB2-BD59-A6C34878D82A}">
                    <a16:rowId xmlns="" xmlns:a16="http://schemas.microsoft.com/office/drawing/2014/main" val="2367948134"/>
                  </a:ext>
                </a:extLst>
              </a:tr>
              <a:tr h="220051">
                <a:tc>
                  <a:txBody>
                    <a:bodyPr/>
                    <a:lstStyle/>
                    <a:p>
                      <a:pPr algn="ctr" rtl="0" fontAlgn="ctr">
                        <a:lnSpc>
                          <a:spcPct val="150000"/>
                        </a:lnSpc>
                      </a:pPr>
                      <a:r>
                        <a:rPr lang="en-US" sz="1050" b="1" i="0" u="none" strike="noStrike" dirty="0">
                          <a:solidFill>
                            <a:srgbClr val="000000"/>
                          </a:solidFill>
                          <a:effectLst/>
                          <a:latin typeface="Arial Narrow" panose="020B0606020202030204" pitchFamily="34" charset="0"/>
                        </a:rPr>
                        <a:t>Total</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ctr" rtl="0" fontAlgn="ctr">
                        <a:lnSpc>
                          <a:spcPct val="150000"/>
                        </a:lnSpc>
                      </a:pPr>
                      <a:r>
                        <a:rPr lang="en-US" sz="1050" b="1" i="0" u="none" strike="noStrike" dirty="0">
                          <a:solidFill>
                            <a:srgbClr val="000000"/>
                          </a:solidFill>
                          <a:effectLst/>
                          <a:latin typeface="Arial Narrow" panose="020B0606020202030204" pitchFamily="34" charset="0"/>
                        </a:rPr>
                        <a:t>1,255.32</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ctr" rtl="0" fontAlgn="ctr">
                        <a:lnSpc>
                          <a:spcPct val="150000"/>
                        </a:lnSpc>
                      </a:pPr>
                      <a:r>
                        <a:rPr lang="en-US" sz="1050" b="1" i="0" u="none" strike="noStrike" dirty="0">
                          <a:solidFill>
                            <a:schemeClr val="tx1"/>
                          </a:solidFill>
                          <a:effectLst/>
                          <a:latin typeface="Arial Narrow" panose="020B0606020202030204" pitchFamily="34" charset="0"/>
                        </a:rPr>
                        <a:t>600.13</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extLst>
                  <a:ext uri="{0D108BD9-81ED-4DB2-BD59-A6C34878D82A}">
                    <a16:rowId xmlns="" xmlns:a16="http://schemas.microsoft.com/office/drawing/2014/main" val="10003"/>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476419005"/>
              </p:ext>
            </p:extLst>
          </p:nvPr>
        </p:nvGraphicFramePr>
        <p:xfrm>
          <a:off x="409562" y="3571782"/>
          <a:ext cx="6918136" cy="2883010"/>
        </p:xfrm>
        <a:graphic>
          <a:graphicData uri="http://schemas.openxmlformats.org/drawingml/2006/table">
            <a:tbl>
              <a:tblPr/>
              <a:tblGrid>
                <a:gridCol w="494846">
                  <a:extLst>
                    <a:ext uri="{9D8B030D-6E8A-4147-A177-3AD203B41FA5}">
                      <a16:colId xmlns="" xmlns:a16="http://schemas.microsoft.com/office/drawing/2014/main" val="20000"/>
                    </a:ext>
                  </a:extLst>
                </a:gridCol>
                <a:gridCol w="1281231">
                  <a:extLst>
                    <a:ext uri="{9D8B030D-6E8A-4147-A177-3AD203B41FA5}">
                      <a16:colId xmlns="" xmlns:a16="http://schemas.microsoft.com/office/drawing/2014/main" val="20001"/>
                    </a:ext>
                  </a:extLst>
                </a:gridCol>
                <a:gridCol w="802888">
                  <a:extLst>
                    <a:ext uri="{9D8B030D-6E8A-4147-A177-3AD203B41FA5}">
                      <a16:colId xmlns="" xmlns:a16="http://schemas.microsoft.com/office/drawing/2014/main" val="20002"/>
                    </a:ext>
                  </a:extLst>
                </a:gridCol>
                <a:gridCol w="925551">
                  <a:extLst>
                    <a:ext uri="{9D8B030D-6E8A-4147-A177-3AD203B41FA5}">
                      <a16:colId xmlns="" xmlns:a16="http://schemas.microsoft.com/office/drawing/2014/main" val="20004"/>
                    </a:ext>
                  </a:extLst>
                </a:gridCol>
                <a:gridCol w="847493">
                  <a:extLst>
                    <a:ext uri="{9D8B030D-6E8A-4147-A177-3AD203B41FA5}">
                      <a16:colId xmlns="" xmlns:a16="http://schemas.microsoft.com/office/drawing/2014/main" val="20005"/>
                    </a:ext>
                  </a:extLst>
                </a:gridCol>
                <a:gridCol w="947853">
                  <a:extLst>
                    <a:ext uri="{9D8B030D-6E8A-4147-A177-3AD203B41FA5}">
                      <a16:colId xmlns="" xmlns:a16="http://schemas.microsoft.com/office/drawing/2014/main" val="20006"/>
                    </a:ext>
                  </a:extLst>
                </a:gridCol>
                <a:gridCol w="668705">
                  <a:extLst>
                    <a:ext uri="{9D8B030D-6E8A-4147-A177-3AD203B41FA5}">
                      <a16:colId xmlns="" xmlns:a16="http://schemas.microsoft.com/office/drawing/2014/main" val="20007"/>
                    </a:ext>
                  </a:extLst>
                </a:gridCol>
                <a:gridCol w="949569">
                  <a:extLst>
                    <a:ext uri="{9D8B030D-6E8A-4147-A177-3AD203B41FA5}">
                      <a16:colId xmlns="" xmlns:a16="http://schemas.microsoft.com/office/drawing/2014/main" val="20008"/>
                    </a:ext>
                  </a:extLst>
                </a:gridCol>
              </a:tblGrid>
              <a:tr h="421118">
                <a:tc>
                  <a:txBody>
                    <a:bodyPr/>
                    <a:lstStyle/>
                    <a:p>
                      <a:pPr algn="ctr" rtl="0" fontAlgn="ctr"/>
                      <a:r>
                        <a:rPr lang="en-US" sz="1050" b="1" i="0" u="none" strike="noStrike" dirty="0">
                          <a:solidFill>
                            <a:srgbClr val="FFFFFF"/>
                          </a:solidFill>
                          <a:effectLst>
                            <a:outerShdw blurRad="50800" dist="38100" algn="tr" rotWithShape="0">
                              <a:prstClr val="black">
                                <a:alpha val="40000"/>
                              </a:prstClr>
                            </a:outerShdw>
                          </a:effectLst>
                          <a:latin typeface="Arial Narrow" panose="020B0606020202030204" pitchFamily="34" charset="0"/>
                        </a:rPr>
                        <a:t>Quarter</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5B9BD5"/>
                    </a:solidFill>
                  </a:tcPr>
                </a:tc>
                <a:tc>
                  <a:txBody>
                    <a:bodyPr/>
                    <a:lstStyle/>
                    <a:p>
                      <a:pPr algn="ctr" rtl="0" fontAlgn="ctr"/>
                      <a:r>
                        <a:rPr lang="en-US" sz="1050" b="1" i="0" u="none" strike="noStrike" dirty="0">
                          <a:solidFill>
                            <a:schemeClr val="bg1"/>
                          </a:solidFill>
                          <a:effectLst>
                            <a:outerShdw blurRad="50800" dist="38100" algn="tr" rotWithShape="0">
                              <a:prstClr val="black">
                                <a:alpha val="40000"/>
                              </a:prstClr>
                            </a:outerShdw>
                          </a:effectLst>
                          <a:latin typeface="Arial Narrow" panose="020B0606020202030204" pitchFamily="34" charset="0"/>
                        </a:rPr>
                        <a:t>Description</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5B9BD5"/>
                    </a:solidFill>
                  </a:tcPr>
                </a:tc>
                <a:tc>
                  <a:txBody>
                    <a:bodyPr/>
                    <a:lstStyle/>
                    <a:p>
                      <a:pPr algn="ctr" rtl="0" fontAlgn="ctr"/>
                      <a:r>
                        <a:rPr lang="en-US" sz="1050" b="1" i="0" u="none" strike="noStrike" dirty="0">
                          <a:solidFill>
                            <a:schemeClr val="bg1"/>
                          </a:solidFill>
                          <a:effectLst>
                            <a:outerShdw blurRad="50800" dist="38100" algn="tr" rotWithShape="0">
                              <a:prstClr val="black">
                                <a:alpha val="40000"/>
                              </a:prstClr>
                            </a:outerShdw>
                          </a:effectLst>
                          <a:latin typeface="Arial Narrow" panose="020B0606020202030204" pitchFamily="34" charset="0"/>
                        </a:rPr>
                        <a:t>14.50% FGN</a:t>
                      </a:r>
                      <a:r>
                        <a:rPr lang="en-US" sz="1050" b="1" i="0" u="none" strike="noStrike" baseline="0" dirty="0">
                          <a:solidFill>
                            <a:schemeClr val="bg1"/>
                          </a:solidFill>
                          <a:effectLst>
                            <a:outerShdw blurRad="50800" dist="38100" algn="tr" rotWithShape="0">
                              <a:prstClr val="black">
                                <a:alpha val="40000"/>
                              </a:prstClr>
                            </a:outerShdw>
                          </a:effectLst>
                          <a:latin typeface="Arial Narrow" panose="020B0606020202030204" pitchFamily="34" charset="0"/>
                        </a:rPr>
                        <a:t> JUL 2021</a:t>
                      </a:r>
                      <a:endParaRPr lang="en-US" sz="1050" b="1" i="0" u="none" strike="noStrike" dirty="0">
                        <a:solidFill>
                          <a:schemeClr val="bg1"/>
                        </a:solidFill>
                        <a:effectLst>
                          <a:outerShdw blurRad="50800" dist="38100" algn="tr" rotWithShape="0">
                            <a:prstClr val="black">
                              <a:alpha val="40000"/>
                            </a:prstClr>
                          </a:outerShdw>
                        </a:effectLst>
                        <a:latin typeface="Arial Narrow" panose="020B0606020202030204" pitchFamily="34" charset="0"/>
                      </a:endParaRP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5B9BD5"/>
                    </a:solidFill>
                  </a:tcPr>
                </a:tc>
                <a:tc>
                  <a:txBody>
                    <a:bodyPr/>
                    <a:lstStyle/>
                    <a:p>
                      <a:pPr algn="ctr" rtl="0" fontAlgn="ctr"/>
                      <a:r>
                        <a:rPr lang="en-US" sz="1050" b="1" i="0" u="none" strike="noStrike" dirty="0">
                          <a:solidFill>
                            <a:schemeClr val="bg1"/>
                          </a:solidFill>
                          <a:effectLst>
                            <a:outerShdw blurRad="50800" dist="38100" algn="tr" rotWithShape="0">
                              <a:prstClr val="black">
                                <a:alpha val="40000"/>
                              </a:prstClr>
                            </a:outerShdw>
                          </a:effectLst>
                          <a:latin typeface="Arial Narrow" panose="020B0606020202030204" pitchFamily="34" charset="0"/>
                        </a:rPr>
                        <a:t>16.2884%</a:t>
                      </a:r>
                      <a:r>
                        <a:rPr lang="en-US" sz="1050" b="1" i="0" u="none" strike="noStrike" baseline="0" dirty="0">
                          <a:solidFill>
                            <a:schemeClr val="bg1"/>
                          </a:solidFill>
                          <a:effectLst>
                            <a:outerShdw blurRad="50800" dist="38100" algn="tr" rotWithShape="0">
                              <a:prstClr val="black">
                                <a:alpha val="40000"/>
                              </a:prstClr>
                            </a:outerShdw>
                          </a:effectLst>
                          <a:latin typeface="Arial Narrow" panose="020B0606020202030204" pitchFamily="34" charset="0"/>
                        </a:rPr>
                        <a:t> FGN MAR 2027</a:t>
                      </a:r>
                      <a:endParaRPr lang="en-US" sz="1050" b="1" i="0" u="none" strike="noStrike" dirty="0">
                        <a:solidFill>
                          <a:schemeClr val="bg1"/>
                        </a:solidFill>
                        <a:effectLst>
                          <a:outerShdw blurRad="50800" dist="38100" algn="tr" rotWithShape="0">
                            <a:prstClr val="black">
                              <a:alpha val="40000"/>
                            </a:prstClr>
                          </a:outerShdw>
                        </a:effectLst>
                        <a:latin typeface="Arial Narrow" panose="020B0606020202030204" pitchFamily="34" charset="0"/>
                      </a:endParaRP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5B9BD5"/>
                    </a:solidFill>
                  </a:tcPr>
                </a:tc>
                <a:tc>
                  <a:txBody>
                    <a:bodyPr/>
                    <a:lstStyle/>
                    <a:p>
                      <a:pPr algn="ctr" rtl="0" fontAlgn="ctr"/>
                      <a:r>
                        <a:rPr lang="en-US" sz="1050" b="1" i="0" u="none" strike="noStrike" dirty="0">
                          <a:solidFill>
                            <a:schemeClr val="bg1"/>
                          </a:solidFill>
                          <a:effectLst>
                            <a:outerShdw blurRad="50800" dist="38100" algn="tr" rotWithShape="0">
                              <a:prstClr val="black">
                                <a:alpha val="40000"/>
                              </a:prstClr>
                            </a:outerShdw>
                          </a:effectLst>
                          <a:latin typeface="Arial Narrow" panose="020B0606020202030204" pitchFamily="34" charset="0"/>
                        </a:rPr>
                        <a:t>12.40% FGN MAR 2036</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5B9BD5"/>
                    </a:solidFill>
                  </a:tcPr>
                </a:tc>
                <a:tc>
                  <a:txBody>
                    <a:bodyPr/>
                    <a:lstStyle/>
                    <a:p>
                      <a:pPr algn="ctr" rtl="0" fontAlgn="ctr"/>
                      <a:r>
                        <a:rPr lang="en-US" sz="1050" b="1" i="0" u="none" strike="noStrike" dirty="0">
                          <a:solidFill>
                            <a:schemeClr val="bg1"/>
                          </a:solidFill>
                          <a:effectLst>
                            <a:outerShdw blurRad="50800" dist="38100" algn="tr" rotWithShape="0">
                              <a:prstClr val="black">
                                <a:alpha val="40000"/>
                              </a:prstClr>
                            </a:outerShdw>
                          </a:effectLst>
                          <a:latin typeface="Arial Narrow" panose="020B0606020202030204" pitchFamily="34" charset="0"/>
                        </a:rPr>
                        <a:t>16.2499% FGN APR 2037</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5B9BD5"/>
                    </a:solidFill>
                  </a:tcPr>
                </a:tc>
                <a:tc>
                  <a:txBody>
                    <a:bodyPr/>
                    <a:lstStyle/>
                    <a:p>
                      <a:pPr algn="ctr" rtl="0" fontAlgn="ctr"/>
                      <a:r>
                        <a:rPr lang="en-US" sz="1050" b="1" i="0" u="none" strike="noStrike" dirty="0">
                          <a:solidFill>
                            <a:schemeClr val="bg1"/>
                          </a:solidFill>
                          <a:effectLst>
                            <a:outerShdw blurRad="50800" dist="38100" algn="tr" rotWithShape="0">
                              <a:prstClr val="black">
                                <a:alpha val="40000"/>
                              </a:prstClr>
                            </a:outerShdw>
                          </a:effectLst>
                          <a:latin typeface="Arial Narrow" panose="020B0606020202030204" pitchFamily="34" charset="0"/>
                        </a:rPr>
                        <a:t>Total</a:t>
                      </a:r>
                    </a:p>
                    <a:p>
                      <a:pPr algn="ctr" rtl="0" fontAlgn="ctr"/>
                      <a:endParaRPr lang="en-US" sz="1050" b="1" i="0" u="none" strike="dblStrike" baseline="0" dirty="0">
                        <a:solidFill>
                          <a:schemeClr val="bg1"/>
                        </a:solidFill>
                        <a:effectLst>
                          <a:outerShdw blurRad="50800" dist="38100" algn="tr" rotWithShape="0">
                            <a:prstClr val="black">
                              <a:alpha val="40000"/>
                            </a:prstClr>
                          </a:outerShdw>
                        </a:effectLst>
                        <a:latin typeface="Arial Narrow" panose="020B0606020202030204" pitchFamily="34" charset="0"/>
                      </a:endParaRP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5B9BD5"/>
                    </a:solidFill>
                  </a:tcPr>
                </a:tc>
                <a:tc>
                  <a:txBody>
                    <a:bodyPr/>
                    <a:lstStyle/>
                    <a:p>
                      <a:pPr algn="ctr" rtl="0" fontAlgn="ctr"/>
                      <a:r>
                        <a:rPr lang="en-US" sz="1050" b="1" i="0" u="none" strike="noStrike" dirty="0">
                          <a:solidFill>
                            <a:schemeClr val="bg1"/>
                          </a:solidFill>
                          <a:effectLst>
                            <a:outerShdw blurRad="50800" dist="38100" algn="tr" rotWithShape="0">
                              <a:prstClr val="black">
                                <a:alpha val="40000"/>
                              </a:prstClr>
                            </a:outerShdw>
                          </a:effectLst>
                          <a:latin typeface="Arial Narrow" panose="020B0606020202030204" pitchFamily="34" charset="0"/>
                        </a:rPr>
                        <a:t>Subscription Rate (%) </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5B9BD5"/>
                    </a:solidFill>
                  </a:tcPr>
                </a:tc>
                <a:extLst>
                  <a:ext uri="{0D108BD9-81ED-4DB2-BD59-A6C34878D82A}">
                    <a16:rowId xmlns="" xmlns:a16="http://schemas.microsoft.com/office/drawing/2014/main" val="10000"/>
                  </a:ext>
                </a:extLst>
              </a:tr>
              <a:tr h="203164">
                <a:tc rowSpan="4">
                  <a:txBody>
                    <a:bodyPr/>
                    <a:lstStyle/>
                    <a:p>
                      <a:pPr algn="ctr" rtl="0" fontAlgn="ctr"/>
                      <a:r>
                        <a:rPr lang="en-US" sz="1050" b="0" i="0" u="none" strike="noStrike" dirty="0">
                          <a:solidFill>
                            <a:srgbClr val="000000"/>
                          </a:solidFill>
                          <a:effectLst/>
                          <a:latin typeface="Arial Narrow" panose="020B0606020202030204" pitchFamily="34" charset="0"/>
                        </a:rPr>
                        <a:t>1</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BDD7EE"/>
                    </a:solidFill>
                  </a:tcPr>
                </a:tc>
                <a:tc>
                  <a:txBody>
                    <a:bodyPr/>
                    <a:lstStyle/>
                    <a:p>
                      <a:pPr algn="l" rtl="0" fontAlgn="ctr"/>
                      <a:r>
                        <a:rPr lang="en-US" sz="1050" b="1" i="0" u="none" strike="noStrike" dirty="0">
                          <a:solidFill>
                            <a:schemeClr val="tx1"/>
                          </a:solidFill>
                          <a:effectLst/>
                          <a:latin typeface="Arial Narrow" panose="020B0606020202030204" pitchFamily="34" charset="0"/>
                        </a:rPr>
                        <a:t>Offer</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t"/>
                      <a:r>
                        <a:rPr lang="en-US" sz="1050" b="0" i="0" u="none" strike="noStrike" dirty="0">
                          <a:solidFill>
                            <a:schemeClr val="tx1"/>
                          </a:solidFill>
                          <a:effectLst/>
                          <a:latin typeface="Arial Narrow" panose="020B0606020202030204" pitchFamily="34" charset="0"/>
                        </a:rPr>
                        <a:t>130.00</a:t>
                      </a:r>
                    </a:p>
                  </a:txBody>
                  <a:tcPr marL="9525" marR="9525" marT="9525" marB="0">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t"/>
                      <a:r>
                        <a:rPr lang="en-US" sz="1050" b="0" i="0" u="none" strike="noStrike" dirty="0">
                          <a:solidFill>
                            <a:schemeClr val="tx1"/>
                          </a:solidFill>
                          <a:effectLst/>
                          <a:latin typeface="Arial Narrow" panose="020B0606020202030204" pitchFamily="34" charset="0"/>
                        </a:rPr>
                        <a:t>50.00</a:t>
                      </a:r>
                    </a:p>
                  </a:txBody>
                  <a:tcPr marL="9525" marR="9525" marT="9525" marB="0">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t"/>
                      <a:r>
                        <a:rPr lang="en-US" sz="1050" b="0" i="0" u="none" strike="noStrike" dirty="0">
                          <a:solidFill>
                            <a:schemeClr val="tx1"/>
                          </a:solidFill>
                          <a:effectLst/>
                          <a:latin typeface="Arial Narrow" panose="020B0606020202030204" pitchFamily="34" charset="0"/>
                        </a:rPr>
                        <a:t>120.00</a:t>
                      </a:r>
                    </a:p>
                  </a:txBody>
                  <a:tcPr marL="9525" marR="9525" marT="9525" marB="0">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t"/>
                      <a:r>
                        <a:rPr lang="en-US" sz="1050" b="1" i="0" u="none" strike="noStrike" dirty="0">
                          <a:solidFill>
                            <a:schemeClr val="tx1"/>
                          </a:solidFill>
                          <a:effectLst/>
                          <a:latin typeface="Arial Narrow" panose="020B0606020202030204" pitchFamily="34" charset="0"/>
                        </a:rPr>
                        <a:t>-</a:t>
                      </a:r>
                    </a:p>
                  </a:txBody>
                  <a:tcPr marL="9525" marR="9525" marT="9525" marB="0">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t"/>
                      <a:r>
                        <a:rPr lang="en-US" sz="1050" b="1" i="0" u="none" strike="noStrike" dirty="0">
                          <a:solidFill>
                            <a:schemeClr val="tx1"/>
                          </a:solidFill>
                          <a:effectLst/>
                          <a:latin typeface="Arial Narrow" panose="020B0606020202030204" pitchFamily="34" charset="0"/>
                        </a:rPr>
                        <a:t>370.00</a:t>
                      </a:r>
                    </a:p>
                  </a:txBody>
                  <a:tcPr marL="9525" marR="9525" marT="9525" marB="0">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rowSpan="4">
                  <a:txBody>
                    <a:bodyPr/>
                    <a:lstStyle/>
                    <a:p>
                      <a:pPr algn="ctr" rtl="0" fontAlgn="ctr"/>
                      <a:r>
                        <a:rPr lang="en-US" sz="1050" b="1" i="0" u="none" strike="noStrike" dirty="0">
                          <a:solidFill>
                            <a:schemeClr val="tx1"/>
                          </a:solidFill>
                          <a:effectLst/>
                          <a:latin typeface="Arial Narrow" panose="020B0606020202030204" pitchFamily="34" charset="0"/>
                        </a:rPr>
                        <a:t>213.10</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BDD7EE"/>
                    </a:solidFill>
                  </a:tcPr>
                </a:tc>
                <a:extLst>
                  <a:ext uri="{0D108BD9-81ED-4DB2-BD59-A6C34878D82A}">
                    <a16:rowId xmlns="" xmlns:a16="http://schemas.microsoft.com/office/drawing/2014/main" val="10001"/>
                  </a:ext>
                </a:extLst>
              </a:tr>
              <a:tr h="203164">
                <a:tc vMerge="1">
                  <a:txBody>
                    <a:bodyPr/>
                    <a:lstStyle/>
                    <a:p>
                      <a:pPr algn="ctr" rtl="0" fontAlgn="ctr"/>
                      <a:endParaRPr lang="en-US" sz="1000" b="0"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l" rtl="0" fontAlgn="ctr"/>
                      <a:r>
                        <a:rPr lang="en-US" sz="1050" b="1" i="0" u="none" strike="noStrike" dirty="0">
                          <a:solidFill>
                            <a:schemeClr val="tx1"/>
                          </a:solidFill>
                          <a:effectLst/>
                          <a:latin typeface="Arial Narrow" panose="020B0606020202030204" pitchFamily="34" charset="0"/>
                        </a:rPr>
                        <a:t>Subscription </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t"/>
                      <a:r>
                        <a:rPr lang="en-US" sz="1050" b="0" i="0" u="none" strike="noStrike" dirty="0">
                          <a:solidFill>
                            <a:schemeClr val="tx1"/>
                          </a:solidFill>
                          <a:effectLst/>
                          <a:latin typeface="Arial Narrow" panose="020B0606020202030204" pitchFamily="34" charset="0"/>
                        </a:rPr>
                        <a:t>186.32</a:t>
                      </a:r>
                    </a:p>
                  </a:txBody>
                  <a:tcPr marL="9525" marR="9525" marT="9525" marB="0">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t"/>
                      <a:r>
                        <a:rPr lang="en-US" sz="1050" b="0" i="0" u="none" strike="noStrike" dirty="0">
                          <a:solidFill>
                            <a:schemeClr val="tx1"/>
                          </a:solidFill>
                          <a:effectLst/>
                          <a:latin typeface="Arial Narrow" panose="020B0606020202030204" pitchFamily="34" charset="0"/>
                        </a:rPr>
                        <a:t>75.99</a:t>
                      </a:r>
                    </a:p>
                  </a:txBody>
                  <a:tcPr marL="9525" marR="9525" marT="9525" marB="0">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t"/>
                      <a:r>
                        <a:rPr lang="en-US" sz="1050" b="0" i="0" u="none" strike="noStrike" dirty="0">
                          <a:solidFill>
                            <a:schemeClr val="tx1"/>
                          </a:solidFill>
                          <a:effectLst/>
                          <a:latin typeface="Arial Narrow" panose="020B0606020202030204" pitchFamily="34" charset="0"/>
                        </a:rPr>
                        <a:t>354.98</a:t>
                      </a:r>
                    </a:p>
                  </a:txBody>
                  <a:tcPr marL="9525" marR="9525" marT="9525" marB="0">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t"/>
                      <a:r>
                        <a:rPr lang="en-US" sz="1050" b="0" i="0" u="none" strike="noStrike" dirty="0">
                          <a:solidFill>
                            <a:schemeClr val="tx1"/>
                          </a:solidFill>
                          <a:effectLst/>
                          <a:latin typeface="Arial Narrow" panose="020B0606020202030204" pitchFamily="34" charset="0"/>
                        </a:rPr>
                        <a:t>-</a:t>
                      </a:r>
                    </a:p>
                  </a:txBody>
                  <a:tcPr marL="9525" marR="9525" marT="9525" marB="0">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t"/>
                      <a:r>
                        <a:rPr lang="en-US" sz="1050" b="1" i="0" u="none" strike="noStrike" dirty="0">
                          <a:solidFill>
                            <a:schemeClr val="tx1"/>
                          </a:solidFill>
                          <a:effectLst/>
                          <a:latin typeface="Arial Narrow" panose="020B0606020202030204" pitchFamily="34" charset="0"/>
                        </a:rPr>
                        <a:t>788.46</a:t>
                      </a:r>
                    </a:p>
                  </a:txBody>
                  <a:tcPr marL="9525" marR="9525" marT="9525" marB="0">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vMerge="1">
                  <a:txBody>
                    <a:bodyPr/>
                    <a:lstStyle/>
                    <a:p>
                      <a:pPr algn="ctr" rtl="0" fontAlgn="ctr"/>
                      <a:endParaRPr lang="en-US" sz="1000" b="0"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extLst>
                  <a:ext uri="{0D108BD9-81ED-4DB2-BD59-A6C34878D82A}">
                    <a16:rowId xmlns="" xmlns:a16="http://schemas.microsoft.com/office/drawing/2014/main" val="10002"/>
                  </a:ext>
                </a:extLst>
              </a:tr>
              <a:tr h="203164">
                <a:tc vMerge="1">
                  <a:txBody>
                    <a:bodyPr/>
                    <a:lstStyle/>
                    <a:p>
                      <a:pPr algn="ctr" rtl="0" fontAlgn="ctr"/>
                      <a:endParaRPr lang="en-US" sz="1000" b="0"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l" rtl="0" fontAlgn="ctr"/>
                      <a:r>
                        <a:rPr lang="en-US" sz="1050" b="1" i="0" u="none" strike="noStrike" dirty="0">
                          <a:solidFill>
                            <a:schemeClr val="tx1"/>
                          </a:solidFill>
                          <a:effectLst/>
                          <a:latin typeface="Arial Narrow" panose="020B0606020202030204" pitchFamily="34" charset="0"/>
                        </a:rPr>
                        <a:t>Allotment</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t"/>
                      <a:r>
                        <a:rPr lang="en-US" sz="1050" b="0" i="0" u="none" strike="noStrike" dirty="0">
                          <a:solidFill>
                            <a:schemeClr val="tx1"/>
                          </a:solidFill>
                          <a:effectLst/>
                          <a:latin typeface="Arial Narrow" panose="020B0606020202030204" pitchFamily="34" charset="0"/>
                        </a:rPr>
                        <a:t>124.95</a:t>
                      </a:r>
                    </a:p>
                  </a:txBody>
                  <a:tcPr marL="9525" marR="9525" marT="9525" marB="0">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t"/>
                      <a:r>
                        <a:rPr lang="en-US" sz="1050" b="0" i="0" u="none" strike="noStrike" dirty="0">
                          <a:solidFill>
                            <a:schemeClr val="tx1"/>
                          </a:solidFill>
                          <a:effectLst/>
                          <a:latin typeface="Arial Narrow" panose="020B0606020202030204" pitchFamily="34" charset="0"/>
                        </a:rPr>
                        <a:t>50.00</a:t>
                      </a:r>
                    </a:p>
                  </a:txBody>
                  <a:tcPr marL="9525" marR="9525" marT="9525" marB="0">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t"/>
                      <a:r>
                        <a:rPr lang="en-US" sz="1050" b="0" i="0" u="none" strike="noStrike" dirty="0">
                          <a:solidFill>
                            <a:schemeClr val="tx1"/>
                          </a:solidFill>
                          <a:effectLst/>
                          <a:latin typeface="Arial Narrow" panose="020B0606020202030204" pitchFamily="34" charset="0"/>
                        </a:rPr>
                        <a:t>255.10</a:t>
                      </a:r>
                    </a:p>
                  </a:txBody>
                  <a:tcPr marL="9525" marR="9525" marT="9525" marB="0">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t"/>
                      <a:r>
                        <a:rPr lang="en-US" sz="1050" b="0" i="0" u="none" strike="noStrike" dirty="0">
                          <a:solidFill>
                            <a:schemeClr val="tx1"/>
                          </a:solidFill>
                          <a:effectLst/>
                          <a:latin typeface="Arial Narrow" panose="020B0606020202030204" pitchFamily="34" charset="0"/>
                        </a:rPr>
                        <a:t>-</a:t>
                      </a:r>
                    </a:p>
                  </a:txBody>
                  <a:tcPr marL="9525" marR="9525" marT="9525" marB="0">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rtl="0" fontAlgn="t"/>
                      <a:r>
                        <a:rPr lang="en-US" sz="1050" b="1" i="0" u="none" strike="noStrike" dirty="0">
                          <a:solidFill>
                            <a:schemeClr val="tx1"/>
                          </a:solidFill>
                          <a:effectLst/>
                          <a:latin typeface="Arial Narrow" panose="020B0606020202030204" pitchFamily="34" charset="0"/>
                        </a:rPr>
                        <a:t>534.95</a:t>
                      </a:r>
                    </a:p>
                  </a:txBody>
                  <a:tcPr marL="9525" marR="9525" marT="9525" marB="0">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vMerge="1">
                  <a:txBody>
                    <a:bodyPr/>
                    <a:lstStyle/>
                    <a:p>
                      <a:pPr algn="ctr" rtl="0" fontAlgn="ctr"/>
                      <a:endParaRPr lang="en-US" sz="1000" b="0"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extLst>
                  <a:ext uri="{0D108BD9-81ED-4DB2-BD59-A6C34878D82A}">
                    <a16:rowId xmlns="" xmlns:a16="http://schemas.microsoft.com/office/drawing/2014/main" val="10003"/>
                  </a:ext>
                </a:extLst>
              </a:tr>
              <a:tr h="203164">
                <a:tc vMerge="1">
                  <a:txBody>
                    <a:bodyPr/>
                    <a:lstStyle/>
                    <a:p>
                      <a:endParaRPr lang="en-GB"/>
                    </a:p>
                  </a:txBody>
                  <a:tcPr/>
                </a:tc>
                <a:tc>
                  <a:txBody>
                    <a:bodyPr/>
                    <a:lstStyle/>
                    <a:p>
                      <a:pPr algn="l" rtl="0" fontAlgn="ctr"/>
                      <a:r>
                        <a:rPr lang="en-US" sz="1050" b="1" i="0" u="none" strike="noStrike" dirty="0">
                          <a:solidFill>
                            <a:schemeClr val="tx1"/>
                          </a:solidFill>
                          <a:effectLst/>
                          <a:latin typeface="Arial Narrow" panose="020B0606020202030204" pitchFamily="34" charset="0"/>
                        </a:rPr>
                        <a:t>Average Marginal Rate</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16.5600</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16.2884</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16.6806</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050" b="0" i="0" u="none" strike="noStrike" dirty="0">
                          <a:solidFill>
                            <a:schemeClr val="tx1"/>
                          </a:solidFill>
                          <a:effectLst/>
                          <a:latin typeface="Arial Narrow" panose="020B0606020202030204" pitchFamily="34" charset="0"/>
                        </a:rPr>
                        <a:t>-</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050" b="1" i="0" u="none" strike="noStrike" dirty="0">
                          <a:solidFill>
                            <a:schemeClr val="tx1"/>
                          </a:solidFill>
                          <a:effectLst/>
                          <a:latin typeface="Arial Narrow" panose="020B0606020202030204" pitchFamily="34" charset="0"/>
                        </a:rPr>
                        <a:t>-</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extLst>
                  <a:ext uri="{0D108BD9-81ED-4DB2-BD59-A6C34878D82A}">
                    <a16:rowId xmlns="" xmlns:a16="http://schemas.microsoft.com/office/drawing/2014/main" val="10004"/>
                  </a:ext>
                </a:extLst>
              </a:tr>
              <a:tr h="203164">
                <a:tc rowSpan="4">
                  <a:txBody>
                    <a:bodyPr/>
                    <a:lstStyle/>
                    <a:p>
                      <a:pPr algn="ctr" rtl="0" fontAlgn="ctr"/>
                      <a:r>
                        <a:rPr lang="en-US" sz="1050" b="0" i="0" u="none" strike="noStrike" dirty="0">
                          <a:solidFill>
                            <a:srgbClr val="000000"/>
                          </a:solidFill>
                          <a:effectLst/>
                          <a:latin typeface="Arial Narrow" panose="020B0606020202030204" pitchFamily="34" charset="0"/>
                        </a:rPr>
                        <a:t>2</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l" rtl="0" fontAlgn="ctr"/>
                      <a:r>
                        <a:rPr lang="en-US" sz="1050" b="1" i="0" u="none" strike="noStrike" dirty="0">
                          <a:solidFill>
                            <a:schemeClr val="tx1"/>
                          </a:solidFill>
                          <a:effectLst/>
                          <a:latin typeface="Arial Narrow" panose="020B0606020202030204" pitchFamily="34" charset="0"/>
                        </a:rPr>
                        <a:t>Offer</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115.00</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150.00</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150.00</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ctr" rtl="0" fontAlgn="ctr"/>
                      <a:r>
                        <a:rPr lang="en-US" sz="1050" b="1" i="0" u="none" strike="noStrike" dirty="0">
                          <a:solidFill>
                            <a:schemeClr val="tx1"/>
                          </a:solidFill>
                          <a:effectLst/>
                          <a:latin typeface="Arial Narrow" panose="020B0606020202030204" pitchFamily="34" charset="0"/>
                        </a:rPr>
                        <a:t>415.00</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rowSpan="4">
                  <a:txBody>
                    <a:bodyPr/>
                    <a:lstStyle/>
                    <a:p>
                      <a:pPr algn="ctr" rtl="0" fontAlgn="ctr"/>
                      <a:r>
                        <a:rPr lang="en-US" sz="1050" b="1" i="0" u="none" strike="noStrike" dirty="0">
                          <a:solidFill>
                            <a:schemeClr val="tx1"/>
                          </a:solidFill>
                          <a:effectLst/>
                          <a:latin typeface="Arial Narrow" panose="020B0606020202030204" pitchFamily="34" charset="0"/>
                        </a:rPr>
                        <a:t>108.31</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5"/>
                  </a:ext>
                </a:extLst>
              </a:tr>
              <a:tr h="213519">
                <a:tc vMerge="1">
                  <a:txBody>
                    <a:bodyPr/>
                    <a:lstStyle/>
                    <a:p>
                      <a:pPr algn="ctr" rtl="0" fontAlgn="ctr"/>
                      <a:endParaRPr lang="en-US" sz="1000" b="0"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l" rtl="0" fontAlgn="ctr"/>
                      <a:r>
                        <a:rPr lang="en-US" sz="1050" b="1" i="0" u="none" strike="noStrike" dirty="0">
                          <a:solidFill>
                            <a:schemeClr val="tx1"/>
                          </a:solidFill>
                          <a:effectLst/>
                          <a:latin typeface="Arial Narrow" panose="020B0606020202030204" pitchFamily="34" charset="0"/>
                        </a:rPr>
                        <a:t>Subscription </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50.74</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147.83</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250.91</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a:txBody>
                    <a:bodyPr/>
                    <a:lstStyle/>
                    <a:p>
                      <a:pPr algn="ctr" rtl="0" fontAlgn="ctr"/>
                      <a:r>
                        <a:rPr lang="en-US" sz="1050" b="1" i="0" u="none" strike="noStrike" dirty="0">
                          <a:solidFill>
                            <a:schemeClr val="tx1"/>
                          </a:solidFill>
                          <a:effectLst/>
                          <a:latin typeface="Arial Narrow" panose="020B0606020202030204" pitchFamily="34" charset="0"/>
                        </a:rPr>
                        <a:t>449.48</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BDD7EE"/>
                    </a:solidFill>
                  </a:tcPr>
                </a:tc>
                <a:tc vMerge="1">
                  <a:txBody>
                    <a:bodyPr/>
                    <a:lstStyle/>
                    <a:p>
                      <a:pPr algn="ctr" rtl="0" fontAlgn="ctr"/>
                      <a:endParaRPr lang="en-US" sz="1000" b="0"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extLst>
                  <a:ext uri="{0D108BD9-81ED-4DB2-BD59-A6C34878D82A}">
                    <a16:rowId xmlns="" xmlns:a16="http://schemas.microsoft.com/office/drawing/2014/main" val="10006"/>
                  </a:ext>
                </a:extLst>
              </a:tr>
              <a:tr h="203164">
                <a:tc vMerge="1">
                  <a:txBody>
                    <a:bodyPr/>
                    <a:lstStyle/>
                    <a:p>
                      <a:endParaRPr lang="en-US"/>
                    </a:p>
                  </a:txBody>
                  <a:tcPr/>
                </a:tc>
                <a:tc>
                  <a:txBody>
                    <a:bodyPr/>
                    <a:lstStyle/>
                    <a:p>
                      <a:r>
                        <a:rPr lang="en-GB" sz="1050" b="1" dirty="0">
                          <a:solidFill>
                            <a:schemeClr val="tx1"/>
                          </a:solidFill>
                          <a:latin typeface="Arial Narrow" panose="020B0606020202030204" pitchFamily="34" charset="0"/>
                        </a:rPr>
                        <a:t>Allotment</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a:r>
                        <a:rPr lang="en-GB" sz="1050" dirty="0">
                          <a:solidFill>
                            <a:schemeClr val="tx1"/>
                          </a:solidFill>
                          <a:latin typeface="Arial Narrow" panose="020B0606020202030204" pitchFamily="34" charset="0"/>
                        </a:rPr>
                        <a:t>29.25</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a:r>
                        <a:rPr lang="en-GB" sz="1050" dirty="0">
                          <a:solidFill>
                            <a:schemeClr val="tx1"/>
                          </a:solidFill>
                          <a:latin typeface="Arial Narrow" panose="020B0606020202030204" pitchFamily="34" charset="0"/>
                        </a:rPr>
                        <a:t>99.29</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a:r>
                        <a:rPr lang="en-GB" sz="1050" dirty="0">
                          <a:solidFill>
                            <a:schemeClr val="tx1"/>
                          </a:solidFill>
                          <a:latin typeface="Arial Narrow" panose="020B0606020202030204" pitchFamily="34" charset="0"/>
                        </a:rPr>
                        <a:t>-</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a:r>
                        <a:rPr lang="en-GB" sz="1050" dirty="0">
                          <a:solidFill>
                            <a:schemeClr val="tx1"/>
                          </a:solidFill>
                          <a:latin typeface="Arial Narrow" panose="020B0606020202030204" pitchFamily="34" charset="0"/>
                        </a:rPr>
                        <a:t>186.04</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ctr"/>
                      <a:r>
                        <a:rPr lang="en-GB" sz="1050" b="1" dirty="0">
                          <a:solidFill>
                            <a:schemeClr val="tx1"/>
                          </a:solidFill>
                          <a:latin typeface="Arial Narrow" panose="020B0606020202030204" pitchFamily="34" charset="0"/>
                        </a:rPr>
                        <a:t>314.58</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 xmlns:a16="http://schemas.microsoft.com/office/drawing/2014/main" val="10007"/>
                  </a:ext>
                </a:extLst>
              </a:tr>
              <a:tr h="237794">
                <a:tc vMerge="1">
                  <a:txBody>
                    <a:bodyPr/>
                    <a:lstStyle/>
                    <a:p>
                      <a:endParaRPr lang="en-US"/>
                    </a:p>
                  </a:txBody>
                  <a:tcPr/>
                </a:tc>
                <a:tc>
                  <a:txBody>
                    <a:bodyPr/>
                    <a:lstStyle/>
                    <a:p>
                      <a:pPr algn="l" rtl="0" fontAlgn="ctr"/>
                      <a:r>
                        <a:rPr lang="en-US" sz="1050" b="1" i="0" u="none" strike="noStrike" dirty="0">
                          <a:solidFill>
                            <a:schemeClr val="tx1"/>
                          </a:solidFill>
                          <a:effectLst/>
                          <a:latin typeface="Arial Narrow" panose="020B0606020202030204" pitchFamily="34" charset="0"/>
                        </a:rPr>
                        <a:t>Average Marginal Rate</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16.1600</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16.2400</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16.2485</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1" i="0" u="none" strike="noStrike" dirty="0">
                          <a:solidFill>
                            <a:schemeClr val="tx1"/>
                          </a:solidFill>
                          <a:effectLst/>
                          <a:latin typeface="Arial Narrow" panose="020B0606020202030204" pitchFamily="34" charset="0"/>
                        </a:rPr>
                        <a:t>-</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rgbClr val="1F4E78"/>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BDD7EE"/>
                    </a:solidFill>
                  </a:tcPr>
                </a:tc>
                <a:tc vMerge="1">
                  <a:txBody>
                    <a:bodyPr/>
                    <a:lstStyle/>
                    <a:p>
                      <a:endParaRPr lang="en-US"/>
                    </a:p>
                  </a:txBody>
                  <a:tcPr/>
                </a:tc>
                <a:extLst>
                  <a:ext uri="{0D108BD9-81ED-4DB2-BD59-A6C34878D82A}">
                    <a16:rowId xmlns="" xmlns:a16="http://schemas.microsoft.com/office/drawing/2014/main" val="10008"/>
                  </a:ext>
                </a:extLst>
              </a:tr>
              <a:tr h="181174">
                <a:tc rowSpan="4">
                  <a:txBody>
                    <a:bodyPr/>
                    <a:lstStyle/>
                    <a:p>
                      <a:pPr algn="ctr" rtl="0" fontAlgn="ctr"/>
                      <a:r>
                        <a:rPr lang="en-US" sz="1050" b="0" i="0" u="none" strike="noStrike" dirty="0">
                          <a:solidFill>
                            <a:srgbClr val="000000"/>
                          </a:solidFill>
                          <a:effectLst/>
                          <a:latin typeface="Arial Narrow" panose="020B0606020202030204" pitchFamily="34" charset="0"/>
                        </a:rPr>
                        <a:t>3.</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tc>
                  <a:txBody>
                    <a:bodyPr/>
                    <a:lstStyle/>
                    <a:p>
                      <a:pPr algn="l" rtl="0" fontAlgn="ctr"/>
                      <a:r>
                        <a:rPr lang="en-US" sz="1050" b="1" i="0" u="none" strike="noStrike" dirty="0">
                          <a:solidFill>
                            <a:schemeClr val="tx1"/>
                          </a:solidFill>
                          <a:effectLst/>
                          <a:latin typeface="Arial Narrow" panose="020B0606020202030204" pitchFamily="34" charset="0"/>
                        </a:rPr>
                        <a:t>Offer</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105.00</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150.00</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150.00</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1" i="0" u="none" strike="noStrike" dirty="0">
                          <a:solidFill>
                            <a:schemeClr val="tx1"/>
                          </a:solidFill>
                          <a:effectLst/>
                          <a:latin typeface="Arial Narrow" panose="020B0606020202030204" pitchFamily="34" charset="0"/>
                        </a:rPr>
                        <a:t>405.00</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rowSpan="4">
                  <a:txBody>
                    <a:bodyPr/>
                    <a:lstStyle/>
                    <a:p>
                      <a:pPr algn="ctr" rtl="0" fontAlgn="ctr"/>
                      <a:r>
                        <a:rPr lang="en-US" sz="1050" b="1" i="0" u="none" strike="noStrike" dirty="0">
                          <a:solidFill>
                            <a:schemeClr val="tx1"/>
                          </a:solidFill>
                          <a:effectLst/>
                          <a:latin typeface="Arial Narrow" panose="020B0606020202030204" pitchFamily="34" charset="0"/>
                        </a:rPr>
                        <a:t>145.10</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FFFFFF"/>
                    </a:solidFill>
                  </a:tcPr>
                </a:tc>
                <a:extLst>
                  <a:ext uri="{0D108BD9-81ED-4DB2-BD59-A6C34878D82A}">
                    <a16:rowId xmlns="" xmlns:a16="http://schemas.microsoft.com/office/drawing/2014/main" val="1785484382"/>
                  </a:ext>
                </a:extLst>
              </a:tr>
              <a:tr h="196083">
                <a:tc vMerge="1">
                  <a:txBody>
                    <a:bodyPr/>
                    <a:lstStyle/>
                    <a:p>
                      <a:endParaRPr lang="en-US"/>
                    </a:p>
                  </a:txBody>
                  <a:tcPr/>
                </a:tc>
                <a:tc>
                  <a:txBody>
                    <a:bodyPr/>
                    <a:lstStyle/>
                    <a:p>
                      <a:pPr algn="l" rtl="0" fontAlgn="ctr"/>
                      <a:r>
                        <a:rPr lang="en-US" sz="1050" b="1" i="0" u="none" strike="noStrike" dirty="0">
                          <a:solidFill>
                            <a:schemeClr val="tx1"/>
                          </a:solidFill>
                          <a:effectLst/>
                          <a:latin typeface="Arial Narrow" panose="020B0606020202030204" pitchFamily="34" charset="0"/>
                        </a:rPr>
                        <a:t>Subscription </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69.76</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202.82</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315.08</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1" i="0" u="none" strike="noStrike" dirty="0">
                          <a:solidFill>
                            <a:schemeClr val="tx1"/>
                          </a:solidFill>
                          <a:effectLst/>
                          <a:latin typeface="Arial Narrow" panose="020B0606020202030204" pitchFamily="34" charset="0"/>
                        </a:rPr>
                        <a:t>587.66</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vMerge="1">
                  <a:txBody>
                    <a:bodyPr/>
                    <a:lstStyle/>
                    <a:p>
                      <a:endParaRPr lang="en-US"/>
                    </a:p>
                  </a:txBody>
                  <a:tcPr/>
                </a:tc>
                <a:extLst>
                  <a:ext uri="{0D108BD9-81ED-4DB2-BD59-A6C34878D82A}">
                    <a16:rowId xmlns="" xmlns:a16="http://schemas.microsoft.com/office/drawing/2014/main" val="3016419535"/>
                  </a:ext>
                </a:extLst>
              </a:tr>
              <a:tr h="0">
                <a:tc vMerge="1">
                  <a:txBody>
                    <a:bodyPr/>
                    <a:lstStyle/>
                    <a:p>
                      <a:endParaRPr lang="en-US"/>
                    </a:p>
                  </a:txBody>
                  <a:tcPr/>
                </a:tc>
                <a:tc>
                  <a:txBody>
                    <a:bodyPr/>
                    <a:lstStyle/>
                    <a:p>
                      <a:r>
                        <a:rPr lang="en-GB" sz="1050" b="1" dirty="0">
                          <a:solidFill>
                            <a:schemeClr val="tx1"/>
                          </a:solidFill>
                          <a:latin typeface="Arial Narrow" panose="020B0606020202030204" pitchFamily="34" charset="0"/>
                        </a:rPr>
                        <a:t>Allotment</a:t>
                      </a:r>
                    </a:p>
                  </a:txBody>
                  <a:tcPr marL="9525" marR="9525" marT="9525" marB="0" anchor="ctr">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48.34</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141.45</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216.00</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1" i="0" u="none" strike="noStrike" dirty="0">
                          <a:solidFill>
                            <a:schemeClr val="tx1"/>
                          </a:solidFill>
                          <a:effectLst/>
                          <a:latin typeface="Arial Narrow" panose="020B0606020202030204" pitchFamily="34" charset="0"/>
                        </a:rPr>
                        <a:t>405.79</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vMerge="1">
                  <a:txBody>
                    <a:bodyPr/>
                    <a:lstStyle/>
                    <a:p>
                      <a:endParaRPr lang="en-US"/>
                    </a:p>
                  </a:txBody>
                  <a:tcPr>
                    <a:lnL w="6350" cap="flat" cmpd="sng" algn="ctr">
                      <a:solidFill>
                        <a:srgbClr val="1F4E78"/>
                      </a:solidFill>
                      <a:prstDash val="solid"/>
                      <a:round/>
                      <a:headEnd type="none" w="med" len="med"/>
                      <a:tailEnd type="none" w="med" len="med"/>
                    </a:lnL>
                  </a:tcPr>
                </a:tc>
                <a:extLst>
                  <a:ext uri="{0D108BD9-81ED-4DB2-BD59-A6C34878D82A}">
                    <a16:rowId xmlns="" xmlns:a16="http://schemas.microsoft.com/office/drawing/2014/main" val="2875417678"/>
                  </a:ext>
                </a:extLst>
              </a:tr>
              <a:tr h="244793">
                <a:tc vMerge="1">
                  <a:txBody>
                    <a:bodyPr/>
                    <a:lstStyle/>
                    <a:p>
                      <a:endParaRPr lang="en-US"/>
                    </a:p>
                  </a:txBody>
                  <a:tcPr/>
                </a:tc>
                <a:tc>
                  <a:txBody>
                    <a:bodyPr/>
                    <a:lstStyle/>
                    <a:p>
                      <a:pPr algn="l" rtl="0" fontAlgn="ctr"/>
                      <a:r>
                        <a:rPr lang="en-US" sz="1050" b="1" i="0" u="none" strike="noStrike" dirty="0">
                          <a:solidFill>
                            <a:schemeClr val="tx1"/>
                          </a:solidFill>
                          <a:effectLst/>
                          <a:latin typeface="Arial Narrow" panose="020B0606020202030204" pitchFamily="34" charset="0"/>
                        </a:rPr>
                        <a:t>Average Marginal Rate</a:t>
                      </a:r>
                    </a:p>
                  </a:txBody>
                  <a:tcPr marL="9525" marR="9525" marT="9525" marB="0" anchor="ctr">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16.3433</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16.3167</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0" i="0" u="none" strike="noStrike" dirty="0">
                          <a:solidFill>
                            <a:schemeClr val="tx1"/>
                          </a:solidFill>
                          <a:effectLst/>
                          <a:latin typeface="Arial Narrow" panose="020B0606020202030204" pitchFamily="34" charset="0"/>
                        </a:rPr>
                        <a:t>16.3600</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a:txBody>
                    <a:bodyPr/>
                    <a:lstStyle/>
                    <a:p>
                      <a:pPr algn="ctr" rtl="0" fontAlgn="ctr"/>
                      <a:r>
                        <a:rPr lang="en-US" sz="1050" b="1" i="0" u="none" strike="noStrike" dirty="0">
                          <a:solidFill>
                            <a:schemeClr val="tx1"/>
                          </a:solidFill>
                          <a:effectLst/>
                          <a:latin typeface="Arial Narrow" panose="020B0606020202030204" pitchFamily="34" charset="0"/>
                        </a:rPr>
                        <a:t>-</a:t>
                      </a:r>
                    </a:p>
                  </a:txBody>
                  <a:tcPr marL="9525" marR="9525" marT="9525" marB="0" anchor="ctr">
                    <a:lnL w="6350" cap="flat" cmpd="sng" algn="ctr">
                      <a:solidFill>
                        <a:srgbClr val="1F4E78"/>
                      </a:solidFill>
                      <a:prstDash val="solid"/>
                      <a:round/>
                      <a:headEnd type="none" w="med" len="med"/>
                      <a:tailEnd type="none" w="med" len="med"/>
                    </a:lnL>
                    <a:lnR w="6350" cap="flat" cmpd="sng" algn="ctr">
                      <a:solidFill>
                        <a:srgbClr val="1F4E78"/>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DD7EE"/>
                    </a:solidFill>
                  </a:tcPr>
                </a:tc>
                <a:tc vMerge="1">
                  <a:txBody>
                    <a:bodyPr/>
                    <a:lstStyle/>
                    <a:p>
                      <a:endParaRPr lang="en-US"/>
                    </a:p>
                  </a:txBody>
                  <a:tcPr>
                    <a:lnL w="6350" cap="flat" cmpd="sng" algn="ctr">
                      <a:solidFill>
                        <a:srgbClr val="1F4E78"/>
                      </a:solidFill>
                      <a:prstDash val="solid"/>
                      <a:round/>
                      <a:headEnd type="none" w="med" len="med"/>
                      <a:tailEnd type="none" w="med" len="med"/>
                    </a:lnL>
                  </a:tcPr>
                </a:tc>
                <a:extLst>
                  <a:ext uri="{0D108BD9-81ED-4DB2-BD59-A6C34878D82A}">
                    <a16:rowId xmlns="" xmlns:a16="http://schemas.microsoft.com/office/drawing/2014/main" val="3696180828"/>
                  </a:ext>
                </a:extLst>
              </a:tr>
            </a:tbl>
          </a:graphicData>
        </a:graphic>
      </p:graphicFrame>
    </p:spTree>
    <p:extLst>
      <p:ext uri="{BB962C8B-B14F-4D97-AF65-F5344CB8AC3E}">
        <p14:creationId xmlns:p14="http://schemas.microsoft.com/office/powerpoint/2010/main" val="21974655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7cf93226-5a6c-4321-8347-aeea6eb88ecb">WTP5TCCSXU25-9-685</_dlc_DocId>
    <_dlc_DocIdUrl xmlns="7cf93226-5a6c-4321-8347-aeea6eb88ecb">
      <Url>http://dmoportal/mdd/_layouts/DocIdRedir.aspx?ID=WTP5TCCSXU25-9-685</Url>
      <Description>WTP5TCCSXU25-9-685</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2A649EF09A28C419FC4FB073F3088B3" ma:contentTypeVersion="0" ma:contentTypeDescription="Create a new document." ma:contentTypeScope="" ma:versionID="7ead9473f3cfbda87d465692156f96c2">
  <xsd:schema xmlns:xsd="http://www.w3.org/2001/XMLSchema" xmlns:xs="http://www.w3.org/2001/XMLSchema" xmlns:p="http://schemas.microsoft.com/office/2006/metadata/properties" xmlns:ns2="7cf93226-5a6c-4321-8347-aeea6eb88ecb" targetNamespace="http://schemas.microsoft.com/office/2006/metadata/properties" ma:root="true" ma:fieldsID="fc83d6248c608e60e517db00b6f9eec9" ns2:_="">
    <xsd:import namespace="7cf93226-5a6c-4321-8347-aeea6eb88ec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f93226-5a6c-4321-8347-aeea6eb88ec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B32A113-1387-4258-9F1D-8A0FE80650EE}">
  <ds:schemaRefs>
    <ds:schemaRef ds:uri="http://schemas.microsoft.com/sharepoint/v3/contenttype/forms"/>
  </ds:schemaRefs>
</ds:datastoreItem>
</file>

<file path=customXml/itemProps2.xml><?xml version="1.0" encoding="utf-8"?>
<ds:datastoreItem xmlns:ds="http://schemas.openxmlformats.org/officeDocument/2006/customXml" ds:itemID="{4A2D3F8C-E71A-42F9-A2B1-06C26E6B68FF}">
  <ds:schemaRefs>
    <ds:schemaRef ds:uri="http://www.w3.org/XML/1998/namespace"/>
    <ds:schemaRef ds:uri="http://schemas.microsoft.com/office/2006/documentManagement/types"/>
    <ds:schemaRef ds:uri="http://purl.org/dc/dcmitype/"/>
    <ds:schemaRef ds:uri="http://purl.org/dc/elements/1.1/"/>
    <ds:schemaRef ds:uri="http://purl.org/dc/terms/"/>
    <ds:schemaRef ds:uri="http://schemas.microsoft.com/office/infopath/2007/PartnerControls"/>
    <ds:schemaRef ds:uri="http://schemas.openxmlformats.org/package/2006/metadata/core-properties"/>
    <ds:schemaRef ds:uri="7cf93226-5a6c-4321-8347-aeea6eb88ecb"/>
    <ds:schemaRef ds:uri="http://schemas.microsoft.com/office/2006/metadata/properties"/>
  </ds:schemaRefs>
</ds:datastoreItem>
</file>

<file path=customXml/itemProps3.xml><?xml version="1.0" encoding="utf-8"?>
<ds:datastoreItem xmlns:ds="http://schemas.openxmlformats.org/officeDocument/2006/customXml" ds:itemID="{FB8DEA3E-A613-4082-81F1-8FD178A53A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f93226-5a6c-4321-8347-aeea6eb88e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F075DBF2-77F4-4D4A-9ED2-5CDF5C79FDFD}">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TM03090434[[fn=Wood Type]]</Template>
  <TotalTime>5137</TotalTime>
  <Words>301</Words>
  <Application>Microsoft Office PowerPoint</Application>
  <PresentationFormat>Widescreen</PresentationFormat>
  <Paragraphs>117</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Arial Narrow</vt:lpstr>
      <vt:lpstr>Calibri</vt:lpstr>
      <vt:lpstr>Georgia</vt:lpstr>
      <vt:lpstr>Tahoma</vt:lpstr>
      <vt:lpstr>Times New Roman</vt:lpstr>
      <vt:lpstr>Trebuchet MS</vt:lpstr>
      <vt:lpstr>Wingdings</vt:lpstr>
      <vt:lpstr>Wood Type</vt:lpstr>
      <vt:lpstr>FGN DOMESTIC BOND MARKET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Financing and Investment Opportunities</dc:title>
  <dc:creator>SAM OKPO</dc:creator>
  <cp:lastModifiedBy>secadmin</cp:lastModifiedBy>
  <cp:revision>235</cp:revision>
  <cp:lastPrinted>2017-11-03T15:15:25Z</cp:lastPrinted>
  <dcterms:created xsi:type="dcterms:W3CDTF">2016-03-07T15:48:39Z</dcterms:created>
  <dcterms:modified xsi:type="dcterms:W3CDTF">2017-11-08T20:15:30Z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7007f542-4467-431e-83d9-303c5de12871</vt:lpwstr>
  </property>
  <property fmtid="{D5CDD505-2E9C-101B-9397-08002B2CF9AE}" pid="3" name="ContentTypeId">
    <vt:lpwstr>0x01010062A649EF09A28C419FC4FB073F3088B3</vt:lpwstr>
  </property>
</Properties>
</file>