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368" r:id="rId2"/>
    <p:sldId id="373" r:id="rId3"/>
    <p:sldId id="370" r:id="rId4"/>
    <p:sldId id="364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8BC5FAB5-4C19-41ED-8D89-F034B5E39379}">
          <p14:sldIdLst/>
        </p14:section>
        <p14:section name="Untitled Section" id="{DAC99B85-0CCD-4478-98C3-C360579687C1}">
          <p14:sldIdLst/>
        </p14:section>
        <p14:section name="Untitled Section" id="{876B2D13-EBAF-470D-BB84-A819775C2FDA}">
          <p14:sldIdLst>
            <p14:sldId id="368"/>
            <p14:sldId id="373"/>
            <p14:sldId id="370"/>
            <p14:sldId id="3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E5ABDD5-1DD0-428A-912E-23934F57F65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DD83F-D286-43C6-89CF-3F8AB135F9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5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235836-EEDF-4826-88C6-24D867ED7F3C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19DA59-DF62-4E87-BDB0-20DB6113B6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336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9DA59-DF62-4E87-BDB0-20DB6113B6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256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9812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1286679"/>
      </p:ext>
    </p:extLst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3989269"/>
      </p:ext>
    </p:extLst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262199"/>
      </p:ext>
    </p:extLst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9756089"/>
      </p:ext>
    </p:extLst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302839"/>
      </p:ext>
    </p:extLst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3675216"/>
      </p:ext>
    </p:extLst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440331"/>
      </p:ext>
    </p:extLst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0833870"/>
      </p:ext>
    </p:extLst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7871560"/>
      </p:ext>
    </p:extLst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579207"/>
      </p:ext>
    </p:extLst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D37DE-E70B-4DAC-8282-07F5E4BC9991}" type="datetimeFigureOut">
              <a:rPr lang="en-US" smtClean="0"/>
              <a:pPr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F5CE5-FE18-4362-948D-5FF39B3E03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677264"/>
      </p:ext>
    </p:extLst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06276C-84AA-46EC-A521-23EE23BB9623}" type="datetime1">
              <a:rPr lang="en-US" smtClean="0"/>
              <a:pPr>
                <a:defRPr/>
              </a:pPr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A CSCS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C9282-F3A4-4611-9978-021D08EC3D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scs conner edge motif darker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232340" y="0"/>
            <a:ext cx="2911659" cy="2362200"/>
          </a:xfrm>
          <a:prstGeom prst="rect">
            <a:avLst/>
          </a:prstGeom>
        </p:spPr>
      </p:pic>
      <p:pic>
        <p:nvPicPr>
          <p:cNvPr id="8" name="Picture 7" descr="cscs logo 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28600" y="152400"/>
            <a:ext cx="1592943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426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57600" y="2802827"/>
            <a:ext cx="2538046" cy="490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defRPr/>
            </a:pPr>
            <a:endParaRPr lang="en-US" altLang="en-US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0"/>
              <a:ea typeface="+mj-ea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27384" y="1912723"/>
            <a:ext cx="6248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algn="ctr"/>
            <a:endParaRPr lang="en-US" sz="1000" dirty="0">
              <a:latin typeface="Tw Cen MT" panose="020B0602020104020603" pitchFamily="34" charset="0"/>
            </a:endParaRPr>
          </a:p>
          <a:p>
            <a:pPr algn="ctr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w Cen MT" panose="020B0602020104020603" pitchFamily="34" charset="0"/>
              </a:rPr>
              <a:t>Presentation</a:t>
            </a:r>
            <a:endParaRPr lang="en-US" sz="2000" b="1" i="1" dirty="0">
              <a:latin typeface="Tw Cen MT" panose="020B0602020104020603" pitchFamily="34" charset="0"/>
            </a:endParaRPr>
          </a:p>
          <a:p>
            <a:pPr algn="ctr"/>
            <a:r>
              <a:rPr lang="en-US" sz="2000" b="1" i="1" dirty="0">
                <a:solidFill>
                  <a:schemeClr val="tx2">
                    <a:lumMod val="50000"/>
                  </a:schemeClr>
                </a:solidFill>
                <a:latin typeface="Tw Cen MT" panose="020B0602020104020603" pitchFamily="34" charset="0"/>
              </a:rPr>
              <a:t>to</a:t>
            </a:r>
          </a:p>
          <a:p>
            <a:pPr algn="ctr"/>
            <a:endParaRPr lang="en-US" sz="2000" dirty="0">
              <a:solidFill>
                <a:schemeClr val="tx2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  <a:latin typeface="Tw Cen MT" panose="020B0602020104020603" pitchFamily="34" charset="0"/>
              </a:rPr>
              <a:t>Capital Market Committee Meeting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9584" y="1122273"/>
            <a:ext cx="7696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3300" b="1" dirty="0">
                <a:solidFill>
                  <a:srgbClr val="C00000"/>
                </a:solidFill>
                <a:latin typeface="Tw Cen MT" panose="020B0602020104020603" pitchFamily="34" charset="0"/>
              </a:rPr>
              <a:t>Status of Full Dematerialization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6348" t="4355" b="52095"/>
          <a:stretch/>
        </p:blipFill>
        <p:spPr>
          <a:xfrm>
            <a:off x="761999" y="3637983"/>
            <a:ext cx="2015067" cy="23250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08484" y="3886200"/>
            <a:ext cx="3886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 </a:t>
            </a:r>
          </a:p>
          <a:p>
            <a:pPr algn="ctr"/>
            <a:r>
              <a:rPr lang="en-US" sz="1600" i="1" dirty="0">
                <a:latin typeface="Tw Cen MT" panose="020B0602020104020603" pitchFamily="34" charset="0"/>
              </a:rPr>
              <a:t>By </a:t>
            </a:r>
          </a:p>
          <a:p>
            <a:endParaRPr lang="en-US" dirty="0">
              <a:latin typeface="Tw Cen MT" panose="020B0602020104020603" pitchFamily="34" charset="0"/>
            </a:endParaRPr>
          </a:p>
          <a:p>
            <a:pPr algn="ctr"/>
            <a:r>
              <a:rPr lang="en-US" b="1" i="1" dirty="0">
                <a:latin typeface="Tw Cen MT" panose="020B0602020104020603" pitchFamily="34" charset="0"/>
              </a:rPr>
              <a:t>Dr. Joe </a:t>
            </a:r>
            <a:r>
              <a:rPr lang="en-US" b="1" i="1" dirty="0" err="1">
                <a:latin typeface="Tw Cen MT" panose="020B0602020104020603" pitchFamily="34" charset="0"/>
              </a:rPr>
              <a:t>Mekiliuwa</a:t>
            </a:r>
            <a:endParaRPr lang="en-US" b="1" i="1" dirty="0">
              <a:latin typeface="Tw Cen MT" panose="020B0602020104020603" pitchFamily="34" charset="0"/>
            </a:endParaRPr>
          </a:p>
          <a:p>
            <a:pPr algn="ctr"/>
            <a:r>
              <a:rPr lang="en-US" sz="1500" dirty="0">
                <a:latin typeface="Tw Cen MT" panose="020B0602020104020603" pitchFamily="34" charset="0"/>
              </a:rPr>
              <a:t>GM, IT &amp; Operations</a:t>
            </a:r>
          </a:p>
          <a:p>
            <a:pPr algn="ctr"/>
            <a:r>
              <a:rPr lang="en-US" sz="1300" dirty="0">
                <a:latin typeface="Tw Cen MT" panose="020B0602020104020603" pitchFamily="34" charset="0"/>
              </a:rPr>
              <a:t>Central Securities Clearing System Plc </a:t>
            </a:r>
          </a:p>
        </p:txBody>
      </p:sp>
    </p:spTree>
    <p:extLst>
      <p:ext uri="{BB962C8B-B14F-4D97-AF65-F5344CB8AC3E}">
        <p14:creationId xmlns:p14="http://schemas.microsoft.com/office/powerpoint/2010/main" xmlns="" val="384158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2"/>
          <p:cNvSpPr/>
          <p:nvPr/>
        </p:nvSpPr>
        <p:spPr>
          <a:xfrm rot="10800000" flipH="1" flipV="1">
            <a:off x="4041259" y="2438400"/>
            <a:ext cx="775252" cy="1611449"/>
          </a:xfrm>
          <a:prstGeom prst="homePlate">
            <a:avLst>
              <a:gd name="adj" fmla="val 54135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50" b="1" dirty="0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1781903"/>
            <a:ext cx="3962400" cy="39857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Current Status</a:t>
            </a:r>
          </a:p>
          <a:p>
            <a:pPr algn="just"/>
            <a:endParaRPr lang="en-US" sz="1600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new Securities listed in Q1 of this year 2017, </a:t>
            </a:r>
            <a:r>
              <a:rPr lang="en-US" sz="1700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Medview</a:t>
            </a: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Airline Plc and </a:t>
            </a:r>
            <a:r>
              <a:rPr lang="en-US" sz="1700" dirty="0" err="1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Jaiz</a:t>
            </a:r>
            <a:r>
              <a:rPr lang="en-US" sz="1700" dirty="0">
                <a:latin typeface="Tw Cen MT" panose="020B06020201040206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Bank Plc have been fully dematerialized.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700" dirty="0">
              <a:latin typeface="Tw Cen MT" panose="020B06020201040206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700" dirty="0">
                <a:latin typeface="Tw Cen MT" panose="020B0602020104020603" pitchFamily="34" charset="0"/>
              </a:rPr>
              <a:t>We have successfully dematerialized 99.5%, translating to 190 securities as at April 2017. 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700" dirty="0">
              <a:latin typeface="Tw Cen MT" panose="020B06020201040206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700" dirty="0">
                <a:latin typeface="Tw Cen MT" panose="020B0602020104020603" pitchFamily="34" charset="0"/>
              </a:rPr>
              <a:t>The issued share capital of the remaining 0.5% which represents one (1) security is being reconciled for dematerialization.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7600" y="6040291"/>
            <a:ext cx="1295400" cy="792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13" y="6014780"/>
            <a:ext cx="1530907" cy="84322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81000" y="1827318"/>
            <a:ext cx="3612403" cy="3493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Introduction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US" sz="17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700" dirty="0">
                <a:latin typeface="Tw Cen MT" panose="020B0602020104020603" pitchFamily="34" charset="0"/>
              </a:rPr>
              <a:t>The full dematerialization of the capital market commenced in July 2015, initiated by   SEC with the full support of other stakeholders and driven by the CSCS.</a:t>
            </a:r>
          </a:p>
          <a:p>
            <a:pPr algn="just"/>
            <a:endParaRPr lang="en-US" sz="1700" dirty="0">
              <a:latin typeface="Tw Cen MT" panose="020B0602020104020603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700" dirty="0">
                <a:latin typeface="Tw Cen MT" panose="020B0602020104020603" pitchFamily="34" charset="0"/>
              </a:rPr>
              <a:t>We were able to overcome associated reconciliation challenges due to the commitment of all the parties involved especially the Company Registrars.</a:t>
            </a:r>
          </a:p>
        </p:txBody>
      </p:sp>
      <p:sp>
        <p:nvSpPr>
          <p:cNvPr id="3" name="Arrow: Right 2"/>
          <p:cNvSpPr/>
          <p:nvPr/>
        </p:nvSpPr>
        <p:spPr>
          <a:xfrm>
            <a:off x="533400" y="1905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/>
          <p:cNvSpPr/>
          <p:nvPr/>
        </p:nvSpPr>
        <p:spPr>
          <a:xfrm>
            <a:off x="4937478" y="1828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780585" y="6436390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373526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3"/>
          <p:cNvSpPr txBox="1">
            <a:spLocks/>
          </p:cNvSpPr>
          <p:nvPr/>
        </p:nvSpPr>
        <p:spPr bwMode="auto">
          <a:xfrm>
            <a:off x="1676400" y="381000"/>
            <a:ext cx="6781800" cy="5334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Registrars’ Performance On Full </a:t>
            </a:r>
            <a:r>
              <a:rPr lang="en-US" sz="2200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Demat</a:t>
            </a:r>
            <a:r>
              <a:rPr lang="en-US" sz="2200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as at Date</a:t>
            </a:r>
            <a:endParaRPr lang="en-US" sz="22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9526345"/>
              </p:ext>
            </p:extLst>
          </p:nvPr>
        </p:nvGraphicFramePr>
        <p:xfrm>
          <a:off x="445477" y="1219200"/>
          <a:ext cx="8229600" cy="440334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53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64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0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48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48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44974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4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S/N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REGISTRAR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OF REGISTER(S)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NO. TURNED 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READY TO BE UPLOADED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NO. REJECTED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% of successful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Upload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REASON FOR REJECTION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Africa Prudential </a:t>
                      </a:r>
                      <a:r>
                        <a:rPr lang="en-US" sz="1200" b="0" dirty="0" err="1">
                          <a:effectLst/>
                        </a:rPr>
                        <a:t>Reg.Plc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Cardinalstone</a:t>
                      </a:r>
                      <a:r>
                        <a:rPr lang="en-US" sz="1200" b="0" dirty="0">
                          <a:effectLst/>
                        </a:rPr>
                        <a:t> Registrars 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EDC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100.%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Mainstreet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Meristem Registrars Ltd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207643034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Veritas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GTL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96%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C00000"/>
                          </a:solidFill>
                          <a:effectLst/>
                        </a:rPr>
                        <a:t>ISSUED SHARE  CAP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Centurion Registrars Ltd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Unity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First Registrars Limited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100%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</a:rPr>
                        <a:t>PACE Registrars </a:t>
                      </a:r>
                      <a:endParaRPr lang="en-US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Flour Mills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United Securities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             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Pac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Apel</a:t>
                      </a:r>
                      <a:r>
                        <a:rPr lang="en-US" sz="1200" b="0" dirty="0">
                          <a:effectLst/>
                        </a:rPr>
                        <a:t> Registrars Limited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Lighthouse Securities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Datamax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Allcrown</a:t>
                      </a:r>
                      <a:r>
                        <a:rPr lang="en-US" sz="1200" b="0" dirty="0">
                          <a:effectLst/>
                        </a:rPr>
                        <a:t> Registrars Ltd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100%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2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TOTAL</a:t>
                      </a:r>
                      <a:endParaRPr lang="en-US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191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190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32" marR="62132" marT="0" marB="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45477" y="5791200"/>
            <a:ext cx="3059723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*Total Registers = 191</a:t>
            </a:r>
          </a:p>
          <a:p>
            <a:pPr>
              <a:spcAft>
                <a:spcPts val="800"/>
              </a:spcAft>
            </a:pP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*Total Registers Successfully Uploaded = 190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75077" y="6428844"/>
            <a:ext cx="22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600" y="5791200"/>
            <a:ext cx="3581400" cy="564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2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*Percentage of successful upload = 99.5% </a:t>
            </a:r>
          </a:p>
          <a:p>
            <a:pPr>
              <a:spcAft>
                <a:spcPts val="800"/>
              </a:spcAft>
            </a:pP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*Percentage of outstanding upload = 0.5%  (</a:t>
            </a:r>
            <a:r>
              <a:rPr lang="en-US" sz="12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J.berger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2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3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62000" y="2971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altLang="en-US" sz="4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024241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cs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2592</TotalTime>
  <Words>418</Words>
  <Application>Microsoft Office PowerPoint</Application>
  <PresentationFormat>On-screen Show (4:3)</PresentationFormat>
  <Paragraphs>211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cscs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Ibkworld</dc:creator>
  <cp:lastModifiedBy>cmcsecretariat</cp:lastModifiedBy>
  <cp:revision>189</cp:revision>
  <cp:lastPrinted>2017-05-02T15:33:36Z</cp:lastPrinted>
  <dcterms:created xsi:type="dcterms:W3CDTF">2014-08-25T17:17:31Z</dcterms:created>
  <dcterms:modified xsi:type="dcterms:W3CDTF">2017-05-03T10:49:51Z</dcterms:modified>
</cp:coreProperties>
</file>