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0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olakemi Ogundipe" initials="FO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4294" autoAdjust="0"/>
  </p:normalViewPr>
  <p:slideViewPr>
    <p:cSldViewPr snapToGrid="0">
      <p:cViewPr varScale="1">
        <p:scale>
          <a:sx n="70" d="100"/>
          <a:sy n="70" d="100"/>
        </p:scale>
        <p:origin x="738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E17646-595B-460E-9406-52FC9D482A1B}" type="datetimeFigureOut">
              <a:rPr lang="en-GB" smtClean="0"/>
              <a:pPr/>
              <a:t>08/11/2017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7DEBE8-97FE-420C-8BE8-B2984D83046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688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5" indent="0" algn="ctr">
              <a:buNone/>
              <a:defRPr sz="2000"/>
            </a:lvl2pPr>
            <a:lvl3pPr marL="914388" indent="0" algn="ctr">
              <a:buNone/>
              <a:defRPr sz="1800"/>
            </a:lvl3pPr>
            <a:lvl4pPr marL="1371583" indent="0" algn="ctr">
              <a:buNone/>
              <a:defRPr sz="1600"/>
            </a:lvl4pPr>
            <a:lvl5pPr marL="1828777" indent="0" algn="ctr">
              <a:buNone/>
              <a:defRPr sz="1600"/>
            </a:lvl5pPr>
            <a:lvl6pPr marL="2285971" indent="0" algn="ctr">
              <a:buNone/>
              <a:defRPr sz="1600"/>
            </a:lvl6pPr>
            <a:lvl7pPr marL="2743165" indent="0" algn="ctr">
              <a:buNone/>
              <a:defRPr sz="1600"/>
            </a:lvl7pPr>
            <a:lvl8pPr marL="3200360" indent="0" algn="ctr">
              <a:buNone/>
              <a:defRPr sz="1600"/>
            </a:lvl8pPr>
            <a:lvl9pPr marL="3657555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3D724-E5A6-44AC-BFD4-DE41AD6FB47C}" type="datetime1">
              <a:rPr lang="en-GB" smtClean="0"/>
              <a:pPr/>
              <a:t>08/11/2017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Technical Committee For Financial Literacy Week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84EC-9E08-498E-AE40-9D731889C2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407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CB858-075A-4499-A3BE-71C257F9BEDA}" type="datetime1">
              <a:rPr lang="en-GB" smtClean="0"/>
              <a:pPr/>
              <a:t>08/11/2017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Technical Committee For Financial Literacy Week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84EC-9E08-498E-AE40-9D731889C2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513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1433E-545C-4A56-B3CB-380BC290D6B0}" type="datetime1">
              <a:rPr lang="en-GB" smtClean="0"/>
              <a:pPr/>
              <a:t>08/11/2017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Technical Committee For Financial Literacy Week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84EC-9E08-498E-AE40-9D731889C2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58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002060"/>
            </a:solidFill>
          </a:ln>
        </p:spPr>
        <p:txBody>
          <a:bodyPr/>
          <a:lstStyle>
            <a:lvl1pPr>
              <a:lnSpc>
                <a:spcPct val="114000"/>
              </a:lnSpc>
              <a:defRPr sz="2400">
                <a:solidFill>
                  <a:srgbClr val="002060"/>
                </a:solidFill>
                <a:latin typeface="Century Gothic" panose="020B0502020202020204" pitchFamily="34" charset="0"/>
              </a:defRPr>
            </a:lvl1pPr>
            <a:lvl2pPr>
              <a:lnSpc>
                <a:spcPct val="114000"/>
              </a:lnSpc>
              <a:defRPr sz="2000">
                <a:solidFill>
                  <a:srgbClr val="002060"/>
                </a:solidFill>
                <a:latin typeface="Century Gothic" panose="020B0502020202020204" pitchFamily="34" charset="0"/>
              </a:defRPr>
            </a:lvl2pPr>
            <a:lvl3pPr>
              <a:lnSpc>
                <a:spcPct val="114000"/>
              </a:lnSpc>
              <a:defRPr>
                <a:solidFill>
                  <a:srgbClr val="002060"/>
                </a:solidFill>
                <a:latin typeface="Century Gothic" panose="020B0502020202020204" pitchFamily="34" charset="0"/>
              </a:defRPr>
            </a:lvl3pPr>
            <a:lvl4pPr>
              <a:lnSpc>
                <a:spcPct val="114000"/>
              </a:lnSpc>
              <a:defRPr>
                <a:solidFill>
                  <a:srgbClr val="002060"/>
                </a:solidFill>
                <a:latin typeface="Century Gothic" panose="020B0502020202020204" pitchFamily="34" charset="0"/>
              </a:defRPr>
            </a:lvl4pPr>
            <a:lvl5pPr>
              <a:lnSpc>
                <a:spcPct val="114000"/>
              </a:lnSpc>
              <a:defRPr>
                <a:solidFill>
                  <a:srgbClr val="002060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3" y="6356353"/>
            <a:ext cx="2067950" cy="365125"/>
          </a:xfrm>
        </p:spPr>
        <p:txBody>
          <a:bodyPr/>
          <a:lstStyle/>
          <a:p>
            <a:fld id="{B52A495A-BD6C-4276-A682-D23BEA5F4DDF}" type="datetime1">
              <a:rPr lang="en-GB" smtClean="0"/>
              <a:pPr/>
              <a:t>08/11/2017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8201" y="6356353"/>
            <a:ext cx="9445284" cy="365125"/>
          </a:xfr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/>
          <a:lstStyle>
            <a:lvl1pPr>
              <a:defRPr sz="16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GB" dirty="0"/>
              <a:t>Technical Committee On Financial Literacy Week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21110" y="6356353"/>
            <a:ext cx="732692" cy="365125"/>
          </a:xfr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/>
          <a:lstStyle>
            <a:lvl1pPr algn="ctr">
              <a:defRPr sz="14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EC9A84EC-9E08-498E-AE40-9D731889C2C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451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41"/>
            <a:ext cx="10515600" cy="2852737"/>
          </a:xfrm>
        </p:spPr>
        <p:txBody>
          <a:bodyPr anchor="b"/>
          <a:lstStyle>
            <a:lvl1pPr>
              <a:defRPr sz="6000"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27EA0-B2C9-4367-8B15-423DB7CE9CB9}" type="datetime1">
              <a:rPr lang="en-GB" smtClean="0"/>
              <a:pPr/>
              <a:t>08/11/2017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Technical Committee For Financial Literacy Week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84EC-9E08-498E-AE40-9D731889C2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730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2AE2-DD19-483A-B6AF-416BB603F181}" type="datetime1">
              <a:rPr lang="en-GB" smtClean="0"/>
              <a:pPr/>
              <a:t>08/11/2017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Technical Committee For Financial Literacy Week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84EC-9E08-498E-AE40-9D731889C2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053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0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1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0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1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188D5-79A6-4FCF-BECE-8E37E7C2A10B}" type="datetime1">
              <a:rPr lang="en-GB" smtClean="0"/>
              <a:pPr/>
              <a:t>08/11/2017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Technical Committee For Financial Literacy Week 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84EC-9E08-498E-AE40-9D731889C2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512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27395-EED5-4EDC-B711-D1C046351223}" type="datetime1">
              <a:rPr lang="en-GB" smtClean="0"/>
              <a:pPr/>
              <a:t>08/11/2017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Technical Committee For Financial Literacy Week 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84EC-9E08-498E-AE40-9D731889C2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536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81758-B5FD-4C3D-85F4-8C3CA2E2252C}" type="datetime1">
              <a:rPr lang="en-GB" smtClean="0"/>
              <a:pPr/>
              <a:t>08/11/2017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Technical Committee For Financial Literacy Week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84EC-9E08-498E-AE40-9D731889C2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5613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0"/>
            </a:lvl2pPr>
            <a:lvl3pPr marL="914388" indent="0">
              <a:buNone/>
              <a:defRPr sz="1200"/>
            </a:lvl3pPr>
            <a:lvl4pPr marL="1371583" indent="0">
              <a:buNone/>
              <a:defRPr sz="1000"/>
            </a:lvl4pPr>
            <a:lvl5pPr marL="1828777" indent="0">
              <a:buNone/>
              <a:defRPr sz="1000"/>
            </a:lvl5pPr>
            <a:lvl6pPr marL="2285971" indent="0">
              <a:buNone/>
              <a:defRPr sz="1000"/>
            </a:lvl6pPr>
            <a:lvl7pPr marL="2743165" indent="0">
              <a:buNone/>
              <a:defRPr sz="1000"/>
            </a:lvl7pPr>
            <a:lvl8pPr marL="3200360" indent="0">
              <a:buNone/>
              <a:defRPr sz="1000"/>
            </a:lvl8pPr>
            <a:lvl9pPr marL="3657555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0ED48-56CD-4F3C-B3CC-C5AB4D57BBF2}" type="datetime1">
              <a:rPr lang="en-GB" smtClean="0"/>
              <a:pPr/>
              <a:t>08/11/2017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Technical Committee For Financial Literacy Week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84EC-9E08-498E-AE40-9D731889C2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552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8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1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0"/>
            </a:lvl2pPr>
            <a:lvl3pPr marL="914388" indent="0">
              <a:buNone/>
              <a:defRPr sz="1200"/>
            </a:lvl3pPr>
            <a:lvl4pPr marL="1371583" indent="0">
              <a:buNone/>
              <a:defRPr sz="1000"/>
            </a:lvl4pPr>
            <a:lvl5pPr marL="1828777" indent="0">
              <a:buNone/>
              <a:defRPr sz="1000"/>
            </a:lvl5pPr>
            <a:lvl6pPr marL="2285971" indent="0">
              <a:buNone/>
              <a:defRPr sz="1000"/>
            </a:lvl6pPr>
            <a:lvl7pPr marL="2743165" indent="0">
              <a:buNone/>
              <a:defRPr sz="1000"/>
            </a:lvl7pPr>
            <a:lvl8pPr marL="3200360" indent="0">
              <a:buNone/>
              <a:defRPr sz="1000"/>
            </a:lvl8pPr>
            <a:lvl9pPr marL="3657555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B97A2-724E-4B58-B6DD-C4DCC511BCEC}" type="datetime1">
              <a:rPr lang="en-GB" smtClean="0"/>
              <a:pPr/>
              <a:t>08/11/2017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Technical Committee For Financial Literacy Week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84EC-9E08-498E-AE40-9D731889C2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549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2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42BC0-8BE4-4357-9D12-CF0CB0C90FF7}" type="datetime1">
              <a:rPr lang="en-GB" smtClean="0"/>
              <a:pPr/>
              <a:t>08/11/2017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2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Technical Committee For Financial Literacy Week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A84EC-9E08-498E-AE40-9D731889C2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407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9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1" algn="l" defTabSz="9143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6045" y="2428080"/>
            <a:ext cx="9144000" cy="1343539"/>
          </a:xfrm>
        </p:spPr>
        <p:txBody>
          <a:bodyPr/>
          <a:lstStyle/>
          <a:p>
            <a:pPr algn="l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Technical Committee on Financial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Literacy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6045" y="3771619"/>
            <a:ext cx="9144000" cy="800383"/>
          </a:xfrm>
        </p:spPr>
        <p:txBody>
          <a:bodyPr/>
          <a:lstStyle/>
          <a:p>
            <a:pPr algn="l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rPr>
              <a:t>Activities Update 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4133" y="571883"/>
            <a:ext cx="3212447" cy="1594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638757" y="5440936"/>
            <a:ext cx="2861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accent4">
                    <a:lumMod val="75000"/>
                  </a:schemeClr>
                </a:solidFill>
              </a:rPr>
              <a:t>October 2017</a:t>
            </a:r>
            <a:endParaRPr lang="en-GB" sz="28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192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2117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dirty="0" smtClean="0"/>
              <a:t>IMPLEMENTATION OF CAPITAL MARKET STUDIES IN SCHOOLS 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1051"/>
            <a:ext cx="10515600" cy="4434499"/>
          </a:xfrm>
        </p:spPr>
        <p:txBody>
          <a:bodyPr>
            <a:normAutofit/>
          </a:bodyPr>
          <a:lstStyle/>
          <a:p>
            <a:r>
              <a:rPr lang="en-US" sz="2200" dirty="0" smtClean="0"/>
              <a:t>Between August and October 2017, the Technical Committee on Financial Literacy  met twice via conference call.</a:t>
            </a:r>
          </a:p>
          <a:p>
            <a:r>
              <a:rPr lang="en-US" sz="2200" dirty="0" smtClean="0"/>
              <a:t>Sponsorship letters for the implementation of Capital Market Studies in schools were sent to SEC, NSE, FMDQ, CSCS, and trade groups.</a:t>
            </a:r>
          </a:p>
          <a:p>
            <a:r>
              <a:rPr lang="en-US" sz="2200" dirty="0" smtClean="0"/>
              <a:t>Committee members were assigned to follow-up specific organizations for positive feedback. </a:t>
            </a:r>
          </a:p>
          <a:p>
            <a:r>
              <a:rPr lang="en-US" sz="2200" dirty="0" smtClean="0"/>
              <a:t>Reminder emails were also sent to trade group heads for payment.</a:t>
            </a:r>
          </a:p>
          <a:p>
            <a:r>
              <a:rPr lang="en-US" sz="2200" dirty="0" smtClean="0"/>
              <a:t>Positive feedback has been received from SEC and some other organizations written to for sponsorship and payment is expected to be received soon.</a:t>
            </a:r>
            <a:endParaRPr lang="en-US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200" y="6045255"/>
            <a:ext cx="9445284" cy="365125"/>
          </a:xfrm>
        </p:spPr>
        <p:txBody>
          <a:bodyPr/>
          <a:lstStyle/>
          <a:p>
            <a:r>
              <a:rPr lang="en-GB" dirty="0"/>
              <a:t>Technical Committee On Financial </a:t>
            </a:r>
            <a:r>
              <a:rPr lang="en-GB" dirty="0" smtClean="0"/>
              <a:t>Literacy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621108" y="6045255"/>
            <a:ext cx="732692" cy="365125"/>
          </a:xfrm>
        </p:spPr>
        <p:txBody>
          <a:bodyPr/>
          <a:lstStyle/>
          <a:p>
            <a:fld id="{EC9A84EC-9E08-498E-AE40-9D731889C2C5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393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2117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dirty="0" smtClean="0"/>
              <a:t>PARTICIPATION IN 2017 FINANCIAL LITERACY WEEK AND WORLD SAVINGS DAY</a:t>
            </a:r>
            <a:endParaRPr lang="en-GB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200" y="6045255"/>
            <a:ext cx="9445284" cy="365125"/>
          </a:xfrm>
        </p:spPr>
        <p:txBody>
          <a:bodyPr/>
          <a:lstStyle/>
          <a:p>
            <a:r>
              <a:rPr lang="en-GB" dirty="0"/>
              <a:t>Technical Committee On Financial </a:t>
            </a:r>
            <a:r>
              <a:rPr lang="en-GB" dirty="0" smtClean="0"/>
              <a:t>Literacy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621108" y="6045255"/>
            <a:ext cx="732692" cy="365125"/>
          </a:xfrm>
        </p:spPr>
        <p:txBody>
          <a:bodyPr/>
          <a:lstStyle/>
          <a:p>
            <a:fld id="{EC9A84EC-9E08-498E-AE40-9D731889C2C5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2" y="1531089"/>
            <a:ext cx="10515600" cy="4306186"/>
          </a:xfrm>
        </p:spPr>
        <p:txBody>
          <a:bodyPr/>
          <a:lstStyle/>
          <a:p>
            <a:pPr algn="just"/>
            <a:r>
              <a:rPr lang="en-US" dirty="0" smtClean="0"/>
              <a:t>The committee’s level of participation in the 2017 Financial Literacy week (October 31 to November 5, 2017) and World Saving Day (October 31, 2017) is as follows:</a:t>
            </a:r>
          </a:p>
          <a:p>
            <a:pPr algn="just"/>
            <a:r>
              <a:rPr lang="en-US" dirty="0" smtClean="0"/>
              <a:t>A financial literacy mentoring session for senior secondary school students is scheduled to hold in the SEC Lagos Zonal office on Wednesday, November 1, 2017.</a:t>
            </a:r>
          </a:p>
          <a:p>
            <a:pPr algn="just"/>
            <a:r>
              <a:rPr lang="en-US" dirty="0" smtClean="0"/>
              <a:t>Trade group heads have been contacted to encourage members to choose a school in their vicinity for a mentorship session on a day during the 2017 Financial Literacy Week.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50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NATIONAL QUIZ, ESSAY, AND GAMES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2" y="1488559"/>
            <a:ext cx="10515600" cy="452947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committee intends to focus on the e-learning segment of the plan for 2017 and the first half of 2018.</a:t>
            </a:r>
          </a:p>
          <a:p>
            <a:r>
              <a:rPr lang="en-US" dirty="0" smtClean="0"/>
              <a:t>Sponsorship from telecommunication Companies will be sought for this. </a:t>
            </a:r>
          </a:p>
          <a:p>
            <a:pPr lvl="0"/>
            <a:r>
              <a:rPr lang="en-US" dirty="0" smtClean="0"/>
              <a:t>The project for national essay, quiz, and games is being postponed to 2018 when a more robust funding plan can be secured.</a:t>
            </a:r>
          </a:p>
          <a:p>
            <a:pPr>
              <a:buNone/>
            </a:pPr>
            <a:r>
              <a:rPr lang="en-GB" dirty="0" smtClean="0">
                <a:solidFill>
                  <a:schemeClr val="accent4">
                    <a:lumMod val="75000"/>
                  </a:schemeClr>
                </a:solidFill>
              </a:rPr>
              <a:t>SOCIAL MEDIA CAMPAIGN</a:t>
            </a:r>
          </a:p>
          <a:p>
            <a:r>
              <a:rPr lang="en-GB" dirty="0" smtClean="0"/>
              <a:t>The committee is set to commence the development of weekly one-minute financial literacy videos </a:t>
            </a:r>
            <a:r>
              <a:rPr lang="en-US" dirty="0" smtClean="0"/>
              <a:t>for </a:t>
            </a:r>
            <a:r>
              <a:rPr lang="x-none" smtClean="0"/>
              <a:t>the Committee's social media pages as well as personal pages </a:t>
            </a:r>
            <a:r>
              <a:rPr lang="en-US" dirty="0" smtClean="0"/>
              <a:t>of committee members.</a:t>
            </a:r>
          </a:p>
          <a:p>
            <a:pPr>
              <a:buNone/>
            </a:pP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Technical Committee On Financial Literacy Week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84EC-9E08-498E-AE40-9D731889C2C5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614</TotalTime>
  <Words>325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Office Theme</vt:lpstr>
      <vt:lpstr>Technical Committee on Financial Literacy</vt:lpstr>
      <vt:lpstr>IMPLEMENTATION OF CAPITAL MARKET STUDIES IN SCHOOLS </vt:lpstr>
      <vt:lpstr>PARTICIPATION IN 2017 FINANCIAL LITERACY WEEK AND WORLD SAVINGS DAY</vt:lpstr>
      <vt:lpstr>NATIONAL QUIZ, ESSAY, AND GAMES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Technical Committee on Financial Market Literacy Week</dc:title>
  <dc:creator>Folakemi Ogundipe</dc:creator>
  <cp:lastModifiedBy>secadmin</cp:lastModifiedBy>
  <cp:revision>75</cp:revision>
  <dcterms:created xsi:type="dcterms:W3CDTF">2016-08-04T16:03:02Z</dcterms:created>
  <dcterms:modified xsi:type="dcterms:W3CDTF">2017-11-08T19:58:38Z</dcterms:modified>
</cp:coreProperties>
</file>