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61" r:id="rId4"/>
    <p:sldId id="263" r:id="rId5"/>
    <p:sldId id="264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0"/>
    <p:restoredTop sz="94595"/>
  </p:normalViewPr>
  <p:slideViewPr>
    <p:cSldViewPr>
      <p:cViewPr>
        <p:scale>
          <a:sx n="160" d="100"/>
          <a:sy n="160" d="100"/>
        </p:scale>
        <p:origin x="636" y="27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CA15A-3E23-4032-B33F-62C47A388A19}" type="datetimeFigureOut">
              <a:rPr lang="en-US" smtClean="0"/>
              <a:pPr/>
              <a:t>8/9/2017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D3E31-C9FC-4FE7-8279-BA75C307E4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95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D3E31-C9FC-4FE7-8279-BA75C307E47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8394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D2DF-93F0-48DD-9D59-96D4E3174846}" type="datetimeFigureOut">
              <a:rPr lang="en-US" smtClean="0"/>
              <a:pPr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75FF-8435-49F9-8851-6F8E7F6F3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D2DF-93F0-48DD-9D59-96D4E3174846}" type="datetimeFigureOut">
              <a:rPr lang="en-US" smtClean="0"/>
              <a:pPr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75FF-8435-49F9-8851-6F8E7F6F3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D2DF-93F0-48DD-9D59-96D4E3174846}" type="datetimeFigureOut">
              <a:rPr lang="en-US" smtClean="0"/>
              <a:pPr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75FF-8435-49F9-8851-6F8E7F6F3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D2DF-93F0-48DD-9D59-96D4E3174846}" type="datetimeFigureOut">
              <a:rPr lang="en-US" smtClean="0"/>
              <a:pPr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75FF-8435-49F9-8851-6F8E7F6F3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D2DF-93F0-48DD-9D59-96D4E3174846}" type="datetimeFigureOut">
              <a:rPr lang="en-US" smtClean="0"/>
              <a:pPr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75FF-8435-49F9-8851-6F8E7F6F3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D2DF-93F0-48DD-9D59-96D4E3174846}" type="datetimeFigureOut">
              <a:rPr lang="en-US" smtClean="0"/>
              <a:pPr/>
              <a:t>8/9/2017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75FF-8435-49F9-8851-6F8E7F6F3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D2DF-93F0-48DD-9D59-96D4E3174846}" type="datetimeFigureOut">
              <a:rPr lang="en-US" smtClean="0"/>
              <a:pPr/>
              <a:t>8/9/2017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75FF-8435-49F9-8851-6F8E7F6F3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D2DF-93F0-48DD-9D59-96D4E3174846}" type="datetimeFigureOut">
              <a:rPr lang="en-US" smtClean="0"/>
              <a:pPr/>
              <a:t>8/9/2017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75FF-8435-49F9-8851-6F8E7F6F3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D2DF-93F0-48DD-9D59-96D4E3174846}" type="datetimeFigureOut">
              <a:rPr lang="en-US" smtClean="0"/>
              <a:pPr/>
              <a:t>8/9/2017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75FF-8435-49F9-8851-6F8E7F6F3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D2DF-93F0-48DD-9D59-96D4E3174846}" type="datetimeFigureOut">
              <a:rPr lang="en-US" smtClean="0"/>
              <a:pPr/>
              <a:t>8/9/2017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75FF-8435-49F9-8851-6F8E7F6F3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D2DF-93F0-48DD-9D59-96D4E3174846}" type="datetimeFigureOut">
              <a:rPr lang="en-US" smtClean="0"/>
              <a:pPr/>
              <a:t>8/9/2017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75FF-8435-49F9-8851-6F8E7F6F3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3D2DF-93F0-48DD-9D59-96D4E3174846}" type="datetimeFigureOut">
              <a:rPr lang="en-US" smtClean="0"/>
              <a:pPr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B75FF-8435-49F9-8851-6F8E7F6F3B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0505" y="2643485"/>
            <a:ext cx="8455540" cy="75096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Technical Committee on Financial Literacy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505" y="3964278"/>
            <a:ext cx="7563728" cy="800383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Update</a:t>
            </a:r>
            <a:r>
              <a:rPr lang="en-GB" sz="28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Century Gothic" panose="020B0502020202020204" pitchFamily="34" charset="0"/>
                <a:ea typeface="+mj-ea"/>
                <a:cs typeface="+mj-cs"/>
              </a:rPr>
              <a:t>Presentation </a:t>
            </a:r>
            <a:r>
              <a:rPr lang="en-US" sz="2800" b="1" dirty="0">
                <a:solidFill>
                  <a:schemeClr val="tx2"/>
                </a:solidFill>
                <a:latin typeface="Century Gothic" panose="020B0502020202020204" pitchFamily="34" charset="0"/>
                <a:ea typeface="+mj-ea"/>
                <a:cs typeface="+mj-cs"/>
              </a:rPr>
              <a:t>to CMC 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48942"/>
            <a:ext cx="3212447" cy="1594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34929" y="5219286"/>
            <a:ext cx="2861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August,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2017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54745" y="6523489"/>
            <a:ext cx="88213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68812" y="6449226"/>
            <a:ext cx="8821300" cy="1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54745" y="295423"/>
            <a:ext cx="88213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54745" y="225085"/>
            <a:ext cx="88213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614289" y="3665990"/>
            <a:ext cx="7469944" cy="13371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5019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entury Gothic" pitchFamily="34" charset="0"/>
              </a:rPr>
              <a:t>Introduction &amp; Key Projects</a:t>
            </a:r>
            <a:endParaRPr lang="en-US" sz="2800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152" y="1299992"/>
            <a:ext cx="7886700" cy="3613532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>
                <a:latin typeface="Century Gothic" pitchFamily="34" charset="0"/>
              </a:rPr>
              <a:t>The </a:t>
            </a:r>
            <a:r>
              <a:rPr lang="en-US" sz="2000" dirty="0" smtClean="0">
                <a:latin typeface="Century Gothic" pitchFamily="34" charset="0"/>
              </a:rPr>
              <a:t>TC has </a:t>
            </a:r>
            <a:r>
              <a:rPr lang="en-US" sz="2000" dirty="0">
                <a:latin typeface="Century Gothic" pitchFamily="34" charset="0"/>
              </a:rPr>
              <a:t>met four times </a:t>
            </a:r>
            <a:r>
              <a:rPr lang="en-US" sz="2000" dirty="0" smtClean="0">
                <a:latin typeface="Century Gothic" pitchFamily="34" charset="0"/>
              </a:rPr>
              <a:t>this year &amp; received nominees from PENCOM, FIRS and NAICOM but awaits rep from DMO. </a:t>
            </a:r>
          </a:p>
          <a:p>
            <a:r>
              <a:rPr lang="en-GB" sz="2000" dirty="0" smtClean="0">
                <a:latin typeface="Century Gothic" pitchFamily="34" charset="0"/>
              </a:rPr>
              <a:t>Capital Market Studies Project – Infusion of CMS into National School Curriculum School </a:t>
            </a:r>
            <a:r>
              <a:rPr lang="en-GB" sz="2000" dirty="0">
                <a:latin typeface="Century Gothic" pitchFamily="34" charset="0"/>
              </a:rPr>
              <a:t>curriculum </a:t>
            </a:r>
            <a:r>
              <a:rPr lang="en-GB" sz="2000" dirty="0" smtClean="0">
                <a:latin typeface="Century Gothic" pitchFamily="34" charset="0"/>
              </a:rPr>
              <a:t>partnering NERDC.</a:t>
            </a:r>
          </a:p>
          <a:p>
            <a:r>
              <a:rPr lang="en-GB" sz="2000" dirty="0" smtClean="0">
                <a:latin typeface="Century Gothic" pitchFamily="34" charset="0"/>
              </a:rPr>
              <a:t>Development of Online Financial Literacy Training Platform.</a:t>
            </a:r>
            <a:endParaRPr lang="en-GB" sz="2000" dirty="0">
              <a:latin typeface="Century Gothic" pitchFamily="34" charset="0"/>
            </a:endParaRPr>
          </a:p>
          <a:p>
            <a:r>
              <a:rPr lang="en-GB" sz="2000" dirty="0" smtClean="0">
                <a:latin typeface="Century Gothic" pitchFamily="34" charset="0"/>
              </a:rPr>
              <a:t>Partnership </a:t>
            </a:r>
            <a:r>
              <a:rPr lang="en-GB" sz="2000" dirty="0">
                <a:latin typeface="Century Gothic" pitchFamily="34" charset="0"/>
              </a:rPr>
              <a:t>with NTA, Channels and AIT for weekly content on Business Programs and Business News. </a:t>
            </a:r>
          </a:p>
          <a:p>
            <a:r>
              <a:rPr lang="en-GB" sz="2000" dirty="0" smtClean="0">
                <a:latin typeface="Century Gothic" pitchFamily="34" charset="0"/>
              </a:rPr>
              <a:t>Social </a:t>
            </a:r>
            <a:r>
              <a:rPr lang="en-GB" sz="2000" dirty="0">
                <a:latin typeface="Century Gothic" pitchFamily="34" charset="0"/>
              </a:rPr>
              <a:t>Media Campaign -</a:t>
            </a:r>
            <a:r>
              <a:rPr lang="en-GB" sz="2000" b="1" dirty="0">
                <a:latin typeface="Century Gothic" pitchFamily="34" charset="0"/>
              </a:rPr>
              <a:t> #</a:t>
            </a:r>
            <a:r>
              <a:rPr lang="en-GB" sz="2000" b="1" dirty="0" err="1">
                <a:latin typeface="Century Gothic" pitchFamily="34" charset="0"/>
              </a:rPr>
              <a:t>oneminutefinance</a:t>
            </a:r>
            <a:r>
              <a:rPr lang="en-GB" sz="2000" b="1" dirty="0">
                <a:latin typeface="Century Gothic" pitchFamily="34" charset="0"/>
              </a:rPr>
              <a:t> #</a:t>
            </a:r>
            <a:r>
              <a:rPr lang="en-GB" sz="2000" b="1" dirty="0" err="1" smtClean="0">
                <a:latin typeface="Century Gothic" pitchFamily="34" charset="0"/>
              </a:rPr>
              <a:t>financialliteracy</a:t>
            </a:r>
            <a:r>
              <a:rPr lang="en-GB" sz="2000" b="1" dirty="0" smtClean="0">
                <a:latin typeface="Century Gothic" pitchFamily="34" charset="0"/>
              </a:rPr>
              <a:t> </a:t>
            </a:r>
            <a:r>
              <a:rPr lang="en-GB" sz="2000" dirty="0" smtClean="0">
                <a:latin typeface="Century Gothic" pitchFamily="34" charset="0"/>
              </a:rPr>
              <a:t>with Online Videos </a:t>
            </a:r>
            <a:r>
              <a:rPr lang="en-GB" sz="2000" dirty="0" err="1" smtClean="0">
                <a:latin typeface="Century Gothic" pitchFamily="34" charset="0"/>
              </a:rPr>
              <a:t>etc</a:t>
            </a:r>
            <a:endParaRPr lang="en-GB" sz="2000" dirty="0" smtClean="0">
              <a:latin typeface="Century Gothic" pitchFamily="34" charset="0"/>
            </a:endParaRPr>
          </a:p>
          <a:p>
            <a:r>
              <a:rPr lang="en-GB" sz="2000" dirty="0" smtClean="0">
                <a:latin typeface="Century Gothic" pitchFamily="34" charset="0"/>
              </a:rPr>
              <a:t>Universities </a:t>
            </a:r>
            <a:r>
              <a:rPr lang="en-GB" sz="2000" dirty="0">
                <a:latin typeface="Century Gothic" pitchFamily="34" charset="0"/>
              </a:rPr>
              <a:t>Essay </a:t>
            </a:r>
            <a:r>
              <a:rPr lang="en-GB" sz="2000" dirty="0" smtClean="0">
                <a:latin typeface="Century Gothic" pitchFamily="34" charset="0"/>
              </a:rPr>
              <a:t>Competition, Secondary School Quiz. </a:t>
            </a:r>
            <a:endParaRPr lang="en-GB" sz="2000" dirty="0">
              <a:latin typeface="Century Gothic" pitchFamily="34" charset="0"/>
            </a:endParaRPr>
          </a:p>
          <a:p>
            <a:r>
              <a:rPr lang="en-GB" sz="2000" dirty="0" smtClean="0">
                <a:latin typeface="Century Gothic" pitchFamily="34" charset="0"/>
              </a:rPr>
              <a:t>Primary </a:t>
            </a:r>
            <a:r>
              <a:rPr lang="en-GB" sz="2000" dirty="0">
                <a:latin typeface="Century Gothic" pitchFamily="34" charset="0"/>
              </a:rPr>
              <a:t>School Mathematics Game Project.</a:t>
            </a:r>
          </a:p>
          <a:p>
            <a:endParaRPr lang="en-US" sz="2000" dirty="0">
              <a:latin typeface="Century Gothic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25407" y="5078776"/>
            <a:ext cx="3889643" cy="694063"/>
          </a:xfrm>
        </p:spPr>
        <p:txBody>
          <a:bodyPr/>
          <a:lstStyle/>
          <a:p>
            <a:r>
              <a:rPr lang="en-GB" sz="1400" b="1" dirty="0" smtClean="0">
                <a:solidFill>
                  <a:schemeClr val="accent4"/>
                </a:solidFill>
              </a:rPr>
              <a:t>Presentation at  CMC August 2017</a:t>
            </a:r>
            <a:endParaRPr lang="en-GB" sz="1400" b="1" dirty="0">
              <a:solidFill>
                <a:schemeClr val="accent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73677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52" y="0"/>
            <a:ext cx="7107068" cy="762856"/>
          </a:xfrm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Finance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37" y="1153551"/>
            <a:ext cx="8145194" cy="4787462"/>
          </a:xfrm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GB" sz="2400" dirty="0">
                <a:latin typeface="Century Gothic" pitchFamily="34" charset="0"/>
              </a:rPr>
              <a:t>The Committee’s 2017 Budget is about N160m and Expected to be funded through a combination of methods:- </a:t>
            </a:r>
          </a:p>
          <a:p>
            <a:pPr lvl="1">
              <a:lnSpc>
                <a:spcPct val="120000"/>
              </a:lnSpc>
            </a:pPr>
            <a:r>
              <a:rPr lang="en-US" sz="2400" dirty="0" smtClean="0">
                <a:latin typeface="Century Gothic" pitchFamily="34" charset="0"/>
              </a:rPr>
              <a:t>Fixed </a:t>
            </a:r>
            <a:r>
              <a:rPr lang="en-US" sz="2400" dirty="0">
                <a:latin typeface="Century Gothic" pitchFamily="34" charset="0"/>
              </a:rPr>
              <a:t>contributions (levies) on Trade Groups, CMOs </a:t>
            </a:r>
            <a:r>
              <a:rPr lang="en-US" sz="2400" dirty="0" smtClean="0">
                <a:latin typeface="Century Gothic" pitchFamily="34" charset="0"/>
              </a:rPr>
              <a:t>– For CMS Project</a:t>
            </a:r>
            <a:endParaRPr lang="en-US" sz="2400" dirty="0">
              <a:latin typeface="Century Gothic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Century Gothic" pitchFamily="34" charset="0"/>
              </a:rPr>
              <a:t>Donations by SEC and other financial market stakeholders, to be sought with the support of the </a:t>
            </a:r>
            <a:r>
              <a:rPr lang="en-US" sz="2400" dirty="0" smtClean="0">
                <a:latin typeface="Century Gothic" pitchFamily="34" charset="0"/>
              </a:rPr>
              <a:t>SEC – For Other Projects</a:t>
            </a:r>
          </a:p>
          <a:p>
            <a:pPr lvl="1">
              <a:lnSpc>
                <a:spcPct val="120000"/>
              </a:lnSpc>
            </a:pPr>
            <a:r>
              <a:rPr lang="en-US" sz="2400" dirty="0" smtClean="0">
                <a:latin typeface="Century Gothic" pitchFamily="34" charset="0"/>
              </a:rPr>
              <a:t>Voluntary (Branded) Donations for Specific Projects are welcome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7625" y="5991230"/>
            <a:ext cx="7174524" cy="365123"/>
          </a:xfrm>
        </p:spPr>
        <p:txBody>
          <a:bodyPr/>
          <a:lstStyle/>
          <a:p>
            <a:r>
              <a:rPr lang="en-GB" dirty="0"/>
              <a:t>Technical Committee On Financial Literacy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29955" y="6069540"/>
            <a:ext cx="620150" cy="365125"/>
          </a:xfrm>
          <a:solidFill>
            <a:schemeClr val="bg1"/>
          </a:solidFill>
        </p:spPr>
        <p:txBody>
          <a:bodyPr/>
          <a:lstStyle/>
          <a:p>
            <a:pPr algn="ctr"/>
            <a:fld id="{EC9A84EC-9E08-498E-AE40-9D731889C2C5}" type="slidenum">
              <a:rPr lang="en-GB" sz="1400" smtClean="0">
                <a:solidFill>
                  <a:schemeClr val="accent4">
                    <a:lumMod val="75000"/>
                  </a:schemeClr>
                </a:solidFill>
              </a:rPr>
              <a:pPr algn="ctr"/>
              <a:t>3</a:t>
            </a:fld>
            <a:endParaRPr lang="en-GB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67286" y="6045256"/>
            <a:ext cx="7652825" cy="38940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accent4"/>
                </a:solidFill>
              </a:rPr>
              <a:t>Presentation at  CMC August 2017</a:t>
            </a:r>
            <a:endParaRPr lang="en-GB" sz="1400" b="1" dirty="0">
              <a:solidFill>
                <a:schemeClr val="accent4"/>
              </a:solidFill>
            </a:endParaRPr>
          </a:p>
        </p:txBody>
      </p:sp>
      <p:pic>
        <p:nvPicPr>
          <p:cNvPr id="7" name="Picture 6"/>
          <p:cNvPicPr/>
          <p:nvPr/>
        </p:nvPicPr>
        <p:blipFill rotWithShape="1">
          <a:blip r:embed="rId2"/>
          <a:srcRect t="1" r="76017" b="250"/>
          <a:stretch/>
        </p:blipFill>
        <p:spPr>
          <a:xfrm>
            <a:off x="0" y="51002"/>
            <a:ext cx="1022887" cy="84917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1267287" y="789423"/>
            <a:ext cx="7384344" cy="2365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67287" y="848947"/>
            <a:ext cx="7384344" cy="2365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36762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Proposed </a:t>
            </a:r>
            <a:r>
              <a:rPr lang="en-US" sz="2400" dirty="0"/>
              <a:t>F</a:t>
            </a:r>
            <a:r>
              <a:rPr lang="en-US" sz="2400" dirty="0" smtClean="0"/>
              <a:t>unding Structure by </a:t>
            </a:r>
            <a:r>
              <a:rPr lang="en-US" sz="2400" dirty="0"/>
              <a:t>M</a:t>
            </a:r>
            <a:r>
              <a:rPr lang="en-US" sz="2400" dirty="0" smtClean="0"/>
              <a:t>arket Stakeholders for the Implementation of CMS in Schools and Proposed Sponsors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447799"/>
          <a:ext cx="8458201" cy="4495801"/>
        </p:xfrm>
        <a:graphic>
          <a:graphicData uri="http://schemas.openxmlformats.org/drawingml/2006/table">
            <a:tbl>
              <a:tblPr/>
              <a:tblGrid>
                <a:gridCol w="300681"/>
                <a:gridCol w="200454"/>
                <a:gridCol w="1309212"/>
                <a:gridCol w="596662"/>
                <a:gridCol w="446322"/>
                <a:gridCol w="457285"/>
                <a:gridCol w="451021"/>
                <a:gridCol w="446322"/>
                <a:gridCol w="419699"/>
                <a:gridCol w="465115"/>
                <a:gridCol w="419699"/>
                <a:gridCol w="451021"/>
                <a:gridCol w="446322"/>
                <a:gridCol w="413436"/>
                <a:gridCol w="413436"/>
                <a:gridCol w="419699"/>
                <a:gridCol w="501134"/>
                <a:gridCol w="300681"/>
              </a:tblGrid>
              <a:tr h="12627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27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27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S/N</a:t>
                      </a: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                                         PROPOSED FUNDING STRUCTURE BY MARKET STAKEHOLDERS FOR THE IMPLEMENTATION OF CMS IN SCHOOLS</a:t>
                      </a: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5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                 PHASE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 ESTIMATED COST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                                                                                      PROPOSED SPONSORS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5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SEC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NSE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FMDQ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CSCS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NASD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ISSUING HSE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ASHON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CUSTODIANS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FUND MGRS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S &amp; RAs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REGISTRARS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TRUSTEES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TOTAL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5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Phase 1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(Development of Content)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 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700" b="0" i="0" u="none" strike="noStrike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31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Planning &amp; Writing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6,162,000:00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31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Critique &amp; Editing                             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   5,477,000:00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 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5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Sub- total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       11,639,000:00   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5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Phase 2 </a:t>
                      </a:r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(Infusion of Developed Content)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31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Planning &amp; Writing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11,252,000:00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31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Critique &amp; Editing                             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10,056,200:00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5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Sub- total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      21,308,200:00    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5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Phase 3 </a:t>
                      </a:r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(Dev. of Teachers' Guides)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31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Planning &amp; Writing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11,096,000:00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31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Critique &amp; Editing                            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9,851,000:00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31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Sub- total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20,947,000:00   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5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Phase 4  </a:t>
                      </a:r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(Presentation to JCC/NCE)</a:t>
                      </a: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     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1,356,000:00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5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Phases 5 &amp; 6 </a:t>
                      </a:r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(Printing &amp; Distribution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70C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70C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70C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70C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70C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70C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5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 of Curricula and Teachers' Guides)                  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22,236,000:00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31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Phase 7 </a:t>
                      </a:r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(Training of Teachers)</a:t>
                      </a: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                       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33,948,000:00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5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TOTAL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116,434,200:00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16,000,000:00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12,000,000:00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12,000,000:00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12,000,000:00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5,000,000:00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14,000,000:00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8,000,000:00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10,000,000:00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10,000,000:00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6,000,000:00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5,434,200:00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6,000,000:00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dbl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116,434,200:00</a:t>
                      </a: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27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FLTC : Financial Literacy Technical Committee</a:t>
                      </a: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274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TGRPs: All Trade Groups</a:t>
                      </a: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4575" marR="4575" marT="45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Proposed Funding Structure for the rest of FLTC 2017 Budget – National Quiz, Essay, Games, </a:t>
            </a:r>
            <a:r>
              <a:rPr lang="en-US" sz="2400" dirty="0" err="1" smtClean="0"/>
              <a:t>e.t.c</a:t>
            </a:r>
            <a:r>
              <a:rPr lang="en-US" sz="2400" dirty="0" smtClean="0"/>
              <a:t> and Proposed Sponsors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1782385"/>
              </p:ext>
            </p:extLst>
          </p:nvPr>
        </p:nvGraphicFramePr>
        <p:xfrm>
          <a:off x="533400" y="1219201"/>
          <a:ext cx="8229599" cy="4724403"/>
        </p:xfrm>
        <a:graphic>
          <a:graphicData uri="http://schemas.openxmlformats.org/drawingml/2006/table">
            <a:tbl>
              <a:tblPr/>
              <a:tblGrid>
                <a:gridCol w="373189"/>
                <a:gridCol w="248793"/>
                <a:gridCol w="1858171"/>
                <a:gridCol w="793027"/>
                <a:gridCol w="575333"/>
                <a:gridCol w="575333"/>
                <a:gridCol w="567559"/>
                <a:gridCol w="590883"/>
                <a:gridCol w="520910"/>
                <a:gridCol w="553953"/>
                <a:gridCol w="575333"/>
                <a:gridCol w="623926"/>
                <a:gridCol w="373189"/>
              </a:tblGrid>
              <a:tr h="25219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19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19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S/N</a:t>
                      </a: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                                         PROPOSED FUNDING STRUCTURE FOR THE FLTC 2017  BUDGET  - NATIONAL QUIZ, ESSAY, GAMES, e.t.c</a:t>
                      </a: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19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PHASE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ESTIMATED COST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19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CBN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PENCOM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FIRS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NAICOM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DMO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TELCO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1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1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 1 : ESSAY COMPETITION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2,000,000:00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1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19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 2 : NATIONAL QUIZ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41,629,625:00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19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1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3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 3 : GAMES 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9,600,000:00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1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latin typeface="Palatino Linotype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315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 4 : SOCIAL, PRINT &amp; ELECTRONIC MEDIA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16,359,000:00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1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19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 5 : E-LEARNING PLATFORM 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15,000,000:00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19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CONTIGENCIES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4,000,000:00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1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TOTAL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88,588,625:00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28,000,000:00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16,000,000:00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10,000,000:00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14,000,000:00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5,588,625:00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5,000,000:00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10,000,000:00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88,588,625:00</a:t>
                      </a: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19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FLTC : Financial Literacy Technical Committee of the CMC</a:t>
                      </a: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34" marR="5834" marT="58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Century Gothic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152" y="1222872"/>
            <a:ext cx="7886700" cy="45169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entury Gothic" pitchFamily="34" charset="0"/>
              </a:rPr>
              <a:t> </a:t>
            </a:r>
            <a:endParaRPr lang="en-US" dirty="0">
              <a:latin typeface="Century Gothic" pitchFamily="34" charset="0"/>
            </a:endParaRPr>
          </a:p>
          <a:p>
            <a:r>
              <a:rPr lang="en-US" dirty="0">
                <a:latin typeface="Century Gothic" pitchFamily="34" charset="0"/>
              </a:rPr>
              <a:t>We would sincerely appreciate </a:t>
            </a:r>
            <a:r>
              <a:rPr lang="en-US" dirty="0" smtClean="0">
                <a:latin typeface="Century Gothic" pitchFamily="34" charset="0"/>
              </a:rPr>
              <a:t>the cooperation of all CMC members as letters are </a:t>
            </a:r>
            <a:r>
              <a:rPr lang="en-US" smtClean="0">
                <a:latin typeface="Century Gothic" pitchFamily="34" charset="0"/>
              </a:rPr>
              <a:t>issued requesting the funds this week.</a:t>
            </a:r>
            <a:endParaRPr lang="en-US" dirty="0" smtClean="0">
              <a:latin typeface="Century Gothic" pitchFamily="34" charset="0"/>
            </a:endParaRPr>
          </a:p>
          <a:p>
            <a:r>
              <a:rPr lang="en-US" dirty="0" smtClean="0">
                <a:latin typeface="Century Gothic" pitchFamily="34" charset="0"/>
              </a:rPr>
              <a:t>Long </a:t>
            </a:r>
            <a:r>
              <a:rPr lang="en-US" dirty="0">
                <a:latin typeface="Century Gothic" pitchFamily="34" charset="0"/>
              </a:rPr>
              <a:t>term Partnerships with Regulators, Donors, Trade Groups, Governments at all levels, Media Agencies and Educational Institutions will be critical to the achievement of the TC’s Terms of Reference.</a:t>
            </a:r>
          </a:p>
          <a:p>
            <a:r>
              <a:rPr lang="en-US" dirty="0">
                <a:latin typeface="Century Gothic" pitchFamily="34" charset="0"/>
              </a:rPr>
              <a:t>Again, the SEC’s backing in getting Trade Groups to make mandatory Financial contributions will be helpful as envisaged in the 10 year Capital Market Master Plan.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88964" y="5871991"/>
            <a:ext cx="3526086" cy="451691"/>
          </a:xfrm>
        </p:spPr>
        <p:txBody>
          <a:bodyPr/>
          <a:lstStyle/>
          <a:p>
            <a:r>
              <a:rPr lang="en-GB" b="1" dirty="0" smtClean="0">
                <a:solidFill>
                  <a:schemeClr val="accent4"/>
                </a:solidFill>
              </a:rPr>
              <a:t>Presentation at  CMC August 2017</a:t>
            </a:r>
            <a:endParaRPr lang="en-GB" b="1" dirty="0">
              <a:solidFill>
                <a:schemeClr val="accent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977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579</Words>
  <Application>Microsoft Macintosh PowerPoint</Application>
  <PresentationFormat>On-screen Show (4:3)</PresentationFormat>
  <Paragraphs>451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Technical Committee on Financial Literacy</vt:lpstr>
      <vt:lpstr>Introduction &amp; Key Projects</vt:lpstr>
      <vt:lpstr>Finance</vt:lpstr>
      <vt:lpstr>Proposed Funding Structure by Market Stakeholders for the Implementation of CMS in Schools and Proposed Sponsors</vt:lpstr>
      <vt:lpstr>Proposed Funding Structure for the rest of FLTC 2017 Budget – National Quiz, Essay, Games, e.t.c and Proposed Sponsors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Committee on Financial Literacy</dc:title>
  <dc:creator>jonoja</dc:creator>
  <cp:lastModifiedBy>cmcsecretariat</cp:lastModifiedBy>
  <cp:revision>12</cp:revision>
  <dcterms:created xsi:type="dcterms:W3CDTF">2017-08-08T09:03:41Z</dcterms:created>
  <dcterms:modified xsi:type="dcterms:W3CDTF">2017-08-09T09:42:34Z</dcterms:modified>
</cp:coreProperties>
</file>