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809" r:id="rId2"/>
    <p:sldMasterId id="2147483821" r:id="rId3"/>
    <p:sldMasterId id="2147483833" r:id="rId4"/>
    <p:sldMasterId id="2147483845" r:id="rId5"/>
    <p:sldMasterId id="2147483858" r:id="rId6"/>
    <p:sldMasterId id="2147483871" r:id="rId7"/>
    <p:sldMasterId id="2147483884" r:id="rId8"/>
    <p:sldMasterId id="2147483897" r:id="rId9"/>
    <p:sldMasterId id="2147483910" r:id="rId10"/>
    <p:sldMasterId id="2147483923" r:id="rId11"/>
    <p:sldMasterId id="2147483936" r:id="rId12"/>
    <p:sldMasterId id="2147483948" r:id="rId13"/>
  </p:sldMasterIdLst>
  <p:notesMasterIdLst>
    <p:notesMasterId r:id="rId18"/>
  </p:notesMasterIdLst>
  <p:handoutMasterIdLst>
    <p:handoutMasterId r:id="rId19"/>
  </p:handoutMasterIdLst>
  <p:sldIdLst>
    <p:sldId id="1178" r:id="rId14"/>
    <p:sldId id="1894" r:id="rId15"/>
    <p:sldId id="1900" r:id="rId16"/>
    <p:sldId id="1901" r:id="rId17"/>
  </p:sldIdLst>
  <p:sldSz cx="9906000" cy="6858000" type="A4"/>
  <p:notesSz cx="6881813" cy="92964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3">
          <p15:clr>
            <a:srgbClr val="A4A3A4"/>
          </p15:clr>
        </p15:guide>
        <p15:guide id="2" orient="horz" pos="4290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pos="6124">
          <p15:clr>
            <a:srgbClr val="A4A3A4"/>
          </p15:clr>
        </p15:guide>
        <p15:guide id="5" pos="31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KWA11836" initials="D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009900"/>
    <a:srgbClr val="008000"/>
    <a:srgbClr val="FFFFFF"/>
    <a:srgbClr val="FFCC99"/>
    <a:srgbClr val="996633"/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971" autoAdjust="0"/>
  </p:normalViewPr>
  <p:slideViewPr>
    <p:cSldViewPr snapToGrid="0">
      <p:cViewPr varScale="1">
        <p:scale>
          <a:sx n="70" d="100"/>
          <a:sy n="70" d="100"/>
        </p:scale>
        <p:origin x="1338" y="72"/>
      </p:cViewPr>
      <p:guideLst>
        <p:guide orient="horz" pos="4253"/>
        <p:guide orient="horz" pos="4290"/>
        <p:guide orient="horz" pos="2174"/>
        <p:guide pos="6124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-78"/>
      </p:cViewPr>
      <p:guideLst>
        <p:guide orient="horz" pos="2929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631" y="0"/>
            <a:ext cx="298118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7"/>
            <a:ext cx="298274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631" y="8855077"/>
            <a:ext cx="298118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fld id="{247FD56A-1C2D-43C6-B78F-5A46C8E34F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38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631" y="0"/>
            <a:ext cx="298118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692150"/>
            <a:ext cx="5002212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887" y="4387850"/>
            <a:ext cx="504604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5077"/>
            <a:ext cx="298274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631" y="8855077"/>
            <a:ext cx="298118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4" rIns="91369" bIns="4568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fld id="{7BBD0896-5875-447E-B276-A30994D4B0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2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16BAE-DCFF-4A13-821E-D30F6C5C682A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03263"/>
            <a:ext cx="5013325" cy="34718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446" y="4416425"/>
            <a:ext cx="5042923" cy="4184650"/>
          </a:xfrm>
          <a:noFill/>
          <a:ln/>
        </p:spPr>
        <p:txBody>
          <a:bodyPr lIns="90787" tIns="45394" rIns="90787" bIns="45394"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654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1113" y="26988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chemeClr val="bg1"/>
                </a:solidFill>
              </a:rPr>
              <a:t>Financial System Strategy</a:t>
            </a:r>
            <a:br>
              <a:rPr lang="en-CA" sz="2800" u="none" dirty="0">
                <a:solidFill>
                  <a:schemeClr val="bg1"/>
                </a:solidFill>
              </a:rPr>
            </a:br>
            <a:r>
              <a:rPr lang="en-CA" sz="2800" u="none" dirty="0">
                <a:solidFill>
                  <a:schemeClr val="bg1"/>
                </a:solidFill>
              </a:rPr>
              <a:t>2020</a:t>
            </a:r>
            <a:endParaRPr lang="en-US" sz="2800" u="none" dirty="0">
              <a:solidFill>
                <a:schemeClr val="bg1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/>
              <a:pPr>
                <a:defRPr/>
              </a:pPr>
              <a:t>‹#›</a:t>
            </a:fld>
            <a:r>
              <a:rPr lang="en-US" altLang="zh-SG" dirty="0"/>
              <a:t/>
            </a:r>
            <a:br>
              <a:rPr lang="en-US" altLang="zh-SG" dirty="0"/>
            </a:br>
            <a:endParaRPr lang="en-US" altLang="zh-SG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596357" y="1457364"/>
            <a:ext cx="437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baseline="0" dirty="0" smtClean="0">
                <a:solidFill>
                  <a:schemeClr val="accent2"/>
                </a:solidFill>
              </a:rPr>
              <a:t>Progress Report on FSS2020 Initiatives</a:t>
            </a:r>
            <a:endParaRPr lang="en-GB" sz="2800" b="1" i="1" u="non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21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68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326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91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85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673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>
                <a:solidFill>
                  <a:srgbClr val="FFFFFF"/>
                </a:solidFill>
              </a:rPr>
            </a:br>
            <a:r>
              <a:rPr lang="en-CA" sz="2800" u="none" dirty="0">
                <a:solidFill>
                  <a:srgbClr val="FFFFFF"/>
                </a:solidFill>
              </a:rPr>
              <a:t>2020</a:t>
            </a:r>
            <a:endParaRPr lang="en-US" sz="2800" u="none" dirty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24225" y="1981223"/>
            <a:ext cx="3057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dirty="0" smtClean="0">
                <a:solidFill>
                  <a:srgbClr val="FF6600"/>
                </a:solidFill>
              </a:rPr>
              <a:t>Status Report</a:t>
            </a:r>
          </a:p>
          <a:p>
            <a:pPr algn="ctr"/>
            <a:r>
              <a:rPr lang="en-US" sz="1200" b="1" i="1" u="none" dirty="0" smtClean="0">
                <a:solidFill>
                  <a:srgbClr val="FF6600"/>
                </a:solidFill>
              </a:rPr>
              <a:t>as at Nov. 2011</a:t>
            </a:r>
            <a:endParaRPr lang="en-GB" sz="1200" b="1" i="1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873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1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812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37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935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76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899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796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8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612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14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>
                <a:solidFill>
                  <a:srgbClr val="FFFFFF"/>
                </a:solidFill>
              </a:rPr>
            </a:br>
            <a:r>
              <a:rPr lang="en-CA" sz="2800" u="none" dirty="0">
                <a:solidFill>
                  <a:srgbClr val="FFFFFF"/>
                </a:solidFill>
              </a:rPr>
              <a:t>2020</a:t>
            </a:r>
            <a:endParaRPr lang="en-US" sz="2800" u="none" dirty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24225" y="1981223"/>
            <a:ext cx="3057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dirty="0" smtClean="0">
                <a:solidFill>
                  <a:srgbClr val="FF6600"/>
                </a:solidFill>
              </a:rPr>
              <a:t>Status Report</a:t>
            </a:r>
          </a:p>
          <a:p>
            <a:pPr algn="ctr"/>
            <a:r>
              <a:rPr lang="en-US" sz="1200" b="1" i="1" u="none" dirty="0" smtClean="0">
                <a:solidFill>
                  <a:srgbClr val="FF6600"/>
                </a:solidFill>
              </a:rPr>
              <a:t>as at Nov. 2011</a:t>
            </a:r>
            <a:endParaRPr lang="en-GB" sz="1200" b="1" i="1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017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9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042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736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972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12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511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923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6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949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293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SG" altLang="en-GB" sz="1400" u="none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17775" y="1665288"/>
            <a:ext cx="47212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>
              <a:spcBef>
                <a:spcPct val="0"/>
              </a:spcBef>
            </a:pPr>
            <a:r>
              <a:rPr lang="en-CA" sz="2800" u="none" dirty="0" smtClean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 smtClean="0">
                <a:solidFill>
                  <a:srgbClr val="FFFFFF"/>
                </a:solidFill>
              </a:rPr>
            </a:br>
            <a:r>
              <a:rPr lang="en-CA" sz="2800" u="none" dirty="0" smtClean="0">
                <a:solidFill>
                  <a:srgbClr val="FFFFFF"/>
                </a:solidFill>
              </a:rPr>
              <a:t>2020</a:t>
            </a:r>
            <a:endParaRPr lang="en-US" sz="2800" u="none" dirty="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0270F1B-4235-439F-9B76-4B28EDE5325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798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720" y="0"/>
            <a:ext cx="9911159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5157" y="3429000"/>
            <a:ext cx="990944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u="none">
              <a:solidFill>
                <a:srgbClr val="000000"/>
              </a:solidFill>
              <a:latin typeface="Cambria"/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59052" y="839827"/>
            <a:ext cx="4720829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>
              <a:spcBef>
                <a:spcPct val="0"/>
              </a:spcBef>
            </a:pPr>
            <a:r>
              <a:rPr lang="en-CA" sz="2800" b="1" u="none">
                <a:solidFill>
                  <a:srgbClr val="FFFFFF"/>
                </a:solidFill>
                <a:latin typeface="Cambria"/>
                <a:cs typeface="Arial" charset="0"/>
              </a:rPr>
              <a:t>Financial System Strategy 2020</a:t>
            </a:r>
          </a:p>
          <a:p>
            <a:pPr algn="ctr">
              <a:spcBef>
                <a:spcPct val="0"/>
              </a:spcBef>
            </a:pPr>
            <a:r>
              <a:rPr lang="en-CA" sz="2800" b="1" u="none">
                <a:solidFill>
                  <a:srgbClr val="FFFFFF"/>
                </a:solidFill>
                <a:latin typeface="Cambria"/>
                <a:cs typeface="Arial" charset="0"/>
              </a:rPr>
              <a:t>(FSS2020</a:t>
            </a:r>
            <a:r>
              <a:rPr lang="en-CA" sz="2800" u="none">
                <a:solidFill>
                  <a:srgbClr val="FFFFFF"/>
                </a:solidFill>
                <a:latin typeface="Cambria"/>
                <a:cs typeface="Arial" charset="0"/>
              </a:rPr>
              <a:t>)</a:t>
            </a:r>
            <a:endParaRPr lang="en-US" sz="2800" u="none">
              <a:solidFill>
                <a:srgbClr val="FFFFFF"/>
              </a:solidFill>
              <a:latin typeface="Cambria"/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23" y="3"/>
            <a:ext cx="2672556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8" y="0"/>
            <a:ext cx="247822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145440" y="2441415"/>
            <a:ext cx="1509977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6" y="5718037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64812" y="4038600"/>
            <a:ext cx="678497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730" y="6513375"/>
            <a:ext cx="4199731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D64BD-9079-45AF-B931-D355116F688C}" type="datetime3">
              <a:rPr lang="en-US" altLang="zh-SG" smtClean="0"/>
              <a:pPr>
                <a:defRPr/>
              </a:pPr>
              <a:t>8 November 2017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742" y="6513375"/>
            <a:ext cx="4185973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 u="none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99972" y="6518137"/>
            <a:ext cx="1511697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065169547"/>
      </p:ext>
    </p:extLst>
  </p:cSld>
  <p:clrMapOvr>
    <a:masterClrMapping/>
  </p:clrMapOvr>
  <p:transition spd="slow"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3150" y="6331747"/>
            <a:ext cx="6438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C687F8-F203-413B-97B5-A0B772E8FB72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8 November 2017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550" y="6616538"/>
            <a:ext cx="1574882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07927"/>
      </p:ext>
    </p:extLst>
  </p:cSld>
  <p:clrMapOvr>
    <a:masterClrMapping/>
  </p:clrMapOvr>
  <p:transition spd="slow">
    <p:pul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214ADA-CA86-4214-BE3E-6AC207B03279}" type="datetime3">
              <a:rPr lang="en-US" altLang="zh-SG" smtClean="0"/>
              <a:pPr>
                <a:defRPr/>
              </a:pPr>
              <a:t>8 November 2017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62597" y="6384925"/>
            <a:ext cx="2850187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 u="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5410"/>
      </p:ext>
    </p:extLst>
  </p:cSld>
  <p:clrMapOvr>
    <a:masterClrMapping/>
  </p:clrMapOvr>
  <p:transition spd="slow">
    <p:pull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3150" y="6331747"/>
            <a:ext cx="6438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3DA65C0-2B51-4CE2-BD03-7661CDE185FA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8 November 2017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550" y="6616538"/>
            <a:ext cx="1574882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25243"/>
      </p:ext>
    </p:extLst>
  </p:cSld>
  <p:clrMapOvr>
    <a:masterClrMapping/>
  </p:clrMapOvr>
  <p:transition spd="slow">
    <p:pull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3150" y="6331747"/>
            <a:ext cx="6438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E4BE005-0C7B-41D9-AD94-AF0C0A57E608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8 November 2017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550" y="6616538"/>
            <a:ext cx="1574882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85228"/>
      </p:ext>
    </p:extLst>
  </p:cSld>
  <p:clrMapOvr>
    <a:masterClrMapping/>
  </p:clrMapOvr>
  <p:transition spd="slow">
    <p:pull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4681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73150" y="6331747"/>
            <a:ext cx="6438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32AD5F-4FFD-4191-9105-4838F4CF4685}" type="datetime3">
              <a:rPr lang="en-US" altLang="zh-SG" smtClean="0"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8 November 2017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550" y="6616538"/>
            <a:ext cx="1574882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83982"/>
      </p:ext>
    </p:extLst>
  </p:cSld>
  <p:clrMapOvr>
    <a:masterClrMapping/>
  </p:clrMapOvr>
  <p:transition spd="slow">
    <p:pull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4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4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4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5BF0E5-7E1A-4955-91B6-D91F102E31E0}" type="datetime3">
              <a:rPr lang="en-US" altLang="zh-SG" smtClean="0"/>
              <a:pPr>
                <a:defRPr/>
              </a:pPr>
              <a:t>8 November 2017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62597" y="6384925"/>
            <a:ext cx="2850187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 u="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72070"/>
      </p:ext>
    </p:extLst>
  </p:cSld>
  <p:clrMapOvr>
    <a:masterClrMapping/>
  </p:clrMapOvr>
  <p:transition spd="slow">
    <p:pull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63E7D1-02A6-4783-A3F3-C7DDB0DED357}" type="datetime3">
              <a:rPr lang="en-US" altLang="zh-SG" smtClean="0"/>
              <a:pPr>
                <a:defRPr/>
              </a:pPr>
              <a:t>8 November 2017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62597" y="6384925"/>
            <a:ext cx="2850187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 u="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13704"/>
      </p:ext>
    </p:extLst>
  </p:cSld>
  <p:clrMapOvr>
    <a:masterClrMapping/>
  </p:clrMapOvr>
  <p:transition spd="slow">
    <p:pull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8369" y="246108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1" y="246108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9E99DC-0968-494E-8572-62E34C64C476}" type="datetime3">
              <a:rPr lang="en-US" altLang="zh-SG" smtClean="0"/>
              <a:pPr>
                <a:defRPr/>
              </a:pPr>
              <a:t>8 November 2017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62597" y="6384925"/>
            <a:ext cx="2850187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 u="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03936"/>
      </p:ext>
    </p:extLst>
  </p:cSld>
  <p:clrMapOvr>
    <a:masterClrMapping/>
  </p:clrMapOvr>
  <p:transition spd="slow">
    <p:pull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6103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52" y="1214438"/>
            <a:ext cx="8535989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AD3720-8728-4D07-A4D6-507EFAD1EBE7}" type="datetime3">
              <a:rPr lang="en-US" altLang="zh-SG" smtClean="0"/>
              <a:pPr>
                <a:defRPr/>
              </a:pPr>
              <a:t>8 November 2017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62597" y="6384925"/>
            <a:ext cx="2850187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 u="non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69821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FC8A-E808-4F70-A629-1B5227EAFF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146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0E4-004F-4372-8C5F-60EB159156A9}" type="datetime3">
              <a:rPr lang="en-US" smtClean="0"/>
              <a:pPr/>
              <a:t>8 November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9365"/>
            <a:ext cx="31369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u="none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8980"/>
      </p:ext>
    </p:extLst>
  </p:cSld>
  <p:clrMapOvr>
    <a:masterClrMapping/>
  </p:clrMapOvr>
  <p:transition spd="slow">
    <p:pull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SG" altLang="en-GB" sz="1400" u="none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i="1" smtClean="0">
              <a:solidFill>
                <a:prstClr val="black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17775" y="1665288"/>
            <a:ext cx="47212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>
              <a:spcBef>
                <a:spcPct val="0"/>
              </a:spcBef>
            </a:pPr>
            <a:r>
              <a:rPr lang="en-CA" sz="2800" u="none" smtClean="0">
                <a:solidFill>
                  <a:srgbClr val="FFFFFF"/>
                </a:solidFill>
                <a:latin typeface="Verdana"/>
                <a:cs typeface="Arial" pitchFamily="34" charset="0"/>
              </a:rPr>
              <a:t>Financial System Strategy</a:t>
            </a:r>
            <a:br>
              <a:rPr lang="en-CA" sz="2800" u="none" smtClean="0">
                <a:solidFill>
                  <a:srgbClr val="FFFFFF"/>
                </a:solidFill>
                <a:latin typeface="Verdana"/>
                <a:cs typeface="Arial" pitchFamily="34" charset="0"/>
              </a:rPr>
            </a:br>
            <a:r>
              <a:rPr lang="en-CA" sz="2800" u="none" smtClean="0">
                <a:solidFill>
                  <a:srgbClr val="FFFFFF"/>
                </a:solidFill>
                <a:latin typeface="Verdana"/>
                <a:cs typeface="Arial" pitchFamily="34" charset="0"/>
              </a:rPr>
              <a:t>2020</a:t>
            </a:r>
            <a:endParaRPr lang="en-US" sz="2800" u="none" smtClean="0">
              <a:solidFill>
                <a:srgbClr val="FFFFFF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12154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3622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3622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8384"/>
            <a:ext cx="1511300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BBF179-1034-4569-86C7-F78AF2EDE520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22022778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6E90-4E7D-4919-AF17-4380352FDA1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821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104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13EC-F06C-4C9A-8C0F-48A235DCCBD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570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5A10-96CE-4057-982B-02C810509E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543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A570-421D-4484-8667-43305BE9B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723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2DF0-9624-4B14-B867-86C8FF5B1D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780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E358-40FA-44D3-96AC-3365C7CBAA5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108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497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806-64CA-449A-B41E-B7F07A27CD2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635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C7D4-3E2C-4ED7-B3C1-DB08D47F91F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93AE-344B-4C43-8BD8-BA6E567EFC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997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8DBF-8937-428D-A3E6-622FAE5415D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835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8811" y="246399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6399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F2BC-51B5-4ED4-8BF2-DB177FCBB33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610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6395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47CE-8093-47BC-9F41-68FF2137565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1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883C-B1A8-4889-90AD-E282EB022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5956-93F5-416B-858B-0B5767906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85B-9D13-4641-9A4D-F8F332F0DD0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00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AC05-E890-421B-A8F7-851EB37517C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3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CD7F-A169-401B-BE14-EF0FDA9DDE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0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8B02-C5AD-47CA-A411-8E097783C4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8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F75F-9F1B-416C-8FD5-1B20F5849B9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3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0332-FCE2-4679-B86B-98D28F31F05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70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SG" altLang="en-GB" sz="1400" u="none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17775" y="1665288"/>
            <a:ext cx="47212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>
              <a:spcBef>
                <a:spcPct val="0"/>
              </a:spcBef>
            </a:pPr>
            <a:r>
              <a:rPr lang="en-CA" sz="2800" u="none" dirty="0" smtClean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 smtClean="0">
                <a:solidFill>
                  <a:srgbClr val="FFFFFF"/>
                </a:solidFill>
              </a:rPr>
            </a:br>
            <a:r>
              <a:rPr lang="en-CA" sz="2800" u="none" dirty="0" smtClean="0">
                <a:solidFill>
                  <a:srgbClr val="FFFFFF"/>
                </a:solidFill>
              </a:rPr>
              <a:t>2020</a:t>
            </a:r>
            <a:endParaRPr lang="en-US" sz="2800" u="none" dirty="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0270F1B-4235-439F-9B76-4B28EDE5325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21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FC8A-E808-4F70-A629-1B5227EAFF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93AE-344B-4C43-8BD8-BA6E567EFC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61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883C-B1A8-4889-90AD-E282EB022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06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5956-93F5-416B-858B-0B5767906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85B-9D13-4641-9A4D-F8F332F0DD0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5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AC05-E890-421B-A8F7-851EB37517C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78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CD7F-A169-401B-BE14-EF0FDA9DDE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35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8B02-C5AD-47CA-A411-8E097783C4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96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F75F-9F1B-416C-8FD5-1B20F5849B9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13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0332-FCE2-4679-B86B-98D28F31F05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7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SG" altLang="en-GB" sz="1400" u="none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17775" y="1665288"/>
            <a:ext cx="47212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>
              <a:spcBef>
                <a:spcPct val="0"/>
              </a:spcBef>
            </a:pPr>
            <a:r>
              <a:rPr lang="en-CA" sz="2800" u="none" dirty="0" smtClean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 smtClean="0">
                <a:solidFill>
                  <a:srgbClr val="FFFFFF"/>
                </a:solidFill>
              </a:rPr>
            </a:br>
            <a:r>
              <a:rPr lang="en-CA" sz="2800" u="none" dirty="0" smtClean="0">
                <a:solidFill>
                  <a:srgbClr val="FFFFFF"/>
                </a:solidFill>
              </a:rPr>
              <a:t>2020</a:t>
            </a:r>
            <a:endParaRPr lang="en-US" sz="2800" u="none" dirty="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0270F1B-4235-439F-9B76-4B28EDE5325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22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FC8A-E808-4F70-A629-1B5227EAFF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81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93AE-344B-4C43-8BD8-BA6E567EFC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3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883C-B1A8-4889-90AD-E282EB022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12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5956-93F5-416B-858B-0B5767906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85B-9D13-4641-9A4D-F8F332F0DD0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AC05-E890-421B-A8F7-851EB37517C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50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CD7F-A169-401B-BE14-EF0FDA9DDE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37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8B02-C5AD-47CA-A411-8E097783C4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34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F75F-9F1B-416C-8FD5-1B20F5849B9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5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0332-FCE2-4679-B86B-98D28F31F05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85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>
                <a:solidFill>
                  <a:srgbClr val="FFFFFF"/>
                </a:solidFill>
              </a:rPr>
            </a:br>
            <a:r>
              <a:rPr lang="en-CA" sz="2800" u="none" dirty="0">
                <a:solidFill>
                  <a:srgbClr val="FFFFFF"/>
                </a:solidFill>
              </a:rPr>
              <a:t>2020</a:t>
            </a:r>
            <a:endParaRPr lang="en-US" sz="2800" u="none" dirty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24225" y="1981223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dirty="0" smtClean="0">
                <a:solidFill>
                  <a:srgbClr val="FF6600"/>
                </a:solidFill>
              </a:rPr>
              <a:t>Status Report</a:t>
            </a:r>
            <a:endParaRPr lang="en-GB" sz="2800" b="1" i="1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99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72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43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12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0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32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55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84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01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73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89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>
                <a:solidFill>
                  <a:srgbClr val="FFFFFF"/>
                </a:solidFill>
              </a:rPr>
            </a:br>
            <a:r>
              <a:rPr lang="en-CA" sz="2800" u="none" dirty="0">
                <a:solidFill>
                  <a:srgbClr val="FFFFFF"/>
                </a:solidFill>
              </a:rPr>
              <a:t>2020</a:t>
            </a:r>
            <a:endParaRPr lang="en-US" sz="2800" u="none" dirty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24225" y="1981223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dirty="0" smtClean="0">
                <a:solidFill>
                  <a:srgbClr val="FF6600"/>
                </a:solidFill>
              </a:rPr>
              <a:t>Status Report</a:t>
            </a:r>
            <a:endParaRPr lang="en-GB" sz="2800" b="1" i="1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10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8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48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15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49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73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7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57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8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10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74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>
                <a:solidFill>
                  <a:srgbClr val="FFFFFF"/>
                </a:solidFill>
              </a:rPr>
            </a:br>
            <a:r>
              <a:rPr lang="en-CA" sz="2800" u="none" dirty="0">
                <a:solidFill>
                  <a:srgbClr val="FFFFFF"/>
                </a:solidFill>
              </a:rPr>
              <a:t>2020</a:t>
            </a:r>
            <a:endParaRPr lang="en-US" sz="2800" u="none" dirty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24225" y="1981223"/>
            <a:ext cx="3057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dirty="0" smtClean="0">
                <a:solidFill>
                  <a:srgbClr val="FF6600"/>
                </a:solidFill>
              </a:rPr>
              <a:t>Status Report</a:t>
            </a:r>
          </a:p>
          <a:p>
            <a:pPr algn="ctr"/>
            <a:r>
              <a:rPr lang="en-US" sz="1200" b="1" i="1" u="none" dirty="0" smtClean="0">
                <a:solidFill>
                  <a:srgbClr val="FF6600"/>
                </a:solidFill>
              </a:rPr>
              <a:t>as at Nov. 2011</a:t>
            </a:r>
            <a:endParaRPr lang="en-GB" sz="1200" b="1" i="1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45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73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17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10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95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524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234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15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60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6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151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43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>
                <a:solidFill>
                  <a:srgbClr val="FFFFFF"/>
                </a:solidFill>
              </a:rPr>
            </a:br>
            <a:r>
              <a:rPr lang="en-CA" sz="2800" u="none" dirty="0">
                <a:solidFill>
                  <a:srgbClr val="FFFFFF"/>
                </a:solidFill>
              </a:rPr>
              <a:t>2020</a:t>
            </a:r>
            <a:endParaRPr lang="en-US" sz="2800" u="none" dirty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24225" y="1981223"/>
            <a:ext cx="3057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dirty="0" smtClean="0">
                <a:solidFill>
                  <a:srgbClr val="FF6600"/>
                </a:solidFill>
              </a:rPr>
              <a:t>Status Report</a:t>
            </a:r>
          </a:p>
          <a:p>
            <a:pPr algn="ctr"/>
            <a:r>
              <a:rPr lang="en-US" sz="1200" b="1" i="1" u="none" dirty="0" smtClean="0">
                <a:solidFill>
                  <a:srgbClr val="FF6600"/>
                </a:solidFill>
              </a:rPr>
              <a:t>as at Nov. 2011</a:t>
            </a:r>
            <a:endParaRPr lang="en-GB" sz="1200" b="1" i="1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2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70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64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357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693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278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98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804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631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988" y="244521"/>
            <a:ext cx="2200275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550" y="244521"/>
            <a:ext cx="6450013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9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44521"/>
            <a:ext cx="7851775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44549" y="1214438"/>
            <a:ext cx="8535989" cy="49387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25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88" y="0"/>
            <a:ext cx="9910762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SG" altLang="en-GB" sz="1400" u="none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3" y="3429000"/>
            <a:ext cx="9909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96359" y="227013"/>
            <a:ext cx="472122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>
              <a:spcBef>
                <a:spcPct val="0"/>
              </a:spcBef>
              <a:defRPr/>
            </a:pPr>
            <a:r>
              <a:rPr lang="en-CA" sz="2800" u="none" dirty="0">
                <a:solidFill>
                  <a:srgbClr val="FFFFFF"/>
                </a:solidFill>
              </a:rPr>
              <a:t>Financial System Strategy</a:t>
            </a:r>
            <a:br>
              <a:rPr lang="en-CA" sz="2800" u="none" dirty="0">
                <a:solidFill>
                  <a:srgbClr val="FFFFFF"/>
                </a:solidFill>
              </a:rPr>
            </a:br>
            <a:r>
              <a:rPr lang="en-CA" sz="2800" u="none" dirty="0">
                <a:solidFill>
                  <a:srgbClr val="FFFFFF"/>
                </a:solidFill>
              </a:rPr>
              <a:t>2020</a:t>
            </a:r>
            <a:endParaRPr lang="en-US" sz="2800" u="none" dirty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3"/>
            <a:ext cx="2673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478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4129088" y="3455988"/>
            <a:ext cx="1509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645" y="5708696"/>
            <a:ext cx="678497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8588" y="4572000"/>
            <a:ext cx="678497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11828" y="6510384"/>
            <a:ext cx="4198938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0" y="6510384"/>
            <a:ext cx="4186237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515146"/>
            <a:ext cx="1511300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24225" y="1981223"/>
            <a:ext cx="3057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dirty="0" smtClean="0">
                <a:solidFill>
                  <a:srgbClr val="FF6600"/>
                </a:solidFill>
              </a:rPr>
              <a:t>Status Report</a:t>
            </a:r>
          </a:p>
          <a:p>
            <a:pPr algn="ctr"/>
            <a:r>
              <a:rPr lang="en-US" sz="1200" b="1" i="1" u="none" dirty="0" smtClean="0">
                <a:solidFill>
                  <a:srgbClr val="FF6600"/>
                </a:solidFill>
              </a:rPr>
              <a:t>as at Nov. 2011</a:t>
            </a:r>
            <a:endParaRPr lang="en-GB" sz="1200" b="1" i="1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7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791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552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5" y="1214438"/>
            <a:ext cx="41910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8" y="1214438"/>
            <a:ext cx="4192588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556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06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9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/>
              <a:pPr>
                <a:defRPr/>
              </a:pPr>
              <a:t>‹#›</a:t>
            </a:fld>
            <a:r>
              <a:rPr lang="en-US" altLang="zh-SG" sz="1000" dirty="0">
                <a:latin typeface="Arial" charset="0"/>
              </a:rPr>
              <a:t/>
            </a:r>
            <a:br>
              <a:rPr lang="en-US" altLang="zh-SG" sz="1000" dirty="0">
                <a:latin typeface="Arial" charset="0"/>
              </a:rPr>
            </a:br>
            <a:endParaRPr lang="en-US" altLang="zh-SG" dirty="0"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3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1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</a:pPr>
            <a:endParaRPr lang="en-US" b="1" u="none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65257" y="230202"/>
            <a:ext cx="9182887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3150" y="6331747"/>
            <a:ext cx="6438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>
              <a:spcBef>
                <a:spcPct val="0"/>
              </a:spcBef>
              <a:defRPr/>
            </a:pPr>
            <a:fld id="{EC971C0E-C980-469C-9BE6-A74CD85201F4}" type="datetime3">
              <a:rPr lang="en-US" altLang="zh-SG" u="none" smtClean="0">
                <a:cs typeface="Arial" charset="0"/>
              </a:rPr>
              <a:pPr algn="l">
                <a:spcBef>
                  <a:spcPct val="0"/>
                </a:spcBef>
                <a:defRPr/>
              </a:pPr>
              <a:t>8 November 2017</a:t>
            </a:fld>
            <a:endParaRPr lang="en-US" altLang="zh-SG" u="none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550" y="6616538"/>
            <a:ext cx="1574882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49" y="968376"/>
            <a:ext cx="8818895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720" y="968380"/>
            <a:ext cx="926872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ambria"/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ambria"/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ambria"/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ambria"/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  <a:latin typeface="Cambria"/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  <a:latin typeface="Cambria"/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  <a:latin typeface="Cambria"/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8550" y="5933823"/>
            <a:ext cx="1024600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</a:pPr>
            <a:endParaRPr lang="en-US" b="1" u="none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6347"/>
            <a:ext cx="7851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8209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BC3F4D1-2AA8-4623-9071-D960B7D29C5F}" type="slidenum">
              <a:rPr lang="zh-SG" altLang="en-US">
                <a:latin typeface="Verdana"/>
              </a:rPr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i="1" smtClean="0">
              <a:solidFill>
                <a:prstClr val="black"/>
              </a:solidFill>
              <a:latin typeface="Verdana"/>
              <a:cs typeface="Arial" pitchFamily="34" charset="0"/>
            </a:endParaRPr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i="1" smtClean="0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  <p:sp>
          <p:nvSpPr>
            <p:cNvPr id="1537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i="1" smtClean="0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  <p:sp>
          <p:nvSpPr>
            <p:cNvPr id="1537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i="1" smtClean="0">
                <a:solidFill>
                  <a:srgbClr val="000000"/>
                </a:solidFill>
                <a:latin typeface="Verdana"/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78063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</a:pPr>
            <a:endParaRPr lang="en-US" b="1" u="none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DFEF8924-B710-40D4-A747-1D87B4CFFA9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b="1" u="none" dirty="0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1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</a:pPr>
            <a:endParaRPr lang="en-US" b="1" u="none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DFEF8924-B710-40D4-A747-1D87B4CFFA9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b="1" u="none" dirty="0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</a:pPr>
            <a:endParaRPr lang="en-US" b="1" u="none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DFEF8924-B710-40D4-A747-1D87B4CFFA9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b="1" u="none" dirty="0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92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76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1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3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8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906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1" u="none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244521"/>
            <a:ext cx="78517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177" y="6400800"/>
            <a:ext cx="3811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4925"/>
            <a:ext cx="38115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3175" y="6384971"/>
            <a:ext cx="2286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49" y="1214438"/>
            <a:ext cx="8535989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770" y="1074738"/>
            <a:ext cx="9907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88" y="968376"/>
            <a:ext cx="1071562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78063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5875" y="15875"/>
            <a:ext cx="12398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2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6F404-FF24-467E-8A9D-B3304E87C7E9}" type="slidenum">
              <a:rPr lang="zh-SG" altLang="en-US" smtClean="0"/>
              <a:pPr/>
              <a:t>1</a:t>
            </a:fld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sz="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359242" y="4633952"/>
            <a:ext cx="7537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FSS2020 Initiatives: Financial Markets Sector Updates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20763" y="4635641"/>
            <a:ext cx="883202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u="none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PRESENTATION TO Q4 </a:t>
            </a:r>
            <a:r>
              <a:rPr lang="en-US" u="none" dirty="0">
                <a:latin typeface="Times New Roman" pitchFamily="18" charset="0"/>
                <a:cs typeface="Times New Roman" pitchFamily="18" charset="0"/>
              </a:rPr>
              <a:t>CAPITAL MARKET </a:t>
            </a:r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COMMITTEE (CMC) </a:t>
            </a:r>
            <a:r>
              <a:rPr lang="en-US" u="none" dirty="0">
                <a:latin typeface="Times New Roman" pitchFamily="18" charset="0"/>
                <a:cs typeface="Times New Roman" pitchFamily="18" charset="0"/>
              </a:rPr>
              <a:t>MEETING </a:t>
            </a:r>
            <a:endParaRPr lang="en-US" u="none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none" dirty="0" smtClean="0">
                <a:latin typeface="Times New Roman" pitchFamily="18" charset="0"/>
                <a:cs typeface="Times New Roman" pitchFamily="18" charset="0"/>
              </a:rPr>
              <a:t>Dr. Charles </a:t>
            </a:r>
            <a:r>
              <a:rPr lang="en-US" sz="2800" u="none" dirty="0" err="1" smtClean="0">
                <a:latin typeface="Times New Roman" pitchFamily="18" charset="0"/>
                <a:cs typeface="Times New Roman" pitchFamily="18" charset="0"/>
              </a:rPr>
              <a:t>Ohamara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u="none" dirty="0" smtClean="0">
                <a:latin typeface="Times New Roman" pitchFamily="18" charset="0"/>
                <a:cs typeface="Times New Roman" pitchFamily="18" charset="0"/>
              </a:rPr>
              <a:t>Head, Financial Markets </a:t>
            </a:r>
            <a:r>
              <a:rPr lang="en-US" u="none" dirty="0">
                <a:latin typeface="Times New Roman" pitchFamily="18" charset="0"/>
                <a:cs typeface="Times New Roman" pitchFamily="18" charset="0"/>
              </a:rPr>
              <a:t>FSS2020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182" y="238992"/>
            <a:ext cx="7851775" cy="576263"/>
          </a:xfrm>
        </p:spPr>
        <p:txBody>
          <a:bodyPr/>
          <a:lstStyle/>
          <a:p>
            <a:r>
              <a:rPr lang="en-US" dirty="0" smtClean="0"/>
              <a:t>FSS2020: Financial Markets Status Update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37564"/>
              </p:ext>
            </p:extLst>
          </p:nvPr>
        </p:nvGraphicFramePr>
        <p:xfrm>
          <a:off x="415795" y="1538344"/>
          <a:ext cx="9221264" cy="442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761"/>
                <a:gridCol w="2228143"/>
                <a:gridCol w="6309360"/>
              </a:tblGrid>
              <a:tr h="494851"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Updates</a:t>
                      </a:r>
                      <a:endParaRPr lang="en-US" dirty="0"/>
                    </a:p>
                  </a:txBody>
                  <a:tcPr/>
                </a:tc>
              </a:tr>
              <a:tr h="22970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Term Financing Product Development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SEC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has developed rules for infrastructure funds for the Capital Market and approved five(5) infrastructure funds.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SEC has also developed rules for Non-interest finance products including Sukuk(currently one sukuk product in the market).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PFAs invested </a:t>
                      </a:r>
                      <a:r>
                        <a:rPr lang="en-US" sz="1800" strike="dbl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billion in the Nigeria Infra Debt Fund and awaiting other issues targeted at infrastructure projects nationwide. Pension Funds invested in the recently introduced Sukuk bond.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Acquisition of warehouses for the smooth operation of the warehouses receipt system and concomitant liquidity 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NCX Twenty warehouses  obtained from the FMARD are already inspected for renovation. Additional twenty nine warehouses required to handle projected volume of transaction on the NCX.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1FC8A-E808-4F70-A629-1B5227EAFFCE}" type="slidenum">
              <a:rPr lang="zh-SG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r>
              <a:rPr lang="en-US" altLang="zh-SG" sz="10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smtClean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6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FSS2020: Financial Markets Status Update </a:t>
            </a:r>
            <a:r>
              <a:rPr lang="en-US" dirty="0" smtClean="0"/>
              <a:t>contd.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952656"/>
              </p:ext>
            </p:extLst>
          </p:nvPr>
        </p:nvGraphicFramePr>
        <p:xfrm>
          <a:off x="844550" y="1214436"/>
          <a:ext cx="8535987" cy="553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66"/>
                <a:gridCol w="1871831"/>
                <a:gridCol w="5938090"/>
              </a:tblGrid>
              <a:tr h="544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5808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Framework and Structure for Commodities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Provision of enabling environment to support development of the Commodities Market.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 has all relevant rules and regulations for effective operations of commodities exchanges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also is supporting efforts to revamp the NCX.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Five agricultural commodity contracts namely maize,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sorghum, soya beans, sesame seed and cocoa are already developed. Commodity contracts developed are listed for trading on NCX.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Development of more agricultural contracts is ongoing.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Passage into law of a Bill on Warehouse Receipt and other related matters that would enhance financial inclusion of the farming population and improved livelihood of farmers has been undertaken. Public hearing on a Bill for an Act on Warehouses Receipt and other related matters has been conducted.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1FC8A-E808-4F70-A629-1B5227EAFFCE}" type="slidenum">
              <a:rPr lang="zh-SG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r>
              <a:rPr lang="en-US" altLang="zh-SG" sz="10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smtClean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FSS2020: Financial Markets Status Update </a:t>
            </a:r>
            <a:r>
              <a:rPr lang="en-US" dirty="0" smtClean="0"/>
              <a:t>contd.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105508"/>
              </p:ext>
            </p:extLst>
          </p:nvPr>
        </p:nvGraphicFramePr>
        <p:xfrm>
          <a:off x="586366" y="1203678"/>
          <a:ext cx="9127789" cy="520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45"/>
                <a:gridCol w="2205317"/>
                <a:gridCol w="6368527"/>
              </a:tblGrid>
              <a:tr h="4902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1766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Advocacy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Incentives to Expand Capital Market Listing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NSE is marketing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large national corporates under current initiatives designed to engender large companies to list on NSE by providing reduced listing cost across the value chain.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Inauguration of CAMMIC as a capital market advocacy group: CAMMIC engaged the Presidency, Ministries(Trade &amp; Investment, Finance, Budget and National Planning, Power, Works&amp; Housing),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Assembly, and CBN. Fiscal and other incentives for listing are being pushed by the CAMMIC through Ministry of Finance and other stakeholders.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Committee on attraction of new Listings carried out extensive multi-industry stakeholder engagements to create awareness and solicit listings in the market.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Engagement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institutions such as BPE to enforce the listing clauses in their privatization/ sales agreements.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NSE is working with the government to put an incentive structure for large companies to list on the NSE.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1FC8A-E808-4F70-A629-1B5227EAFFCE}" type="slidenum">
              <a:rPr lang="zh-SG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r>
              <a:rPr lang="en-US" altLang="zh-SG" sz="10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smtClean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9088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74802</TotalTime>
  <Words>462</Words>
  <Application>Microsoft Office PowerPoint</Application>
  <PresentationFormat>A4 Paper (210x297 mm)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26" baseType="lpstr">
      <vt:lpstr>黑体</vt:lpstr>
      <vt:lpstr>宋体</vt:lpstr>
      <vt:lpstr>宋体</vt:lpstr>
      <vt:lpstr>Arial</vt:lpstr>
      <vt:lpstr>Calibri</vt:lpstr>
      <vt:lpstr>Cambria</vt:lpstr>
      <vt:lpstr>Times New Roman</vt:lpstr>
      <vt:lpstr>Verdana</vt:lpstr>
      <vt:lpstr>Wingdings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26_Default Design</vt:lpstr>
      <vt:lpstr>20_Default Design</vt:lpstr>
      <vt:lpstr>PowerPoint Presentation</vt:lpstr>
      <vt:lpstr>FSS2020: Financial Markets Status Update </vt:lpstr>
      <vt:lpstr>FSS2020: Financial Markets Status Update contd.</vt:lpstr>
      <vt:lpstr>FSS2020: Financial Markets Status Update contd.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Master Plan Implementation - Phase I</dc:title>
  <dc:creator>PMO</dc:creator>
  <cp:lastModifiedBy>secadmin</cp:lastModifiedBy>
  <cp:revision>4756</cp:revision>
  <cp:lastPrinted>2017-10-27T13:36:10Z</cp:lastPrinted>
  <dcterms:created xsi:type="dcterms:W3CDTF">1999-06-30T13:14:46Z</dcterms:created>
  <dcterms:modified xsi:type="dcterms:W3CDTF">2017-11-08T20:23:44Z</dcterms:modified>
</cp:coreProperties>
</file>