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handoutMasterIdLst>
    <p:handoutMasterId r:id="rId7"/>
  </p:handoutMasterIdLst>
  <p:sldIdLst>
    <p:sldId id="256" r:id="rId2"/>
    <p:sldId id="284" r:id="rId3"/>
    <p:sldId id="309" r:id="rId4"/>
    <p:sldId id="355" r:id="rId5"/>
  </p:sldIdLst>
  <p:sldSz cx="9906000" cy="6858000" type="A4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0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CCE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2895" autoAdjust="0"/>
  </p:normalViewPr>
  <p:slideViewPr>
    <p:cSldViewPr>
      <p:cViewPr varScale="1">
        <p:scale>
          <a:sx n="69" d="100"/>
          <a:sy n="69" d="100"/>
        </p:scale>
        <p:origin x="1392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702" y="-78"/>
      </p:cViewPr>
      <p:guideLst>
        <p:guide orient="horz" pos="2210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6388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6388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177A35B1-B7B4-4144-92F4-6676E2EACE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67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752725" y="525463"/>
            <a:ext cx="37957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30575"/>
            <a:ext cx="743585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6388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656388"/>
            <a:ext cx="4029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FD48F98-3146-4376-9B47-0081672131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68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A83B7DF-D569-4585-A33F-E4BC878E6347}" type="slidenum">
              <a:rPr lang="en-US" altLang="en-US" sz="1200">
                <a:latin typeface="Arial" panose="020B0604020202020204" pitchFamily="34" charset="0"/>
              </a:rPr>
              <a:pPr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fld id="{8EED1547-CF80-49A6-98DC-112EE7078BEE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4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B3C897D8-ED7D-4D2D-AD8D-0D9E6CC9CFA6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16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32DAE842-5520-43F3-81E6-EB34788F78FE}" type="slidenum">
              <a:rPr lang="en-US" sz="1200">
                <a:latin typeface="Arial" panose="020B0604020202020204" pitchFamily="34" charset="0"/>
              </a:rPr>
              <a:pPr/>
              <a:t>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6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2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" name="Object 16"/>
          <p:cNvGraphicFramePr>
            <a:graphicFrameLocks noChangeAspect="1"/>
          </p:cNvGraphicFramePr>
          <p:nvPr userDrawn="1"/>
        </p:nvGraphicFramePr>
        <p:xfrm>
          <a:off x="8534400" y="152400"/>
          <a:ext cx="1219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3" imgW="787680" imgH="984960" progId="CorelDRAW.Graphic.10">
                  <p:embed/>
                </p:oleObj>
              </mc:Choice>
              <mc:Fallback>
                <p:oleObj r:id="rId3" imgW="787680" imgH="9849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152400"/>
                        <a:ext cx="1219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1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36725"/>
            <a:ext cx="84201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662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4451760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0"/>
            <a:ext cx="9902825" cy="6850063"/>
            <a:chOff x="0" y="0"/>
            <a:chExt cx="5758" cy="4315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/>
              </a:p>
            </p:txBody>
          </p:sp>
        </p:grpSp>
        <p:sp>
          <p:nvSpPr>
            <p:cNvPr id="6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/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" name="Object 16"/>
          <p:cNvGraphicFramePr>
            <a:graphicFrameLocks noChangeAspect="1"/>
          </p:cNvGraphicFramePr>
          <p:nvPr userDrawn="1"/>
        </p:nvGraphicFramePr>
        <p:xfrm>
          <a:off x="8915400" y="0"/>
          <a:ext cx="990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CorelDRAW" r:id="rId3" imgW="787680" imgH="984960" progId="CorelDRAW.Graphic.12">
                  <p:embed/>
                </p:oleObj>
              </mc:Choice>
              <mc:Fallback>
                <p:oleObj name="CorelDRAW" r:id="rId3" imgW="787680" imgH="984960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5400" y="0"/>
                        <a:ext cx="990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 txBox="1">
            <a:spLocks noChangeArrowheads="1"/>
          </p:cNvSpPr>
          <p:nvPr userDrawn="1"/>
        </p:nvSpPr>
        <p:spPr bwMode="auto">
          <a:xfrm>
            <a:off x="8915400" y="638175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fld id="{8DFA5895-1808-488B-A01D-8B2FA9F807AD}" type="slidenum">
              <a:rPr lang="en-US" sz="14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pPr algn="ctr" eaLnBrk="1" hangingPunct="1"/>
              <a:t>‹#›</a:t>
            </a:fld>
            <a:r>
              <a:rPr lang="en-US" sz="14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</a:t>
            </a:r>
          </a:p>
        </p:txBody>
      </p:sp>
      <p:sp>
        <p:nvSpPr>
          <p:cNvPr id="15" name="Rectangle 14"/>
          <p:cNvSpPr txBox="1">
            <a:spLocks noChangeArrowheads="1"/>
          </p:cNvSpPr>
          <p:nvPr userDrawn="1"/>
        </p:nvSpPr>
        <p:spPr bwMode="auto">
          <a:xfrm>
            <a:off x="0" y="6381750"/>
            <a:ext cx="4387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12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IST-Dispensing Justice without Fear or Favour!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5970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transition spd="med">
    <p:wedg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228600"/>
            <a:ext cx="8153400" cy="762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b="0" dirty="0" smtClean="0">
                <a:solidFill>
                  <a:srgbClr val="CCECFF"/>
                </a:solidFill>
                <a:latin typeface="Garamond" pitchFamily="18" charset="0"/>
              </a:rPr>
              <a:t/>
            </a:r>
            <a:br>
              <a:rPr lang="en-US" sz="4800" b="0" dirty="0" smtClean="0">
                <a:solidFill>
                  <a:srgbClr val="CCECFF"/>
                </a:solidFill>
                <a:latin typeface="Garamond" pitchFamily="18" charset="0"/>
              </a:rPr>
            </a:br>
            <a:endParaRPr lang="en-US" sz="4800" b="0" dirty="0" smtClean="0">
              <a:solidFill>
                <a:srgbClr val="CCECFF"/>
              </a:solidFill>
              <a:latin typeface="Garamond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57200" y="533400"/>
            <a:ext cx="9144000" cy="5638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700" dirty="0" smtClean="0">
              <a:solidFill>
                <a:srgbClr val="00FF00"/>
              </a:solidFill>
              <a:latin typeface="Windsor BT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3600" b="1" dirty="0" smtClean="0">
              <a:solidFill>
                <a:srgbClr val="CCECFF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 smtClean="0">
                <a:solidFill>
                  <a:srgbClr val="00FF00"/>
                </a:solidFill>
                <a:latin typeface="Garamond" pitchFamily="18" charset="0"/>
              </a:rPr>
              <a:t>UPDATE ON THE ACTIVITIES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3600" b="1" dirty="0" smtClean="0">
              <a:solidFill>
                <a:srgbClr val="00FF00"/>
              </a:solidFill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 smtClean="0">
                <a:solidFill>
                  <a:srgbClr val="00FF00"/>
                </a:solidFill>
                <a:effectLst/>
                <a:latin typeface="Garamond" pitchFamily="18" charset="0"/>
              </a:rPr>
              <a:t>OF </a:t>
            </a:r>
            <a:endParaRPr lang="en-US" altLang="en-US" sz="2800" b="1" dirty="0" smtClean="0">
              <a:solidFill>
                <a:srgbClr val="00FF00"/>
              </a:solidFill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b="1" dirty="0" smtClean="0">
              <a:solidFill>
                <a:srgbClr val="00FF00"/>
              </a:solidFill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4800" b="1" dirty="0" smtClean="0">
                <a:solidFill>
                  <a:srgbClr val="00FF00"/>
                </a:solidFill>
                <a:effectLst/>
                <a:latin typeface="Monotype Corsiva" pitchFamily="66" charset="0"/>
                <a:ea typeface="MS UI Gothic" pitchFamily="34" charset="-128"/>
              </a:rPr>
              <a:t>Investments &amp; Securities Tribunal</a:t>
            </a:r>
            <a:r>
              <a:rPr lang="en-US" altLang="en-US" b="1" dirty="0" smtClean="0">
                <a:solidFill>
                  <a:srgbClr val="00FF00"/>
                </a:solidFill>
                <a:effectLst/>
                <a:latin typeface="Garamond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800" b="1" i="1" dirty="0" smtClean="0">
              <a:solidFill>
                <a:srgbClr val="CCECFF"/>
              </a:solidFill>
              <a:latin typeface="Georgi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800" b="1" i="1" dirty="0" smtClean="0">
                <a:solidFill>
                  <a:srgbClr val="CCECFF"/>
                </a:solidFill>
                <a:latin typeface="Georgia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800" b="1" i="1" dirty="0" smtClean="0">
                <a:solidFill>
                  <a:srgbClr val="CCECFF"/>
                </a:solidFill>
                <a:latin typeface="Georgia" pitchFamily="18" charset="0"/>
              </a:rPr>
              <a:t>PRESENTED AT THE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b="1" dirty="0" smtClean="0">
              <a:solidFill>
                <a:srgbClr val="CCECFF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Garamond" pitchFamily="18" charset="0"/>
              </a:rPr>
              <a:t>CAPITAL MARKET COMMITTEE  MEETING</a:t>
            </a:r>
            <a:r>
              <a:rPr lang="en-US" altLang="en-US" sz="2800" b="1" dirty="0" smtClean="0">
                <a:solidFill>
                  <a:srgbClr val="CCECFF"/>
                </a:solidFill>
                <a:latin typeface="Garamond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800" b="1" dirty="0" smtClean="0">
                <a:solidFill>
                  <a:srgbClr val="CCECFF"/>
                </a:solidFill>
                <a:latin typeface="Garamond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800" b="1" dirty="0" smtClean="0">
              <a:solidFill>
                <a:srgbClr val="CCECFF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800" b="1" dirty="0" smtClean="0">
              <a:solidFill>
                <a:srgbClr val="CCECFF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800" b="1" dirty="0" smtClean="0">
              <a:solidFill>
                <a:srgbClr val="CCECFF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200" b="1" dirty="0" smtClean="0">
                <a:solidFill>
                  <a:srgbClr val="00FF00"/>
                </a:solidFill>
                <a:latin typeface="Garamond" pitchFamily="18" charset="0"/>
              </a:rPr>
              <a:t>								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200" b="1" dirty="0" smtClean="0">
              <a:solidFill>
                <a:srgbClr val="00FF00"/>
              </a:solidFill>
              <a:latin typeface="Garamond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1200" b="1" dirty="0" smtClean="0">
                <a:solidFill>
                  <a:srgbClr val="00FF00"/>
                </a:solidFill>
                <a:latin typeface="Garamond" pitchFamily="18" charset="0"/>
              </a:rPr>
              <a:t>                                                                                                                              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en-US" sz="1200" b="1" dirty="0" smtClean="0">
              <a:solidFill>
                <a:srgbClr val="00FF00"/>
              </a:solidFill>
              <a:latin typeface="Garamond" pitchFamily="18" charset="0"/>
            </a:endParaRPr>
          </a:p>
        </p:txBody>
      </p:sp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304800" y="6400800"/>
            <a:ext cx="411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14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IST-Dispensing Justice without Fear or Favour  </a:t>
            </a:r>
          </a:p>
        </p:txBody>
      </p:sp>
      <p:sp>
        <p:nvSpPr>
          <p:cNvPr id="5" name="Rectangle 4"/>
          <p:cNvSpPr/>
          <p:nvPr/>
        </p:nvSpPr>
        <p:spPr>
          <a:xfrm>
            <a:off x="7889875" y="6488113"/>
            <a:ext cx="1916113" cy="369887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en-US" altLang="en-US" sz="18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November 9, 2017</a:t>
            </a:r>
            <a:endParaRPr lang="en-GB" altLang="en-US" dirty="0" smtClean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3000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3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3000"/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3000"/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3000"/>
                                        <p:tgtEl>
                                          <p:spTgt spid="20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33400" y="228600"/>
            <a:ext cx="89154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Introduction</a:t>
            </a:r>
            <a:endParaRPr lang="en-US" dirty="0" smtClean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457200"/>
            <a:ext cx="9066212" cy="6019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None/>
              <a:defRPr/>
            </a:pPr>
            <a:r>
              <a:rPr lang="en-GB" sz="1400" b="1" dirty="0" smtClean="0">
                <a:solidFill>
                  <a:srgbClr val="00FF00"/>
                </a:solidFill>
                <a:latin typeface="Tahoma" pitchFamily="34" charset="0"/>
              </a:rPr>
              <a:t>   </a:t>
            </a:r>
            <a:r>
              <a:rPr lang="en-GB" sz="2600" b="1" dirty="0" smtClean="0">
                <a:solidFill>
                  <a:srgbClr val="00FF00"/>
                </a:solidFill>
                <a:latin typeface="Bookman Old Style" pitchFamily="18" charset="0"/>
              </a:rPr>
              <a:t> </a:t>
            </a:r>
            <a:r>
              <a:rPr lang="en-GB" sz="2800" b="1" dirty="0" smtClean="0">
                <a:solidFill>
                  <a:srgbClr val="00FF00"/>
                </a:solidFill>
                <a:latin typeface="Bookman Old Style" pitchFamily="18" charset="0"/>
              </a:rPr>
              <a:t> </a:t>
            </a:r>
            <a:r>
              <a:rPr lang="en-GB" sz="1400" b="1" dirty="0" smtClean="0">
                <a:latin typeface="Bookman Old Style" pitchFamily="18" charset="0"/>
              </a:rPr>
              <a:t>Establishment: IST was established pursuant to the Investments &amp; Securities Act (ISA)  2007</a:t>
            </a:r>
          </a:p>
          <a:p>
            <a:pPr eaLnBrk="1" hangingPunct="1">
              <a:lnSpc>
                <a:spcPct val="85000"/>
              </a:lnSpc>
              <a:buFont typeface="Wingdings" panose="05000000000000000000" pitchFamily="2" charset="2"/>
              <a:buNone/>
              <a:defRPr/>
            </a:pPr>
            <a:endParaRPr lang="en-GB" sz="4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 algn="just" eaLnBrk="1" hangingPunct="1">
              <a:lnSpc>
                <a:spcPct val="85000"/>
              </a:lnSpc>
              <a:defRPr/>
            </a:pPr>
            <a:r>
              <a:rPr lang="en-GB" sz="1600" dirty="0" smtClean="0">
                <a:latin typeface="Bookman Old Style" pitchFamily="18" charset="0"/>
              </a:rPr>
              <a:t>To Determine capital market disputes brought before it within 90 days;</a:t>
            </a:r>
            <a:endParaRPr lang="en-US" sz="1600" dirty="0" smtClean="0">
              <a:latin typeface="Bookman Old Style" pitchFamily="18" charset="0"/>
            </a:endParaRPr>
          </a:p>
          <a:p>
            <a:pPr algn="just" eaLnBrk="1" hangingPunct="1">
              <a:lnSpc>
                <a:spcPct val="130000"/>
              </a:lnSpc>
              <a:defRPr/>
            </a:pPr>
            <a:r>
              <a:rPr lang="en-US" sz="1600" dirty="0" smtClean="0">
                <a:latin typeface="Bookman Old Style" pitchFamily="18" charset="0"/>
              </a:rPr>
              <a:t>To interpret any laws, rules or regulation as may be applicable;</a:t>
            </a:r>
          </a:p>
          <a:p>
            <a:pPr algn="just" eaLnBrk="1" hangingPunct="1">
              <a:lnSpc>
                <a:spcPct val="130000"/>
              </a:lnSpc>
              <a:defRPr/>
            </a:pPr>
            <a:r>
              <a:rPr lang="en-US" sz="1600" dirty="0" smtClean="0">
                <a:latin typeface="Bookman Old Style" pitchFamily="18" charset="0"/>
              </a:rPr>
              <a:t>To Evolve a transparent and secured financial sector that is responsive to the rule of law.</a:t>
            </a:r>
            <a:r>
              <a:rPr lang="en-US" sz="1600" dirty="0" smtClean="0">
                <a:solidFill>
                  <a:srgbClr val="00FF00"/>
                </a:solidFill>
                <a:latin typeface="Bookman Old Style" pitchFamily="18" charset="0"/>
              </a:rPr>
              <a:t> </a:t>
            </a:r>
          </a:p>
          <a:p>
            <a:pPr>
              <a:buClrTx/>
              <a:defRPr/>
            </a:pPr>
            <a:r>
              <a:rPr lang="en-US" sz="1600" b="1" i="1" dirty="0" smtClean="0">
                <a:solidFill>
                  <a:srgbClr val="00FF00"/>
                </a:solidFill>
                <a:latin typeface="Bookman Old Style" pitchFamily="18" charset="0"/>
              </a:rPr>
              <a:t>MISSION</a:t>
            </a:r>
            <a:r>
              <a:rPr lang="en-US" sz="16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1600" dirty="0" smtClean="0">
                <a:solidFill>
                  <a:srgbClr val="C2F0FF"/>
                </a:solidFill>
                <a:latin typeface="Bookman Old Style" pitchFamily="18" charset="0"/>
              </a:rPr>
              <a:t>“</a:t>
            </a:r>
            <a:r>
              <a:rPr lang="en-US" sz="1600" i="1" dirty="0" smtClean="0">
                <a:latin typeface="Bookman Old Style" pitchFamily="18" charset="0"/>
              </a:rPr>
              <a:t>To </a:t>
            </a:r>
            <a:r>
              <a:rPr lang="en-US" sz="1600" i="1" dirty="0">
                <a:latin typeface="Bookman Old Style" pitchFamily="18" charset="0"/>
              </a:rPr>
              <a:t>provide efficient resolution of Capital Market disputes with fairness, </a:t>
            </a:r>
            <a:r>
              <a:rPr lang="en-US" sz="1600" i="1" dirty="0" smtClean="0">
                <a:latin typeface="Bookman Old Style" pitchFamily="18" charset="0"/>
              </a:rPr>
              <a:t> </a:t>
            </a:r>
          </a:p>
          <a:p>
            <a:pPr marL="0" indent="0">
              <a:buClrTx/>
              <a:buFont typeface="Wingdings" panose="05000000000000000000" pitchFamily="2" charset="2"/>
              <a:buNone/>
              <a:defRPr/>
            </a:pPr>
            <a:r>
              <a:rPr lang="en-US" sz="1600" i="1" dirty="0">
                <a:latin typeface="Bookman Old Style" pitchFamily="18" charset="0"/>
              </a:rPr>
              <a:t> </a:t>
            </a:r>
            <a:r>
              <a:rPr lang="en-US" sz="1600" i="1" dirty="0" smtClean="0">
                <a:latin typeface="Bookman Old Style" pitchFamily="18" charset="0"/>
              </a:rPr>
              <a:t>                     flexibility </a:t>
            </a:r>
            <a:r>
              <a:rPr lang="en-US" sz="1600" i="1" dirty="0">
                <a:latin typeface="Bookman Old Style" pitchFamily="18" charset="0"/>
              </a:rPr>
              <a:t>and transparency</a:t>
            </a:r>
            <a:r>
              <a:rPr lang="en-US" sz="1600" dirty="0">
                <a:latin typeface="Bookman Old Style" pitchFamily="18" charset="0"/>
              </a:rPr>
              <a:t>”</a:t>
            </a:r>
          </a:p>
          <a:p>
            <a:pPr>
              <a:buClrTx/>
              <a:buFont typeface="Arial" charset="0"/>
              <a:buNone/>
              <a:defRPr/>
            </a:pPr>
            <a:endParaRPr lang="en-US" sz="700" b="1" dirty="0">
              <a:solidFill>
                <a:srgbClr val="00FF00"/>
              </a:solidFill>
              <a:latin typeface="Bookman Old Style" pitchFamily="18" charset="0"/>
            </a:endParaRPr>
          </a:p>
          <a:p>
            <a:pPr algn="just" eaLnBrk="1" hangingPunct="1">
              <a:lnSpc>
                <a:spcPct val="95000"/>
              </a:lnSpc>
              <a:defRPr/>
            </a:pPr>
            <a:r>
              <a:rPr lang="en-US" sz="1600" b="1" i="1" dirty="0" smtClean="0">
                <a:solidFill>
                  <a:srgbClr val="00FF00"/>
                </a:solidFill>
                <a:latin typeface="Bookman Old Style" pitchFamily="18" charset="0"/>
              </a:rPr>
              <a:t>VISION</a:t>
            </a:r>
            <a:r>
              <a:rPr lang="en-US" sz="16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1600" dirty="0" smtClean="0">
                <a:latin typeface="Bookman Old Style" pitchFamily="18" charset="0"/>
              </a:rPr>
              <a:t>“</a:t>
            </a:r>
            <a:r>
              <a:rPr lang="en-US" sz="1600" i="1" dirty="0" smtClean="0">
                <a:latin typeface="Bookman Old Style" pitchFamily="18" charset="0"/>
              </a:rPr>
              <a:t>To </a:t>
            </a:r>
            <a:r>
              <a:rPr lang="en-US" sz="1600" i="1" dirty="0">
                <a:latin typeface="Bookman Old Style" pitchFamily="18" charset="0"/>
              </a:rPr>
              <a:t>be a world class Capital Market Tribunal that is fair and transparent</a:t>
            </a:r>
            <a:r>
              <a:rPr lang="en-US" sz="1600" i="1" dirty="0" smtClean="0">
                <a:latin typeface="Bookman Old Style" pitchFamily="18" charset="0"/>
              </a:rPr>
              <a:t>,</a:t>
            </a:r>
          </a:p>
          <a:p>
            <a:pPr marL="0" indent="0" algn="just" eaLnBrk="1" hangingPunct="1">
              <a:lnSpc>
                <a:spcPct val="95000"/>
              </a:lnSpc>
              <a:buFont typeface="Wingdings" panose="05000000000000000000" pitchFamily="2" charset="2"/>
              <a:buNone/>
              <a:defRPr/>
            </a:pPr>
            <a:r>
              <a:rPr lang="en-US" sz="1600" i="1" dirty="0">
                <a:latin typeface="Bookman Old Style" pitchFamily="18" charset="0"/>
              </a:rPr>
              <a:t> </a:t>
            </a:r>
            <a:r>
              <a:rPr lang="en-US" sz="1600" i="1" dirty="0" smtClean="0">
                <a:latin typeface="Bookman Old Style" pitchFamily="18" charset="0"/>
              </a:rPr>
              <a:t>                    </a:t>
            </a:r>
            <a:r>
              <a:rPr lang="en-US" sz="1600" i="1" dirty="0">
                <a:latin typeface="Bookman Old Style" pitchFamily="18" charset="0"/>
              </a:rPr>
              <a:t>dispensing justice without fear or </a:t>
            </a:r>
            <a:r>
              <a:rPr lang="en-US" sz="1600" i="1" dirty="0" err="1">
                <a:latin typeface="Bookman Old Style" pitchFamily="18" charset="0"/>
              </a:rPr>
              <a:t>favour</a:t>
            </a:r>
            <a:r>
              <a:rPr lang="en-US" sz="1600" i="1" dirty="0">
                <a:latin typeface="Bookman Old Style" pitchFamily="18" charset="0"/>
              </a:rPr>
              <a:t>”</a:t>
            </a:r>
          </a:p>
          <a:p>
            <a:pPr algn="just" eaLnBrk="1" hangingPunct="1">
              <a:lnSpc>
                <a:spcPct val="130000"/>
              </a:lnSpc>
              <a:defRPr/>
            </a:pPr>
            <a:r>
              <a:rPr lang="en-US" sz="2400" b="1" dirty="0" smtClean="0">
                <a:solidFill>
                  <a:srgbClr val="00FF00"/>
                </a:solidFill>
                <a:latin typeface="Bookman Old Style" pitchFamily="18" charset="0"/>
              </a:rPr>
              <a:t>Activities 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>
                <a:solidFill>
                  <a:srgbClr val="00FF00"/>
                </a:solidFill>
                <a:effectLst/>
                <a:latin typeface="Bookman Old Style" pitchFamily="18" charset="0"/>
              </a:rPr>
              <a:t>I</a:t>
            </a:r>
            <a:r>
              <a:rPr lang="en-US" altLang="en-US" sz="1400" b="1" dirty="0">
                <a:solidFill>
                  <a:srgbClr val="00FF00"/>
                </a:solidFill>
                <a:effectLst/>
                <a:latin typeface="Bookman Old Style" pitchFamily="18" charset="0"/>
              </a:rPr>
              <a:t>nauguration:</a:t>
            </a:r>
            <a:r>
              <a:rPr lang="en-US" altLang="en-US" sz="1400" b="1" dirty="0">
                <a:effectLst/>
                <a:latin typeface="Bookman Old Style" pitchFamily="18" charset="0"/>
              </a:rPr>
              <a:t> </a:t>
            </a:r>
          </a:p>
          <a:p>
            <a:pPr marL="400050" lvl="1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The new Tribunal members were appointed on the 1</a:t>
            </a:r>
            <a:r>
              <a:rPr lang="en-US" altLang="en-US" sz="1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of August 2017 and inaugurated on the 19</a:t>
            </a:r>
            <a:r>
              <a:rPr lang="en-US" altLang="en-US" sz="1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th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September, 2017 by the Hon. Minister of Finance, </a:t>
            </a:r>
            <a:r>
              <a:rPr lang="en-US" alt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Mrs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alt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Kemi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</a:t>
            </a:r>
            <a:r>
              <a:rPr lang="en-US" alt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Adeosun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00050" lvl="1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600" b="1" dirty="0">
              <a:effectLst/>
              <a:latin typeface="Bookman Old Style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altLang="en-US" sz="1400" b="1" dirty="0">
                <a:solidFill>
                  <a:srgbClr val="00FF00"/>
                </a:solidFill>
                <a:effectLst/>
                <a:latin typeface="Bookman Old Style" pitchFamily="18" charset="0"/>
              </a:rPr>
              <a:t>Public Enlightenment:</a:t>
            </a:r>
          </a:p>
          <a:p>
            <a:pPr marL="400050" lvl="1" indent="0" algn="just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As a form of investors’ reawakening, the Tribunal commenced intensive public enlightenment campaign through  electronic and print media to re-launch  her operations to the investing  public </a:t>
            </a:r>
            <a:r>
              <a:rPr lang="en-US" alt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eg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publishing of its cause lists in may print media, electronic coverage of inaugural  Tribunal sittings in Abuja, Lagos, Enugu and Kano  </a:t>
            </a:r>
            <a:r>
              <a:rPr lang="en-US" alt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etc</a:t>
            </a:r>
            <a:r>
              <a:rPr lang="en-US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</a:t>
            </a:r>
          </a:p>
          <a:p>
            <a:pPr algn="just" eaLnBrk="1" hangingPunct="1">
              <a:lnSpc>
                <a:spcPct val="130000"/>
              </a:lnSpc>
              <a:defRPr/>
            </a:pPr>
            <a:endParaRPr lang="en-US" sz="2800" b="1" dirty="0" smtClean="0">
              <a:solidFill>
                <a:srgbClr val="C2F0FF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4800" y="125413"/>
            <a:ext cx="8915400" cy="4079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1600" dirty="0" smtClean="0">
                <a:solidFill>
                  <a:srgbClr val="00FF00"/>
                </a:solidFill>
                <a:effectLst/>
                <a:latin typeface="Bookman Old Style"/>
                <a:ea typeface="Times New Roman"/>
              </a:rPr>
              <a:t>Adjudicatory  Activities</a:t>
            </a:r>
            <a:r>
              <a:rPr lang="en-US" sz="1800" dirty="0" smtClean="0">
                <a:solidFill>
                  <a:srgbClr val="00FF00"/>
                </a:solidFill>
                <a:latin typeface="Stencil" pitchFamily="82" charset="0"/>
              </a:rPr>
              <a:t> </a:t>
            </a:r>
            <a:endParaRPr lang="en-US" sz="4000" dirty="0" smtClean="0">
              <a:solidFill>
                <a:srgbClr val="00FF00"/>
              </a:solidFill>
              <a:latin typeface="Stencil" pitchFamily="82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381000"/>
            <a:ext cx="9220200" cy="6172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GB" sz="1200" dirty="0" smtClean="0">
                <a:latin typeface="Garamond" pitchFamily="18" charset="0"/>
              </a:rPr>
              <a:t> </a:t>
            </a:r>
            <a:r>
              <a:rPr lang="en-US" sz="1200" dirty="0" smtClean="0">
                <a:latin typeface="Tahoma" pitchFamily="34" charset="0"/>
              </a:rPr>
              <a:t> </a:t>
            </a:r>
            <a:r>
              <a:rPr lang="en-US" sz="1200" dirty="0" smtClean="0">
                <a:latin typeface="Bookman Old Style" pitchFamily="18" charset="0"/>
              </a:rPr>
              <a:t>The  </a:t>
            </a:r>
            <a:r>
              <a:rPr lang="en-US" sz="1200" smtClean="0">
                <a:latin typeface="Bookman Old Style" pitchFamily="18" charset="0"/>
              </a:rPr>
              <a:t>Tribunal </a:t>
            </a:r>
            <a:r>
              <a:rPr lang="en-US" sz="1200">
                <a:latin typeface="Bookman Old Style" pitchFamily="18" charset="0"/>
              </a:rPr>
              <a:t> </a:t>
            </a:r>
            <a:r>
              <a:rPr lang="en-US" sz="1200" smtClean="0">
                <a:latin typeface="Bookman Old Style" pitchFamily="18" charset="0"/>
              </a:rPr>
              <a:t>commenced  </a:t>
            </a:r>
            <a:r>
              <a:rPr lang="en-US" sz="1200" dirty="0" smtClean="0">
                <a:latin typeface="Bookman Old Style" pitchFamily="18" charset="0"/>
              </a:rPr>
              <a:t>its  inaugural  sitting  in the following location as  follows:</a:t>
            </a:r>
          </a:p>
          <a:p>
            <a:pPr marL="533400" indent="-533400"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200" dirty="0" smtClean="0">
                <a:latin typeface="Bookman Old Style" pitchFamily="18" charset="0"/>
              </a:rPr>
              <a:t>  </a:t>
            </a:r>
          </a:p>
          <a:p>
            <a:pPr marL="533400" indent="-533400"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200" b="1" dirty="0" smtClean="0">
                <a:latin typeface="Tahoma" pitchFamily="34" charset="0"/>
              </a:rPr>
              <a:t>  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200" dirty="0" smtClean="0">
              <a:latin typeface="Tahoma" pitchFamily="34" charset="0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200" dirty="0" smtClean="0">
                <a:latin typeface="Tahoma" pitchFamily="34" charset="0"/>
              </a:rPr>
              <a:t>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7900" y="914400"/>
          <a:ext cx="7162800" cy="1371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09125"/>
                <a:gridCol w="3866075"/>
                <a:gridCol w="2387600"/>
              </a:tblGrid>
              <a:tr h="365636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S/N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LOCATION</a:t>
                      </a:r>
                      <a:r>
                        <a:rPr lang="en-US" sz="900" baseline="0" dirty="0" smtClean="0"/>
                        <a:t> 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 DATE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</a:tr>
              <a:tr h="22856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1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HEAD OFFICE ABUJA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9-10 OCT. 2017</a:t>
                      </a:r>
                    </a:p>
                  </a:txBody>
                  <a:tcPr marT="45704" marB="45704"/>
                </a:tc>
              </a:tr>
              <a:tr h="289642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2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LAGO  S ZONAL OFFICE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12-13 OCT,2017</a:t>
                      </a:r>
                    </a:p>
                  </a:txBody>
                  <a:tcPr marT="45704" marB="45704"/>
                </a:tc>
              </a:tr>
              <a:tr h="25918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3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ENUGU  ZONAL OFFICE 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17 OCT, 2017</a:t>
                      </a:r>
                    </a:p>
                  </a:txBody>
                  <a:tcPr marT="45704" marB="45704"/>
                </a:tc>
              </a:tr>
              <a:tr h="228568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4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KANO</a:t>
                      </a:r>
                      <a:r>
                        <a:rPr lang="en-US" sz="900" b="1" baseline="0" dirty="0" smtClean="0">
                          <a:solidFill>
                            <a:srgbClr val="00FF00"/>
                          </a:solidFill>
                        </a:rPr>
                        <a:t> ZONAL OFFICE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00FF00"/>
                          </a:solidFill>
                        </a:rPr>
                        <a:t>19 OCT , 2017</a:t>
                      </a:r>
                      <a:endParaRPr lang="en-US" sz="900" b="1" dirty="0">
                        <a:solidFill>
                          <a:srgbClr val="00FF00"/>
                        </a:solidFill>
                      </a:endParaRPr>
                    </a:p>
                  </a:txBody>
                  <a:tcPr marT="45704" marB="45704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92100" y="2438400"/>
            <a:ext cx="8534400" cy="609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just"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altLang="en-US" sz="105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en-US" altLang="en-US" sz="110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en-US" altLang="en-US" sz="1400" dirty="0">
                <a:solidFill>
                  <a:srgbClr val="FFFFFF"/>
                </a:solidFill>
                <a:latin typeface="Century Gothic" pitchFamily="34" charset="0"/>
              </a:rPr>
              <a:t>The Tribunal has over  </a:t>
            </a:r>
            <a:r>
              <a:rPr lang="en-US" altLang="en-US" sz="1400" dirty="0">
                <a:solidFill>
                  <a:srgbClr val="FFFFFF"/>
                </a:solidFill>
                <a:latin typeface="Century Gothic" pitchFamily="34" charset="0"/>
              </a:rPr>
              <a:t>53 </a:t>
            </a:r>
            <a:r>
              <a:rPr lang="en-US" altLang="en-US" sz="1400" dirty="0">
                <a:solidFill>
                  <a:srgbClr val="FFFFFF"/>
                </a:solidFill>
                <a:latin typeface="Century Gothic" pitchFamily="34" charset="0"/>
              </a:rPr>
              <a:t>cases including originating Applications, Appeals and about 150  Motions worth over  N60.3    billion   pending  while  some  cases to be resolved through its  ADR  window are  also pending; ( see case summary table)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92200" y="3352800"/>
          <a:ext cx="6934200" cy="2244725"/>
        </p:xfrm>
        <a:graphic>
          <a:graphicData uri="http://schemas.openxmlformats.org/drawingml/2006/table">
            <a:tbl>
              <a:tblPr/>
              <a:tblGrid>
                <a:gridCol w="685800"/>
                <a:gridCol w="4038600"/>
                <a:gridCol w="2209800"/>
              </a:tblGrid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badi MT Condensed Light" pitchFamily="34" charset="0"/>
                        </a:rPr>
                        <a:t>S/N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badi MT Condensed Light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badi MT Condensed Light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badi MT Condensed Light" pitchFamily="34" charset="0"/>
                        </a:rPr>
                        <a:t>Number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Cases Filed in 2017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Cases  Filed in previous years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48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Notice of Appeal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Originating Applications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46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 No of Cases  Disposed  off in  2017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No of pending Rulings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 Total no of cases pending  as   at  8/11/17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53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Cases Filed in 2017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badi MT Condensed Light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81000" y="5792788"/>
            <a:ext cx="8382000" cy="10652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r>
              <a:rPr lang="en-GB" sz="1600" kern="0" dirty="0">
                <a:solidFill>
                  <a:srgbClr val="FFFFFF"/>
                </a:solidFill>
                <a:latin typeface="Bookman Old Style"/>
                <a:ea typeface="Times New Roman"/>
                <a:cs typeface="Times New Roman"/>
              </a:rPr>
              <a:t>Consistent participation in the Capital Market Committee Meetings;</a:t>
            </a:r>
          </a:p>
          <a:p>
            <a:pPr algn="just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endParaRPr lang="en-GB" sz="100" kern="0" dirty="0">
              <a:solidFill>
                <a:srgbClr val="FFFFFF"/>
              </a:solidFill>
              <a:latin typeface="Bookman Old Style"/>
              <a:ea typeface="Times New Roman"/>
              <a:cs typeface="Times New Roman"/>
            </a:endParaRPr>
          </a:p>
          <a:p>
            <a:pPr algn="just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endParaRPr lang="en-GB" sz="1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/>
              <a:ea typeface="Times New Roman"/>
              <a:cs typeface="Times New Roman"/>
            </a:endParaRPr>
          </a:p>
          <a:p>
            <a:pPr algn="just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endParaRPr lang="en-GB" sz="800" kern="0" dirty="0">
              <a:solidFill>
                <a:srgbClr val="FFFFFF"/>
              </a:solidFill>
              <a:latin typeface="Bookman Old Style"/>
              <a:ea typeface="Times New Roman"/>
              <a:cs typeface="Times New Roman"/>
            </a:endParaRPr>
          </a:p>
          <a:p>
            <a:pPr marL="342900" indent="-342900" algn="just"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r>
              <a:rPr lang="en-GB" sz="1600" kern="0" dirty="0">
                <a:solidFill>
                  <a:srgbClr val="FFFFFF"/>
                </a:solidFill>
                <a:latin typeface="Bookman Old Style"/>
                <a:ea typeface="Times New Roman"/>
                <a:cs typeface="Times New Roman"/>
              </a:rPr>
              <a:t>Shared ideas on policies that can stimulate, deepen and strengthen the capital market;</a:t>
            </a:r>
            <a:endParaRPr lang="en-US" sz="20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0" y="152400"/>
            <a:ext cx="8915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2400" smtClean="0">
                <a:solidFill>
                  <a:srgbClr val="00FF00"/>
                </a:solidFill>
                <a:effectLst/>
                <a:latin typeface="Arial" panose="020B0604020202020204" pitchFamily="34" charset="0"/>
              </a:rPr>
              <a:t>Challenges</a:t>
            </a:r>
            <a:r>
              <a:rPr lang="en-US" altLang="en-US" sz="2800" smtClean="0">
                <a:solidFill>
                  <a:srgbClr val="00FF00"/>
                </a:solidFill>
                <a:effectLst/>
                <a:latin typeface="Arial" panose="020B0604020202020204" pitchFamily="34" charset="0"/>
              </a:rPr>
              <a:t> </a:t>
            </a:r>
            <a:endParaRPr lang="en-US" altLang="en-US" sz="3200" smtClean="0">
              <a:solidFill>
                <a:srgbClr val="00FF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28600" y="762000"/>
            <a:ext cx="9372600" cy="5562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00FF00"/>
                </a:solidFill>
                <a:effectLst/>
                <a:latin typeface="Bookman Old Style" pitchFamily="18" charset="0"/>
              </a:rPr>
              <a:t>Lack of Enforcement Powers: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Bookman Old Style" pitchFamily="18" charset="0"/>
              </a:rPr>
              <a:t>	</a:t>
            </a:r>
            <a:r>
              <a:rPr lang="en-US" sz="1600" dirty="0" smtClean="0">
                <a:effectLst/>
                <a:latin typeface="Bookman Old Style" pitchFamily="18" charset="0"/>
              </a:rPr>
              <a:t>The Tribunal by virtue of ISA 2007 has no enforcement powers  and   enforcement of its judgment lies with the Federal High Court . This  hampers investors confidence on the Tribunal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00" i="1" dirty="0" smtClean="0">
              <a:effectLst/>
              <a:latin typeface="Bookman Old Style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1800" b="1" dirty="0" smtClean="0">
                <a:effectLst/>
                <a:latin typeface="Bookman Old Style" pitchFamily="18" charset="0"/>
              </a:rPr>
              <a:t> </a:t>
            </a:r>
            <a:r>
              <a:rPr lang="en-US" sz="1800" b="1" dirty="0" smtClean="0">
                <a:solidFill>
                  <a:srgbClr val="00FF00"/>
                </a:solidFill>
                <a:effectLst/>
                <a:latin typeface="Bookman Old Style" pitchFamily="18" charset="0"/>
              </a:rPr>
              <a:t>Inadequate Office Space</a:t>
            </a:r>
            <a:r>
              <a:rPr lang="en-US" sz="1800" b="1" dirty="0">
                <a:solidFill>
                  <a:srgbClr val="00FF00"/>
                </a:solidFill>
                <a:effectLst/>
                <a:latin typeface="Bookman Old Style" pitchFamily="18" charset="0"/>
              </a:rPr>
              <a:t>:</a:t>
            </a:r>
            <a:endParaRPr lang="en-US" sz="1800" b="1" dirty="0" smtClean="0">
              <a:solidFill>
                <a:srgbClr val="00FF00"/>
              </a:solidFill>
              <a:effectLst/>
              <a:latin typeface="Bookman Old Style" pitchFamily="18" charset="0"/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800" b="1" dirty="0">
                <a:effectLst/>
                <a:latin typeface="Bookman Old Style" pitchFamily="18" charset="0"/>
              </a:rPr>
              <a:t>  </a:t>
            </a:r>
            <a:r>
              <a:rPr lang="en-US" sz="1800" b="1" dirty="0" smtClean="0">
                <a:effectLst/>
                <a:latin typeface="Bookman Old Style" pitchFamily="18" charset="0"/>
              </a:rPr>
              <a:t>   </a:t>
            </a:r>
            <a:r>
              <a:rPr lang="en-US" sz="1800" dirty="0" smtClean="0">
                <a:effectLst/>
                <a:latin typeface="Bookman Old Style" pitchFamily="18" charset="0"/>
              </a:rPr>
              <a:t>T</a:t>
            </a:r>
            <a:r>
              <a:rPr lang="en-US" sz="1600" dirty="0" smtClean="0">
                <a:effectLst/>
                <a:latin typeface="Bookman Old Style" pitchFamily="18" charset="0"/>
              </a:rPr>
              <a:t>he  Head office lacks space for befitting Courtroom  and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>
                <a:effectLst/>
                <a:latin typeface="Bookman Old Style" pitchFamily="18" charset="0"/>
              </a:rPr>
              <a:t> </a:t>
            </a:r>
            <a:r>
              <a:rPr lang="en-US" sz="1600" dirty="0" smtClean="0">
                <a:effectLst/>
                <a:latin typeface="Bookman Old Style" pitchFamily="18" charset="0"/>
              </a:rPr>
              <a:t>     offices for staff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00" b="1" dirty="0">
              <a:effectLst/>
              <a:latin typeface="Bookman Old Style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1600" dirty="0">
                <a:effectLst/>
                <a:latin typeface="Bookman Old Style" panose="02050604050505020204" pitchFamily="18" charset="0"/>
              </a:rPr>
              <a:t>I</a:t>
            </a:r>
            <a:r>
              <a:rPr lang="en-US" sz="1800" dirty="0">
                <a:effectLst/>
                <a:latin typeface="Bookman Old Style" panose="02050604050505020204" pitchFamily="18" charset="0"/>
              </a:rPr>
              <a:t>nconsistent release of budgetary allocation  </a:t>
            </a:r>
            <a:r>
              <a:rPr lang="en-US" sz="1800" dirty="0" smtClean="0">
                <a:effectLst/>
                <a:latin typeface="Bookman Old Style" panose="02050604050505020204" pitchFamily="18" charset="0"/>
              </a:rPr>
              <a:t>hinders smooth operation. 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400" dirty="0" smtClean="0">
              <a:effectLst/>
              <a:latin typeface="Bookman Old Style" panose="02050604050505020204" pitchFamily="18" charset="0"/>
            </a:endParaRPr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  <a:defRPr/>
            </a:pPr>
            <a:endParaRPr lang="en-US" altLang="en-US" sz="300" b="1" dirty="0">
              <a:solidFill>
                <a:srgbClr val="00FF00"/>
              </a:solidFill>
              <a:effectLst/>
              <a:latin typeface="Bookman Old Style" pitchFamily="18" charset="0"/>
            </a:endParaRPr>
          </a:p>
          <a:p>
            <a:pPr algn="just" eaLnBrk="1" hangingPunct="1">
              <a:lnSpc>
                <a:spcPct val="85000"/>
              </a:lnSpc>
              <a:defRPr/>
            </a:pPr>
            <a:r>
              <a:rPr lang="en-US" altLang="en-US" sz="1800" b="1" dirty="0">
                <a:solidFill>
                  <a:srgbClr val="00FF00"/>
                </a:solidFill>
                <a:effectLst/>
                <a:latin typeface="Bookman Old Style" pitchFamily="18" charset="0"/>
              </a:rPr>
              <a:t>Public Awareness</a:t>
            </a:r>
            <a:r>
              <a:rPr lang="en-US" altLang="en-US" sz="1800" b="1" dirty="0" smtClean="0">
                <a:solidFill>
                  <a:srgbClr val="00FF00"/>
                </a:solidFill>
                <a:effectLst/>
                <a:latin typeface="Bookman Old Style" pitchFamily="18" charset="0"/>
              </a:rPr>
              <a:t>:</a:t>
            </a:r>
            <a:r>
              <a:rPr lang="en-US" altLang="en-US" sz="1800" b="1" dirty="0" smtClean="0">
                <a:solidFill>
                  <a:srgbClr val="FFC000"/>
                </a:solidFill>
                <a:effectLst/>
                <a:latin typeface="Bookman Old Style" pitchFamily="18" charset="0"/>
              </a:rPr>
              <a:t>-</a:t>
            </a:r>
          </a:p>
          <a:p>
            <a:pPr marL="0" indent="0" algn="just" eaLnBrk="1" hangingPunct="1">
              <a:lnSpc>
                <a:spcPct val="85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solidFill>
                  <a:srgbClr val="FFC000"/>
                </a:solidFill>
                <a:effectLst/>
                <a:latin typeface="Bookman Old Style" pitchFamily="18" charset="0"/>
              </a:rPr>
              <a:t> </a:t>
            </a:r>
            <a:r>
              <a:rPr lang="en-US" altLang="en-US" sz="1800" dirty="0" smtClean="0">
                <a:solidFill>
                  <a:srgbClr val="FFC000"/>
                </a:solidFill>
                <a:effectLst/>
                <a:latin typeface="Bookman Old Style" pitchFamily="18" charset="0"/>
              </a:rPr>
              <a:t>     </a:t>
            </a:r>
            <a:r>
              <a:rPr lang="en-US" altLang="en-US" sz="1800" dirty="0" smtClean="0">
                <a:solidFill>
                  <a:srgbClr val="CCECFF"/>
                </a:solidFill>
                <a:effectLst/>
                <a:latin typeface="Bookman Old Style" pitchFamily="18" charset="0"/>
              </a:rPr>
              <a:t>Need  </a:t>
            </a:r>
            <a:r>
              <a:rPr lang="en-US" altLang="en-US" sz="1800" dirty="0">
                <a:solidFill>
                  <a:srgbClr val="CCECFF"/>
                </a:solidFill>
                <a:effectLst/>
                <a:latin typeface="Bookman Old Style" pitchFamily="18" charset="0"/>
              </a:rPr>
              <a:t>for nationwide sensitization of </a:t>
            </a:r>
            <a:r>
              <a:rPr lang="en-US" altLang="en-US" sz="1800" dirty="0" smtClean="0">
                <a:solidFill>
                  <a:srgbClr val="CCECFF"/>
                </a:solidFill>
                <a:effectLst/>
                <a:latin typeface="Bookman Old Style" pitchFamily="18" charset="0"/>
              </a:rPr>
              <a:t>stakeholders</a:t>
            </a:r>
            <a:r>
              <a:rPr lang="en-US" altLang="en-US" sz="1800" b="1" dirty="0" smtClean="0">
                <a:solidFill>
                  <a:srgbClr val="CCECFF"/>
                </a:solidFill>
                <a:effectLst/>
                <a:latin typeface="Bookman Old Style" pitchFamily="18" charset="0"/>
              </a:rPr>
              <a:t> </a:t>
            </a:r>
            <a:r>
              <a:rPr lang="en-US" altLang="en-US" sz="1800" dirty="0" smtClean="0">
                <a:solidFill>
                  <a:srgbClr val="CCECFF"/>
                </a:solidFill>
                <a:effectLst/>
                <a:latin typeface="Bookman Old Style" pitchFamily="18" charset="0"/>
              </a:rPr>
              <a:t>to re-launch her operations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00" dirty="0">
              <a:effectLst/>
              <a:latin typeface="Bookman Old Style" panose="02050604050505020204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800" b="1" dirty="0" smtClean="0">
                <a:effectLst/>
              </a:rPr>
              <a:t> </a:t>
            </a:r>
            <a:r>
              <a:rPr lang="en-US" sz="2400" b="1" dirty="0" smtClean="0">
                <a:solidFill>
                  <a:srgbClr val="00FF00"/>
                </a:solidFill>
                <a:effectLst/>
              </a:rPr>
              <a:t>Conclusion:</a:t>
            </a:r>
            <a:endParaRPr lang="en-US" sz="2800" b="1" dirty="0" smtClean="0">
              <a:solidFill>
                <a:srgbClr val="00FF00"/>
              </a:solidFill>
              <a:effectLst/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 Due </a:t>
            </a:r>
            <a:r>
              <a:rPr lang="en-GB" sz="1800" dirty="0">
                <a:effectLst/>
                <a:latin typeface="Bookman Old Style"/>
                <a:ea typeface="Times New Roman"/>
              </a:rPr>
              <a:t>to the period of inactivity resulting from the delay in the appointment of </a:t>
            </a:r>
            <a:endParaRPr lang="en-GB" sz="1800" dirty="0" smtClean="0">
              <a:effectLst/>
              <a:latin typeface="Bookman Old Style"/>
              <a:ea typeface="Times New Roman"/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 members, investors whose cases were pending   for the last two years have lost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 confidence in the Tribunal, But with the  advent of the new </a:t>
            </a:r>
            <a:r>
              <a:rPr lang="en-GB" sz="1800" dirty="0">
                <a:effectLst/>
                <a:latin typeface="Bookman Old Style"/>
                <a:ea typeface="Times New Roman"/>
              </a:rPr>
              <a:t>T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ribunal and all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 the modalities in place, the Tribunal is well positioned to perform its functions,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and ensure the development of capital market and capital market jurisprudence</a:t>
            </a: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1800" dirty="0">
                <a:effectLst/>
                <a:latin typeface="Bookman Old Style"/>
                <a:ea typeface="Times New Roman"/>
              </a:rPr>
              <a:t> </a:t>
            </a:r>
            <a:r>
              <a:rPr lang="en-GB" sz="1800" dirty="0" smtClean="0">
                <a:effectLst/>
                <a:latin typeface="Bookman Old Style"/>
                <a:ea typeface="Times New Roman"/>
              </a:rPr>
              <a:t>   to regain the lost confidence</a:t>
            </a:r>
            <a:endParaRPr lang="en-US" sz="2000" b="1" dirty="0" smtClean="0">
              <a:solidFill>
                <a:srgbClr val="00FF00"/>
              </a:solidFill>
              <a:effectLst/>
            </a:endParaRPr>
          </a:p>
          <a:p>
            <a:pPr marL="0" indent="0"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b="1" dirty="0" smtClean="0">
              <a:effectLst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800" b="1" dirty="0" smtClean="0"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3_Stream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6098</TotalTime>
  <Words>410</Words>
  <Application>Microsoft Office PowerPoint</Application>
  <PresentationFormat>A4 Paper (210x297 mm)</PresentationFormat>
  <Paragraphs>118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20" baseType="lpstr">
      <vt:lpstr>Garamond</vt:lpstr>
      <vt:lpstr>Arial</vt:lpstr>
      <vt:lpstr>Wingdings</vt:lpstr>
      <vt:lpstr>Windsor BT</vt:lpstr>
      <vt:lpstr>Monotype Corsiva</vt:lpstr>
      <vt:lpstr>MS UI Gothic</vt:lpstr>
      <vt:lpstr>Georgia</vt:lpstr>
      <vt:lpstr>Tahoma</vt:lpstr>
      <vt:lpstr>Bookman Old Style</vt:lpstr>
      <vt:lpstr>Times New Roman</vt:lpstr>
      <vt:lpstr>Stencil</vt:lpstr>
      <vt:lpstr>Century Gothic</vt:lpstr>
      <vt:lpstr>Abadi MT Condensed Light</vt:lpstr>
      <vt:lpstr>3_Stream</vt:lpstr>
      <vt:lpstr>CorelDRAW.Graphic.10</vt:lpstr>
      <vt:lpstr>CorelDRAW 12.0 Graphic</vt:lpstr>
      <vt:lpstr> </vt:lpstr>
      <vt:lpstr>Introduction</vt:lpstr>
      <vt:lpstr>Adjudicatory  Activities </vt:lpstr>
      <vt:lpstr>Challenges </vt:lpstr>
    </vt:vector>
  </TitlesOfParts>
  <Company>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Investments &amp; Securities Tribunal</dc:title>
  <dc:creator>tops</dc:creator>
  <cp:lastModifiedBy>secadmin</cp:lastModifiedBy>
  <cp:revision>383</cp:revision>
  <cp:lastPrinted>2017-10-20T11:09:48Z</cp:lastPrinted>
  <dcterms:created xsi:type="dcterms:W3CDTF">2006-08-11T10:50:41Z</dcterms:created>
  <dcterms:modified xsi:type="dcterms:W3CDTF">2017-11-09T08:55:36Z</dcterms:modified>
</cp:coreProperties>
</file>