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sldIdLst>
    <p:sldId id="258" r:id="rId3"/>
    <p:sldId id="260" r:id="rId4"/>
    <p:sldId id="278" r:id="rId5"/>
    <p:sldId id="276" r:id="rId6"/>
    <p:sldId id="264" r:id="rId7"/>
    <p:sldId id="265" r:id="rId8"/>
    <p:sldId id="273" r:id="rId9"/>
    <p:sldId id="271" r:id="rId10"/>
    <p:sldId id="272"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272"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4EDD3"/>
    <a:srgbClr val="F8FAF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474"/>
      </p:cViewPr>
      <p:guideLst>
        <p:guide orient="horz" pos="4272"/>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6C3B65-447F-4B7F-B585-2C3359EEE75E}" type="datetimeFigureOut">
              <a:rPr lang="en-US" smtClean="0"/>
              <a:pPr/>
              <a:t>5/5/2017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448595-5208-45D1-B7D1-B34BD382D44E}" type="slidenum">
              <a:rPr lang="en-US" smtClean="0"/>
              <a:pPr/>
              <a:t>‹#›</a:t>
            </a:fld>
            <a:endParaRPr lang="en-US"/>
          </a:p>
        </p:txBody>
      </p:sp>
    </p:spTree>
    <p:extLst>
      <p:ext uri="{BB962C8B-B14F-4D97-AF65-F5344CB8AC3E}">
        <p14:creationId xmlns="" xmlns:p14="http://schemas.microsoft.com/office/powerpoint/2010/main" val="3270124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1</a:t>
            </a:fld>
            <a:endParaRPr lang="en-US" dirty="0">
              <a:solidFill>
                <a:prstClr val="black"/>
              </a:solidFill>
            </a:endParaRPr>
          </a:p>
        </p:txBody>
      </p:sp>
    </p:spTree>
    <p:extLst>
      <p:ext uri="{BB962C8B-B14F-4D97-AF65-F5344CB8AC3E}">
        <p14:creationId xmlns="" xmlns:p14="http://schemas.microsoft.com/office/powerpoint/2010/main" val="3054138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5</a:t>
            </a:fld>
            <a:endParaRPr lang="en-US" dirty="0">
              <a:solidFill>
                <a:prstClr val="black"/>
              </a:solidFill>
            </a:endParaRPr>
          </a:p>
        </p:txBody>
      </p:sp>
    </p:spTree>
    <p:extLst>
      <p:ext uri="{BB962C8B-B14F-4D97-AF65-F5344CB8AC3E}">
        <p14:creationId xmlns="" xmlns:p14="http://schemas.microsoft.com/office/powerpoint/2010/main" val="1361092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6</a:t>
            </a:fld>
            <a:endParaRPr lang="en-US" dirty="0">
              <a:solidFill>
                <a:prstClr val="black"/>
              </a:solidFill>
            </a:endParaRPr>
          </a:p>
        </p:txBody>
      </p:sp>
    </p:spTree>
    <p:extLst>
      <p:ext uri="{BB962C8B-B14F-4D97-AF65-F5344CB8AC3E}">
        <p14:creationId xmlns="" xmlns:p14="http://schemas.microsoft.com/office/powerpoint/2010/main" val="1361092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7</a:t>
            </a:fld>
            <a:endParaRPr lang="en-US" dirty="0">
              <a:solidFill>
                <a:prstClr val="black"/>
              </a:solidFill>
            </a:endParaRPr>
          </a:p>
        </p:txBody>
      </p:sp>
    </p:spTree>
    <p:extLst>
      <p:ext uri="{BB962C8B-B14F-4D97-AF65-F5344CB8AC3E}">
        <p14:creationId xmlns="" xmlns:p14="http://schemas.microsoft.com/office/powerpoint/2010/main" val="202600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8</a:t>
            </a:fld>
            <a:endParaRPr lang="en-US" dirty="0">
              <a:solidFill>
                <a:prstClr val="black"/>
              </a:solidFill>
            </a:endParaRPr>
          </a:p>
        </p:txBody>
      </p:sp>
    </p:spTree>
    <p:extLst>
      <p:ext uri="{BB962C8B-B14F-4D97-AF65-F5344CB8AC3E}">
        <p14:creationId xmlns="" xmlns:p14="http://schemas.microsoft.com/office/powerpoint/2010/main" val="54987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9</a:t>
            </a:fld>
            <a:endParaRPr lang="en-US" dirty="0">
              <a:solidFill>
                <a:prstClr val="black"/>
              </a:solidFill>
            </a:endParaRPr>
          </a:p>
        </p:txBody>
      </p:sp>
    </p:spTree>
    <p:extLst>
      <p:ext uri="{BB962C8B-B14F-4D97-AF65-F5344CB8AC3E}">
        <p14:creationId xmlns="" xmlns:p14="http://schemas.microsoft.com/office/powerpoint/2010/main" val="54987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0D1912-443A-4B9C-81D7-5DABAF8740A1}" type="slidenum">
              <a:rPr lang="en-US" smtClean="0">
                <a:solidFill>
                  <a:prstClr val="black"/>
                </a:solidFill>
              </a:rPr>
              <a:pPr/>
              <a:t>10</a:t>
            </a:fld>
            <a:endParaRPr lang="en-US" dirty="0">
              <a:solidFill>
                <a:prstClr val="black"/>
              </a:solidFill>
            </a:endParaRPr>
          </a:p>
        </p:txBody>
      </p:sp>
    </p:spTree>
    <p:extLst>
      <p:ext uri="{BB962C8B-B14F-4D97-AF65-F5344CB8AC3E}">
        <p14:creationId xmlns="" xmlns:p14="http://schemas.microsoft.com/office/powerpoint/2010/main" val="54987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E0D345-649A-4FD6-8B3E-2808BD868535}"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858425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E0D345-649A-4FD6-8B3E-2808BD868535}"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62942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8"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3"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E0D345-649A-4FD6-8B3E-2808BD868535}"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2843133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E074BB-EDE4-41E1-AB82-36F7CA355FF3}"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074BB-EDE4-41E1-AB82-36F7CA355FF3}"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E074BB-EDE4-41E1-AB82-36F7CA355FF3}"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E074BB-EDE4-41E1-AB82-36F7CA355FF3}" type="datetimeFigureOut">
              <a:rPr lang="en-US" smtClean="0"/>
              <a:pPr/>
              <a:t>5/5/2017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E074BB-EDE4-41E1-AB82-36F7CA355FF3}" type="datetimeFigureOut">
              <a:rPr lang="en-US" smtClean="0"/>
              <a:pPr/>
              <a:t>5/5/2017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E074BB-EDE4-41E1-AB82-36F7CA355FF3}" type="datetimeFigureOut">
              <a:rPr lang="en-US" smtClean="0"/>
              <a:pPr/>
              <a:t>5/5/2017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074BB-EDE4-41E1-AB82-36F7CA355FF3}" type="datetimeFigureOut">
              <a:rPr lang="en-US" smtClean="0"/>
              <a:pPr/>
              <a:t>5/5/2017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074BB-EDE4-41E1-AB82-36F7CA355FF3}" type="datetimeFigureOut">
              <a:rPr lang="en-US" smtClean="0"/>
              <a:pPr/>
              <a:t>5/5/2017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E0D345-649A-4FD6-8B3E-2808BD868535}"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40426152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074BB-EDE4-41E1-AB82-36F7CA355FF3}" type="datetimeFigureOut">
              <a:rPr lang="en-US" smtClean="0"/>
              <a:pPr/>
              <a:t>5/5/2017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074BB-EDE4-41E1-AB82-36F7CA355FF3}"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074BB-EDE4-41E1-AB82-36F7CA355FF3}"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8F71-1EBA-45C9-ACB5-5F0C18814D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91" y="1709745"/>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91" y="4589470"/>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E0D345-649A-4FD6-8B3E-2808BD868535}" type="datetimeFigureOut">
              <a:rPr lang="en-US" smtClean="0"/>
              <a:pPr/>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3668859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E0D345-649A-4FD6-8B3E-2808BD868535}" type="datetimeFigureOut">
              <a:rPr lang="en-US" smtClean="0"/>
              <a:pPr/>
              <a:t>5/5/2017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1849226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4" y="365129"/>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E0D345-649A-4FD6-8B3E-2808BD868535}" type="datetimeFigureOut">
              <a:rPr lang="en-US" smtClean="0"/>
              <a:pPr/>
              <a:t>5/5/2017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3548126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E0D345-649A-4FD6-8B3E-2808BD868535}" type="datetimeFigureOut">
              <a:rPr lang="en-US" smtClean="0"/>
              <a:pPr/>
              <a:t>5/5/2017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126191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0D345-649A-4FD6-8B3E-2808BD868535}" type="datetimeFigureOut">
              <a:rPr lang="en-US" smtClean="0"/>
              <a:pPr/>
              <a:t>5/5/2017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73788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4"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3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4"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0D345-649A-4FD6-8B3E-2808BD868535}" type="datetimeFigureOut">
              <a:rPr lang="en-US" smtClean="0"/>
              <a:pPr/>
              <a:t>5/5/2017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4219533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4"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32"/>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4"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0D345-649A-4FD6-8B3E-2808BD868535}" type="datetimeFigureOut">
              <a:rPr lang="en-US" smtClean="0"/>
              <a:pPr/>
              <a:t>5/5/2017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3739848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3" y="365129"/>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3"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0D345-649A-4FD6-8B3E-2808BD868535}" type="datetimeFigureOut">
              <a:rPr lang="en-US" smtClean="0"/>
              <a:pPr/>
              <a:t>5/5/2017</a:t>
            </a:fld>
            <a:endParaRPr lang="en-US"/>
          </a:p>
        </p:txBody>
      </p:sp>
      <p:sp>
        <p:nvSpPr>
          <p:cNvPr id="5" name="Footer Placeholder 4"/>
          <p:cNvSpPr>
            <a:spLocks noGrp="1"/>
          </p:cNvSpPr>
          <p:nvPr>
            <p:ph type="ftr" sz="quarter" idx="3"/>
          </p:nvPr>
        </p:nvSpPr>
        <p:spPr>
          <a:xfrm>
            <a:off x="3028953" y="635635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20472-4A6C-499C-8169-8F6DEDBA5108}" type="slidenum">
              <a:rPr lang="en-US" smtClean="0"/>
              <a:pPr/>
              <a:t>‹#›</a:t>
            </a:fld>
            <a:endParaRPr lang="en-US"/>
          </a:p>
        </p:txBody>
      </p:sp>
    </p:spTree>
    <p:extLst>
      <p:ext uri="{BB962C8B-B14F-4D97-AF65-F5344CB8AC3E}">
        <p14:creationId xmlns="" xmlns:p14="http://schemas.microsoft.com/office/powerpoint/2010/main" val="15742117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074BB-EDE4-41E1-AB82-36F7CA355FF3}" type="datetimeFigureOut">
              <a:rPr lang="en-US" smtClean="0"/>
              <a:pPr/>
              <a:t>5/5/2017</a:t>
            </a:fld>
            <a:endParaRPr lang="en-US"/>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08F71-1EBA-45C9-ACB5-5F0C18814D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1</a:t>
            </a:fld>
            <a:endParaRPr lang="en-US">
              <a:solidFill>
                <a:prstClr val="black">
                  <a:tint val="75000"/>
                </a:prstClr>
              </a:solidFill>
            </a:endParaRPr>
          </a:p>
        </p:txBody>
      </p:sp>
      <p:sp>
        <p:nvSpPr>
          <p:cNvPr id="15" name="Rectangle 14"/>
          <p:cNvSpPr/>
          <p:nvPr/>
        </p:nvSpPr>
        <p:spPr>
          <a:xfrm>
            <a:off x="0" y="0"/>
            <a:ext cx="9144000" cy="6858001"/>
          </a:xfrm>
          <a:prstGeom prst="rect">
            <a:avLst/>
          </a:prstGeom>
          <a:solidFill>
            <a:schemeClr val="tx1">
              <a:alpha val="83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63" b="0" i="0" u="none" strike="noStrike" kern="0" cap="none" spc="0" normalizeH="0" baseline="0" noProof="0" dirty="0">
              <a:ln>
                <a:noFill/>
              </a:ln>
              <a:solidFill>
                <a:sysClr val="window" lastClr="FFFFFF"/>
              </a:solidFill>
              <a:effectLst/>
              <a:uLnTx/>
              <a:uFillTx/>
              <a:latin typeface="Calibri"/>
              <a:ea typeface="+mn-ea"/>
              <a:cs typeface="+mn-cs"/>
            </a:endParaRPr>
          </a:p>
        </p:txBody>
      </p:sp>
      <p:pic>
        <p:nvPicPr>
          <p:cNvPr id="7" name="Picture 6" descr="C:\Users\piiwelomen\Desktop\images.jpg"/>
          <p:cNvPicPr/>
          <p:nvPr/>
        </p:nvPicPr>
        <p:blipFill>
          <a:blip r:embed="rId3" cstate="print"/>
          <a:srcRect/>
          <a:stretch>
            <a:fillRect/>
          </a:stretch>
        </p:blipFill>
        <p:spPr bwMode="auto">
          <a:xfrm>
            <a:off x="8153400" y="0"/>
            <a:ext cx="990600" cy="838200"/>
          </a:xfrm>
          <a:prstGeom prst="rect">
            <a:avLst/>
          </a:prstGeom>
          <a:solidFill>
            <a:schemeClr val="tx1">
              <a:lumMod val="85000"/>
            </a:schemeClr>
          </a:solidFill>
          <a:effectLst>
            <a:outerShdw blurRad="228600" dir="4440000" sx="102000" sy="102000" algn="ctr" rotWithShape="0">
              <a:schemeClr val="tx2">
                <a:lumMod val="40000"/>
                <a:lumOff val="60000"/>
                <a:alpha val="49000"/>
              </a:schemeClr>
            </a:outerShdw>
          </a:effectLst>
        </p:spPr>
      </p:pic>
      <p:sp>
        <p:nvSpPr>
          <p:cNvPr id="13" name="Title 1"/>
          <p:cNvSpPr txBox="1">
            <a:spLocks/>
          </p:cNvSpPr>
          <p:nvPr/>
        </p:nvSpPr>
        <p:spPr>
          <a:xfrm>
            <a:off x="152400" y="1219200"/>
            <a:ext cx="8686800" cy="2057400"/>
          </a:xfrm>
          <a:prstGeom prst="rect">
            <a:avLst/>
          </a:prstGeom>
          <a:noFill/>
          <a:ln>
            <a:noFill/>
          </a:ln>
        </p:spPr>
        <p:txBody>
          <a:bodyPr vert="horz" lIns="91440" tIns="45720" rIns="91440" bIns="45720" rtlCol="0" anchor="ctr">
            <a:normAutofit fontScale="85000" lnSpcReduction="20000"/>
          </a:bodyPr>
          <a:lstStyle/>
          <a:p>
            <a:pPr lvl="0" algn="ctr">
              <a:lnSpc>
                <a:spcPct val="90000"/>
              </a:lnSpc>
              <a:spcBef>
                <a:spcPct val="0"/>
              </a:spcBef>
              <a:defRPr/>
            </a:pPr>
            <a:r>
              <a:rPr lang="en-US" sz="3300" b="1" dirty="0">
                <a:solidFill>
                  <a:schemeClr val="tx2">
                    <a:lumMod val="25000"/>
                  </a:schemeClr>
                </a:solidFill>
                <a:latin typeface="+mj-lt"/>
                <a:ea typeface="+mj-ea"/>
                <a:cs typeface="Arial" pitchFamily="34" charset="0"/>
              </a:rPr>
              <a:t>CAPITAL MARKET </a:t>
            </a:r>
            <a:r>
              <a:rPr lang="en-US" sz="3300" b="1" dirty="0" smtClean="0">
                <a:solidFill>
                  <a:schemeClr val="tx2">
                    <a:lumMod val="25000"/>
                  </a:schemeClr>
                </a:solidFill>
                <a:latin typeface="+mj-lt"/>
                <a:ea typeface="+mj-ea"/>
                <a:cs typeface="Arial" pitchFamily="34" charset="0"/>
              </a:rPr>
              <a:t>COMMITTEE (</a:t>
            </a:r>
            <a:r>
              <a:rPr lang="en-US" sz="3300" b="1" dirty="0">
                <a:solidFill>
                  <a:schemeClr val="tx2">
                    <a:lumMod val="25000"/>
                  </a:schemeClr>
                </a:solidFill>
                <a:latin typeface="+mj-lt"/>
                <a:ea typeface="+mj-ea"/>
                <a:cs typeface="Arial" pitchFamily="34" charset="0"/>
              </a:rPr>
              <a:t>CMC</a:t>
            </a:r>
            <a:r>
              <a:rPr lang="en-US" sz="3300" b="1" dirty="0" smtClean="0">
                <a:solidFill>
                  <a:schemeClr val="tx2">
                    <a:lumMod val="25000"/>
                  </a:schemeClr>
                </a:solidFill>
                <a:latin typeface="+mj-lt"/>
                <a:ea typeface="+mj-ea"/>
                <a:cs typeface="Arial" pitchFamily="34" charset="0"/>
              </a:rPr>
              <a:t>)</a:t>
            </a:r>
          </a:p>
          <a:p>
            <a:pPr lvl="0" algn="ctr">
              <a:lnSpc>
                <a:spcPct val="90000"/>
              </a:lnSpc>
              <a:spcBef>
                <a:spcPct val="0"/>
              </a:spcBef>
              <a:defRPr/>
            </a:pPr>
            <a:r>
              <a:rPr lang="en-US" sz="2400" dirty="0" smtClean="0">
                <a:solidFill>
                  <a:schemeClr val="tx2">
                    <a:lumMod val="25000"/>
                  </a:schemeClr>
                </a:solidFill>
                <a:latin typeface="+mj-lt"/>
                <a:ea typeface="+mj-ea"/>
                <a:cs typeface="Arial" pitchFamily="34" charset="0"/>
              </a:rPr>
              <a:t> </a:t>
            </a:r>
            <a:endParaRPr kumimoji="0" lang="en-US" sz="2400" i="0" u="none" strike="noStrike" kern="1200" cap="none" spc="0" normalizeH="0" baseline="0" noProof="0" dirty="0" smtClean="0">
              <a:ln>
                <a:noFill/>
              </a:ln>
              <a:solidFill>
                <a:schemeClr val="tx2">
                  <a:lumMod val="25000"/>
                </a:schemeClr>
              </a:solidFill>
              <a:effectLst/>
              <a:uLnTx/>
              <a:uFillTx/>
              <a:latin typeface="+mj-lt"/>
              <a:ea typeface="+mj-ea"/>
              <a:cs typeface="Arial"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i="0" u="none" strike="noStrike" kern="1200" cap="none" spc="0" normalizeH="0" baseline="0" noProof="0" dirty="0" smtClean="0">
                <a:ln>
                  <a:noFill/>
                </a:ln>
                <a:solidFill>
                  <a:schemeClr val="tx2">
                    <a:lumMod val="25000"/>
                  </a:schemeClr>
                </a:solidFill>
                <a:effectLst/>
                <a:uLnTx/>
                <a:uFillTx/>
                <a:latin typeface="+mj-lt"/>
                <a:ea typeface="+mj-ea"/>
                <a:cs typeface="Arial" pitchFamily="34" charset="0"/>
              </a:rPr>
              <a:t>TECHNICAL COMMITTEE ON ATTRACTION OF NEW LISTINGS</a:t>
            </a: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sz="2800" b="1" dirty="0" smtClean="0">
              <a:solidFill>
                <a:schemeClr val="tx2">
                  <a:lumMod val="25000"/>
                </a:schemeClr>
              </a:solidFill>
              <a:latin typeface="+mj-lt"/>
              <a:ea typeface="+mj-ea"/>
              <a:cs typeface="Arial"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sz="2800" b="1" dirty="0">
              <a:solidFill>
                <a:schemeClr val="tx2">
                  <a:lumMod val="25000"/>
                </a:schemeClr>
              </a:solidFill>
              <a:latin typeface="+mj-lt"/>
              <a:ea typeface="+mj-ea"/>
              <a:cs typeface="Arial"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sz="2800" b="1" dirty="0">
              <a:solidFill>
                <a:schemeClr val="tx2">
                  <a:lumMod val="25000"/>
                </a:schemeClr>
              </a:solidFill>
              <a:latin typeface="+mj-lt"/>
              <a:ea typeface="+mj-ea"/>
              <a:cs typeface="Arial"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2800" b="1" i="0" u="none" strike="noStrike" kern="1200" cap="none" spc="0" normalizeH="0" baseline="0" noProof="0" dirty="0" smtClean="0">
              <a:ln>
                <a:noFill/>
              </a:ln>
              <a:solidFill>
                <a:schemeClr val="tx2">
                  <a:lumMod val="25000"/>
                </a:schemeClr>
              </a:solidFill>
              <a:effectLst/>
              <a:uLnTx/>
              <a:uFillTx/>
              <a:latin typeface="+mj-lt"/>
              <a:ea typeface="+mj-ea"/>
              <a:cs typeface="Arial"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lang="en-US" sz="2400" b="1" dirty="0" smtClean="0">
                <a:solidFill>
                  <a:schemeClr val="tx2">
                    <a:lumMod val="25000"/>
                  </a:schemeClr>
                </a:solidFill>
                <a:latin typeface="+mj-lt"/>
                <a:ea typeface="+mj-ea"/>
                <a:cs typeface="Arial" pitchFamily="34" charset="0"/>
              </a:rPr>
              <a:t>UPDATE ON NEW LISTINGS INITIATIVES</a:t>
            </a:r>
            <a:endParaRPr kumimoji="0" lang="en-US" sz="2400" b="1" u="none" strike="noStrike" kern="1200" cap="none" spc="0" normalizeH="0" baseline="0" noProof="0" dirty="0">
              <a:ln>
                <a:noFill/>
              </a:ln>
              <a:solidFill>
                <a:schemeClr val="tx2">
                  <a:lumMod val="25000"/>
                </a:schemeClr>
              </a:solidFill>
              <a:effectLst/>
              <a:uLnTx/>
              <a:uFillTx/>
              <a:latin typeface="+mj-lt"/>
              <a:ea typeface="+mj-ea"/>
              <a:cs typeface="Arial" pitchFamily="34" charset="0"/>
            </a:endParaRPr>
          </a:p>
        </p:txBody>
      </p:sp>
      <p:sp>
        <p:nvSpPr>
          <p:cNvPr id="14" name="Subtitle 2"/>
          <p:cNvSpPr txBox="1">
            <a:spLocks/>
          </p:cNvSpPr>
          <p:nvPr/>
        </p:nvSpPr>
        <p:spPr>
          <a:xfrm>
            <a:off x="1371600" y="3643722"/>
            <a:ext cx="6400800" cy="990600"/>
          </a:xfrm>
          <a:prstGeom prst="rect">
            <a:avLst/>
          </a:prstGeom>
          <a:noFill/>
        </p:spPr>
        <p:txBody>
          <a:bodyPr vert="horz" lIns="91440" tIns="45720" rIns="91440" bIns="45720" rtlCol="0">
            <a:no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smtClean="0">
              <a:ln>
                <a:noFill/>
              </a:ln>
              <a:solidFill>
                <a:schemeClr val="tx2">
                  <a:lumMod val="25000"/>
                </a:schemeClr>
              </a:solidFill>
              <a:effectLst/>
              <a:uLnTx/>
              <a:uFillTx/>
              <a:latin typeface="+mj-lt"/>
              <a:ea typeface="Verdana" panose="020B0604030504040204" pitchFamily="34" charset="0"/>
              <a:cs typeface="Verdana" panose="020B0604030504040204" pitchFamily="34" charset="0"/>
            </a:endParaRPr>
          </a:p>
          <a:p>
            <a:pPr marL="228600" marR="0" lvl="0" indent="-228600" algn="ctr" defTabSz="914400" rtl="0" eaLnBrk="1" fontAlgn="auto" latinLnBrk="0" hangingPunct="1">
              <a:lnSpc>
                <a:spcPct val="90000"/>
              </a:lnSpc>
              <a:spcBef>
                <a:spcPts val="1000"/>
              </a:spcBef>
              <a:spcAft>
                <a:spcPts val="0"/>
              </a:spcAft>
              <a:buClrTx/>
              <a:buSzTx/>
              <a:tabLst/>
              <a:defRPr/>
            </a:pPr>
            <a:r>
              <a:rPr kumimoji="0" lang="en-US" sz="1400" b="0" i="0" u="none" strike="noStrike" kern="1200" cap="none" spc="0" normalizeH="0" baseline="0" noProof="0" dirty="0" smtClean="0">
                <a:ln>
                  <a:noFill/>
                </a:ln>
                <a:solidFill>
                  <a:schemeClr val="tx2">
                    <a:lumMod val="25000"/>
                  </a:schemeClr>
                </a:solidFill>
                <a:effectLst/>
                <a:uLnTx/>
                <a:uFillTx/>
                <a:latin typeface="+mj-lt"/>
                <a:ea typeface="Verdana" panose="020B0604030504040204" pitchFamily="34" charset="0"/>
                <a:cs typeface="Verdana" panose="020B0604030504040204" pitchFamily="34" charset="0"/>
              </a:rPr>
              <a:t>PRESENTATION TO</a:t>
            </a:r>
          </a:p>
          <a:p>
            <a:pPr marL="228600" marR="0" lvl="0" indent="-228600" algn="ctr" defTabSz="914400" rtl="0" eaLnBrk="1" fontAlgn="auto" latinLnBrk="0" hangingPunct="1">
              <a:lnSpc>
                <a:spcPct val="90000"/>
              </a:lnSpc>
              <a:spcBef>
                <a:spcPts val="1000"/>
              </a:spcBef>
              <a:spcAft>
                <a:spcPts val="0"/>
              </a:spcAft>
              <a:buClrTx/>
              <a:buSzTx/>
              <a:tabLst/>
              <a:defRPr/>
            </a:pPr>
            <a:r>
              <a:rPr kumimoji="0" lang="en-US" sz="1400" b="0" i="0" u="none" strike="noStrike" kern="1200" cap="none" spc="0" normalizeH="0" noProof="0" dirty="0" smtClean="0">
                <a:ln>
                  <a:noFill/>
                </a:ln>
                <a:solidFill>
                  <a:schemeClr val="tx2">
                    <a:lumMod val="25000"/>
                  </a:schemeClr>
                </a:solidFill>
                <a:effectLst/>
                <a:uLnTx/>
                <a:uFillTx/>
                <a:latin typeface="+mj-lt"/>
                <a:ea typeface="Verdana" panose="020B0604030504040204" pitchFamily="34" charset="0"/>
                <a:cs typeface="Verdana" panose="020B0604030504040204" pitchFamily="34" charset="0"/>
              </a:rPr>
              <a:t> CAPITAL MARKET COMMITTEE (</a:t>
            </a:r>
            <a:r>
              <a:rPr kumimoji="0" lang="en-US" sz="1400" b="0" i="0" u="none" strike="noStrike" kern="1200" cap="none" spc="0" normalizeH="0" baseline="0" noProof="0" dirty="0" smtClean="0">
                <a:ln>
                  <a:noFill/>
                </a:ln>
                <a:solidFill>
                  <a:schemeClr val="tx2">
                    <a:lumMod val="25000"/>
                  </a:schemeClr>
                </a:solidFill>
                <a:effectLst/>
                <a:uLnTx/>
                <a:uFillTx/>
                <a:latin typeface="+mj-lt"/>
                <a:ea typeface="Verdana" panose="020B0604030504040204" pitchFamily="34" charset="0"/>
                <a:cs typeface="Verdana" panose="020B0604030504040204" pitchFamily="34" charset="0"/>
              </a:rPr>
              <a:t>CMC)</a:t>
            </a:r>
          </a:p>
          <a:p>
            <a:pPr marL="228600" indent="-228600" algn="ctr">
              <a:lnSpc>
                <a:spcPct val="90000"/>
              </a:lnSpc>
              <a:spcBef>
                <a:spcPts val="1000"/>
              </a:spcBef>
              <a:defRPr/>
            </a:pPr>
            <a:r>
              <a:rPr lang="en-US" sz="1400" b="1" i="1" dirty="0">
                <a:solidFill>
                  <a:schemeClr val="tx2">
                    <a:lumMod val="25000"/>
                  </a:schemeClr>
                </a:solidFill>
                <a:latin typeface="+mj-lt"/>
                <a:cs typeface="Arial" panose="020B0604020202020204" pitchFamily="34" charset="0"/>
              </a:rPr>
              <a:t>9</a:t>
            </a:r>
            <a:r>
              <a:rPr lang="en-US" sz="1400" b="1" i="1" baseline="30000" dirty="0">
                <a:solidFill>
                  <a:schemeClr val="tx2">
                    <a:lumMod val="25000"/>
                  </a:schemeClr>
                </a:solidFill>
                <a:latin typeface="+mj-lt"/>
                <a:cs typeface="Arial" panose="020B0604020202020204" pitchFamily="34" charset="0"/>
              </a:rPr>
              <a:t>th</a:t>
            </a:r>
            <a:r>
              <a:rPr lang="en-US" sz="1400" b="1" i="1" dirty="0">
                <a:solidFill>
                  <a:schemeClr val="tx2">
                    <a:lumMod val="25000"/>
                  </a:schemeClr>
                </a:solidFill>
                <a:latin typeface="+mj-lt"/>
                <a:cs typeface="Arial" panose="020B0604020202020204" pitchFamily="34" charset="0"/>
              </a:rPr>
              <a:t>  May 2017</a:t>
            </a:r>
          </a:p>
          <a:p>
            <a:pPr marL="228600" marR="0" lvl="0" indent="-228600" algn="ctr" defTabSz="914400" rtl="0" eaLnBrk="1" fontAlgn="auto" latinLnBrk="0" hangingPunct="1">
              <a:lnSpc>
                <a:spcPct val="90000"/>
              </a:lnSpc>
              <a:spcBef>
                <a:spcPts val="1000"/>
              </a:spcBef>
              <a:spcAft>
                <a:spcPts val="0"/>
              </a:spcAft>
              <a:buClrTx/>
              <a:buSzTx/>
              <a:tabLst/>
              <a:defRPr/>
            </a:pPr>
            <a:endParaRPr kumimoji="0" lang="en-US" sz="1400" b="0" i="0" u="none" strike="noStrike" kern="1200" cap="none" spc="0" normalizeH="0" baseline="0" noProof="0" dirty="0">
              <a:ln>
                <a:noFill/>
              </a:ln>
              <a:solidFill>
                <a:schemeClr val="tx2">
                  <a:lumMod val="25000"/>
                </a:schemeClr>
              </a:solidFill>
              <a:effectLst/>
              <a:uLnTx/>
              <a:uFillTx/>
              <a:latin typeface="+mj-lt"/>
              <a:ea typeface="Verdana" panose="020B0604030504040204" pitchFamily="34" charset="0"/>
              <a:cs typeface="Verdana" panose="020B0604030504040204" pitchFamily="34" charset="0"/>
            </a:endParaRPr>
          </a:p>
        </p:txBody>
      </p:sp>
      <p:sp>
        <p:nvSpPr>
          <p:cNvPr id="16" name="Subtitle 2"/>
          <p:cNvSpPr txBox="1">
            <a:spLocks/>
          </p:cNvSpPr>
          <p:nvPr/>
        </p:nvSpPr>
        <p:spPr>
          <a:xfrm>
            <a:off x="1926590" y="5650325"/>
            <a:ext cx="5055296" cy="533400"/>
          </a:xfrm>
          <a:prstGeom prst="rect">
            <a:avLst/>
          </a:prstGeom>
          <a:noFill/>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400" b="1" i="1" dirty="0" smtClean="0">
                <a:solidFill>
                  <a:schemeClr val="tx2">
                    <a:lumMod val="25000"/>
                  </a:schemeClr>
                </a:solidFill>
                <a:latin typeface="+mj-lt"/>
                <a:cs typeface="Arial" panose="020B0604020202020204" pitchFamily="34" charset="0"/>
              </a:rPr>
              <a:t>by</a:t>
            </a:r>
          </a:p>
          <a:p>
            <a:r>
              <a:rPr lang="en-US" sz="1400" b="1" i="1" dirty="0" smtClean="0">
                <a:solidFill>
                  <a:schemeClr val="tx2">
                    <a:lumMod val="25000"/>
                  </a:schemeClr>
                </a:solidFill>
                <a:latin typeface="+mj-lt"/>
                <a:cs typeface="Arial" panose="020B0604020202020204" pitchFamily="34" charset="0"/>
              </a:rPr>
              <a:t> HARUNA-JALO WAZIRI</a:t>
            </a:r>
          </a:p>
          <a:p>
            <a:r>
              <a:rPr lang="en-US" sz="1200" b="1" i="1" dirty="0" smtClean="0">
                <a:solidFill>
                  <a:schemeClr val="tx2">
                    <a:lumMod val="25000"/>
                  </a:schemeClr>
                </a:solidFill>
                <a:latin typeface="+mj-lt"/>
                <a:cs typeface="Arial" panose="020B0604020202020204" pitchFamily="34" charset="0"/>
              </a:rPr>
              <a:t>CHAIRMAN</a:t>
            </a:r>
          </a:p>
          <a:p>
            <a:endParaRPr lang="en-US" sz="1400" b="1" i="1" dirty="0">
              <a:solidFill>
                <a:schemeClr val="tx2">
                  <a:lumMod val="25000"/>
                </a:schemeClr>
              </a:solidFill>
              <a:latin typeface="+mj-lt"/>
              <a:cs typeface="Arial" panose="020B0604020202020204" pitchFamily="34" charset="0"/>
            </a:endParaRPr>
          </a:p>
        </p:txBody>
      </p:sp>
    </p:spTree>
    <p:extLst>
      <p:ext uri="{BB962C8B-B14F-4D97-AF65-F5344CB8AC3E}">
        <p14:creationId xmlns="" xmlns:p14="http://schemas.microsoft.com/office/powerpoint/2010/main" val="1026382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10</a:t>
            </a:fld>
            <a:endParaRPr lang="en-US" dirty="0">
              <a:solidFill>
                <a:prstClr val="black">
                  <a:tint val="75000"/>
                </a:prstClr>
              </a:solidFill>
            </a:endParaRPr>
          </a:p>
        </p:txBody>
      </p:sp>
      <p:sp>
        <p:nvSpPr>
          <p:cNvPr id="4" name="Rectangle 3"/>
          <p:cNvSpPr/>
          <p:nvPr/>
        </p:nvSpPr>
        <p:spPr>
          <a:xfrm>
            <a:off x="1" y="2425005"/>
            <a:ext cx="9144000" cy="1384995"/>
          </a:xfrm>
          <a:prstGeom prst="rect">
            <a:avLst/>
          </a:prstGeom>
          <a:solidFill>
            <a:schemeClr val="accent3">
              <a:lumMod val="20000"/>
              <a:lumOff val="80000"/>
            </a:schemeClr>
          </a:solidFill>
        </p:spPr>
        <p:txBody>
          <a:bodyPr wrap="square">
            <a:spAutoFit/>
          </a:bodyPr>
          <a:lstStyle/>
          <a:p>
            <a:pPr algn="ctr" fontAlgn="base">
              <a:spcBef>
                <a:spcPct val="0"/>
              </a:spcBef>
              <a:spcAft>
                <a:spcPct val="0"/>
              </a:spcAft>
              <a:buFont typeface="Arial" charset="0"/>
              <a:buNone/>
            </a:pPr>
            <a:r>
              <a:rPr lang="en-US" sz="4400" b="1" dirty="0" smtClean="0">
                <a:solidFill>
                  <a:prstClr val="white">
                    <a:lumMod val="65000"/>
                  </a:prstClr>
                </a:solidFill>
                <a:latin typeface="Calibri" pitchFamily="34" charset="0"/>
                <a:cs typeface="Arial" charset="0"/>
              </a:rPr>
              <a:t>THANK YOU</a:t>
            </a:r>
          </a:p>
          <a:p>
            <a:pPr algn="ctr" fontAlgn="base">
              <a:spcBef>
                <a:spcPct val="0"/>
              </a:spcBef>
              <a:spcAft>
                <a:spcPct val="0"/>
              </a:spcAft>
              <a:buFont typeface="Arial" charset="0"/>
              <a:buNone/>
            </a:pPr>
            <a:r>
              <a:rPr lang="en-US" sz="4000" b="1" i="1" dirty="0" smtClean="0">
                <a:solidFill>
                  <a:prstClr val="white">
                    <a:lumMod val="65000"/>
                  </a:prstClr>
                </a:solidFill>
                <a:latin typeface="Arial" charset="0"/>
                <a:cs typeface="Arial" charset="0"/>
              </a:rPr>
              <a:t>Questions &amp; Answers</a:t>
            </a:r>
            <a:endParaRPr lang="en-US" sz="4000" b="1" i="1" dirty="0">
              <a:solidFill>
                <a:prstClr val="white">
                  <a:lumMod val="65000"/>
                </a:prstClr>
              </a:solidFill>
              <a:latin typeface="Arial" charset="0"/>
              <a:cs typeface="Arial" charset="0"/>
            </a:endParaRPr>
          </a:p>
        </p:txBody>
      </p:sp>
    </p:spTree>
    <p:extLst>
      <p:ext uri="{BB962C8B-B14F-4D97-AF65-F5344CB8AC3E}">
        <p14:creationId xmlns="" xmlns:p14="http://schemas.microsoft.com/office/powerpoint/2010/main" val="1715260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0" y="152400"/>
            <a:ext cx="9144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b="1" cap="small" dirty="0">
              <a:solidFill>
                <a:schemeClr val="tx1"/>
              </a:solidFill>
              <a:latin typeface="Verdana" pitchFamily="34" charset="0"/>
            </a:endParaRPr>
          </a:p>
        </p:txBody>
      </p:sp>
      <p:sp>
        <p:nvSpPr>
          <p:cNvPr id="8" name="Content Placeholder 5"/>
          <p:cNvSpPr txBox="1">
            <a:spLocks/>
          </p:cNvSpPr>
          <p:nvPr/>
        </p:nvSpPr>
        <p:spPr>
          <a:xfrm>
            <a:off x="401887" y="762000"/>
            <a:ext cx="7886700" cy="525780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90000"/>
              </a:lnSpc>
              <a:spcBef>
                <a:spcPts val="1000"/>
              </a:spcBef>
              <a:spcAft>
                <a:spcPts val="0"/>
              </a:spcAft>
              <a:buClr>
                <a:schemeClr val="tx2">
                  <a:lumMod val="10000"/>
                </a:schemeClr>
              </a:buClr>
              <a:buSzTx/>
              <a:buFont typeface="Wingdings" panose="05000000000000000000" pitchFamily="2" charset="2"/>
              <a:buChar char="q"/>
              <a:tabLst/>
              <a:defRPr/>
            </a:pPr>
            <a:r>
              <a:rPr kumimoji="0" lang="en-US" sz="2000" i="0" u="none" strike="noStrike" kern="1200" cap="none" spc="0" normalizeH="0" baseline="0" noProof="0" dirty="0" smtClean="0">
                <a:ln>
                  <a:noFill/>
                </a:ln>
                <a:effectLst/>
                <a:uLnTx/>
                <a:uFillTx/>
                <a:latin typeface="Calibri Light" panose="020F0302020204030204" pitchFamily="34" charset="0"/>
              </a:rPr>
              <a:t>Our Mandate</a:t>
            </a:r>
          </a:p>
          <a:p>
            <a:pPr marL="342900" marR="0" lvl="0" indent="-342900" defTabSz="914400" rtl="0" eaLnBrk="1" fontAlgn="auto" latinLnBrk="0" hangingPunct="1">
              <a:lnSpc>
                <a:spcPct val="90000"/>
              </a:lnSpc>
              <a:spcBef>
                <a:spcPts val="1000"/>
              </a:spcBef>
              <a:spcAft>
                <a:spcPts val="0"/>
              </a:spcAft>
              <a:buClr>
                <a:schemeClr val="tx2">
                  <a:lumMod val="10000"/>
                </a:schemeClr>
              </a:buClr>
              <a:buSzTx/>
              <a:buFont typeface="Wingdings" panose="05000000000000000000" pitchFamily="2" charset="2"/>
              <a:buChar char="q"/>
              <a:tabLst/>
              <a:defRPr/>
            </a:pPr>
            <a:endParaRPr kumimoji="0" lang="en-US" sz="2000" i="0" u="none" strike="noStrike" kern="1200" cap="none" spc="0" normalizeH="0" baseline="0" noProof="0" dirty="0" smtClean="0">
              <a:ln>
                <a:noFill/>
              </a:ln>
              <a:effectLst/>
              <a:uLnTx/>
              <a:uFillTx/>
              <a:latin typeface="Calibri Light" panose="020F0302020204030204" pitchFamily="34" charset="0"/>
            </a:endParaRPr>
          </a:p>
          <a:p>
            <a:pPr marL="342900" marR="0" lvl="0" indent="-342900" defTabSz="914400" rtl="0" eaLnBrk="1" fontAlgn="auto" latinLnBrk="0" hangingPunct="1">
              <a:lnSpc>
                <a:spcPct val="90000"/>
              </a:lnSpc>
              <a:spcBef>
                <a:spcPts val="1000"/>
              </a:spcBef>
              <a:spcAft>
                <a:spcPts val="0"/>
              </a:spcAft>
              <a:buClr>
                <a:schemeClr val="tx2">
                  <a:lumMod val="10000"/>
                </a:schemeClr>
              </a:buClr>
              <a:buSzTx/>
              <a:buFont typeface="Wingdings" panose="05000000000000000000" pitchFamily="2" charset="2"/>
              <a:buChar char="q"/>
              <a:tabLst/>
              <a:defRPr/>
            </a:pPr>
            <a:r>
              <a:rPr lang="en-US" sz="2000" noProof="0" dirty="0" smtClean="0">
                <a:latin typeface="Calibri Light" panose="020F0302020204030204" pitchFamily="34" charset="0"/>
              </a:rPr>
              <a:t>Update on </a:t>
            </a:r>
            <a:r>
              <a:rPr lang="en-US" sz="2000" noProof="0" dirty="0">
                <a:latin typeface="Calibri Light" panose="020F0302020204030204" pitchFamily="34" charset="0"/>
              </a:rPr>
              <a:t>I</a:t>
            </a:r>
            <a:r>
              <a:rPr lang="en-US" sz="2000" dirty="0" err="1" smtClean="0">
                <a:latin typeface="Calibri Light" panose="020F0302020204030204" pitchFamily="34" charset="0"/>
              </a:rPr>
              <a:t>nitiatives</a:t>
            </a:r>
            <a:endParaRPr kumimoji="0" lang="en-US" sz="2000" i="0" u="none" strike="noStrike" kern="1200" cap="none" spc="0" normalizeH="0" baseline="0" noProof="0" dirty="0" smtClean="0">
              <a:ln>
                <a:noFill/>
              </a:ln>
              <a:effectLst/>
              <a:uLnTx/>
              <a:uFillTx/>
              <a:latin typeface="Calibri Light" panose="020F0302020204030204" pitchFamily="34" charset="0"/>
            </a:endParaRPr>
          </a:p>
          <a:p>
            <a:pPr marL="342900" marR="0" lvl="0" indent="-342900" defTabSz="914400" rtl="0" eaLnBrk="1" fontAlgn="auto" latinLnBrk="0" hangingPunct="1">
              <a:lnSpc>
                <a:spcPct val="90000"/>
              </a:lnSpc>
              <a:spcBef>
                <a:spcPts val="1000"/>
              </a:spcBef>
              <a:spcAft>
                <a:spcPts val="0"/>
              </a:spcAft>
              <a:buClr>
                <a:schemeClr val="tx2">
                  <a:lumMod val="10000"/>
                </a:schemeClr>
              </a:buClr>
              <a:buSzTx/>
              <a:buFont typeface="Wingdings" panose="05000000000000000000" pitchFamily="2" charset="2"/>
              <a:buChar char="q"/>
              <a:tabLst/>
              <a:defRPr/>
            </a:pPr>
            <a:endParaRPr kumimoji="0" lang="en-US" sz="2000" i="0" u="none" strike="noStrike" kern="1200" cap="none" spc="0" normalizeH="0" baseline="0" noProof="0" dirty="0" smtClean="0">
              <a:ln>
                <a:noFill/>
              </a:ln>
              <a:effectLst/>
              <a:uLnTx/>
              <a:uFillTx/>
              <a:latin typeface="Calibri Light" panose="020F0302020204030204" pitchFamily="34" charset="0"/>
            </a:endParaRPr>
          </a:p>
          <a:p>
            <a:pPr marL="342900" marR="0" lvl="0" indent="-342900" defTabSz="914400" rtl="0" eaLnBrk="1" fontAlgn="auto" latinLnBrk="0" hangingPunct="1">
              <a:lnSpc>
                <a:spcPct val="90000"/>
              </a:lnSpc>
              <a:spcBef>
                <a:spcPts val="1000"/>
              </a:spcBef>
              <a:spcAft>
                <a:spcPts val="0"/>
              </a:spcAft>
              <a:buClr>
                <a:schemeClr val="tx2">
                  <a:lumMod val="10000"/>
                </a:schemeClr>
              </a:buClr>
              <a:buSzTx/>
              <a:buFont typeface="Wingdings" panose="05000000000000000000" pitchFamily="2" charset="2"/>
              <a:buChar char="q"/>
              <a:tabLst/>
              <a:defRPr/>
            </a:pPr>
            <a:r>
              <a:rPr kumimoji="0" lang="en-US" sz="2000" i="0" u="none" strike="noStrike" kern="1200" cap="none" spc="0" normalizeH="0" baseline="0" noProof="0" dirty="0" smtClean="0">
                <a:ln>
                  <a:noFill/>
                </a:ln>
                <a:effectLst/>
                <a:uLnTx/>
                <a:uFillTx/>
                <a:latin typeface="Calibri Light" panose="020F0302020204030204" pitchFamily="34" charset="0"/>
              </a:rPr>
              <a:t>Highlight of key comments from Preliminary Meetings</a:t>
            </a:r>
          </a:p>
          <a:p>
            <a:pPr marL="342900" marR="0" lvl="0" indent="-342900" defTabSz="914400" rtl="0" eaLnBrk="1" fontAlgn="auto" latinLnBrk="0" hangingPunct="1">
              <a:lnSpc>
                <a:spcPct val="90000"/>
              </a:lnSpc>
              <a:spcBef>
                <a:spcPts val="1000"/>
              </a:spcBef>
              <a:spcAft>
                <a:spcPts val="0"/>
              </a:spcAft>
              <a:buClr>
                <a:schemeClr val="tx2">
                  <a:lumMod val="10000"/>
                </a:schemeClr>
              </a:buClr>
              <a:buSzTx/>
              <a:buFont typeface="Wingdings" panose="05000000000000000000" pitchFamily="2" charset="2"/>
              <a:buChar char="q"/>
              <a:tabLst/>
              <a:defRPr/>
            </a:pPr>
            <a:endParaRPr lang="en-US" sz="2000" dirty="0">
              <a:latin typeface="Calibri Light" panose="020F0302020204030204" pitchFamily="34" charset="0"/>
            </a:endParaRPr>
          </a:p>
          <a:p>
            <a:pPr marL="342900" marR="0" lvl="0" indent="-342900" defTabSz="914400" rtl="0" eaLnBrk="1" fontAlgn="auto" latinLnBrk="0" hangingPunct="1">
              <a:lnSpc>
                <a:spcPct val="90000"/>
              </a:lnSpc>
              <a:spcBef>
                <a:spcPts val="1000"/>
              </a:spcBef>
              <a:spcAft>
                <a:spcPts val="0"/>
              </a:spcAft>
              <a:buClr>
                <a:schemeClr val="tx2">
                  <a:lumMod val="10000"/>
                </a:schemeClr>
              </a:buClr>
              <a:buSzTx/>
              <a:buFont typeface="Wingdings" panose="05000000000000000000" pitchFamily="2" charset="2"/>
              <a:buChar char="q"/>
              <a:tabLst/>
              <a:defRPr/>
            </a:pPr>
            <a:r>
              <a:rPr kumimoji="0" lang="en-US" sz="2000" i="0" u="none" strike="noStrike" kern="1200" cap="none" spc="0" normalizeH="0" baseline="0" noProof="0" dirty="0" smtClean="0">
                <a:ln>
                  <a:noFill/>
                </a:ln>
                <a:effectLst/>
                <a:uLnTx/>
                <a:uFillTx/>
                <a:latin typeface="Calibri Light" panose="020F0302020204030204" pitchFamily="34" charset="0"/>
              </a:rPr>
              <a:t>Outcome of Preliminary</a:t>
            </a:r>
            <a:r>
              <a:rPr kumimoji="0" lang="en-US" sz="2000" i="0" u="none" strike="noStrike" kern="1200" cap="none" spc="0" normalizeH="0" noProof="0" dirty="0" smtClean="0">
                <a:ln>
                  <a:noFill/>
                </a:ln>
                <a:effectLst/>
                <a:uLnTx/>
                <a:uFillTx/>
                <a:latin typeface="Calibri Light" panose="020F0302020204030204" pitchFamily="34" charset="0"/>
              </a:rPr>
              <a:t> Meetings</a:t>
            </a:r>
            <a:endParaRPr kumimoji="0" lang="en-US" sz="2000" i="0" u="none" strike="noStrike" kern="1200" cap="none" spc="0" normalizeH="0" baseline="0" noProof="0" dirty="0" smtClean="0">
              <a:ln>
                <a:noFill/>
              </a:ln>
              <a:effectLst/>
              <a:uLnTx/>
              <a:uFillTx/>
              <a:latin typeface="Calibri Light" panose="020F0302020204030204" pitchFamily="34" charset="0"/>
            </a:endParaRPr>
          </a:p>
          <a:p>
            <a:pPr marL="342900" marR="0" lvl="0" indent="-342900" defTabSz="914400" rtl="0" eaLnBrk="1" fontAlgn="auto" latinLnBrk="0" hangingPunct="1">
              <a:lnSpc>
                <a:spcPct val="90000"/>
              </a:lnSpc>
              <a:spcBef>
                <a:spcPts val="1000"/>
              </a:spcBef>
              <a:spcAft>
                <a:spcPts val="0"/>
              </a:spcAft>
              <a:buClr>
                <a:schemeClr val="tx2">
                  <a:lumMod val="10000"/>
                </a:schemeClr>
              </a:buClr>
              <a:buSzTx/>
              <a:buFont typeface="Wingdings" panose="05000000000000000000" pitchFamily="2" charset="2"/>
              <a:buChar char="q"/>
              <a:tabLst/>
              <a:defRPr/>
            </a:pPr>
            <a:endParaRPr kumimoji="0" lang="en-US" sz="2000" i="0" u="none" strike="noStrike" kern="1200" cap="none" spc="0" normalizeH="0" baseline="0" noProof="0" dirty="0" smtClean="0">
              <a:ln>
                <a:noFill/>
              </a:ln>
              <a:effectLst/>
              <a:uLnTx/>
              <a:uFillTx/>
              <a:latin typeface="Calibri Light" panose="020F0302020204030204" pitchFamily="34" charset="0"/>
            </a:endParaRPr>
          </a:p>
          <a:p>
            <a:pPr marL="342900" marR="0" lvl="0" indent="-342900" defTabSz="914400" rtl="0" eaLnBrk="1" fontAlgn="auto" latinLnBrk="0" hangingPunct="1">
              <a:lnSpc>
                <a:spcPct val="90000"/>
              </a:lnSpc>
              <a:spcBef>
                <a:spcPts val="1000"/>
              </a:spcBef>
              <a:spcAft>
                <a:spcPts val="0"/>
              </a:spcAft>
              <a:buClr>
                <a:schemeClr val="tx2">
                  <a:lumMod val="10000"/>
                </a:schemeClr>
              </a:buClr>
              <a:buSzTx/>
              <a:buFont typeface="Wingdings" panose="05000000000000000000" pitchFamily="2" charset="2"/>
              <a:buChar char="q"/>
              <a:tabLst/>
              <a:defRPr/>
            </a:pPr>
            <a:r>
              <a:rPr kumimoji="0" lang="en-US" sz="2000" i="0" u="none" strike="noStrike" kern="1200" cap="none" spc="0" normalizeH="0" baseline="0" noProof="0" dirty="0" smtClean="0">
                <a:ln>
                  <a:noFill/>
                </a:ln>
                <a:effectLst/>
                <a:uLnTx/>
                <a:uFillTx/>
                <a:latin typeface="Calibri Light" panose="020F0302020204030204" pitchFamily="34" charset="0"/>
              </a:rPr>
              <a:t>Next Steps</a:t>
            </a:r>
            <a:endParaRPr kumimoji="0" lang="en-US" sz="2000" i="0" u="none" strike="noStrike" kern="1200" cap="none" spc="0" normalizeH="0" baseline="0" noProof="0" dirty="0">
              <a:ln>
                <a:noFill/>
              </a:ln>
              <a:effectLst/>
              <a:uLnTx/>
              <a:uFillTx/>
              <a:latin typeface="Calibri Light" panose="020F0302020204030204" pitchFamily="34" charset="0"/>
            </a:endParaRPr>
          </a:p>
        </p:txBody>
      </p:sp>
      <p:sp>
        <p:nvSpPr>
          <p:cNvPr id="10" name="Rectangle 9"/>
          <p:cNvSpPr/>
          <p:nvPr/>
        </p:nvSpPr>
        <p:spPr>
          <a:xfrm>
            <a:off x="0" y="138906"/>
            <a:ext cx="9144000" cy="381000"/>
          </a:xfrm>
          <a:prstGeom prst="rect">
            <a:avLst/>
          </a:prstGeom>
          <a:solidFill>
            <a:srgbClr val="BBD7F8">
              <a:lumMod val="25000"/>
            </a:srgbClr>
          </a:solidFill>
          <a:ln w="12700" cap="flat" cmpd="sng" algn="ctr">
            <a:noFill/>
            <a:prstDash val="solid"/>
            <a:miter lim="800000"/>
          </a:ln>
          <a:effectLst/>
        </p:spPr>
        <p:txBody>
          <a:bodyPr rtlCol="0" anchor="ctr"/>
          <a:lstStyle/>
          <a:p>
            <a:pPr lvl="0"/>
            <a:r>
              <a:rPr lang="en-US" sz="2000" b="1" kern="0" cap="small" dirty="0">
                <a:solidFill>
                  <a:prstClr val="white"/>
                </a:solidFill>
                <a:latin typeface="Verdana" pitchFamily="34" charset="0"/>
              </a:rPr>
              <a:t>OUTLINE</a:t>
            </a:r>
          </a:p>
        </p:txBody>
      </p:sp>
    </p:spTree>
    <p:extLst>
      <p:ext uri="{BB962C8B-B14F-4D97-AF65-F5344CB8AC3E}">
        <p14:creationId xmlns="" xmlns:p14="http://schemas.microsoft.com/office/powerpoint/2010/main" val="599649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0" y="152400"/>
            <a:ext cx="9144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b="1" cap="small" dirty="0">
              <a:solidFill>
                <a:schemeClr val="tx1"/>
              </a:solidFill>
              <a:latin typeface="Verdana" pitchFamily="34" charset="0"/>
            </a:endParaRPr>
          </a:p>
        </p:txBody>
      </p:sp>
      <p:sp>
        <p:nvSpPr>
          <p:cNvPr id="10" name="Rectangle 9"/>
          <p:cNvSpPr/>
          <p:nvPr/>
        </p:nvSpPr>
        <p:spPr>
          <a:xfrm>
            <a:off x="0" y="138906"/>
            <a:ext cx="9144000" cy="381000"/>
          </a:xfrm>
          <a:prstGeom prst="rect">
            <a:avLst/>
          </a:prstGeom>
          <a:solidFill>
            <a:srgbClr val="BBD7F8">
              <a:lumMod val="25000"/>
            </a:srgbClr>
          </a:solidFill>
          <a:ln w="12700" cap="flat" cmpd="sng" algn="ctr">
            <a:noFill/>
            <a:prstDash val="solid"/>
            <a:miter lim="800000"/>
          </a:ln>
          <a:effectLst/>
        </p:spPr>
        <p:txBody>
          <a:bodyPr rtlCol="0" anchor="ctr"/>
          <a:lstStyle/>
          <a:p>
            <a:pPr lvl="0"/>
            <a:r>
              <a:rPr lang="en-US" sz="2000" b="1" kern="0" cap="small" dirty="0" smtClean="0">
                <a:solidFill>
                  <a:prstClr val="white"/>
                </a:solidFill>
                <a:latin typeface="Verdana" pitchFamily="34" charset="0"/>
              </a:rPr>
              <a:t>OUR MANDATE</a:t>
            </a:r>
            <a:endParaRPr lang="en-US" sz="2000" b="1" kern="0" cap="small" dirty="0">
              <a:solidFill>
                <a:prstClr val="white"/>
              </a:solidFill>
              <a:latin typeface="Verdana" pitchFamily="34" charset="0"/>
            </a:endParaRPr>
          </a:p>
        </p:txBody>
      </p:sp>
      <p:sp>
        <p:nvSpPr>
          <p:cNvPr id="9" name="TextBox 8"/>
          <p:cNvSpPr txBox="1"/>
          <p:nvPr/>
        </p:nvSpPr>
        <p:spPr>
          <a:xfrm>
            <a:off x="304800" y="838200"/>
            <a:ext cx="8534400" cy="2616101"/>
          </a:xfrm>
          <a:prstGeom prst="rect">
            <a:avLst/>
          </a:prstGeom>
          <a:noFill/>
        </p:spPr>
        <p:txBody>
          <a:bodyPr wrap="square" rtlCol="0">
            <a:spAutoFit/>
          </a:bodyPr>
          <a:lstStyle/>
          <a:p>
            <a:pPr>
              <a:spcBef>
                <a:spcPct val="20000"/>
              </a:spcBef>
            </a:pPr>
            <a:r>
              <a:rPr lang="en-US" sz="2400" b="1" dirty="0" smtClean="0">
                <a:solidFill>
                  <a:prstClr val="black"/>
                </a:solidFill>
                <a:latin typeface="Calibri Light"/>
                <a:cs typeface="Calibri Light"/>
              </a:rPr>
              <a:t>Mandate: </a:t>
            </a:r>
            <a:r>
              <a:rPr lang="en-US" sz="2400" dirty="0" smtClean="0">
                <a:solidFill>
                  <a:prstClr val="black"/>
                </a:solidFill>
                <a:latin typeface="Calibri Light"/>
                <a:cs typeface="Calibri Light"/>
              </a:rPr>
              <a:t>To drive advocacy and other activities towards increasing the number of listed companies on our exchanges.</a:t>
            </a:r>
          </a:p>
          <a:p>
            <a:pPr marL="342900" indent="-342900">
              <a:spcBef>
                <a:spcPct val="20000"/>
              </a:spcBef>
            </a:pPr>
            <a:endParaRPr lang="en-US" sz="2000" dirty="0" smtClean="0">
              <a:solidFill>
                <a:prstClr val="black"/>
              </a:solidFill>
              <a:latin typeface="Calibri Light"/>
              <a:cs typeface="Calibri Light"/>
            </a:endParaRPr>
          </a:p>
          <a:p>
            <a:pPr marL="342900" indent="-342900">
              <a:spcBef>
                <a:spcPct val="20000"/>
              </a:spcBef>
            </a:pPr>
            <a:endParaRPr lang="en-US" sz="2000" dirty="0" smtClean="0">
              <a:solidFill>
                <a:prstClr val="black"/>
              </a:solidFill>
              <a:latin typeface="Calibri Light"/>
              <a:cs typeface="Calibri Light"/>
            </a:endParaRPr>
          </a:p>
          <a:p>
            <a:pPr marL="342900" indent="-342900">
              <a:spcBef>
                <a:spcPct val="20000"/>
              </a:spcBef>
            </a:pPr>
            <a:r>
              <a:rPr lang="en-US" sz="2000" dirty="0" smtClean="0">
                <a:solidFill>
                  <a:prstClr val="black"/>
                </a:solidFill>
                <a:latin typeface="Calibri Light"/>
                <a:cs typeface="Calibri Light"/>
              </a:rPr>
              <a:t>Broad Terms of Reference are:</a:t>
            </a:r>
          </a:p>
          <a:p>
            <a:pPr marL="342900" indent="-342900">
              <a:spcBef>
                <a:spcPct val="20000"/>
              </a:spcBef>
            </a:pPr>
            <a:endParaRPr lang="en-US" sz="2000" dirty="0" smtClean="0">
              <a:solidFill>
                <a:prstClr val="black"/>
              </a:solidFill>
              <a:latin typeface="Calibri Light"/>
              <a:cs typeface="Calibri Light"/>
            </a:endParaRPr>
          </a:p>
          <a:p>
            <a:endParaRPr lang="en-US" sz="2000" dirty="0">
              <a:solidFill>
                <a:prstClr val="black"/>
              </a:solidFill>
              <a:latin typeface="Calibri Light"/>
              <a:cs typeface="Calibri Light"/>
            </a:endParaRPr>
          </a:p>
        </p:txBody>
      </p:sp>
      <p:sp>
        <p:nvSpPr>
          <p:cNvPr id="8" name="object 5"/>
          <p:cNvSpPr txBox="1"/>
          <p:nvPr/>
        </p:nvSpPr>
        <p:spPr>
          <a:xfrm>
            <a:off x="304800" y="2961858"/>
            <a:ext cx="8534400" cy="1538883"/>
          </a:xfrm>
          <a:prstGeom prst="rect">
            <a:avLst/>
          </a:prstGeom>
          <a:solidFill>
            <a:schemeClr val="accent3">
              <a:lumMod val="20000"/>
              <a:lumOff val="80000"/>
            </a:schemeClr>
          </a:solidFill>
        </p:spPr>
        <p:txBody>
          <a:bodyPr vert="horz" wrap="square" lIns="0" tIns="0" rIns="0" bIns="0" rtlCol="0">
            <a:spAutoFit/>
          </a:bodyPr>
          <a:lstStyle/>
          <a:p>
            <a:pPr marL="377190" marR="127000" indent="-285750">
              <a:lnSpc>
                <a:spcPts val="2000"/>
              </a:lnSpc>
              <a:buFont typeface="Wingdings" panose="05000000000000000000" pitchFamily="2" charset="2"/>
              <a:buChar char="q"/>
            </a:pPr>
            <a:r>
              <a:rPr lang="en-US" sz="1700" dirty="0">
                <a:solidFill>
                  <a:prstClr val="black"/>
                </a:solidFill>
                <a:latin typeface="Arial"/>
                <a:cs typeface="Arial"/>
              </a:rPr>
              <a:t>Propose strategies to attract listings form target sectors</a:t>
            </a:r>
          </a:p>
          <a:p>
            <a:pPr marL="377190" marR="127000" indent="-285750">
              <a:lnSpc>
                <a:spcPts val="2000"/>
              </a:lnSpc>
              <a:buFont typeface="Wingdings" panose="05000000000000000000" pitchFamily="2" charset="2"/>
              <a:buChar char="q"/>
            </a:pPr>
            <a:endParaRPr lang="en-US" sz="1700" dirty="0">
              <a:solidFill>
                <a:prstClr val="black"/>
              </a:solidFill>
              <a:latin typeface="Arial"/>
              <a:cs typeface="Arial"/>
            </a:endParaRPr>
          </a:p>
          <a:p>
            <a:pPr marL="377190" marR="127000" indent="-285750">
              <a:lnSpc>
                <a:spcPts val="2000"/>
              </a:lnSpc>
              <a:buFont typeface="Wingdings" panose="05000000000000000000" pitchFamily="2" charset="2"/>
              <a:buChar char="q"/>
            </a:pPr>
            <a:r>
              <a:rPr lang="en-US" sz="1700" dirty="0">
                <a:solidFill>
                  <a:prstClr val="black"/>
                </a:solidFill>
                <a:latin typeface="Arial"/>
                <a:cs typeface="Arial"/>
              </a:rPr>
              <a:t>Undertake relevant advocacy</a:t>
            </a:r>
          </a:p>
          <a:p>
            <a:pPr marL="377190" marR="127000" indent="-285750">
              <a:lnSpc>
                <a:spcPts val="2000"/>
              </a:lnSpc>
              <a:buFont typeface="Wingdings" panose="05000000000000000000" pitchFamily="2" charset="2"/>
              <a:buChar char="q"/>
            </a:pPr>
            <a:endParaRPr lang="en-US" sz="1700" dirty="0">
              <a:solidFill>
                <a:prstClr val="black"/>
              </a:solidFill>
              <a:latin typeface="Arial"/>
              <a:cs typeface="Arial"/>
            </a:endParaRPr>
          </a:p>
          <a:p>
            <a:pPr marL="377190" marR="127000" indent="-285750">
              <a:lnSpc>
                <a:spcPts val="2000"/>
              </a:lnSpc>
              <a:buFont typeface="Wingdings" panose="05000000000000000000" pitchFamily="2" charset="2"/>
              <a:buChar char="q"/>
            </a:pPr>
            <a:r>
              <a:rPr lang="en-US" sz="1700" dirty="0">
                <a:solidFill>
                  <a:prstClr val="black"/>
                </a:solidFill>
                <a:latin typeface="Arial"/>
                <a:cs typeface="Arial"/>
              </a:rPr>
              <a:t>Undertake any other activity that may be relevant to the achievement of its mandate</a:t>
            </a:r>
          </a:p>
          <a:p>
            <a:pPr marL="91440" marR="127000">
              <a:lnSpc>
                <a:spcPts val="2000"/>
              </a:lnSpc>
            </a:pPr>
            <a:endParaRPr sz="1700" dirty="0">
              <a:solidFill>
                <a:prstClr val="black"/>
              </a:solidFill>
              <a:latin typeface="Arial"/>
              <a:cs typeface="Arial"/>
            </a:endParaRPr>
          </a:p>
        </p:txBody>
      </p:sp>
    </p:spTree>
    <p:extLst>
      <p:ext uri="{BB962C8B-B14F-4D97-AF65-F5344CB8AC3E}">
        <p14:creationId xmlns="" xmlns:p14="http://schemas.microsoft.com/office/powerpoint/2010/main" val="4151119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 xmlns:p14="http://schemas.microsoft.com/office/powerpoint/2010/main" val="2611388920"/>
              </p:ext>
            </p:extLst>
          </p:nvPr>
        </p:nvGraphicFramePr>
        <p:xfrm>
          <a:off x="76200" y="838199"/>
          <a:ext cx="8991601" cy="5210446"/>
        </p:xfrm>
        <a:graphic>
          <a:graphicData uri="http://schemas.openxmlformats.org/drawingml/2006/table">
            <a:tbl>
              <a:tblPr>
                <a:effectLst/>
                <a:tableStyleId>{69C7853C-536D-4A76-A0AE-DD22124D55A5}</a:tableStyleId>
              </a:tblPr>
              <a:tblGrid>
                <a:gridCol w="1469340"/>
                <a:gridCol w="2746118"/>
                <a:gridCol w="2718742"/>
                <a:gridCol w="931585"/>
                <a:gridCol w="1125816"/>
              </a:tblGrid>
              <a:tr h="217216">
                <a:tc>
                  <a:txBody>
                    <a:bodyPr/>
                    <a:lstStyle/>
                    <a:p>
                      <a:pPr algn="ctr" fontAlgn="ctr"/>
                      <a:r>
                        <a:rPr lang="en-US" sz="1200" b="1" u="none" strike="noStrike" dirty="0" smtClean="0">
                          <a:effectLst/>
                          <a:latin typeface="Calibri Light" panose="020F0302020204030204" pitchFamily="34" charset="0"/>
                        </a:rPr>
                        <a:t>TC </a:t>
                      </a:r>
                      <a:r>
                        <a:rPr lang="en-US" sz="1200" b="1" u="none" strike="noStrike" dirty="0">
                          <a:effectLst/>
                          <a:latin typeface="Calibri Light" panose="020F0302020204030204" pitchFamily="34" charset="0"/>
                        </a:rPr>
                        <a:t>Initiative:</a:t>
                      </a:r>
                      <a:endParaRPr lang="en-US" sz="1200" b="1" i="0" u="none" strike="noStrike" dirty="0">
                        <a:solidFill>
                          <a:srgbClr val="FFFFFF"/>
                        </a:solidFill>
                        <a:effectLst/>
                        <a:latin typeface="Calibri Light" panose="020F0302020204030204" pitchFamily="34" charset="0"/>
                        <a:cs typeface="Calibri"/>
                      </a:endParaRPr>
                    </a:p>
                  </a:txBody>
                  <a:tcPr marL="4186" marR="4186" marT="4535" marB="0" anchor="ctr">
                    <a:solidFill>
                      <a:schemeClr val="accent3">
                        <a:lumMod val="20000"/>
                        <a:lumOff val="80000"/>
                      </a:schemeClr>
                    </a:solidFill>
                  </a:tcPr>
                </a:tc>
                <a:tc gridSpan="3">
                  <a:txBody>
                    <a:bodyPr/>
                    <a:lstStyle/>
                    <a:p>
                      <a:pPr algn="ctr" fontAlgn="ctr"/>
                      <a:r>
                        <a:rPr lang="en-US" sz="1200" b="1" u="none" strike="noStrike" dirty="0">
                          <a:effectLst/>
                          <a:latin typeface="Calibri Light" panose="020F0302020204030204" pitchFamily="34" charset="0"/>
                        </a:rPr>
                        <a:t>Attracting More Listings</a:t>
                      </a:r>
                      <a:endParaRPr lang="en-US" sz="1200" b="1" i="0" u="none" strike="noStrike" dirty="0">
                        <a:solidFill>
                          <a:srgbClr val="FFFFFF"/>
                        </a:solidFill>
                        <a:effectLst/>
                        <a:latin typeface="Calibri Light" panose="020F0302020204030204" pitchFamily="34" charset="0"/>
                        <a:cs typeface="Calibri"/>
                      </a:endParaRPr>
                    </a:p>
                  </a:txBody>
                  <a:tcPr marL="4186" marR="4186" marT="4535" marB="0" anchor="ctr">
                    <a:solidFill>
                      <a:schemeClr val="accent3">
                        <a:lumMod val="20000"/>
                        <a:lumOff val="80000"/>
                      </a:schemeClr>
                    </a:solidFill>
                  </a:tcPr>
                </a:tc>
                <a:tc hMerge="1">
                  <a:txBody>
                    <a:bodyPr/>
                    <a:lstStyle/>
                    <a:p>
                      <a:endParaRPr lang="en-US"/>
                    </a:p>
                  </a:txBody>
                  <a:tcPr/>
                </a:tc>
                <a:tc hMerge="1">
                  <a:txBody>
                    <a:bodyPr/>
                    <a:lstStyle/>
                    <a:p>
                      <a:endParaRPr lang="en-US"/>
                    </a:p>
                  </a:txBody>
                  <a:tcPr/>
                </a:tc>
                <a:tc>
                  <a:txBody>
                    <a:bodyPr/>
                    <a:lstStyle/>
                    <a:p>
                      <a:pPr algn="ctr" fontAlgn="ctr"/>
                      <a:endParaRPr lang="en-US" sz="1200" b="1" i="0" u="none" strike="noStrike" dirty="0">
                        <a:solidFill>
                          <a:srgbClr val="FFFFFF"/>
                        </a:solidFill>
                        <a:effectLst/>
                        <a:latin typeface="Calibri Light" panose="020F0302020204030204" pitchFamily="34" charset="0"/>
                        <a:cs typeface="Calibri"/>
                      </a:endParaRPr>
                    </a:p>
                  </a:txBody>
                  <a:tcPr marL="4186" marR="4186" marT="4535" marB="0" anchor="ctr">
                    <a:solidFill>
                      <a:schemeClr val="accent3">
                        <a:lumMod val="20000"/>
                        <a:lumOff val="80000"/>
                      </a:schemeClr>
                    </a:solidFill>
                  </a:tcPr>
                </a:tc>
              </a:tr>
              <a:tr h="309335">
                <a:tc>
                  <a:txBody>
                    <a:bodyPr/>
                    <a:lstStyle/>
                    <a:p>
                      <a:pPr algn="ctr" fontAlgn="b"/>
                      <a:r>
                        <a:rPr lang="en-US" sz="1200" b="1" i="0" u="none" strike="noStrike" dirty="0" smtClean="0">
                          <a:solidFill>
                            <a:schemeClr val="dk1"/>
                          </a:solidFill>
                          <a:effectLst/>
                          <a:latin typeface="Calibri Light" panose="020F0302020204030204" pitchFamily="34" charset="0"/>
                          <a:cs typeface="+mn-cs"/>
                        </a:rPr>
                        <a:t>Initiatives</a:t>
                      </a:r>
                      <a:endParaRPr lang="en-US" sz="1200" b="1" i="0" u="none" strike="noStrike" dirty="0">
                        <a:solidFill>
                          <a:srgbClr val="FFFFFF"/>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1200" b="1" u="none" strike="noStrike" dirty="0">
                          <a:effectLst/>
                          <a:latin typeface="Calibri Light" panose="020F0302020204030204" pitchFamily="34" charset="0"/>
                        </a:rPr>
                        <a:t>Tasks</a:t>
                      </a:r>
                      <a:endParaRPr lang="en-US" sz="1200" b="1" i="0" u="none" strike="noStrike" dirty="0">
                        <a:solidFill>
                          <a:srgbClr val="FFFFFF"/>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1200" b="1" u="none" strike="noStrike" dirty="0">
                          <a:effectLst/>
                          <a:latin typeface="Calibri Light" panose="020F0302020204030204" pitchFamily="34" charset="0"/>
                        </a:rPr>
                        <a:t>Deliverables</a:t>
                      </a:r>
                      <a:endParaRPr lang="en-US" sz="1200" b="1" i="0" u="none" strike="noStrike" dirty="0">
                        <a:solidFill>
                          <a:srgbClr val="FFFFFF"/>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1200" b="1" u="none" strike="noStrike" dirty="0" smtClean="0">
                          <a:effectLst/>
                          <a:latin typeface="Calibri Light" panose="020F0302020204030204" pitchFamily="34" charset="0"/>
                        </a:rPr>
                        <a:t>Indicative Timeline</a:t>
                      </a:r>
                      <a:endParaRPr lang="en-US" sz="1200" b="1" i="0" u="none" strike="noStrike" dirty="0">
                        <a:solidFill>
                          <a:srgbClr val="FFFFFF"/>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1200" b="1" u="none" strike="noStrike" dirty="0" smtClean="0">
                          <a:effectLst/>
                          <a:latin typeface="Calibri Light" panose="020F0302020204030204" pitchFamily="34" charset="0"/>
                        </a:rPr>
                        <a:t>Status</a:t>
                      </a:r>
                      <a:endParaRPr lang="en-US" sz="1200" b="1" i="0" u="none" strike="noStrike" dirty="0">
                        <a:solidFill>
                          <a:srgbClr val="FFFFFF"/>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r>
              <a:tr h="309335">
                <a:tc rowSpan="4">
                  <a:txBody>
                    <a:bodyPr/>
                    <a:lstStyle/>
                    <a:p>
                      <a:pPr algn="l" fontAlgn="ctr"/>
                      <a:r>
                        <a:rPr lang="en-US" sz="900" b="1" u="none" strike="noStrike" dirty="0">
                          <a:effectLst/>
                          <a:latin typeface="Calibri Light" panose="020F0302020204030204" pitchFamily="34" charset="0"/>
                        </a:rPr>
                        <a:t>(A) Engagement with Industry </a:t>
                      </a:r>
                      <a:r>
                        <a:rPr lang="en-US" sz="900" b="1" u="none" strike="noStrike" dirty="0" smtClean="0">
                          <a:effectLst/>
                          <a:latin typeface="Calibri Light" panose="020F0302020204030204" pitchFamily="34" charset="0"/>
                        </a:rPr>
                        <a:t>Groups to explore listing opportunities</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ctr">
                    <a:solidFill>
                      <a:schemeClr val="bg1"/>
                    </a:solidFill>
                  </a:tcPr>
                </a:tc>
                <a:tc>
                  <a:txBody>
                    <a:bodyPr/>
                    <a:lstStyle/>
                    <a:p>
                      <a:pPr algn="l" fontAlgn="b"/>
                      <a:r>
                        <a:rPr lang="en-US" sz="900" b="1" u="none" strike="noStrike" dirty="0">
                          <a:effectLst/>
                          <a:latin typeface="Calibri Light" panose="020F0302020204030204" pitchFamily="34" charset="0"/>
                        </a:rPr>
                        <a:t>Identify Industry groups to be sensitized</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l" fontAlgn="b"/>
                      <a:r>
                        <a:rPr lang="en-US" sz="900" b="1" u="none" strike="noStrike" dirty="0">
                          <a:effectLst/>
                          <a:latin typeface="Calibri Light" panose="020F0302020204030204" pitchFamily="34" charset="0"/>
                        </a:rPr>
                        <a:t>(</a:t>
                      </a:r>
                      <a:r>
                        <a:rPr lang="en-US" sz="900" b="1" u="none" strike="noStrike" dirty="0" err="1">
                          <a:effectLst/>
                          <a:latin typeface="Calibri Light" panose="020F0302020204030204" pitchFamily="34" charset="0"/>
                        </a:rPr>
                        <a:t>i</a:t>
                      </a:r>
                      <a:r>
                        <a:rPr lang="en-US" sz="900" b="1" u="none" strike="noStrike" dirty="0">
                          <a:effectLst/>
                          <a:latin typeface="Calibri Light" panose="020F0302020204030204" pitchFamily="34" charset="0"/>
                        </a:rPr>
                        <a:t>) Create list of prospective industry groups</a:t>
                      </a:r>
                      <a:br>
                        <a:rPr lang="en-US" sz="900" b="1" u="none" strike="noStrike" dirty="0">
                          <a:effectLst/>
                          <a:latin typeface="Calibri Light" panose="020F0302020204030204" pitchFamily="34" charset="0"/>
                        </a:rPr>
                      </a:br>
                      <a:r>
                        <a:rPr lang="en-US" sz="900" b="1" u="none" strike="noStrike" dirty="0">
                          <a:effectLst/>
                          <a:latin typeface="Calibri Light" panose="020F0302020204030204" pitchFamily="34" charset="0"/>
                        </a:rPr>
                        <a:t>(ii) Create timelines for sensitization</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r" fontAlgn="b"/>
                      <a:r>
                        <a:rPr lang="en-US" sz="900" b="1" u="none" strike="noStrike" dirty="0">
                          <a:effectLst/>
                          <a:latin typeface="Calibri Light" panose="020F0302020204030204" pitchFamily="34" charset="0"/>
                        </a:rPr>
                        <a:t>30-Aug-16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ctr" fontAlgn="b"/>
                      <a:r>
                        <a:rPr lang="en-US" sz="900" b="1" u="none" strike="noStrike" dirty="0" smtClean="0">
                          <a:effectLst/>
                          <a:latin typeface="Calibri Light" panose="020F0302020204030204" pitchFamily="34" charset="0"/>
                        </a:rPr>
                        <a:t>Done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r>
              <a:tr h="309335">
                <a:tc vMerge="1">
                  <a:txBody>
                    <a:bodyPr/>
                    <a:lstStyle/>
                    <a:p>
                      <a:endParaRPr lang="en-US"/>
                    </a:p>
                  </a:txBody>
                  <a:tcPr/>
                </a:tc>
                <a:tc>
                  <a:txBody>
                    <a:bodyPr/>
                    <a:lstStyle/>
                    <a:p>
                      <a:pPr algn="l" fontAlgn="b"/>
                      <a:r>
                        <a:rPr lang="en-US" sz="900" b="1" u="none" strike="noStrike" dirty="0" smtClean="0">
                          <a:effectLst/>
                          <a:latin typeface="Calibri Light" panose="020F0302020204030204" pitchFamily="34" charset="0"/>
                        </a:rPr>
                        <a:t>Preliminary </a:t>
                      </a:r>
                      <a:r>
                        <a:rPr lang="en-US" sz="900" b="1" u="none" strike="noStrike" dirty="0">
                          <a:effectLst/>
                          <a:latin typeface="Calibri Light" panose="020F0302020204030204" pitchFamily="34" charset="0"/>
                        </a:rPr>
                        <a:t>meeting with each </a:t>
                      </a:r>
                      <a:r>
                        <a:rPr lang="en-US" sz="900" b="1" u="none" strike="noStrike" dirty="0" smtClean="0">
                          <a:effectLst/>
                          <a:latin typeface="Calibri Light" panose="020F0302020204030204" pitchFamily="34" charset="0"/>
                        </a:rPr>
                        <a:t>industry </a:t>
                      </a:r>
                      <a:r>
                        <a:rPr lang="en-US" sz="900" b="1" u="none" strike="noStrike" dirty="0">
                          <a:effectLst/>
                          <a:latin typeface="Calibri Light" panose="020F0302020204030204" pitchFamily="34" charset="0"/>
                        </a:rPr>
                        <a:t>group</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l" fontAlgn="b"/>
                      <a:r>
                        <a:rPr lang="en-US" sz="900" b="1" u="none" strike="noStrike" dirty="0">
                          <a:effectLst/>
                          <a:latin typeface="Calibri Light" panose="020F0302020204030204" pitchFamily="34" charset="0"/>
                        </a:rPr>
                        <a:t>Get feedback on impediments to listings</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r" fontAlgn="b"/>
                      <a:r>
                        <a:rPr lang="en-US" sz="900" b="1" u="none" strike="noStrike" dirty="0" smtClean="0">
                          <a:effectLst/>
                          <a:latin typeface="Calibri Light" panose="020F0302020204030204" pitchFamily="34" charset="0"/>
                        </a:rPr>
                        <a:t>30-Nov-16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ctr" fontAlgn="b"/>
                      <a:r>
                        <a:rPr lang="en-US" sz="900" b="1" u="none" strike="noStrike" dirty="0" smtClean="0">
                          <a:effectLst/>
                          <a:latin typeface="Calibri Light" panose="020F0302020204030204" pitchFamily="34" charset="0"/>
                        </a:rPr>
                        <a:t>Done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r>
              <a:tr h="291079">
                <a:tc vMerge="1">
                  <a:txBody>
                    <a:bodyPr/>
                    <a:lstStyle/>
                    <a:p>
                      <a:endParaRPr lang="en-US"/>
                    </a:p>
                  </a:txBody>
                  <a:tcPr/>
                </a:tc>
                <a:tc>
                  <a:txBody>
                    <a:bodyPr/>
                    <a:lstStyle/>
                    <a:p>
                      <a:pPr algn="l" fontAlgn="b"/>
                      <a:r>
                        <a:rPr lang="en-US" sz="900" b="1" u="none" strike="noStrike" dirty="0">
                          <a:effectLst/>
                          <a:latin typeface="Calibri Light" panose="020F0302020204030204" pitchFamily="34" charset="0"/>
                        </a:rPr>
                        <a:t>Follow up meeting with industry groups</a:t>
                      </a:r>
                      <a:endParaRPr lang="en-US" sz="900" b="1" i="0" u="none" strike="noStrike" dirty="0">
                        <a:solidFill>
                          <a:schemeClr val="tx1"/>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l" fontAlgn="b"/>
                      <a:r>
                        <a:rPr lang="en-US" sz="900" b="1" u="none" strike="noStrike" dirty="0" smtClean="0">
                          <a:effectLst/>
                          <a:latin typeface="Calibri Light" panose="020F0302020204030204" pitchFamily="34" charset="0"/>
                        </a:rPr>
                        <a:t>Secure </a:t>
                      </a:r>
                      <a:r>
                        <a:rPr lang="en-US" sz="900" b="1" u="none" strike="noStrike" dirty="0">
                          <a:effectLst/>
                          <a:latin typeface="Calibri Light" panose="020F0302020204030204" pitchFamily="34" charset="0"/>
                        </a:rPr>
                        <a:t>Listing </a:t>
                      </a:r>
                      <a:r>
                        <a:rPr lang="en-US" sz="900" b="1" u="none" strike="noStrike" dirty="0" smtClean="0">
                          <a:effectLst/>
                          <a:latin typeface="Calibri Light" panose="020F0302020204030204" pitchFamily="34" charset="0"/>
                        </a:rPr>
                        <a:t>buy-in</a:t>
                      </a:r>
                      <a:endParaRPr lang="en-US" sz="900" b="1" i="0" u="none" strike="noStrike" dirty="0">
                        <a:solidFill>
                          <a:schemeClr val="tx1"/>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r" fontAlgn="b"/>
                      <a:r>
                        <a:rPr lang="en-US" sz="900" b="1" u="none" strike="noStrike" dirty="0" smtClean="0">
                          <a:effectLst/>
                          <a:latin typeface="Calibri Light" panose="020F0302020204030204" pitchFamily="34" charset="0"/>
                        </a:rPr>
                        <a:t>15-Dec-16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ctr" fontAlgn="b"/>
                      <a:r>
                        <a:rPr lang="en-US" sz="900" b="1" u="none" strike="noStrike" dirty="0" smtClean="0">
                          <a:effectLst/>
                          <a:latin typeface="Calibri Light" panose="020F0302020204030204" pitchFamily="34" charset="0"/>
                        </a:rPr>
                        <a:t>On-going</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r>
              <a:tr h="387966">
                <a:tc vMerge="1">
                  <a:txBody>
                    <a:bodyPr/>
                    <a:lstStyle/>
                    <a:p>
                      <a:endParaRPr lang="en-US"/>
                    </a:p>
                  </a:txBody>
                  <a:tcPr/>
                </a:tc>
                <a:tc>
                  <a:txBody>
                    <a:bodyPr/>
                    <a:lstStyle/>
                    <a:p>
                      <a:pPr algn="l" fontAlgn="b"/>
                      <a:r>
                        <a:rPr lang="en-US" sz="900" b="1" u="none" strike="noStrike" dirty="0" smtClean="0">
                          <a:effectLst/>
                          <a:latin typeface="Calibri Light" panose="020F0302020204030204" pitchFamily="34" charset="0"/>
                        </a:rPr>
                        <a:t>High-Value Issuers engagement (e.g. NNPC</a:t>
                      </a:r>
                      <a:r>
                        <a:rPr lang="en-US" sz="900" b="1" u="none" strike="noStrike" dirty="0">
                          <a:effectLst/>
                          <a:latin typeface="Calibri Light" panose="020F0302020204030204" pitchFamily="34" charset="0"/>
                        </a:rPr>
                        <a:t>/ Minister of State for Petroleum)</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l" fontAlgn="b"/>
                      <a:r>
                        <a:rPr lang="en-US" sz="900" b="1" u="none" strike="noStrike" dirty="0" smtClean="0">
                          <a:effectLst/>
                          <a:latin typeface="Calibri Light" panose="020F0302020204030204" pitchFamily="34" charset="0"/>
                        </a:rPr>
                        <a:t>Tentative</a:t>
                      </a:r>
                      <a:r>
                        <a:rPr lang="en-US" sz="900" b="1" u="none" strike="noStrike" baseline="0" dirty="0" smtClean="0">
                          <a:effectLst/>
                          <a:latin typeface="Calibri Light" panose="020F0302020204030204" pitchFamily="34" charset="0"/>
                        </a:rPr>
                        <a:t> l</a:t>
                      </a:r>
                      <a:r>
                        <a:rPr lang="en-US" sz="900" b="1" u="none" strike="noStrike" dirty="0" smtClean="0">
                          <a:effectLst/>
                          <a:latin typeface="Calibri Light" panose="020F0302020204030204" pitchFamily="34" charset="0"/>
                        </a:rPr>
                        <a:t>isting </a:t>
                      </a:r>
                      <a:r>
                        <a:rPr lang="en-US" sz="900" b="1" u="none" strike="noStrike" dirty="0">
                          <a:effectLst/>
                          <a:latin typeface="Calibri Light" panose="020F0302020204030204" pitchFamily="34" charset="0"/>
                        </a:rPr>
                        <a:t>commitment, structure &amp; timetable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r" fontAlgn="b"/>
                      <a:r>
                        <a:rPr lang="en-US" sz="900" b="1" u="none" strike="noStrike" dirty="0" smtClean="0">
                          <a:effectLst/>
                          <a:latin typeface="Calibri Light" panose="020F0302020204030204" pitchFamily="34" charset="0"/>
                        </a:rPr>
                        <a:t>15-Dec-16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c>
                  <a:txBody>
                    <a:bodyPr/>
                    <a:lstStyle/>
                    <a:p>
                      <a:pPr algn="ctr" fontAlgn="b"/>
                      <a:r>
                        <a:rPr lang="en-US" sz="900" b="1" i="0" u="none" strike="noStrike" dirty="0" smtClean="0">
                          <a:solidFill>
                            <a:schemeClr val="dk1"/>
                          </a:solidFill>
                          <a:effectLst/>
                          <a:latin typeface="Calibri Light" panose="020F0302020204030204" pitchFamily="34" charset="0"/>
                          <a:cs typeface="+mn-cs"/>
                        </a:rPr>
                        <a:t>On-going</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bg1"/>
                    </a:solidFill>
                  </a:tcPr>
                </a:tc>
              </a:tr>
              <a:tr h="309335">
                <a:tc rowSpan="8">
                  <a:txBody>
                    <a:bodyPr/>
                    <a:lstStyle/>
                    <a:p>
                      <a:pPr algn="l" fontAlgn="ctr"/>
                      <a:r>
                        <a:rPr lang="en-US" sz="900" b="1" u="none" strike="noStrike" dirty="0">
                          <a:effectLst/>
                          <a:latin typeface="Calibri Light" panose="020F0302020204030204" pitchFamily="34" charset="0"/>
                        </a:rPr>
                        <a:t>(B) Engagement with MDAs to promote and incentivize listing</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ctr">
                    <a:solidFill>
                      <a:schemeClr val="accent3">
                        <a:lumMod val="20000"/>
                        <a:lumOff val="80000"/>
                      </a:schemeClr>
                    </a:solidFill>
                  </a:tcPr>
                </a:tc>
                <a:tc>
                  <a:txBody>
                    <a:bodyPr/>
                    <a:lstStyle/>
                    <a:p>
                      <a:pPr algn="l" fontAlgn="b"/>
                      <a:r>
                        <a:rPr lang="en-US" sz="900" b="1" u="none" strike="noStrike" dirty="0">
                          <a:effectLst/>
                          <a:latin typeface="Calibri Light" panose="020F0302020204030204" pitchFamily="34" charset="0"/>
                        </a:rPr>
                        <a:t>Identify MDA's to be engaged</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l" fontAlgn="b"/>
                      <a:r>
                        <a:rPr lang="en-US" sz="900" b="1" u="none" strike="noStrike" dirty="0">
                          <a:effectLst/>
                          <a:latin typeface="Calibri Light" panose="020F0302020204030204" pitchFamily="34" charset="0"/>
                        </a:rPr>
                        <a:t>List of MDAs, presentations, timelines and dates.</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r" fontAlgn="b"/>
                      <a:r>
                        <a:rPr lang="en-US" sz="900" b="1" u="none" strike="noStrike" dirty="0">
                          <a:effectLst/>
                          <a:latin typeface="Calibri Light" panose="020F0302020204030204" pitchFamily="34" charset="0"/>
                        </a:rPr>
                        <a:t>30-Aug-16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900" b="1" u="none" strike="noStrike" dirty="0" smtClean="0">
                          <a:effectLst/>
                          <a:latin typeface="Calibri Light" panose="020F0302020204030204" pitchFamily="34" charset="0"/>
                        </a:rPr>
                        <a:t>Done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r>
              <a:tr h="309335">
                <a:tc vMerge="1">
                  <a:txBody>
                    <a:bodyPr/>
                    <a:lstStyle/>
                    <a:p>
                      <a:endParaRPr lang="en-US"/>
                    </a:p>
                  </a:txBody>
                  <a:tcPr/>
                </a:tc>
                <a:tc>
                  <a:txBody>
                    <a:bodyPr/>
                    <a:lstStyle/>
                    <a:p>
                      <a:pPr algn="l" fontAlgn="b"/>
                      <a:r>
                        <a:rPr lang="en-US" sz="900" b="1" u="none" strike="noStrike" dirty="0">
                          <a:effectLst/>
                          <a:latin typeface="Calibri Light" panose="020F0302020204030204" pitchFamily="34" charset="0"/>
                        </a:rPr>
                        <a:t>Prepare report on listing incentives.</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l" fontAlgn="b"/>
                      <a:r>
                        <a:rPr lang="en-US" sz="900" b="1" u="none" strike="noStrike" dirty="0">
                          <a:effectLst/>
                          <a:latin typeface="Calibri Light" panose="020F0302020204030204" pitchFamily="34" charset="0"/>
                        </a:rPr>
                        <a:t>Prepare report on incentives that will encourage listing </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r" fontAlgn="b"/>
                      <a:r>
                        <a:rPr lang="en-US" sz="900" b="1" u="none" strike="noStrike" dirty="0">
                          <a:effectLst/>
                          <a:latin typeface="Calibri Light" panose="020F0302020204030204" pitchFamily="34" charset="0"/>
                        </a:rPr>
                        <a:t>30-Sep-16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900" b="1" u="none" strike="noStrike" dirty="0" smtClean="0">
                          <a:effectLst/>
                          <a:latin typeface="Calibri Light" panose="020F0302020204030204" pitchFamily="34" charset="0"/>
                        </a:rPr>
                        <a:t>Done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r>
              <a:tr h="291079">
                <a:tc vMerge="1">
                  <a:txBody>
                    <a:bodyPr/>
                    <a:lstStyle/>
                    <a:p>
                      <a:endParaRPr lang="en-US"/>
                    </a:p>
                  </a:txBody>
                  <a:tcPr/>
                </a:tc>
                <a:tc>
                  <a:txBody>
                    <a:bodyPr/>
                    <a:lstStyle/>
                    <a:p>
                      <a:pPr algn="l" fontAlgn="b"/>
                      <a:r>
                        <a:rPr lang="en-US" sz="900" b="1" u="none" strike="noStrike" dirty="0">
                          <a:effectLst/>
                          <a:latin typeface="Calibri Light" panose="020F0302020204030204" pitchFamily="34" charset="0"/>
                        </a:rPr>
                        <a:t>Engage FIRS/</a:t>
                      </a:r>
                      <a:r>
                        <a:rPr lang="en-US" sz="900" b="1" u="none" strike="noStrike" dirty="0" err="1">
                          <a:effectLst/>
                          <a:latin typeface="Calibri Light" panose="020F0302020204030204" pitchFamily="34" charset="0"/>
                        </a:rPr>
                        <a:t>MoF</a:t>
                      </a:r>
                      <a:r>
                        <a:rPr lang="en-US" sz="900" b="1" u="none" strike="noStrike" dirty="0">
                          <a:effectLst/>
                          <a:latin typeface="Calibri Light" panose="020F0302020204030204" pitchFamily="34" charset="0"/>
                        </a:rPr>
                        <a:t> on granting incentives</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l" fontAlgn="b"/>
                      <a:r>
                        <a:rPr lang="en-US" sz="900" b="1" u="none" strike="noStrike" dirty="0">
                          <a:effectLst/>
                          <a:latin typeface="Calibri Light" panose="020F0302020204030204" pitchFamily="34" charset="0"/>
                        </a:rPr>
                        <a:t>Engage on tax incentives to encourage listing</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r" fontAlgn="b"/>
                      <a:r>
                        <a:rPr lang="en-US" sz="900" b="1" u="none" strike="noStrike" dirty="0" smtClean="0">
                          <a:effectLst/>
                          <a:latin typeface="Calibri Light" panose="020F0302020204030204" pitchFamily="34" charset="0"/>
                        </a:rPr>
                        <a:t>15-Dec-16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900" b="1" u="none" strike="noStrike" dirty="0" smtClean="0">
                          <a:effectLst/>
                          <a:latin typeface="Calibri Light" panose="020F0302020204030204" pitchFamily="34" charset="0"/>
                        </a:rPr>
                        <a:t>On-going</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r>
              <a:tr h="309335">
                <a:tc vMerge="1">
                  <a:txBody>
                    <a:bodyPr/>
                    <a:lstStyle/>
                    <a:p>
                      <a:endParaRPr lang="en-US"/>
                    </a:p>
                  </a:txBody>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900" b="1" u="none" strike="noStrike" dirty="0" smtClean="0">
                          <a:effectLst/>
                          <a:latin typeface="Calibri Light" panose="020F0302020204030204" pitchFamily="34" charset="0"/>
                        </a:rPr>
                        <a:t>Engage BPE </a:t>
                      </a:r>
                      <a:endParaRPr lang="en-US" sz="900" b="1" i="0" u="none" strike="noStrike" dirty="0" smtClean="0">
                        <a:solidFill>
                          <a:srgbClr val="000000"/>
                        </a:solidFill>
                        <a:effectLst/>
                        <a:latin typeface="Calibri Light" panose="020F0302020204030204" pitchFamily="34" charset="0"/>
                        <a:cs typeface="Calibri"/>
                      </a:endParaRPr>
                    </a:p>
                    <a:p>
                      <a:pPr algn="l" fontAlgn="b"/>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l" fontAlgn="b"/>
                      <a:r>
                        <a:rPr lang="en-US" sz="900" b="1" u="none" strike="noStrike" dirty="0">
                          <a:effectLst/>
                          <a:latin typeface="Calibri Light" panose="020F0302020204030204" pitchFamily="34" charset="0"/>
                        </a:rPr>
                        <a:t>Identification of SOEs to be sold/ privatized SOEs with listing clauses </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r" fontAlgn="b"/>
                      <a:r>
                        <a:rPr lang="en-US" sz="900" b="1" u="none" strike="noStrike" dirty="0" smtClean="0">
                          <a:effectLst/>
                          <a:latin typeface="Calibri Light" panose="020F0302020204030204" pitchFamily="34" charset="0"/>
                        </a:rPr>
                        <a:t>1-Dec-16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900" b="1" u="none" strike="noStrike" dirty="0" smtClean="0">
                          <a:effectLst/>
                          <a:latin typeface="Calibri Light" panose="020F0302020204030204" pitchFamily="34" charset="0"/>
                        </a:rPr>
                        <a:t>Yet to be done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r>
              <a:tr h="309335">
                <a:tc vMerge="1">
                  <a:txBody>
                    <a:bodyPr/>
                    <a:lstStyle/>
                    <a:p>
                      <a:endParaRPr lang="en-US"/>
                    </a:p>
                  </a:txBody>
                  <a:tcPr/>
                </a:tc>
                <a:tc>
                  <a:txBody>
                    <a:bodyPr/>
                    <a:lstStyle/>
                    <a:p>
                      <a:pPr algn="l" fontAlgn="b"/>
                      <a:r>
                        <a:rPr lang="en-US" sz="900" b="1" i="0" u="none" strike="noStrike" dirty="0" smtClean="0">
                          <a:solidFill>
                            <a:srgbClr val="000000"/>
                          </a:solidFill>
                          <a:effectLst/>
                          <a:latin typeface="Calibri Light" panose="020F0302020204030204" pitchFamily="34" charset="0"/>
                          <a:cs typeface="Calibri"/>
                        </a:rPr>
                        <a:t>Engage Ministry</a:t>
                      </a:r>
                      <a:r>
                        <a:rPr lang="en-US" sz="900" b="1" i="0" u="none" strike="noStrike" baseline="0" dirty="0" smtClean="0">
                          <a:solidFill>
                            <a:srgbClr val="000000"/>
                          </a:solidFill>
                          <a:effectLst/>
                          <a:latin typeface="Calibri Light" panose="020F0302020204030204" pitchFamily="34" charset="0"/>
                          <a:cs typeface="Calibri"/>
                        </a:rPr>
                        <a:t> of Finance </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r>
                        <a:rPr lang="en-US" sz="900" b="1" dirty="0" smtClean="0">
                          <a:latin typeface="Calibri Light" panose="020F0302020204030204" pitchFamily="34" charset="0"/>
                        </a:rPr>
                        <a:t>Engage</a:t>
                      </a:r>
                      <a:r>
                        <a:rPr lang="en-US" sz="900" b="1" baseline="0" dirty="0" smtClean="0">
                          <a:latin typeface="Calibri Light" panose="020F0302020204030204" pitchFamily="34" charset="0"/>
                        </a:rPr>
                        <a:t> with ministry of finance on the possibility of listing government assets in their portfolio.</a:t>
                      </a:r>
                      <a:endParaRPr lang="en-US" sz="900" b="1" dirty="0">
                        <a:latin typeface="Calibri Light" panose="020F0302020204030204" pitchFamily="34" charset="0"/>
                      </a:endParaRPr>
                    </a:p>
                  </a:txBody>
                  <a:tcPr marL="4186" marR="4186" marT="4535" marB="0" anchor="b">
                    <a:solidFill>
                      <a:schemeClr val="accent3">
                        <a:lumMod val="20000"/>
                        <a:lumOff val="80000"/>
                      </a:schemeClr>
                    </a:solidFill>
                  </a:tcPr>
                </a:tc>
                <a:tc>
                  <a:txBody>
                    <a:bodyPr/>
                    <a:lstStyle/>
                    <a:p>
                      <a:pPr algn="r" fontAlgn="b"/>
                      <a:r>
                        <a:rPr lang="en-US" sz="900" b="1" u="none" strike="noStrike" dirty="0" smtClean="0">
                          <a:effectLst/>
                          <a:latin typeface="Calibri Light" panose="020F0302020204030204" pitchFamily="34" charset="0"/>
                        </a:rPr>
                        <a:t>15-Dec-16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900" b="1" u="none" strike="noStrike" dirty="0" smtClean="0">
                          <a:effectLst/>
                          <a:latin typeface="Calibri Light" panose="020F0302020204030204" pitchFamily="34" charset="0"/>
                        </a:rPr>
                        <a:t>Yet to be done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r>
              <a:tr h="309335">
                <a:tc vMerge="1">
                  <a:txBody>
                    <a:bodyPr/>
                    <a:lstStyle/>
                    <a:p>
                      <a:endParaRPr lang="en-US"/>
                    </a:p>
                  </a:txBody>
                  <a:tcPr/>
                </a:tc>
                <a:tc>
                  <a:txBody>
                    <a:bodyPr/>
                    <a:lstStyle/>
                    <a:p>
                      <a:pPr algn="l" fontAlgn="b"/>
                      <a:r>
                        <a:rPr lang="en-US" sz="900" b="1" u="none" strike="noStrike" dirty="0">
                          <a:effectLst/>
                          <a:latin typeface="Calibri Light" panose="020F0302020204030204" pitchFamily="34" charset="0"/>
                        </a:rPr>
                        <a:t>Engage National Council on Privatization(NCP)</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l" fontAlgn="b"/>
                      <a:r>
                        <a:rPr lang="en-US" sz="900" b="1" u="none" strike="noStrike" dirty="0">
                          <a:effectLst/>
                          <a:latin typeface="Calibri Light" panose="020F0302020204030204" pitchFamily="34" charset="0"/>
                        </a:rPr>
                        <a:t>Commitment to encourage listing of Privatized Enterprises</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r" fontAlgn="b"/>
                      <a:r>
                        <a:rPr lang="en-US" sz="900" b="1" u="none" strike="noStrike" dirty="0" smtClean="0">
                          <a:effectLst/>
                          <a:latin typeface="Calibri Light" panose="020F0302020204030204" pitchFamily="34" charset="0"/>
                        </a:rPr>
                        <a:t>1-Dec-16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900" b="1" u="none" strike="noStrike" dirty="0" smtClean="0">
                          <a:effectLst/>
                          <a:latin typeface="Calibri Light" panose="020F0302020204030204" pitchFamily="34" charset="0"/>
                        </a:rPr>
                        <a:t>Yet to be done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r>
              <a:tr h="309335">
                <a:tc vMerge="1">
                  <a:txBody>
                    <a:bodyPr/>
                    <a:lstStyle/>
                    <a:p>
                      <a:endParaRPr lang="en-US"/>
                    </a:p>
                  </a:txBody>
                  <a:tcPr/>
                </a:tc>
                <a:tc>
                  <a:txBody>
                    <a:bodyPr/>
                    <a:lstStyle/>
                    <a:p>
                      <a:pPr algn="l" fontAlgn="b"/>
                      <a:r>
                        <a:rPr lang="en-US" sz="900" b="1" u="none" strike="noStrike" dirty="0">
                          <a:effectLst/>
                          <a:latin typeface="Calibri Light" panose="020F0302020204030204" pitchFamily="34" charset="0"/>
                        </a:rPr>
                        <a:t>Engage Ministry of PW&amp;H/NERC</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l" fontAlgn="b"/>
                      <a:r>
                        <a:rPr lang="en-US" sz="900" b="1" u="none" strike="noStrike" dirty="0">
                          <a:effectLst/>
                          <a:latin typeface="Calibri Light" panose="020F0302020204030204" pitchFamily="34" charset="0"/>
                        </a:rPr>
                        <a:t>Status of listing clauses for DISCOS &amp; GENCOS</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r" fontAlgn="b"/>
                      <a:r>
                        <a:rPr lang="en-US" sz="900" b="1" u="none" strike="noStrike" dirty="0" smtClean="0">
                          <a:effectLst/>
                          <a:latin typeface="Calibri Light" panose="020F0302020204030204" pitchFamily="34" charset="0"/>
                        </a:rPr>
                        <a:t>9-Nov-16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900" b="1" u="none" strike="noStrike" dirty="0" smtClean="0">
                          <a:effectLst/>
                          <a:latin typeface="Calibri Light" panose="020F0302020204030204" pitchFamily="34" charset="0"/>
                        </a:rPr>
                        <a:t>Done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r>
              <a:tr h="315621">
                <a:tc vMerge="1">
                  <a:txBody>
                    <a:bodyPr/>
                    <a:lstStyle/>
                    <a:p>
                      <a:endParaRPr lang="en-US"/>
                    </a:p>
                  </a:txBody>
                  <a:tcPr/>
                </a:tc>
                <a:tc>
                  <a:txBody>
                    <a:bodyPr/>
                    <a:lstStyle/>
                    <a:p>
                      <a:pPr algn="l" fontAlgn="b"/>
                      <a:r>
                        <a:rPr lang="en-US" sz="900" b="1" u="none" strike="noStrike" dirty="0">
                          <a:effectLst/>
                          <a:latin typeface="Calibri Light" panose="020F0302020204030204" pitchFamily="34" charset="0"/>
                        </a:rPr>
                        <a:t>Engage Ministry of Communications and Information Technology/NCC</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l" fontAlgn="b"/>
                      <a:r>
                        <a:rPr lang="en-US" sz="900" b="1" u="none" strike="noStrike" dirty="0" smtClean="0">
                          <a:effectLst/>
                          <a:latin typeface="Calibri Light" panose="020F0302020204030204" pitchFamily="34" charset="0"/>
                        </a:rPr>
                        <a:t>Get Buy-In</a:t>
                      </a:r>
                      <a:r>
                        <a:rPr lang="en-US" sz="900" b="1" u="none" strike="noStrike" baseline="0" dirty="0" smtClean="0">
                          <a:effectLst/>
                          <a:latin typeface="Calibri Light" panose="020F0302020204030204" pitchFamily="34" charset="0"/>
                        </a:rPr>
                        <a:t> on</a:t>
                      </a:r>
                      <a:r>
                        <a:rPr lang="en-US" sz="900" b="1" u="none" strike="noStrike" dirty="0" smtClean="0">
                          <a:effectLst/>
                          <a:latin typeface="Calibri Light" panose="020F0302020204030204" pitchFamily="34" charset="0"/>
                        </a:rPr>
                        <a:t> encouraging listing of Telecoms</a:t>
                      </a:r>
                      <a:endParaRPr lang="en-US" sz="900" b="1" u="none" strike="noStrike" dirty="0">
                        <a:effectLst/>
                        <a:latin typeface="Calibri Light" panose="020F0302020204030204" pitchFamily="34" charset="0"/>
                      </a:endParaRPr>
                    </a:p>
                  </a:txBody>
                  <a:tcPr marL="4186" marR="4186" marT="4535" marB="0" anchor="b">
                    <a:solidFill>
                      <a:schemeClr val="accent3">
                        <a:lumMod val="20000"/>
                        <a:lumOff val="80000"/>
                      </a:schemeClr>
                    </a:solidFill>
                  </a:tcPr>
                </a:tc>
                <a:tc>
                  <a:txBody>
                    <a:bodyPr/>
                    <a:lstStyle/>
                    <a:p>
                      <a:pPr algn="r" fontAlgn="b"/>
                      <a:r>
                        <a:rPr lang="en-US" sz="900" b="1" u="none" strike="noStrike" dirty="0" smtClean="0">
                          <a:effectLst/>
                          <a:latin typeface="Calibri Light" panose="020F0302020204030204" pitchFamily="34" charset="0"/>
                        </a:rPr>
                        <a:t>1-Dec-16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c>
                  <a:txBody>
                    <a:bodyPr/>
                    <a:lstStyle/>
                    <a:p>
                      <a:pPr algn="ctr" fontAlgn="b"/>
                      <a:r>
                        <a:rPr lang="en-US" sz="900" b="1" u="none" strike="noStrike" dirty="0" smtClean="0">
                          <a:effectLst/>
                          <a:latin typeface="Calibri Light" panose="020F0302020204030204" pitchFamily="34" charset="0"/>
                        </a:rPr>
                        <a:t>Done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chemeClr val="accent3">
                        <a:lumMod val="20000"/>
                        <a:lumOff val="80000"/>
                      </a:schemeClr>
                    </a:solidFill>
                  </a:tcPr>
                </a:tc>
              </a:tr>
              <a:tr h="452665">
                <a:tc rowSpan="2">
                  <a:txBody>
                    <a:bodyPr/>
                    <a:lstStyle/>
                    <a:p>
                      <a:pPr algn="l" fontAlgn="ctr"/>
                      <a:r>
                        <a:rPr lang="en-US" sz="900" b="1" u="none" strike="noStrike" dirty="0">
                          <a:effectLst/>
                          <a:latin typeface="Calibri Light" panose="020F0302020204030204" pitchFamily="34" charset="0"/>
                        </a:rPr>
                        <a:t>(C) Engagement with </a:t>
                      </a:r>
                      <a:r>
                        <a:rPr lang="en-US" sz="900" b="1" u="none" strike="noStrike" dirty="0" smtClean="0">
                          <a:effectLst/>
                          <a:latin typeface="Calibri Light" panose="020F0302020204030204" pitchFamily="34" charset="0"/>
                        </a:rPr>
                        <a:t>capital</a:t>
                      </a:r>
                      <a:r>
                        <a:rPr lang="en-US" sz="900" b="1" u="none" strike="noStrike" baseline="0" dirty="0" smtClean="0">
                          <a:effectLst/>
                          <a:latin typeface="Calibri Light" panose="020F0302020204030204" pitchFamily="34" charset="0"/>
                        </a:rPr>
                        <a:t> market </a:t>
                      </a:r>
                      <a:r>
                        <a:rPr lang="en-US" sz="900" b="1" u="none" strike="noStrike" dirty="0" smtClean="0">
                          <a:effectLst/>
                          <a:latin typeface="Calibri Light" panose="020F0302020204030204" pitchFamily="34" charset="0"/>
                        </a:rPr>
                        <a:t>regulators</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ctr">
                    <a:solidFill>
                      <a:srgbClr val="FFFFFF"/>
                    </a:solidFill>
                  </a:tcPr>
                </a:tc>
                <a:tc>
                  <a:txBody>
                    <a:bodyPr/>
                    <a:lstStyle/>
                    <a:p>
                      <a:pPr algn="l" fontAlgn="b"/>
                      <a:r>
                        <a:rPr lang="en-US" sz="900" b="1" u="none" strike="noStrike" dirty="0">
                          <a:effectLst/>
                          <a:latin typeface="Calibri Light" panose="020F0302020204030204" pitchFamily="34" charset="0"/>
                        </a:rPr>
                        <a:t>Engagement with SEC</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rgbClr val="FFFFFF"/>
                    </a:solidFill>
                  </a:tcPr>
                </a:tc>
                <a:tc>
                  <a:txBody>
                    <a:bodyPr/>
                    <a:lstStyle/>
                    <a:p>
                      <a:pPr algn="l" fontAlgn="t"/>
                      <a:r>
                        <a:rPr lang="en-US" sz="900" b="1" u="none" strike="noStrike" dirty="0">
                          <a:effectLst/>
                          <a:latin typeface="Calibri Light" panose="020F0302020204030204" pitchFamily="34" charset="0"/>
                        </a:rPr>
                        <a:t>(</a:t>
                      </a:r>
                      <a:r>
                        <a:rPr lang="en-US" sz="900" b="1" u="none" strike="noStrike" dirty="0" err="1">
                          <a:effectLst/>
                          <a:latin typeface="Calibri Light" panose="020F0302020204030204" pitchFamily="34" charset="0"/>
                        </a:rPr>
                        <a:t>i</a:t>
                      </a:r>
                      <a:r>
                        <a:rPr lang="en-US" sz="900" b="1" u="none" strike="noStrike" dirty="0">
                          <a:effectLst/>
                          <a:latin typeface="Calibri Light" panose="020F0302020204030204" pitchFamily="34" charset="0"/>
                        </a:rPr>
                        <a:t>) Engage SEC on rules impeding issuer listing                                                                     (ii) Engage SEC on </a:t>
                      </a:r>
                      <a:r>
                        <a:rPr lang="en-US" sz="900" b="1" u="none" strike="noStrike" dirty="0" smtClean="0">
                          <a:effectLst/>
                          <a:latin typeface="Calibri Light" panose="020F0302020204030204" pitchFamily="34" charset="0"/>
                        </a:rPr>
                        <a:t>regulatory</a:t>
                      </a:r>
                      <a:r>
                        <a:rPr lang="en-US" sz="900" b="1" u="none" strike="noStrike" baseline="0" dirty="0" smtClean="0">
                          <a:effectLst/>
                          <a:latin typeface="Calibri Light" panose="020F0302020204030204" pitchFamily="34" charset="0"/>
                        </a:rPr>
                        <a:t> </a:t>
                      </a:r>
                      <a:r>
                        <a:rPr lang="en-US" sz="900" b="1" u="none" strike="noStrike" dirty="0" smtClean="0">
                          <a:effectLst/>
                          <a:latin typeface="Calibri Light" panose="020F0302020204030204" pitchFamily="34" charset="0"/>
                        </a:rPr>
                        <a:t>initiatives </a:t>
                      </a:r>
                      <a:r>
                        <a:rPr lang="en-US" sz="900" b="1" u="none" strike="noStrike" dirty="0">
                          <a:effectLst/>
                          <a:latin typeface="Calibri Light" panose="020F0302020204030204" pitchFamily="34" charset="0"/>
                        </a:rPr>
                        <a:t>that would support listing based on </a:t>
                      </a:r>
                      <a:r>
                        <a:rPr lang="en-US" sz="900" b="1" u="none" strike="noStrike" dirty="0" smtClean="0">
                          <a:effectLst/>
                          <a:latin typeface="Calibri Light" panose="020F0302020204030204" pitchFamily="34" charset="0"/>
                        </a:rPr>
                        <a:t>feedback </a:t>
                      </a:r>
                      <a:r>
                        <a:rPr lang="en-US" sz="900" b="1" u="none" strike="noStrike" dirty="0">
                          <a:effectLst/>
                          <a:latin typeface="Calibri Light" panose="020F0302020204030204" pitchFamily="34" charset="0"/>
                        </a:rPr>
                        <a:t>from Industry Groups</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solidFill>
                      <a:srgbClr val="FFFFFF"/>
                    </a:solidFill>
                  </a:tcPr>
                </a:tc>
                <a:tc>
                  <a:txBody>
                    <a:bodyPr/>
                    <a:lstStyle/>
                    <a:p>
                      <a:pPr algn="r" fontAlgn="b"/>
                      <a:r>
                        <a:rPr lang="en-US" sz="900" b="1" u="none" strike="noStrike" dirty="0" smtClean="0">
                          <a:effectLst/>
                          <a:latin typeface="Calibri Light" panose="020F0302020204030204" pitchFamily="34" charset="0"/>
                        </a:rPr>
                        <a:t>15-Nov-16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rgbClr val="FFFFFF"/>
                    </a:solidFill>
                  </a:tcPr>
                </a:tc>
                <a:tc>
                  <a:txBody>
                    <a:bodyPr/>
                    <a:lstStyle/>
                    <a:p>
                      <a:pPr algn="ctr" fontAlgn="b"/>
                      <a:r>
                        <a:rPr lang="en-US" sz="900" b="1" u="none" strike="noStrike" dirty="0" smtClean="0">
                          <a:effectLst/>
                          <a:latin typeface="Calibri Light" panose="020F0302020204030204" pitchFamily="34" charset="0"/>
                        </a:rPr>
                        <a:t>On-going</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rgbClr val="FFFFFF"/>
                    </a:solidFill>
                  </a:tcPr>
                </a:tc>
              </a:tr>
              <a:tr h="309335">
                <a:tc vMerge="1">
                  <a:txBody>
                    <a:bodyPr/>
                    <a:lstStyle/>
                    <a:p>
                      <a:endParaRPr lang="en-US"/>
                    </a:p>
                  </a:txBody>
                  <a:tcPr/>
                </a:tc>
                <a:tc>
                  <a:txBody>
                    <a:bodyPr/>
                    <a:lstStyle/>
                    <a:p>
                      <a:pPr algn="l" fontAlgn="b"/>
                      <a:r>
                        <a:rPr lang="en-US" sz="900" b="1" u="none" strike="noStrike" dirty="0">
                          <a:effectLst/>
                          <a:latin typeface="Calibri Light" panose="020F0302020204030204" pitchFamily="34" charset="0"/>
                        </a:rPr>
                        <a:t>Engagement with SEC/NSE</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rgbClr val="FFFFFF"/>
                    </a:solidFill>
                  </a:tcPr>
                </a:tc>
                <a:tc>
                  <a:txBody>
                    <a:bodyPr/>
                    <a:lstStyle/>
                    <a:p>
                      <a:pPr algn="l" fontAlgn="b"/>
                      <a:r>
                        <a:rPr lang="en-US" sz="900" b="1" u="none" strike="noStrike" dirty="0">
                          <a:effectLst/>
                          <a:latin typeface="Calibri Light" panose="020F0302020204030204" pitchFamily="34" charset="0"/>
                        </a:rPr>
                        <a:t>Engage SEC/NSE to fast track listing by streamlining listing process </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rgbClr val="FFFFFF"/>
                    </a:solidFill>
                  </a:tcPr>
                </a:tc>
                <a:tc>
                  <a:txBody>
                    <a:bodyPr/>
                    <a:lstStyle/>
                    <a:p>
                      <a:pPr algn="r" fontAlgn="b"/>
                      <a:r>
                        <a:rPr lang="en-US" sz="900" b="1" u="none" strike="noStrike" dirty="0" smtClean="0">
                          <a:effectLst/>
                          <a:latin typeface="Calibri Light" panose="020F0302020204030204" pitchFamily="34" charset="0"/>
                        </a:rPr>
                        <a:t>15-Nov-16</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rgbClr val="FFFFFF"/>
                    </a:solidFill>
                  </a:tcPr>
                </a:tc>
                <a:tc>
                  <a:txBody>
                    <a:bodyPr/>
                    <a:lstStyle/>
                    <a:p>
                      <a:pPr algn="ctr" fontAlgn="b"/>
                      <a:r>
                        <a:rPr lang="en-US" sz="900" b="1" u="none" strike="noStrike" dirty="0" smtClean="0">
                          <a:effectLst/>
                          <a:latin typeface="Calibri Light" panose="020F0302020204030204" pitchFamily="34" charset="0"/>
                        </a:rPr>
                        <a:t>On-going</a:t>
                      </a:r>
                      <a:endParaRPr lang="en-US" sz="900" b="1" i="0" u="none" strike="noStrike" dirty="0">
                        <a:solidFill>
                          <a:srgbClr val="000000"/>
                        </a:solidFill>
                        <a:effectLst/>
                        <a:latin typeface="Calibri Light" panose="020F0302020204030204" pitchFamily="34" charset="0"/>
                        <a:cs typeface="Calibri"/>
                      </a:endParaRPr>
                    </a:p>
                  </a:txBody>
                  <a:tcPr marL="4186" marR="4186" marT="4535" marB="0" anchor="b">
                    <a:solidFill>
                      <a:srgbClr val="FFFFFF"/>
                    </a:solidFill>
                  </a:tcPr>
                </a:tc>
              </a:tr>
            </a:tbl>
          </a:graphicData>
        </a:graphic>
      </p:graphicFrame>
      <p:sp>
        <p:nvSpPr>
          <p:cNvPr id="4" name="Rectangle 3"/>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900" b="1" cap="small" dirty="0" smtClean="0">
                <a:solidFill>
                  <a:prstClr val="white"/>
                </a:solidFill>
                <a:latin typeface="Arial"/>
                <a:cs typeface="Arial"/>
              </a:rPr>
              <a:t>UPDATE ON INITIATIVES</a:t>
            </a:r>
            <a:endParaRPr lang="en-US" sz="1900" b="1" cap="small" dirty="0">
              <a:solidFill>
                <a:prstClr val="white"/>
              </a:solidFill>
              <a:latin typeface="Arial"/>
              <a:cs typeface="Arial"/>
            </a:endParaRPr>
          </a:p>
        </p:txBody>
      </p:sp>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532818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 xmlns:p14="http://schemas.microsoft.com/office/powerpoint/2010/main" val="1654024817"/>
              </p:ext>
            </p:extLst>
          </p:nvPr>
        </p:nvGraphicFramePr>
        <p:xfrm>
          <a:off x="228600" y="681101"/>
          <a:ext cx="8763000" cy="5925312"/>
        </p:xfrm>
        <a:graphic>
          <a:graphicData uri="http://schemas.openxmlformats.org/drawingml/2006/table">
            <a:tbl>
              <a:tblPr firstRow="1" bandRow="1">
                <a:tableStyleId>{C083E6E3-FA7D-4D7B-A595-EF9225AFEA82}</a:tableStyleId>
              </a:tblPr>
              <a:tblGrid>
                <a:gridCol w="1218319"/>
                <a:gridCol w="228782"/>
                <a:gridCol w="7315899"/>
              </a:tblGrid>
              <a:tr h="1238306">
                <a:tc>
                  <a:txBody>
                    <a:bodyPr/>
                    <a:lstStyle/>
                    <a:p>
                      <a:pPr algn="just">
                        <a:spcBef>
                          <a:spcPct val="20000"/>
                        </a:spcBef>
                      </a:pPr>
                      <a:r>
                        <a:rPr lang="en-US" sz="1600" b="1" dirty="0" smtClean="0">
                          <a:solidFill>
                            <a:prstClr val="black"/>
                          </a:solidFill>
                          <a:latin typeface="Calibri" pitchFamily="34" charset="0"/>
                          <a:cs typeface="Calibri" pitchFamily="34" charset="0"/>
                        </a:rPr>
                        <a:t>NERC</a:t>
                      </a:r>
                      <a:endParaRPr lang="en-US" sz="1600" b="1" baseline="0" dirty="0" smtClean="0">
                        <a:solidFill>
                          <a:prstClr val="black"/>
                        </a:solidFill>
                        <a:latin typeface="Calibri" pitchFamily="34" charset="0"/>
                        <a:cs typeface="Calibri" pitchFamily="34" charset="0"/>
                      </a:endParaRPr>
                    </a:p>
                    <a:p>
                      <a:pPr algn="l">
                        <a:spcBef>
                          <a:spcPct val="20000"/>
                        </a:spcBef>
                      </a:pPr>
                      <a:r>
                        <a:rPr lang="en-US" sz="1100" b="0" dirty="0" smtClean="0">
                          <a:solidFill>
                            <a:prstClr val="black"/>
                          </a:solidFill>
                          <a:latin typeface="Calibri" pitchFamily="34" charset="0"/>
                          <a:cs typeface="Calibri" pitchFamily="34" charset="0"/>
                        </a:rPr>
                        <a:t>Nigerian Electricity Regulatory Commission </a:t>
                      </a:r>
                    </a:p>
                    <a:p>
                      <a:pPr algn="l">
                        <a:spcBef>
                          <a:spcPct val="20000"/>
                        </a:spcBef>
                      </a:pPr>
                      <a:endParaRPr lang="en-US" sz="1100" b="0" dirty="0" smtClean="0">
                        <a:solidFill>
                          <a:prstClr val="black"/>
                        </a:solidFill>
                        <a:latin typeface="Calibri" pitchFamily="34" charset="0"/>
                        <a:cs typeface="Calibri" pitchFamily="34" charset="0"/>
                      </a:endParaRPr>
                    </a:p>
                    <a:p>
                      <a:pPr algn="l">
                        <a:spcBef>
                          <a:spcPct val="20000"/>
                        </a:spcBef>
                      </a:pPr>
                      <a:r>
                        <a:rPr lang="en-US" sz="1100" b="0" dirty="0" smtClean="0">
                          <a:solidFill>
                            <a:prstClr val="black"/>
                          </a:solidFill>
                          <a:latin typeface="Calibri" pitchFamily="34" charset="0"/>
                          <a:cs typeface="Calibri" pitchFamily="34" charset="0"/>
                        </a:rPr>
                        <a:t>9</a:t>
                      </a:r>
                      <a:r>
                        <a:rPr lang="en-US" sz="1100" b="0" baseline="30000" dirty="0" smtClean="0">
                          <a:solidFill>
                            <a:prstClr val="black"/>
                          </a:solidFill>
                          <a:latin typeface="Calibri" pitchFamily="34" charset="0"/>
                          <a:cs typeface="Calibri" pitchFamily="34" charset="0"/>
                        </a:rPr>
                        <a:t>th</a:t>
                      </a:r>
                      <a:r>
                        <a:rPr lang="en-US" sz="1100" b="0" dirty="0" smtClean="0">
                          <a:solidFill>
                            <a:prstClr val="black"/>
                          </a:solidFill>
                          <a:latin typeface="Calibri" pitchFamily="34" charset="0"/>
                          <a:cs typeface="Calibri" pitchFamily="34" charset="0"/>
                        </a:rPr>
                        <a:t> November,</a:t>
                      </a:r>
                      <a:r>
                        <a:rPr lang="en-US" sz="1100" b="0" baseline="0" dirty="0" smtClean="0">
                          <a:solidFill>
                            <a:prstClr val="black"/>
                          </a:solidFill>
                          <a:latin typeface="Calibri" pitchFamily="34" charset="0"/>
                          <a:cs typeface="Calibri" pitchFamily="34" charset="0"/>
                        </a:rPr>
                        <a:t> 2016</a:t>
                      </a:r>
                      <a:endParaRPr lang="en-US" sz="1100" b="0" dirty="0" smtClean="0">
                        <a:solidFill>
                          <a:prstClr val="black"/>
                        </a:solidFill>
                        <a:latin typeface="Calibri" pitchFamily="34" charset="0"/>
                        <a:cs typeface="Calibri" pitchFamily="34" charset="0"/>
                      </a:endParaRPr>
                    </a:p>
                  </a:txBody>
                  <a:tcPr/>
                </a:tc>
                <a:tc>
                  <a:txBody>
                    <a:bodyPr/>
                    <a:lstStyle/>
                    <a:p>
                      <a:pPr marL="285750" indent="-285750" algn="just">
                        <a:spcBef>
                          <a:spcPct val="20000"/>
                        </a:spcBef>
                        <a:buFont typeface="Arial" pitchFamily="34" charset="0"/>
                        <a:buChar char="•"/>
                      </a:pPr>
                      <a:endParaRPr lang="en-US" sz="1200" dirty="0">
                        <a:solidFill>
                          <a:prstClr val="black"/>
                        </a:solidFill>
                        <a:latin typeface="Calibri" pitchFamily="34" charset="0"/>
                        <a:cs typeface="Calibri" pitchFamily="34" charset="0"/>
                      </a:endParaRPr>
                    </a:p>
                  </a:txBody>
                  <a:tcPr/>
                </a:tc>
                <a:tc>
                  <a:txBody>
                    <a:bodyPr/>
                    <a:lstStyle/>
                    <a:p>
                      <a:pPr marL="285750" indent="-285750" algn="just">
                        <a:lnSpc>
                          <a:spcPct val="150000"/>
                        </a:lnSpc>
                        <a:spcBef>
                          <a:spcPct val="20000"/>
                        </a:spcBef>
                        <a:buFont typeface="Arial" pitchFamily="34" charset="0"/>
                        <a:buChar char="•"/>
                      </a:pPr>
                      <a:r>
                        <a:rPr lang="en-US" sz="1200" b="0" dirty="0" smtClean="0">
                          <a:solidFill>
                            <a:prstClr val="black"/>
                          </a:solidFill>
                          <a:latin typeface="Calibri" pitchFamily="34" charset="0"/>
                          <a:cs typeface="Calibri" pitchFamily="34" charset="0"/>
                        </a:rPr>
                        <a:t>The regulator is open to ideas that would fund the liquidity shortfall in the industry.</a:t>
                      </a:r>
                    </a:p>
                    <a:p>
                      <a:pPr marL="285750" indent="-285750" algn="just">
                        <a:lnSpc>
                          <a:spcPct val="150000"/>
                        </a:lnSpc>
                        <a:spcBef>
                          <a:spcPct val="20000"/>
                        </a:spcBef>
                        <a:buFont typeface="Arial" pitchFamily="34" charset="0"/>
                        <a:buChar char="•"/>
                      </a:pPr>
                      <a:r>
                        <a:rPr lang="en-US" sz="1200" b="0" dirty="0" smtClean="0">
                          <a:solidFill>
                            <a:prstClr val="black"/>
                          </a:solidFill>
                          <a:latin typeface="Calibri" pitchFamily="34" charset="0"/>
                          <a:cs typeface="Calibri" pitchFamily="34" charset="0"/>
                        </a:rPr>
                        <a:t>Suggested options</a:t>
                      </a:r>
                      <a:r>
                        <a:rPr lang="en-US" sz="1200" b="0" baseline="0" dirty="0" smtClean="0">
                          <a:solidFill>
                            <a:prstClr val="black"/>
                          </a:solidFill>
                          <a:latin typeface="Calibri" pitchFamily="34" charset="0"/>
                          <a:cs typeface="Calibri" pitchFamily="34" charset="0"/>
                        </a:rPr>
                        <a:t> included; sale of govt. 40% shareholding and a bond issuance guaranteed by FGN.</a:t>
                      </a:r>
                      <a:endParaRPr lang="en-US" sz="1200" b="0" dirty="0" smtClean="0">
                        <a:solidFill>
                          <a:prstClr val="black"/>
                        </a:solidFill>
                        <a:latin typeface="Calibri" pitchFamily="34" charset="0"/>
                        <a:cs typeface="Calibri" pitchFamily="34" charset="0"/>
                      </a:endParaRPr>
                    </a:p>
                    <a:p>
                      <a:pPr marL="285750" indent="-285750" algn="just">
                        <a:lnSpc>
                          <a:spcPct val="150000"/>
                        </a:lnSpc>
                        <a:spcBef>
                          <a:spcPct val="20000"/>
                        </a:spcBef>
                        <a:buFont typeface="Arial" pitchFamily="34" charset="0"/>
                        <a:buChar char="•"/>
                      </a:pPr>
                      <a:r>
                        <a:rPr lang="en-US" sz="1200" b="0" dirty="0" smtClean="0">
                          <a:solidFill>
                            <a:prstClr val="black"/>
                          </a:solidFill>
                          <a:latin typeface="Calibri" pitchFamily="34" charset="0"/>
                          <a:cs typeface="Calibri" pitchFamily="34" charset="0"/>
                        </a:rPr>
                        <a:t>TC to meet with DISCOs and GENCOs to understand the issues facing the sector from their perspective.</a:t>
                      </a:r>
                    </a:p>
                    <a:p>
                      <a:pPr marL="285750" indent="-285750" algn="just">
                        <a:lnSpc>
                          <a:spcPct val="150000"/>
                        </a:lnSpc>
                        <a:spcBef>
                          <a:spcPct val="20000"/>
                        </a:spcBef>
                        <a:buFont typeface="Arial" pitchFamily="34" charset="0"/>
                        <a:buChar char="•"/>
                      </a:pPr>
                      <a:r>
                        <a:rPr lang="en-US" sz="1200" b="0" dirty="0" smtClean="0">
                          <a:solidFill>
                            <a:prstClr val="black"/>
                          </a:solidFill>
                          <a:latin typeface="Calibri" pitchFamily="34" charset="0"/>
                          <a:cs typeface="Calibri" pitchFamily="34" charset="0"/>
                        </a:rPr>
                        <a:t>Prepare formal proposal on how the sector can fund its liquidity crisis.</a:t>
                      </a:r>
                      <a:endParaRPr lang="en-US" sz="1200" b="0" dirty="0">
                        <a:solidFill>
                          <a:prstClr val="black"/>
                        </a:solidFill>
                        <a:latin typeface="Calibri" pitchFamily="34" charset="0"/>
                        <a:cs typeface="Calibri" pitchFamily="34" charset="0"/>
                      </a:endParaRPr>
                    </a:p>
                  </a:txBody>
                  <a:tcPr/>
                </a:tc>
              </a:tr>
              <a:tr h="1156649">
                <a:tc>
                  <a:txBody>
                    <a:bodyPr/>
                    <a:lstStyle/>
                    <a:p>
                      <a:pPr algn="just">
                        <a:spcBef>
                          <a:spcPct val="20000"/>
                        </a:spcBef>
                      </a:pPr>
                      <a:r>
                        <a:rPr lang="en-US" sz="1600" b="1" dirty="0" smtClean="0">
                          <a:solidFill>
                            <a:prstClr val="black"/>
                          </a:solidFill>
                          <a:latin typeface="Calibri" pitchFamily="34" charset="0"/>
                          <a:cs typeface="Calibri" pitchFamily="34" charset="0"/>
                        </a:rPr>
                        <a:t>BPP</a:t>
                      </a:r>
                    </a:p>
                    <a:p>
                      <a:pPr algn="l">
                        <a:spcBef>
                          <a:spcPct val="20000"/>
                        </a:spcBef>
                      </a:pPr>
                      <a:r>
                        <a:rPr lang="en-US" sz="1100" b="0" dirty="0" smtClean="0">
                          <a:solidFill>
                            <a:prstClr val="black"/>
                          </a:solidFill>
                          <a:latin typeface="Calibri" pitchFamily="34" charset="0"/>
                          <a:cs typeface="Calibri" pitchFamily="34" charset="0"/>
                        </a:rPr>
                        <a:t>Bureau of Public Procurement </a:t>
                      </a:r>
                    </a:p>
                    <a:p>
                      <a:pPr algn="l">
                        <a:spcBef>
                          <a:spcPct val="20000"/>
                        </a:spcBef>
                      </a:pPr>
                      <a:endParaRPr lang="en-US" sz="1100" b="0" dirty="0" smtClean="0">
                        <a:solidFill>
                          <a:prstClr val="black"/>
                        </a:solidFill>
                        <a:latin typeface="Calibri" pitchFamily="34" charset="0"/>
                        <a:cs typeface="Calibri" pitchFamily="34" charset="0"/>
                      </a:endParaRPr>
                    </a:p>
                    <a:p>
                      <a:pPr algn="l">
                        <a:spcBef>
                          <a:spcPct val="20000"/>
                        </a:spcBef>
                      </a:pPr>
                      <a:r>
                        <a:rPr lang="en-US" sz="1100" b="0" dirty="0" smtClean="0">
                          <a:solidFill>
                            <a:prstClr val="black"/>
                          </a:solidFill>
                          <a:latin typeface="Calibri" pitchFamily="34" charset="0"/>
                          <a:cs typeface="Calibri" pitchFamily="34" charset="0"/>
                        </a:rPr>
                        <a:t>10</a:t>
                      </a:r>
                      <a:r>
                        <a:rPr lang="en-US" sz="1100" b="0" baseline="30000" dirty="0" smtClean="0">
                          <a:solidFill>
                            <a:prstClr val="black"/>
                          </a:solidFill>
                          <a:latin typeface="Calibri" pitchFamily="34" charset="0"/>
                          <a:cs typeface="Calibri" pitchFamily="34" charset="0"/>
                        </a:rPr>
                        <a:t>th</a:t>
                      </a:r>
                      <a:r>
                        <a:rPr lang="en-US" sz="1100" b="0" dirty="0" smtClean="0">
                          <a:solidFill>
                            <a:prstClr val="black"/>
                          </a:solidFill>
                          <a:latin typeface="Calibri" pitchFamily="34" charset="0"/>
                          <a:cs typeface="Calibri" pitchFamily="34" charset="0"/>
                        </a:rPr>
                        <a:t> November,</a:t>
                      </a:r>
                      <a:r>
                        <a:rPr lang="en-US" sz="1100" b="0" baseline="0" dirty="0" smtClean="0">
                          <a:solidFill>
                            <a:prstClr val="black"/>
                          </a:solidFill>
                          <a:latin typeface="Calibri" pitchFamily="34" charset="0"/>
                          <a:cs typeface="Calibri" pitchFamily="34" charset="0"/>
                        </a:rPr>
                        <a:t> 2016</a:t>
                      </a:r>
                      <a:endParaRPr lang="en-US" sz="1100" b="0" dirty="0">
                        <a:solidFill>
                          <a:prstClr val="black"/>
                        </a:solidFill>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Proposed strategy was to Incentivize companies to list by giving preference to public listed companies during procurement bids.</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Constrained by its ACT which already stipulates requirements for bid qualification.</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BPP is open to innovative suggestions from the committee on how to include incentives in its guidelines.</a:t>
                      </a:r>
                    </a:p>
                  </a:txBody>
                  <a:tcPr/>
                </a:tc>
              </a:tr>
              <a:tr h="1423568">
                <a:tc>
                  <a:txBody>
                    <a:bodyPr/>
                    <a:lstStyle/>
                    <a:p>
                      <a:pPr algn="just">
                        <a:spcBef>
                          <a:spcPct val="20000"/>
                        </a:spcBef>
                      </a:pPr>
                      <a:r>
                        <a:rPr lang="en-US" sz="1600" b="1" dirty="0" smtClean="0">
                          <a:solidFill>
                            <a:prstClr val="black"/>
                          </a:solidFill>
                          <a:latin typeface="Calibri" pitchFamily="34" charset="0"/>
                          <a:cs typeface="Calibri" pitchFamily="34" charset="0"/>
                        </a:rPr>
                        <a:t>REDAN</a:t>
                      </a:r>
                    </a:p>
                    <a:p>
                      <a:pPr algn="l">
                        <a:spcBef>
                          <a:spcPct val="20000"/>
                        </a:spcBef>
                      </a:pPr>
                      <a:r>
                        <a:rPr lang="en-US" sz="1100" b="0" dirty="0" smtClean="0">
                          <a:solidFill>
                            <a:prstClr val="black"/>
                          </a:solidFill>
                          <a:latin typeface="Calibri" pitchFamily="34" charset="0"/>
                          <a:cs typeface="Calibri" pitchFamily="34" charset="0"/>
                        </a:rPr>
                        <a:t>Real Estate Developers Association </a:t>
                      </a:r>
                    </a:p>
                    <a:p>
                      <a:pPr algn="l">
                        <a:spcBef>
                          <a:spcPct val="20000"/>
                        </a:spcBef>
                      </a:pPr>
                      <a:endParaRPr lang="en-US" sz="1100" b="0" dirty="0" smtClean="0">
                        <a:solidFill>
                          <a:prstClr val="black"/>
                        </a:solidFill>
                        <a:latin typeface="Calibri" pitchFamily="34" charset="0"/>
                        <a:cs typeface="Calibri" pitchFamily="34" charset="0"/>
                      </a:endParaRPr>
                    </a:p>
                    <a:p>
                      <a:pPr algn="l">
                        <a:spcBef>
                          <a:spcPct val="20000"/>
                        </a:spcBef>
                      </a:pPr>
                      <a:r>
                        <a:rPr lang="en-US" sz="1100" b="0" dirty="0" smtClean="0">
                          <a:solidFill>
                            <a:prstClr val="black"/>
                          </a:solidFill>
                          <a:latin typeface="Calibri" pitchFamily="34" charset="0"/>
                          <a:cs typeface="Calibri" pitchFamily="34" charset="0"/>
                        </a:rPr>
                        <a:t>10</a:t>
                      </a:r>
                      <a:r>
                        <a:rPr lang="en-US" sz="1100" b="0" baseline="30000" dirty="0" smtClean="0">
                          <a:solidFill>
                            <a:prstClr val="black"/>
                          </a:solidFill>
                          <a:latin typeface="Calibri" pitchFamily="34" charset="0"/>
                          <a:cs typeface="Calibri" pitchFamily="34" charset="0"/>
                        </a:rPr>
                        <a:t>th</a:t>
                      </a:r>
                      <a:r>
                        <a:rPr lang="en-US" sz="1100" b="0" baseline="0" dirty="0" smtClean="0">
                          <a:solidFill>
                            <a:prstClr val="black"/>
                          </a:solidFill>
                          <a:latin typeface="Calibri" pitchFamily="34" charset="0"/>
                          <a:cs typeface="Calibri" pitchFamily="34" charset="0"/>
                        </a:rPr>
                        <a:t> November, 2016</a:t>
                      </a:r>
                      <a:endParaRPr lang="en-US" sz="1100" b="0" dirty="0">
                        <a:solidFill>
                          <a:prstClr val="black"/>
                        </a:solidFill>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Acknowledges that accessing the capital market for long term funds is the only way to solve the housing deficit in the country.</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Lack of  information on the capital market and how to convert from private to public.</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Lack of information on how to access the market to fund projects. Also lack information on listing requirements and processes.</a:t>
                      </a:r>
                    </a:p>
                  </a:txBody>
                  <a:tcPr/>
                </a:tc>
              </a:tr>
              <a:tr h="1156649">
                <a:tc>
                  <a:txBody>
                    <a:bodyPr/>
                    <a:lstStyle/>
                    <a:p>
                      <a:pPr algn="just">
                        <a:spcBef>
                          <a:spcPct val="20000"/>
                        </a:spcBef>
                      </a:pPr>
                      <a:r>
                        <a:rPr lang="en-US" sz="1400" b="1" dirty="0" smtClean="0">
                          <a:solidFill>
                            <a:prstClr val="black"/>
                          </a:solidFill>
                          <a:latin typeface="Calibri" pitchFamily="34" charset="0"/>
                          <a:cs typeface="Calibri" pitchFamily="34" charset="0"/>
                        </a:rPr>
                        <a:t>IPMAN</a:t>
                      </a:r>
                    </a:p>
                    <a:p>
                      <a:pPr algn="just">
                        <a:spcBef>
                          <a:spcPct val="20000"/>
                        </a:spcBef>
                      </a:pPr>
                      <a:r>
                        <a:rPr lang="en-US" sz="1100" b="0" dirty="0" smtClean="0">
                          <a:solidFill>
                            <a:prstClr val="black"/>
                          </a:solidFill>
                          <a:latin typeface="Calibri" pitchFamily="34" charset="0"/>
                          <a:cs typeface="Calibri" pitchFamily="34" charset="0"/>
                        </a:rPr>
                        <a:t>Independent Petroleum Marketers Association </a:t>
                      </a:r>
                    </a:p>
                    <a:p>
                      <a:pPr algn="just">
                        <a:spcBef>
                          <a:spcPct val="20000"/>
                        </a:spcBef>
                      </a:pPr>
                      <a:endParaRPr lang="en-US" sz="1100" b="0" dirty="0" smtClean="0">
                        <a:solidFill>
                          <a:prstClr val="black"/>
                        </a:solidFill>
                        <a:latin typeface="Calibri" pitchFamily="34" charset="0"/>
                        <a:cs typeface="Calibri" pitchFamily="34" charset="0"/>
                      </a:endParaRPr>
                    </a:p>
                    <a:p>
                      <a:pPr algn="just">
                        <a:spcBef>
                          <a:spcPct val="20000"/>
                        </a:spcBef>
                      </a:pPr>
                      <a:r>
                        <a:rPr lang="en-US" sz="1100" b="0" dirty="0" smtClean="0">
                          <a:solidFill>
                            <a:prstClr val="black"/>
                          </a:solidFill>
                          <a:latin typeface="Calibri" pitchFamily="34" charset="0"/>
                          <a:cs typeface="Calibri" pitchFamily="34" charset="0"/>
                        </a:rPr>
                        <a:t>9</a:t>
                      </a:r>
                      <a:r>
                        <a:rPr lang="en-US" sz="1100" b="0" baseline="30000" dirty="0" smtClean="0">
                          <a:solidFill>
                            <a:prstClr val="black"/>
                          </a:solidFill>
                          <a:latin typeface="Calibri" pitchFamily="34" charset="0"/>
                          <a:cs typeface="Calibri" pitchFamily="34" charset="0"/>
                        </a:rPr>
                        <a:t>th</a:t>
                      </a:r>
                      <a:r>
                        <a:rPr lang="en-US" sz="1100" b="0" dirty="0" smtClean="0">
                          <a:solidFill>
                            <a:prstClr val="black"/>
                          </a:solidFill>
                          <a:latin typeface="Calibri" pitchFamily="34" charset="0"/>
                          <a:cs typeface="Calibri" pitchFamily="34" charset="0"/>
                        </a:rPr>
                        <a:t> November, 2016</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Association has about 10,000 members who own over 30,000 retail outlets across the country.</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Acknowledges the need for members to build sustainable companies.</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Lack information on the benefits of listing and listing process.</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Fear of dilution of shareholding and losing control of company to outsiders if listed.</a:t>
                      </a:r>
                    </a:p>
                  </a:txBody>
                  <a:tcPr/>
                </a:tc>
              </a:tr>
            </a:tbl>
          </a:graphicData>
        </a:graphic>
      </p:graphicFrame>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cap="small" dirty="0" smtClean="0">
                <a:solidFill>
                  <a:prstClr val="white"/>
                </a:solidFill>
                <a:latin typeface="Arial" panose="020B0604020202020204" pitchFamily="34" charset="0"/>
                <a:cs typeface="Arial" panose="020B0604020202020204" pitchFamily="34" charset="0"/>
              </a:rPr>
              <a:t>Highlights of key comments from preliminary meetings </a:t>
            </a:r>
            <a:endParaRPr lang="en-US" sz="1600" i="1"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01034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 xmlns:p14="http://schemas.microsoft.com/office/powerpoint/2010/main" val="2702309536"/>
              </p:ext>
            </p:extLst>
          </p:nvPr>
        </p:nvGraphicFramePr>
        <p:xfrm>
          <a:off x="76200" y="648413"/>
          <a:ext cx="8763000" cy="6653318"/>
        </p:xfrm>
        <a:graphic>
          <a:graphicData uri="http://schemas.openxmlformats.org/drawingml/2006/table">
            <a:tbl>
              <a:tblPr firstRow="1" bandRow="1">
                <a:tableStyleId>{C083E6E3-FA7D-4D7B-A595-EF9225AFEA82}</a:tableStyleId>
              </a:tblPr>
              <a:tblGrid>
                <a:gridCol w="1218319"/>
                <a:gridCol w="228782"/>
                <a:gridCol w="7315899"/>
              </a:tblGrid>
              <a:tr h="1181453">
                <a:tc>
                  <a:txBody>
                    <a:bodyPr/>
                    <a:lstStyle/>
                    <a:p>
                      <a:pPr algn="just">
                        <a:spcBef>
                          <a:spcPct val="20000"/>
                        </a:spcBef>
                      </a:pPr>
                      <a:r>
                        <a:rPr lang="en-US" sz="1600" b="1" dirty="0" smtClean="0">
                          <a:solidFill>
                            <a:prstClr val="black"/>
                          </a:solidFill>
                          <a:latin typeface="Calibri" pitchFamily="34" charset="0"/>
                          <a:cs typeface="Calibri" pitchFamily="34" charset="0"/>
                        </a:rPr>
                        <a:t>NCC </a:t>
                      </a:r>
                    </a:p>
                    <a:p>
                      <a:pPr algn="l">
                        <a:spcBef>
                          <a:spcPct val="20000"/>
                        </a:spcBef>
                      </a:pPr>
                      <a:r>
                        <a:rPr lang="en-US" sz="1100" b="0" dirty="0" smtClean="0">
                          <a:solidFill>
                            <a:prstClr val="black"/>
                          </a:solidFill>
                          <a:latin typeface="Calibri" pitchFamily="34" charset="0"/>
                          <a:cs typeface="Calibri" pitchFamily="34" charset="0"/>
                        </a:rPr>
                        <a:t>Nigerian Communication Commission </a:t>
                      </a:r>
                    </a:p>
                    <a:p>
                      <a:pPr algn="l">
                        <a:spcBef>
                          <a:spcPct val="20000"/>
                        </a:spcBef>
                      </a:pPr>
                      <a:endParaRPr lang="en-US" sz="1100" b="0" dirty="0" smtClean="0">
                        <a:solidFill>
                          <a:prstClr val="black"/>
                        </a:solidFill>
                        <a:latin typeface="Calibri" pitchFamily="34" charset="0"/>
                        <a:cs typeface="Calibri" pitchFamily="34" charset="0"/>
                      </a:endParaRPr>
                    </a:p>
                    <a:p>
                      <a:pPr algn="l">
                        <a:spcBef>
                          <a:spcPct val="20000"/>
                        </a:spcBef>
                      </a:pPr>
                      <a:r>
                        <a:rPr lang="en-US" sz="1100" b="0" dirty="0" smtClean="0">
                          <a:solidFill>
                            <a:prstClr val="black"/>
                          </a:solidFill>
                          <a:latin typeface="Calibri" pitchFamily="34" charset="0"/>
                          <a:cs typeface="Calibri" pitchFamily="34" charset="0"/>
                        </a:rPr>
                        <a:t>9</a:t>
                      </a:r>
                      <a:r>
                        <a:rPr lang="en-US" sz="1100" b="0" baseline="30000" dirty="0" smtClean="0">
                          <a:solidFill>
                            <a:prstClr val="black"/>
                          </a:solidFill>
                          <a:latin typeface="Calibri" pitchFamily="34" charset="0"/>
                          <a:cs typeface="Calibri" pitchFamily="34" charset="0"/>
                        </a:rPr>
                        <a:t>th </a:t>
                      </a:r>
                      <a:r>
                        <a:rPr lang="en-US" sz="1100" b="0" dirty="0" smtClean="0">
                          <a:solidFill>
                            <a:prstClr val="black"/>
                          </a:solidFill>
                          <a:latin typeface="Calibri" pitchFamily="34" charset="0"/>
                          <a:cs typeface="Calibri" pitchFamily="34" charset="0"/>
                        </a:rPr>
                        <a:t>November, 2016</a:t>
                      </a:r>
                      <a:endParaRPr lang="en-US" sz="1100" b="0" dirty="0">
                        <a:solidFill>
                          <a:prstClr val="black"/>
                        </a:solidFill>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endParaRPr>
                    </a:p>
                  </a:txBody>
                  <a:tcPr/>
                </a:tc>
                <a:tc>
                  <a:txBody>
                    <a:bodyPr/>
                    <a:lstStyle/>
                    <a:p>
                      <a:pPr marL="171450" indent="-171450" algn="just">
                        <a:lnSpc>
                          <a:spcPct val="150000"/>
                        </a:lnSpc>
                        <a:spcBef>
                          <a:spcPct val="20000"/>
                        </a:spcBef>
                        <a:buFont typeface="Arial" panose="020B0604020202020204" pitchFamily="34" charset="0"/>
                        <a:buChar char="•"/>
                      </a:pPr>
                      <a:r>
                        <a:rPr lang="en-US" sz="1200" b="0" dirty="0" smtClean="0">
                          <a:solidFill>
                            <a:prstClr val="black"/>
                          </a:solidFill>
                          <a:latin typeface="Calibri" pitchFamily="34" charset="0"/>
                          <a:cs typeface="Calibri" pitchFamily="34" charset="0"/>
                        </a:rPr>
                        <a:t>Proposed strategy was to incentivize</a:t>
                      </a:r>
                      <a:r>
                        <a:rPr lang="en-US" sz="1200" b="0" baseline="0" dirty="0" smtClean="0">
                          <a:solidFill>
                            <a:prstClr val="black"/>
                          </a:solidFill>
                          <a:latin typeface="Calibri" pitchFamily="34" charset="0"/>
                          <a:cs typeface="Calibri" pitchFamily="34" charset="0"/>
                        </a:rPr>
                        <a:t> companies to list by granting l</a:t>
                      </a:r>
                      <a:r>
                        <a:rPr lang="en-US" sz="1200" b="0" dirty="0" smtClean="0">
                          <a:solidFill>
                            <a:prstClr val="black"/>
                          </a:solidFill>
                          <a:latin typeface="Calibri" pitchFamily="34" charset="0"/>
                          <a:cs typeface="Calibri" pitchFamily="34" charset="0"/>
                        </a:rPr>
                        <a:t>icensing fee rebate to listed companies and providing in its guidelines listing as a condition for license renewal.</a:t>
                      </a:r>
                    </a:p>
                    <a:p>
                      <a:pPr marL="171450" indent="-171450" algn="just">
                        <a:lnSpc>
                          <a:spcPct val="150000"/>
                        </a:lnSpc>
                        <a:spcBef>
                          <a:spcPct val="20000"/>
                        </a:spcBef>
                        <a:buFont typeface="Arial" panose="020B0604020202020204" pitchFamily="34" charset="0"/>
                        <a:buChar char="•"/>
                      </a:pPr>
                      <a:r>
                        <a:rPr lang="en-US" sz="1200" b="0" dirty="0" smtClean="0">
                          <a:solidFill>
                            <a:prstClr val="black"/>
                          </a:solidFill>
                          <a:latin typeface="Calibri" pitchFamily="34" charset="0"/>
                          <a:cs typeface="Calibri" pitchFamily="34" charset="0"/>
                        </a:rPr>
                        <a:t>Constrained by its ACT which already stipulates requirements for license issuance and renewal.</a:t>
                      </a:r>
                      <a:endPar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endParaRPr>
                    </a:p>
                  </a:txBody>
                  <a:tcPr/>
                </a:tc>
              </a:tr>
              <a:tr h="1336908">
                <a:tc>
                  <a:txBody>
                    <a:bodyPr/>
                    <a:lstStyle/>
                    <a:p>
                      <a:pPr algn="just">
                        <a:spcBef>
                          <a:spcPct val="20000"/>
                        </a:spcBef>
                      </a:pPr>
                      <a:r>
                        <a:rPr lang="en-US" sz="1600" b="1" dirty="0" smtClean="0">
                          <a:solidFill>
                            <a:prstClr val="black"/>
                          </a:solidFill>
                          <a:latin typeface="Calibri" pitchFamily="34" charset="0"/>
                          <a:cs typeface="Calibri" pitchFamily="34" charset="0"/>
                        </a:rPr>
                        <a:t>FAAN</a:t>
                      </a:r>
                      <a:endParaRPr lang="en-US" sz="1600" b="1" baseline="0" dirty="0" smtClean="0">
                        <a:solidFill>
                          <a:prstClr val="black"/>
                        </a:solidFill>
                        <a:latin typeface="Calibri" pitchFamily="34" charset="0"/>
                        <a:cs typeface="Calibri" pitchFamily="34" charset="0"/>
                      </a:endParaRPr>
                    </a:p>
                    <a:p>
                      <a:pPr marL="0" algn="l" defTabSz="914400" rtl="0" eaLnBrk="1" latinLnBrk="0" hangingPunct="1">
                        <a:spcBef>
                          <a:spcPct val="20000"/>
                        </a:spcBef>
                      </a:pPr>
                      <a:r>
                        <a:rPr lang="en-US" sz="1100" b="0" kern="1200" dirty="0" smtClean="0">
                          <a:solidFill>
                            <a:prstClr val="black"/>
                          </a:solidFill>
                          <a:latin typeface="Calibri" pitchFamily="34" charset="0"/>
                          <a:ea typeface="+mn-ea"/>
                          <a:cs typeface="Calibri" pitchFamily="34" charset="0"/>
                        </a:rPr>
                        <a:t>Federal Airports Authority of Nigeria</a:t>
                      </a:r>
                    </a:p>
                    <a:p>
                      <a:pPr marL="0" algn="l" defTabSz="914400" rtl="0" eaLnBrk="1" latinLnBrk="0" hangingPunct="1">
                        <a:spcBef>
                          <a:spcPct val="20000"/>
                        </a:spcBef>
                      </a:pPr>
                      <a:endParaRPr lang="en-US" sz="1100" b="0" kern="1200" dirty="0" smtClean="0">
                        <a:solidFill>
                          <a:prstClr val="black"/>
                        </a:solidFill>
                        <a:latin typeface="Calibri" pitchFamily="34" charset="0"/>
                        <a:ea typeface="+mn-ea"/>
                        <a:cs typeface="Calibri" pitchFamily="34" charset="0"/>
                      </a:endParaRPr>
                    </a:p>
                    <a:p>
                      <a:pPr marL="0" algn="l" defTabSz="914400" rtl="0" eaLnBrk="1" latinLnBrk="0" hangingPunct="1">
                        <a:spcBef>
                          <a:spcPct val="20000"/>
                        </a:spcBef>
                      </a:pPr>
                      <a:r>
                        <a:rPr lang="en-US" sz="1100" b="0" kern="1200" dirty="0" smtClean="0">
                          <a:solidFill>
                            <a:prstClr val="black"/>
                          </a:solidFill>
                          <a:latin typeface="Calibri" pitchFamily="34" charset="0"/>
                          <a:ea typeface="+mn-ea"/>
                          <a:cs typeface="Calibri" pitchFamily="34" charset="0"/>
                        </a:rPr>
                        <a:t>29</a:t>
                      </a:r>
                      <a:r>
                        <a:rPr lang="en-US" sz="1100" b="0" kern="1200" baseline="30000" dirty="0" smtClean="0">
                          <a:solidFill>
                            <a:prstClr val="black"/>
                          </a:solidFill>
                          <a:latin typeface="Calibri" pitchFamily="34" charset="0"/>
                          <a:ea typeface="+mn-ea"/>
                          <a:cs typeface="Calibri" pitchFamily="34" charset="0"/>
                        </a:rPr>
                        <a:t>th</a:t>
                      </a:r>
                      <a:r>
                        <a:rPr lang="en-US" sz="1100" b="0" kern="1200" dirty="0" smtClean="0">
                          <a:solidFill>
                            <a:prstClr val="black"/>
                          </a:solidFill>
                          <a:latin typeface="Calibri" pitchFamily="34" charset="0"/>
                          <a:ea typeface="+mn-ea"/>
                          <a:cs typeface="Calibri" pitchFamily="34" charset="0"/>
                        </a:rPr>
                        <a:t> November</a:t>
                      </a:r>
                      <a:r>
                        <a:rPr lang="en-US" sz="1100" b="0" kern="1200" baseline="0" dirty="0" smtClean="0">
                          <a:solidFill>
                            <a:prstClr val="black"/>
                          </a:solidFill>
                          <a:latin typeface="Calibri" pitchFamily="34" charset="0"/>
                          <a:ea typeface="+mn-ea"/>
                          <a:cs typeface="Calibri" pitchFamily="34" charset="0"/>
                        </a:rPr>
                        <a:t>, 2016</a:t>
                      </a:r>
                      <a:endParaRPr lang="en-US" sz="1100" b="0" kern="1200" dirty="0" smtClean="0">
                        <a:solidFill>
                          <a:prstClr val="black"/>
                        </a:solidFill>
                        <a:latin typeface="Calibri" pitchFamily="34" charset="0"/>
                        <a:ea typeface="+mn-ea"/>
                        <a:cs typeface="Calibri" pitchFamily="34" charset="0"/>
                      </a:endParaRPr>
                    </a:p>
                  </a:txBody>
                  <a:tcPr/>
                </a:tc>
                <a:tc>
                  <a:txBody>
                    <a:bodyPr/>
                    <a:lstStyle/>
                    <a:p>
                      <a:pPr marL="285750" indent="-285750" algn="just">
                        <a:spcBef>
                          <a:spcPct val="20000"/>
                        </a:spcBef>
                        <a:buFont typeface="Arial" pitchFamily="34" charset="0"/>
                        <a:buChar char="•"/>
                      </a:pPr>
                      <a:endParaRPr lang="en-US" sz="1200" dirty="0">
                        <a:solidFill>
                          <a:prstClr val="black"/>
                        </a:solidFill>
                        <a:latin typeface="Calibri" pitchFamily="34" charset="0"/>
                        <a:cs typeface="Calibri" pitchFamily="34" charset="0"/>
                      </a:endParaRPr>
                    </a:p>
                  </a:txBody>
                  <a:tcPr/>
                </a:tc>
                <a:tc>
                  <a:txBody>
                    <a:bodyPr/>
                    <a:lstStyle/>
                    <a:p>
                      <a:pPr marL="285750" indent="-285750" algn="just">
                        <a:lnSpc>
                          <a:spcPct val="150000"/>
                        </a:lnSpc>
                        <a:spcBef>
                          <a:spcPct val="20000"/>
                        </a:spcBef>
                        <a:buFont typeface="Arial" pitchFamily="34" charset="0"/>
                        <a:buChar char="•"/>
                      </a:pPr>
                      <a:r>
                        <a:rPr lang="en-US" sz="1200" b="0" dirty="0" smtClean="0">
                          <a:solidFill>
                            <a:prstClr val="black"/>
                          </a:solidFill>
                          <a:latin typeface="Calibri" pitchFamily="34" charset="0"/>
                          <a:cs typeface="Calibri" pitchFamily="34" charset="0"/>
                        </a:rPr>
                        <a:t>Acknowledges that the capital market was viable alternative source of funding /refinancing especially to local airlines which were highly leveraged.</a:t>
                      </a:r>
                    </a:p>
                    <a:p>
                      <a:pPr marL="285750" indent="-285750" algn="just">
                        <a:lnSpc>
                          <a:spcPct val="150000"/>
                        </a:lnSpc>
                        <a:spcBef>
                          <a:spcPct val="20000"/>
                        </a:spcBef>
                        <a:buFont typeface="Arial" pitchFamily="34" charset="0"/>
                        <a:buChar char="•"/>
                      </a:pPr>
                      <a:r>
                        <a:rPr lang="en-US" sz="1200" b="0" dirty="0" smtClean="0">
                          <a:solidFill>
                            <a:prstClr val="black"/>
                          </a:solidFill>
                          <a:latin typeface="Calibri" pitchFamily="34" charset="0"/>
                          <a:cs typeface="Calibri" pitchFamily="34" charset="0"/>
                        </a:rPr>
                        <a:t>However,</a:t>
                      </a:r>
                      <a:r>
                        <a:rPr lang="en-US" sz="1200" b="0" baseline="0" dirty="0" smtClean="0">
                          <a:solidFill>
                            <a:prstClr val="black"/>
                          </a:solidFill>
                          <a:latin typeface="Calibri" pitchFamily="34" charset="0"/>
                          <a:cs typeface="Calibri" pitchFamily="34" charset="0"/>
                        </a:rPr>
                        <a:t> given recent developments where AMCON has taken over most of the airlines, the TC would rather engage AMCON on how it can exit the industry and its other portfolios via the capital market. </a:t>
                      </a:r>
                      <a:endParaRPr lang="en-US" sz="1200" b="0" dirty="0">
                        <a:solidFill>
                          <a:prstClr val="black"/>
                        </a:solidFill>
                        <a:latin typeface="Calibri" pitchFamily="34" charset="0"/>
                        <a:cs typeface="Calibri" pitchFamily="34" charset="0"/>
                      </a:endParaRPr>
                    </a:p>
                  </a:txBody>
                  <a:tcPr/>
                </a:tc>
              </a:tr>
              <a:tr h="1336908">
                <a:tc>
                  <a:txBody>
                    <a:bodyPr/>
                    <a:lstStyle/>
                    <a:p>
                      <a:pPr algn="just">
                        <a:spcBef>
                          <a:spcPct val="20000"/>
                        </a:spcBef>
                      </a:pPr>
                      <a:r>
                        <a:rPr lang="en-US" sz="1600" b="1" dirty="0" smtClean="0">
                          <a:solidFill>
                            <a:prstClr val="black"/>
                          </a:solidFill>
                          <a:latin typeface="Calibri" pitchFamily="34" charset="0"/>
                          <a:cs typeface="Calibri" pitchFamily="34" charset="0"/>
                        </a:rPr>
                        <a:t>MAN</a:t>
                      </a:r>
                    </a:p>
                    <a:p>
                      <a:pPr algn="l">
                        <a:spcBef>
                          <a:spcPct val="20000"/>
                        </a:spcBef>
                      </a:pPr>
                      <a:r>
                        <a:rPr lang="en-US" sz="1100" b="0" dirty="0" smtClean="0">
                          <a:solidFill>
                            <a:prstClr val="black"/>
                          </a:solidFill>
                          <a:latin typeface="Calibri" pitchFamily="34" charset="0"/>
                          <a:cs typeface="Calibri" pitchFamily="34" charset="0"/>
                        </a:rPr>
                        <a:t>Manufacturers</a:t>
                      </a:r>
                      <a:r>
                        <a:rPr lang="en-US" sz="1100" b="0" baseline="0" dirty="0" smtClean="0">
                          <a:solidFill>
                            <a:prstClr val="black"/>
                          </a:solidFill>
                          <a:latin typeface="Calibri" pitchFamily="34" charset="0"/>
                          <a:cs typeface="Calibri" pitchFamily="34" charset="0"/>
                        </a:rPr>
                        <a:t> Association of Nigeria</a:t>
                      </a:r>
                    </a:p>
                    <a:p>
                      <a:pPr algn="l">
                        <a:spcBef>
                          <a:spcPct val="20000"/>
                        </a:spcBef>
                      </a:pPr>
                      <a:endParaRPr lang="en-US" sz="1100" b="0" baseline="0" dirty="0" smtClean="0">
                        <a:solidFill>
                          <a:prstClr val="black"/>
                        </a:solidFill>
                        <a:latin typeface="Calibri" pitchFamily="34" charset="0"/>
                        <a:cs typeface="Calibri" pitchFamily="34" charset="0"/>
                      </a:endParaRPr>
                    </a:p>
                    <a:p>
                      <a:pPr marL="0" marR="0" indent="0" algn="l" defTabSz="914400" rtl="0" eaLnBrk="1" fontAlgn="auto" latinLnBrk="0" hangingPunct="1">
                        <a:lnSpc>
                          <a:spcPct val="100000"/>
                        </a:lnSpc>
                        <a:spcBef>
                          <a:spcPct val="20000"/>
                        </a:spcBef>
                        <a:spcAft>
                          <a:spcPts val="0"/>
                        </a:spcAft>
                        <a:buClrTx/>
                        <a:buSzTx/>
                        <a:buFontTx/>
                        <a:buNone/>
                        <a:tabLst/>
                        <a:defRPr/>
                      </a:pPr>
                      <a:r>
                        <a:rPr lang="en-US" sz="1100" b="0" kern="1200" dirty="0" smtClean="0">
                          <a:solidFill>
                            <a:prstClr val="black"/>
                          </a:solidFill>
                          <a:latin typeface="Calibri" pitchFamily="34" charset="0"/>
                          <a:ea typeface="+mn-ea"/>
                          <a:cs typeface="Calibri" pitchFamily="34" charset="0"/>
                        </a:rPr>
                        <a:t>22</a:t>
                      </a:r>
                      <a:r>
                        <a:rPr lang="en-US" sz="1100" b="0" kern="1200" baseline="30000" dirty="0" smtClean="0">
                          <a:solidFill>
                            <a:prstClr val="black"/>
                          </a:solidFill>
                          <a:latin typeface="Calibri" pitchFamily="34" charset="0"/>
                          <a:ea typeface="+mn-ea"/>
                          <a:cs typeface="Calibri" pitchFamily="34" charset="0"/>
                        </a:rPr>
                        <a:t>nd</a:t>
                      </a:r>
                      <a:r>
                        <a:rPr lang="en-US" sz="1100" b="0" kern="1200" baseline="0" dirty="0" smtClean="0">
                          <a:solidFill>
                            <a:prstClr val="black"/>
                          </a:solidFill>
                          <a:latin typeface="Calibri" pitchFamily="34" charset="0"/>
                          <a:ea typeface="+mn-ea"/>
                          <a:cs typeface="Calibri" pitchFamily="34" charset="0"/>
                        </a:rPr>
                        <a:t> </a:t>
                      </a:r>
                      <a:r>
                        <a:rPr lang="en-US" sz="1100" b="0" kern="1200" dirty="0" smtClean="0">
                          <a:solidFill>
                            <a:prstClr val="black"/>
                          </a:solidFill>
                          <a:latin typeface="Calibri" pitchFamily="34" charset="0"/>
                          <a:ea typeface="+mn-ea"/>
                          <a:cs typeface="Calibri" pitchFamily="34" charset="0"/>
                        </a:rPr>
                        <a:t>November</a:t>
                      </a:r>
                      <a:r>
                        <a:rPr lang="en-US" sz="1100" b="0" kern="1200" baseline="0" dirty="0" smtClean="0">
                          <a:solidFill>
                            <a:prstClr val="black"/>
                          </a:solidFill>
                          <a:latin typeface="Calibri" pitchFamily="34" charset="0"/>
                          <a:ea typeface="+mn-ea"/>
                          <a:cs typeface="Calibri" pitchFamily="34" charset="0"/>
                        </a:rPr>
                        <a:t>, 2016</a:t>
                      </a:r>
                      <a:endParaRPr lang="en-US" sz="1100" b="0" kern="1200" dirty="0" smtClean="0">
                        <a:solidFill>
                          <a:prstClr val="black"/>
                        </a:solidFill>
                        <a:latin typeface="Calibri" pitchFamily="34" charset="0"/>
                        <a:ea typeface="+mn-ea"/>
                        <a:cs typeface="Calibri" pitchFamily="34" charset="0"/>
                      </a:endParaRP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Major impediments to listings were;</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Current economic condition </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Low level of awareness of the capital market and the benefits of listing</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High level of foreign owned businesses and entrepreneurs  fear of losing control of their business</a:t>
                      </a:r>
                    </a:p>
                  </a:txBody>
                  <a:tcPr/>
                </a:tc>
              </a:tr>
              <a:tr h="1611073">
                <a:tc>
                  <a:txBody>
                    <a:bodyPr/>
                    <a:lstStyle/>
                    <a:p>
                      <a:pPr algn="just">
                        <a:spcBef>
                          <a:spcPct val="20000"/>
                        </a:spcBef>
                      </a:pPr>
                      <a:r>
                        <a:rPr lang="en-US" sz="1600" b="1" dirty="0" smtClean="0">
                          <a:solidFill>
                            <a:prstClr val="black"/>
                          </a:solidFill>
                          <a:latin typeface="Calibri" pitchFamily="34" charset="0"/>
                          <a:cs typeface="Calibri" pitchFamily="34" charset="0"/>
                        </a:rPr>
                        <a:t>NNPC</a:t>
                      </a:r>
                    </a:p>
                    <a:p>
                      <a:pPr algn="l">
                        <a:spcBef>
                          <a:spcPct val="20000"/>
                        </a:spcBef>
                      </a:pPr>
                      <a:r>
                        <a:rPr lang="en-US" sz="1100" b="0" dirty="0" smtClean="0">
                          <a:solidFill>
                            <a:prstClr val="black"/>
                          </a:solidFill>
                          <a:latin typeface="Calibri" pitchFamily="34" charset="0"/>
                          <a:cs typeface="Calibri" pitchFamily="34" charset="0"/>
                        </a:rPr>
                        <a:t>Nigerian</a:t>
                      </a:r>
                      <a:r>
                        <a:rPr lang="en-US" sz="1100" b="0" baseline="0" dirty="0" smtClean="0">
                          <a:solidFill>
                            <a:prstClr val="black"/>
                          </a:solidFill>
                          <a:latin typeface="Calibri" pitchFamily="34" charset="0"/>
                          <a:cs typeface="Calibri" pitchFamily="34" charset="0"/>
                        </a:rPr>
                        <a:t> National Petroleum Corporation</a:t>
                      </a:r>
                    </a:p>
                    <a:p>
                      <a:pPr algn="l">
                        <a:spcBef>
                          <a:spcPct val="20000"/>
                        </a:spcBef>
                      </a:pPr>
                      <a:endParaRPr lang="en-US" sz="1100" b="0" baseline="0" dirty="0" smtClean="0">
                        <a:solidFill>
                          <a:prstClr val="black"/>
                        </a:solidFill>
                        <a:latin typeface="Calibri" pitchFamily="34" charset="0"/>
                        <a:cs typeface="Calibri" pitchFamily="34" charset="0"/>
                      </a:endParaRPr>
                    </a:p>
                    <a:p>
                      <a:pPr algn="l">
                        <a:spcBef>
                          <a:spcPct val="20000"/>
                        </a:spcBef>
                      </a:pPr>
                      <a:r>
                        <a:rPr lang="en-US" sz="1100" b="0" baseline="0" dirty="0" smtClean="0">
                          <a:solidFill>
                            <a:prstClr val="black"/>
                          </a:solidFill>
                          <a:latin typeface="Calibri" pitchFamily="34" charset="0"/>
                          <a:cs typeface="Calibri" pitchFamily="34" charset="0"/>
                        </a:rPr>
                        <a:t>6</a:t>
                      </a:r>
                      <a:r>
                        <a:rPr lang="en-US" sz="1100" b="0" baseline="30000" dirty="0" smtClean="0">
                          <a:solidFill>
                            <a:prstClr val="black"/>
                          </a:solidFill>
                          <a:latin typeface="Calibri" pitchFamily="34" charset="0"/>
                          <a:cs typeface="Calibri" pitchFamily="34" charset="0"/>
                        </a:rPr>
                        <a:t>th</a:t>
                      </a:r>
                      <a:r>
                        <a:rPr lang="en-US" sz="1100" b="0" baseline="0" dirty="0" smtClean="0">
                          <a:solidFill>
                            <a:prstClr val="black"/>
                          </a:solidFill>
                          <a:latin typeface="Calibri" pitchFamily="34" charset="0"/>
                          <a:cs typeface="Calibri" pitchFamily="34" charset="0"/>
                        </a:rPr>
                        <a:t> December, 2016</a:t>
                      </a:r>
                      <a:endParaRPr lang="en-US" sz="1100" b="0" dirty="0">
                        <a:solidFill>
                          <a:prstClr val="black"/>
                        </a:solidFill>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Acknowledges the need for its companies to be recapitalized to make them profitable and competitive via the capital market.</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NNPC has a 3-year timeline during which its subsidiaries would be restructured to get them fit for the capital market</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rPr>
                        <a:t>Proposed joint partnership with the TC  to  provide guidance and facilitate the process of listing NNPC and its companies on our Exchanges.</a:t>
                      </a:r>
                    </a:p>
                  </a:txBody>
                  <a:tcPr/>
                </a:tc>
              </a:tr>
              <a:tr h="590846">
                <a:tc>
                  <a:txBody>
                    <a:bodyPr/>
                    <a:lstStyle/>
                    <a:p>
                      <a:pPr algn="just">
                        <a:spcBef>
                          <a:spcPct val="20000"/>
                        </a:spcBef>
                      </a:pPr>
                      <a:endParaRPr lang="en-US" sz="1100" b="0" dirty="0">
                        <a:solidFill>
                          <a:prstClr val="black"/>
                        </a:solidFill>
                        <a:latin typeface="Calibri" pitchFamily="34" charset="0"/>
                        <a:cs typeface="Calibri" pitchFamily="34" charset="0"/>
                      </a:endParaRP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endParaRPr>
                    </a:p>
                  </a:txBody>
                  <a:tcPr/>
                </a:tc>
                <a:tc>
                  <a:txBody>
                    <a:bodyPr/>
                    <a:lstStyle/>
                    <a:p>
                      <a:pPr marL="0" indent="0" algn="just">
                        <a:lnSpc>
                          <a:spcPct val="150000"/>
                        </a:lnSpc>
                        <a:spcBef>
                          <a:spcPct val="20000"/>
                        </a:spcBef>
                        <a:buFont typeface="Arial" panose="020B0604020202020204" pitchFamily="34" charset="0"/>
                        <a:buNone/>
                      </a:pPr>
                      <a:endParaRPr kumimoji="0" lang="en-US" sz="1200" b="0" i="0" u="none" strike="noStrike" kern="1200" cap="none" spc="0" normalizeH="0" baseline="0" noProof="0" dirty="0" smtClean="0">
                        <a:ln>
                          <a:noFill/>
                        </a:ln>
                        <a:solidFill>
                          <a:prstClr val="black"/>
                        </a:solidFill>
                        <a:effectLst/>
                        <a:uLnTx/>
                        <a:uFillTx/>
                        <a:latin typeface="Calibri" pitchFamily="34" charset="0"/>
                        <a:cs typeface="Calibri" pitchFamily="34" charset="0"/>
                      </a:endParaRPr>
                    </a:p>
                  </a:txBody>
                  <a:tcPr/>
                </a:tc>
              </a:tr>
            </a:tbl>
          </a:graphicData>
        </a:graphic>
      </p:graphicFrame>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cap="small" dirty="0" smtClean="0">
                <a:solidFill>
                  <a:prstClr val="white"/>
                </a:solidFill>
                <a:latin typeface="Arial" panose="020B0604020202020204" pitchFamily="34" charset="0"/>
                <a:cs typeface="Arial" panose="020B0604020202020204" pitchFamily="34" charset="0"/>
              </a:rPr>
              <a:t>Highlights of key comments from preliminary meetings </a:t>
            </a:r>
            <a:endParaRPr lang="en-US" sz="1600" i="1"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01034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81000" y="762000"/>
            <a:ext cx="8382000" cy="58531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20000"/>
              </a:spcBef>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a:spcBef>
                <a:spcPct val="20000"/>
              </a:spcBef>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p:txBody>
      </p:sp>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7</a:t>
            </a:fld>
            <a:endParaRPr lang="en-US" dirty="0">
              <a:solidFill>
                <a:prstClr val="black">
                  <a:tint val="75000"/>
                </a:prstClr>
              </a:solidFill>
            </a:endParaRPr>
          </a:p>
        </p:txBody>
      </p:sp>
      <p:sp>
        <p:nvSpPr>
          <p:cNvPr id="7" name="Rectangle 6"/>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cap="small" dirty="0" smtClean="0">
                <a:solidFill>
                  <a:prstClr val="white"/>
                </a:solidFill>
                <a:latin typeface="Arial" panose="020B0604020202020204" pitchFamily="34" charset="0"/>
                <a:cs typeface="Arial" panose="020B0604020202020204" pitchFamily="34" charset="0"/>
              </a:rPr>
              <a:t>Outcome of preliminary meetings</a:t>
            </a:r>
            <a:endParaRPr lang="en-US" sz="1600" i="1" dirty="0">
              <a:solidFill>
                <a:prstClr val="white"/>
              </a:solidFill>
              <a:latin typeface="Arial" panose="020B0604020202020204" pitchFamily="34" charset="0"/>
              <a:cs typeface="Arial" panose="020B0604020202020204"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245851372"/>
              </p:ext>
            </p:extLst>
          </p:nvPr>
        </p:nvGraphicFramePr>
        <p:xfrm>
          <a:off x="304800" y="756753"/>
          <a:ext cx="8358188" cy="5563888"/>
        </p:xfrm>
        <a:graphic>
          <a:graphicData uri="http://schemas.openxmlformats.org/drawingml/2006/table">
            <a:tbl>
              <a:tblPr firstRow="1" bandRow="1"/>
              <a:tblGrid>
                <a:gridCol w="2895600"/>
                <a:gridCol w="152401"/>
                <a:gridCol w="5310187"/>
              </a:tblGrid>
              <a:tr h="267317">
                <a:tc>
                  <a:txBody>
                    <a:bodyPr/>
                    <a:lstStyle/>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ACTIVITY </a:t>
                      </a: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nSpc>
                          <a:spcPct val="107000"/>
                        </a:lnSpc>
                        <a:spcBef>
                          <a:spcPts val="0"/>
                        </a:spcBef>
                        <a:spcAft>
                          <a:spcPts val="80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STATUS</a:t>
                      </a: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728530">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TC to prepare value propositions for the Telecoms Sector</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accent3">
                        <a:lumMod val="20000"/>
                        <a:lumOff val="80000"/>
                      </a:schemeClr>
                    </a:solidFill>
                  </a:tcPr>
                </a:tc>
                <a:tc>
                  <a:txBody>
                    <a:bodyPr/>
                    <a:lstStyle/>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accent3">
                        <a:lumMod val="20000"/>
                        <a:lumOff val="80000"/>
                      </a:schemeClr>
                    </a:solidFill>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Recommendations to be presented to NCC</a:t>
                      </a: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accent3">
                        <a:lumMod val="20000"/>
                        <a:lumOff val="80000"/>
                      </a:schemeClr>
                    </a:solidFill>
                  </a:tcPr>
                </a:tc>
              </a:tr>
              <a:tr h="838200">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TC to recommend to BPP how listing initiatives can be incorporated into their guidelines</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Recommendations have been prepared, awaiting presentation to BPP</a:t>
                      </a: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r>
              <a:tr h="708221">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Obtain from CBN loan exposures of Oil and Gas marketers</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accent3">
                        <a:lumMod val="20000"/>
                        <a:lumOff val="80000"/>
                      </a:schemeClr>
                    </a:solidFill>
                  </a:tcPr>
                </a:tc>
                <a:tc>
                  <a:txBody>
                    <a:bodyPr/>
                    <a:lstStyle/>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accent3">
                        <a:lumMod val="20000"/>
                        <a:lumOff val="80000"/>
                      </a:schemeClr>
                    </a:solidFill>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Awaiting response from CBN</a:t>
                      </a: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accent3">
                        <a:lumMod val="20000"/>
                        <a:lumOff val="80000"/>
                      </a:schemeClr>
                    </a:solidFill>
                  </a:tcPr>
                </a:tc>
              </a:tr>
              <a:tr h="891979">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Engage AMCON on how to exit its portfolios via the capital market as most airlines have been taken over</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Meeting with AMCON is being scheduled.</a:t>
                      </a: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r>
              <a:tr h="762000">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Formed joint partnership with NNPC to facilitate the listing of its subsidiaries</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chemeClr val="accent3">
                        <a:lumMod val="20000"/>
                        <a:lumOff val="80000"/>
                      </a:schemeClr>
                    </a:solidFill>
                  </a:tcPr>
                </a:tc>
                <a:tc>
                  <a:txBody>
                    <a:bodyPr/>
                    <a:lstStyle/>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chemeClr val="accent3">
                        <a:lumMod val="20000"/>
                        <a:lumOff val="80000"/>
                      </a:schemeClr>
                    </a:solidFill>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Held one meeting with NNPC Capital on 8</a:t>
                      </a:r>
                      <a:r>
                        <a:rPr lang="en-US" sz="14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1400" dirty="0">
                          <a:effectLst/>
                          <a:latin typeface="Calibri" panose="020F0502020204030204" pitchFamily="34" charset="0"/>
                          <a:ea typeface="Calibri" panose="020F0502020204030204" pitchFamily="34" charset="0"/>
                          <a:cs typeface="Times New Roman" panose="02020603050405020304" pitchFamily="18" charset="0"/>
                        </a:rPr>
                        <a:t> Dec. 2016. Awaiting further directives from NNPC.</a:t>
                      </a:r>
                    </a:p>
                  </a:txBody>
                  <a:tcPr marL="0" marR="0" marT="0" marB="0">
                    <a:lnL>
                      <a:noFill/>
                    </a:lnL>
                    <a:lnR>
                      <a:noFill/>
                    </a:lnR>
                    <a:lnT w="12700" cap="flat" cmpd="sng" algn="ctr">
                      <a:solidFill>
                        <a:srgbClr val="92D050"/>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chemeClr val="accent3">
                        <a:lumMod val="20000"/>
                        <a:lumOff val="80000"/>
                      </a:schemeClr>
                    </a:solidFill>
                  </a:tcPr>
                </a:tc>
              </a:tr>
              <a:tr h="762000">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Review and make input into report of SEC/NSE committee on streamlining listing process</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Awaiting report of the Committee.</a:t>
                      </a: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605641">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Prepare concept paper for listing and issuance conference</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chemeClr val="accent3">
                        <a:lumMod val="20000"/>
                        <a:lumOff val="80000"/>
                      </a:schemeClr>
                    </a:solidFill>
                  </a:tcPr>
                </a:tc>
                <a:tc>
                  <a:txBody>
                    <a:bodyPr/>
                    <a:lstStyle/>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chemeClr val="accent3">
                        <a:lumMod val="20000"/>
                        <a:lumOff val="80000"/>
                      </a:schemeClr>
                    </a:solidFill>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Done. Request for sponsorship to be sent out ASAP</a:t>
                      </a:r>
                    </a:p>
                  </a:txBody>
                  <a:tcPr marL="0" marR="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chemeClr val="accent3">
                        <a:lumMod val="20000"/>
                        <a:lumOff val="80000"/>
                      </a:schemeClr>
                    </a:solidFill>
                  </a:tcPr>
                </a:tc>
              </a:tr>
            </a:tbl>
          </a:graphicData>
        </a:graphic>
      </p:graphicFrame>
    </p:spTree>
    <p:extLst>
      <p:ext uri="{BB962C8B-B14F-4D97-AF65-F5344CB8AC3E}">
        <p14:creationId xmlns="" xmlns:p14="http://schemas.microsoft.com/office/powerpoint/2010/main" val="3776586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81000" y="457200"/>
            <a:ext cx="8382000" cy="58531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b="1" dirty="0" smtClean="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b="1" dirty="0" smtClean="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b="1" dirty="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b="1" dirty="0" smtClean="0">
              <a:solidFill>
                <a:prstClr val="black"/>
              </a:solidFill>
              <a:latin typeface="Calibri" pitchFamily="34" charset="0"/>
              <a:cs typeface="Calibri" pitchFamily="34" charset="0"/>
            </a:endParaRPr>
          </a:p>
          <a:p>
            <a:pPr algn="just">
              <a:spcBef>
                <a:spcPct val="20000"/>
              </a:spcBef>
            </a:pPr>
            <a:endParaRPr lang="en-US" sz="1700" b="1" dirty="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b="1" dirty="0" smtClean="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b="1" dirty="0" smtClean="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b="1" dirty="0" smtClean="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b="1" dirty="0" smtClean="0">
              <a:solidFill>
                <a:prstClr val="black"/>
              </a:solidFill>
              <a:latin typeface="Calibri" pitchFamily="34" charset="0"/>
              <a:cs typeface="Calibri" pitchFamily="34" charset="0"/>
            </a:endParaRPr>
          </a:p>
          <a:p>
            <a:pPr marL="285750" indent="-285750" algn="just">
              <a:spcBef>
                <a:spcPct val="20000"/>
              </a:spcBef>
              <a:buFont typeface="Wingdings" panose="05000000000000000000" pitchFamily="2" charset="2"/>
              <a:buChar char="q"/>
            </a:pPr>
            <a:endParaRPr lang="en-US" sz="1700" b="1" dirty="0" smtClean="0">
              <a:solidFill>
                <a:prstClr val="black"/>
              </a:solidFill>
              <a:latin typeface="Calibri" pitchFamily="34" charset="0"/>
              <a:cs typeface="Calibri" pitchFamily="34" charset="0"/>
            </a:endParaRPr>
          </a:p>
          <a:p>
            <a:pPr marL="285750" indent="-285750">
              <a:spcBef>
                <a:spcPct val="20000"/>
              </a:spcBef>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r>
              <a:rPr lang="en-US" sz="1700" dirty="0" smtClean="0">
                <a:solidFill>
                  <a:prstClr val="black"/>
                </a:solidFill>
                <a:latin typeface="Calibri" pitchFamily="34" charset="0"/>
                <a:cs typeface="Calibri" pitchFamily="34" charset="0"/>
              </a:rPr>
              <a:t>Present to BPP recommendations on how incentives for listing can be incorporated into their guidelines.</a:t>
            </a: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r>
              <a:rPr lang="en-US" sz="1700" dirty="0" smtClean="0">
                <a:solidFill>
                  <a:prstClr val="black"/>
                </a:solidFill>
                <a:latin typeface="Calibri" pitchFamily="34" charset="0"/>
                <a:cs typeface="Calibri" pitchFamily="34" charset="0"/>
              </a:rPr>
              <a:t>Follow </a:t>
            </a:r>
            <a:r>
              <a:rPr lang="en-US" sz="1700" dirty="0">
                <a:solidFill>
                  <a:prstClr val="black"/>
                </a:solidFill>
                <a:latin typeface="Calibri" pitchFamily="34" charset="0"/>
                <a:cs typeface="Calibri" pitchFamily="34" charset="0"/>
              </a:rPr>
              <a:t>up on preliminary </a:t>
            </a:r>
            <a:r>
              <a:rPr lang="en-US" sz="1700" dirty="0" smtClean="0">
                <a:solidFill>
                  <a:prstClr val="black"/>
                </a:solidFill>
                <a:latin typeface="Calibri" pitchFamily="34" charset="0"/>
                <a:cs typeface="Calibri" pitchFamily="34" charset="0"/>
              </a:rPr>
              <a:t>meetings with IPMAN , REDAN, MAN and Joint Partnership with NNPC.</a:t>
            </a:r>
          </a:p>
          <a:p>
            <a:pPr>
              <a:spcBef>
                <a:spcPct val="20000"/>
              </a:spcBef>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r>
              <a:rPr lang="en-US" sz="1700" dirty="0" smtClean="0">
                <a:solidFill>
                  <a:prstClr val="black"/>
                </a:solidFill>
                <a:latin typeface="Calibri" pitchFamily="34" charset="0"/>
                <a:cs typeface="Calibri" pitchFamily="34" charset="0"/>
              </a:rPr>
              <a:t>Sensitize </a:t>
            </a:r>
            <a:r>
              <a:rPr lang="en-US" sz="1700" dirty="0">
                <a:solidFill>
                  <a:prstClr val="black"/>
                </a:solidFill>
                <a:latin typeface="Calibri" pitchFamily="34" charset="0"/>
                <a:cs typeface="Calibri" pitchFamily="34" charset="0"/>
              </a:rPr>
              <a:t>members of Industry Groups on benefits of </a:t>
            </a:r>
            <a:r>
              <a:rPr lang="en-US" sz="1700" dirty="0" smtClean="0">
                <a:solidFill>
                  <a:prstClr val="black"/>
                </a:solidFill>
                <a:latin typeface="Calibri" pitchFamily="34" charset="0"/>
                <a:cs typeface="Calibri" pitchFamily="34" charset="0"/>
              </a:rPr>
              <a:t>listings.</a:t>
            </a: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r>
              <a:rPr lang="en-US" sz="1700" dirty="0" smtClean="0">
                <a:solidFill>
                  <a:prstClr val="black"/>
                </a:solidFill>
                <a:latin typeface="Calibri" pitchFamily="34" charset="0"/>
                <a:cs typeface="Calibri" pitchFamily="34" charset="0"/>
              </a:rPr>
              <a:t>Continue </a:t>
            </a:r>
            <a:r>
              <a:rPr lang="en-US" sz="1700" dirty="0">
                <a:solidFill>
                  <a:prstClr val="black"/>
                </a:solidFill>
                <a:latin typeface="Calibri" pitchFamily="34" charset="0"/>
                <a:cs typeface="Calibri" pitchFamily="34" charset="0"/>
              </a:rPr>
              <a:t>engagements with other regulators and industry </a:t>
            </a:r>
            <a:r>
              <a:rPr lang="en-US" sz="1700" dirty="0" smtClean="0">
                <a:solidFill>
                  <a:prstClr val="black"/>
                </a:solidFill>
                <a:latin typeface="Calibri" pitchFamily="34" charset="0"/>
                <a:cs typeface="Calibri" pitchFamily="34" charset="0"/>
              </a:rPr>
              <a:t>groups such as AMCON, BPE, MOFI and African Private Equity and venture Capital Association.</a:t>
            </a:r>
          </a:p>
          <a:p>
            <a:pPr marL="285750" indent="-285750">
              <a:spcBef>
                <a:spcPct val="20000"/>
              </a:spcBef>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r>
              <a:rPr lang="en-US" sz="1700" dirty="0" smtClean="0">
                <a:solidFill>
                  <a:prstClr val="black"/>
                </a:solidFill>
                <a:latin typeface="Calibri" pitchFamily="34" charset="0"/>
                <a:cs typeface="Calibri" pitchFamily="34" charset="0"/>
              </a:rPr>
              <a:t>Make input into report of NSE/SEC Committee on streamlining of listing process as this has a huge impact on our mandate.</a:t>
            </a: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r>
              <a:rPr lang="en-US" sz="1700" dirty="0" smtClean="0">
                <a:solidFill>
                  <a:prstClr val="black"/>
                </a:solidFill>
                <a:latin typeface="Calibri" pitchFamily="34" charset="0"/>
                <a:cs typeface="Calibri" pitchFamily="34" charset="0"/>
              </a:rPr>
              <a:t>Prepare </a:t>
            </a:r>
            <a:r>
              <a:rPr lang="en-US" sz="1700" dirty="0">
                <a:solidFill>
                  <a:prstClr val="black"/>
                </a:solidFill>
                <a:latin typeface="Calibri" pitchFamily="34" charset="0"/>
                <a:cs typeface="Calibri" pitchFamily="34" charset="0"/>
              </a:rPr>
              <a:t>report on incentives that will encourage  </a:t>
            </a:r>
            <a:r>
              <a:rPr lang="en-US" sz="1700" dirty="0" smtClean="0">
                <a:solidFill>
                  <a:prstClr val="black"/>
                </a:solidFill>
                <a:latin typeface="Calibri" pitchFamily="34" charset="0"/>
                <a:cs typeface="Calibri" pitchFamily="34" charset="0"/>
              </a:rPr>
              <a:t>listing.</a:t>
            </a: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r>
              <a:rPr lang="en-US" sz="1700" dirty="0" smtClean="0">
                <a:solidFill>
                  <a:prstClr val="black"/>
                </a:solidFill>
                <a:latin typeface="Calibri" pitchFamily="34" charset="0"/>
                <a:cs typeface="Calibri" pitchFamily="34" charset="0"/>
              </a:rPr>
              <a:t>Hold a listing and issuance conference involving all stakeholders.</a:t>
            </a: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a:spcBef>
                <a:spcPct val="20000"/>
              </a:spcBef>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p:txBody>
      </p:sp>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8</a:t>
            </a:fld>
            <a:endParaRPr lang="en-US" dirty="0">
              <a:solidFill>
                <a:prstClr val="black">
                  <a:tint val="75000"/>
                </a:prstClr>
              </a:solidFill>
            </a:endParaRPr>
          </a:p>
        </p:txBody>
      </p:sp>
      <p:sp>
        <p:nvSpPr>
          <p:cNvPr id="7" name="Rectangle 6"/>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cap="small" dirty="0" smtClean="0">
                <a:solidFill>
                  <a:prstClr val="white"/>
                </a:solidFill>
                <a:latin typeface="Arial" panose="020B0604020202020204" pitchFamily="34" charset="0"/>
                <a:cs typeface="Arial" panose="020B0604020202020204" pitchFamily="34" charset="0"/>
              </a:rPr>
              <a:t>Next Steps</a:t>
            </a:r>
            <a:endParaRPr lang="en-US" sz="1600" i="1"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4207378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609600"/>
            <a:ext cx="9144000" cy="1588"/>
          </a:xfrm>
          <a:prstGeom prst="line">
            <a:avLst/>
          </a:prstGeom>
          <a:ln w="19050">
            <a:solidFill>
              <a:srgbClr val="A48308"/>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14300" y="342900"/>
            <a:ext cx="9220200" cy="58531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20000"/>
              </a:spcBef>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a:spcBef>
                <a:spcPct val="20000"/>
              </a:spcBef>
            </a:pPr>
            <a:endParaRPr lang="en-US" sz="1700" dirty="0" smtClean="0">
              <a:solidFill>
                <a:prstClr val="black"/>
              </a:solidFill>
              <a:latin typeface="Calibri" pitchFamily="34" charset="0"/>
              <a:cs typeface="Calibri" pitchFamily="34" charset="0"/>
            </a:endParaRPr>
          </a:p>
          <a:p>
            <a:pPr>
              <a:spcBef>
                <a:spcPct val="20000"/>
              </a:spcBef>
            </a:pPr>
            <a:endParaRPr lang="en-US" sz="1700" dirty="0" smtClean="0">
              <a:solidFill>
                <a:prstClr val="black"/>
              </a:solidFill>
              <a:latin typeface="Calibri" pitchFamily="34" charset="0"/>
              <a:cs typeface="Calibri" pitchFamily="34" charset="0"/>
            </a:endParaRPr>
          </a:p>
          <a:p>
            <a:pPr marL="742950" lvl="1" indent="-285750">
              <a:spcBef>
                <a:spcPct val="20000"/>
              </a:spcBef>
              <a:buFont typeface="Wingdings" panose="05000000000000000000" pitchFamily="2" charset="2"/>
              <a:buChar char="q"/>
            </a:pPr>
            <a:r>
              <a:rPr lang="en-US" sz="2000" dirty="0">
                <a:solidFill>
                  <a:prstClr val="black"/>
                </a:solidFill>
                <a:latin typeface="Calibri" pitchFamily="34" charset="0"/>
                <a:cs typeface="Calibri" pitchFamily="34" charset="0"/>
              </a:rPr>
              <a:t>Budget for listings and issuance round table </a:t>
            </a:r>
            <a:r>
              <a:rPr lang="en-US" sz="2000" dirty="0" smtClean="0">
                <a:solidFill>
                  <a:prstClr val="black"/>
                </a:solidFill>
                <a:latin typeface="Calibri" pitchFamily="34" charset="0"/>
                <a:cs typeface="Calibri" pitchFamily="34" charset="0"/>
              </a:rPr>
              <a:t>conference: The TC would require support from regulators and CMOs for a successful conference.</a:t>
            </a: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a:spcBef>
                <a:spcPct val="20000"/>
              </a:spcBef>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a:solidFill>
                <a:prstClr val="black"/>
              </a:solidFill>
              <a:latin typeface="Calibri" pitchFamily="34" charset="0"/>
              <a:cs typeface="Calibri" pitchFamily="34" charset="0"/>
            </a:endParaRPr>
          </a:p>
          <a:p>
            <a:pPr marL="285750" indent="-285750">
              <a:spcBef>
                <a:spcPct val="20000"/>
              </a:spcBef>
              <a:buFont typeface="Wingdings" panose="05000000000000000000" pitchFamily="2" charset="2"/>
              <a:buChar char="q"/>
            </a:pPr>
            <a:endParaRPr lang="en-US" sz="1700" dirty="0" smtClean="0">
              <a:solidFill>
                <a:prstClr val="black"/>
              </a:solidFill>
              <a:latin typeface="Calibri" pitchFamily="34" charset="0"/>
              <a:cs typeface="Calibri" pitchFamily="34" charset="0"/>
            </a:endParaRPr>
          </a:p>
        </p:txBody>
      </p:sp>
      <p:sp>
        <p:nvSpPr>
          <p:cNvPr id="9" name="Slide Number Placeholder 8"/>
          <p:cNvSpPr>
            <a:spLocks noGrp="1"/>
          </p:cNvSpPr>
          <p:nvPr>
            <p:ph type="sldNum" sz="quarter" idx="12"/>
          </p:nvPr>
        </p:nvSpPr>
        <p:spPr/>
        <p:txBody>
          <a:bodyPr/>
          <a:lstStyle/>
          <a:p>
            <a:fld id="{3CDC2C1C-18FD-46BB-8A79-D9FA6DD736E4}" type="slidenum">
              <a:rPr lang="en-US" smtClean="0">
                <a:solidFill>
                  <a:prstClr val="black">
                    <a:tint val="75000"/>
                  </a:prstClr>
                </a:solidFill>
              </a:rPr>
              <a:pPr/>
              <a:t>9</a:t>
            </a:fld>
            <a:endParaRPr lang="en-US" dirty="0">
              <a:solidFill>
                <a:prstClr val="black">
                  <a:tint val="75000"/>
                </a:prstClr>
              </a:solidFill>
            </a:endParaRPr>
          </a:p>
        </p:txBody>
      </p:sp>
      <p:sp>
        <p:nvSpPr>
          <p:cNvPr id="7" name="Rectangle 6"/>
          <p:cNvSpPr/>
          <p:nvPr/>
        </p:nvSpPr>
        <p:spPr>
          <a:xfrm>
            <a:off x="0" y="152400"/>
            <a:ext cx="9144000" cy="381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cap="small" dirty="0" smtClean="0">
                <a:solidFill>
                  <a:prstClr val="white"/>
                </a:solidFill>
                <a:latin typeface="Arial" panose="020B0604020202020204" pitchFamily="34" charset="0"/>
                <a:cs typeface="Arial" panose="020B0604020202020204" pitchFamily="34" charset="0"/>
              </a:rPr>
              <a:t>Challenge</a:t>
            </a:r>
            <a:endParaRPr lang="en-US" sz="1600" i="1"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743970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2362</TotalTime>
  <Words>1228</Words>
  <Application>Microsoft Office PowerPoint</Application>
  <PresentationFormat>On-screen Show (4:3)</PresentationFormat>
  <Paragraphs>270</Paragraphs>
  <Slides>10</Slides>
  <Notes>7</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3_Office Theme</vt:lpstr>
      <vt:lpstr>1_Office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eeudoh</dc:creator>
  <cp:lastModifiedBy>cmcsecretariat</cp:lastModifiedBy>
  <cp:revision>70</cp:revision>
  <dcterms:created xsi:type="dcterms:W3CDTF">2017-04-19T07:26:03Z</dcterms:created>
  <dcterms:modified xsi:type="dcterms:W3CDTF">2017-05-05T10:31:32Z</dcterms:modified>
</cp:coreProperties>
</file>