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7" r:id="rId1"/>
    <p:sldMasterId id="2147484095" r:id="rId2"/>
  </p:sldMasterIdLst>
  <p:notesMasterIdLst>
    <p:notesMasterId r:id="rId13"/>
  </p:notesMasterIdLst>
  <p:handoutMasterIdLst>
    <p:handoutMasterId r:id="rId14"/>
  </p:handoutMasterIdLst>
  <p:sldIdLst>
    <p:sldId id="438" r:id="rId3"/>
    <p:sldId id="441" r:id="rId4"/>
    <p:sldId id="442" r:id="rId5"/>
    <p:sldId id="444" r:id="rId6"/>
    <p:sldId id="450" r:id="rId7"/>
    <p:sldId id="453" r:id="rId8"/>
    <p:sldId id="452" r:id="rId9"/>
    <p:sldId id="448" r:id="rId10"/>
    <p:sldId id="449" r:id="rId11"/>
    <p:sldId id="419" r:id="rId12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11" autoAdjust="0"/>
  </p:normalViewPr>
  <p:slideViewPr>
    <p:cSldViewPr>
      <p:cViewPr>
        <p:scale>
          <a:sx n="100" d="100"/>
          <a:sy n="100" d="100"/>
        </p:scale>
        <p:origin x="-516" y="13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43" cy="49405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64" y="0"/>
            <a:ext cx="2946443" cy="49405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A0321B90-87FC-4BA2-942D-AC012C3F2D29}" type="datetimeFigureOut">
              <a:rPr lang="en-US"/>
              <a:pPr>
                <a:defRPr/>
              </a:pPr>
              <a:t>8/14/2017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8514"/>
            <a:ext cx="2946443" cy="49405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64" y="9378514"/>
            <a:ext cx="2946443" cy="49405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612C122D-4CDC-45FC-AEC0-4E08C17BD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2332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43" cy="49405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64" y="0"/>
            <a:ext cx="2946443" cy="49405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349FECD-3456-43BF-A04D-A136C83A9C98}" type="datetimeFigureOut">
              <a:rPr lang="en-US"/>
              <a:pPr>
                <a:defRPr/>
              </a:pPr>
              <a:t>8/14/2017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51" y="4690944"/>
            <a:ext cx="5438140" cy="4443076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514"/>
            <a:ext cx="2946443" cy="49405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64" y="9378514"/>
            <a:ext cx="2946443" cy="49405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285639D-3446-49FE-9DF9-424698FF2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0296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AADF54-7C6C-4F74-A9AA-FB8AA14E84A9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839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2E28D-554A-4375-857D-94BCA070CD78}" type="datetime4">
              <a:rPr lang="en-US"/>
              <a:pPr>
                <a:defRPr/>
              </a:pPr>
              <a:t>August 14,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A3C2E-92FC-4E90-AF26-6EC96F5B26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9315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5AA8A-4097-497E-A3A5-4018BCFEC379}" type="datetime4">
              <a:rPr lang="en-US"/>
              <a:pPr>
                <a:defRPr/>
              </a:pPr>
              <a:t>August 14,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843B1-D7C2-4789-8A18-B703C2F61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2777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5D7D1-C2EE-412C-8A7E-5A4D98162AFB}" type="datetime4">
              <a:rPr lang="en-US"/>
              <a:pPr>
                <a:defRPr/>
              </a:pPr>
              <a:t>August 14,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B8051-C476-4994-81B9-3EA4160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2009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39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30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" name="Freeform 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Hexagon 1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1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12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13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14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Hexagon 16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18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19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20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21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22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23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24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3" name="Rectangle 42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 smtClean="0"/>
            </a:lvl1pPr>
          </a:lstStyle>
          <a:p>
            <a:pPr>
              <a:defRPr/>
            </a:pPr>
            <a:fld id="{926A90DA-C00F-4AE8-9F92-AF7CFDA65D82}" type="datetime4">
              <a:rPr lang="en-US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6301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DF02-6196-4911-AF47-E178E70B82C4}" type="datetime4">
              <a:rPr lang="en-US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2338" y="6475413"/>
            <a:ext cx="569912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31BBA-3162-4525-A4A8-68B285892C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1862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021BC-29D8-446A-8A0D-80E397292F8F}" type="datetime4">
              <a:rPr lang="en-US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3600" y="6453188"/>
            <a:ext cx="584200" cy="4048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B4B65-2B0E-4238-80BF-2102D51C30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C:\Documents and Settings\NAMBALI\My Documents\My Pictures\naicom.JPG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0600" y="0"/>
            <a:ext cx="50800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63939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C0881-A529-4BF2-AA96-0EBCCC37D591}" type="datetime4">
              <a:rPr lang="en-US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7"/>
          </p:nvPr>
        </p:nvSpPr>
        <p:spPr>
          <a:xfrm>
            <a:off x="8564563" y="6492875"/>
            <a:ext cx="5699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91870-E891-43C8-BB8D-E25F672049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6733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209800"/>
            <a:ext cx="3402459" cy="745971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2209800"/>
            <a:ext cx="3419354" cy="74597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9A149-5435-4CEC-ACA5-7013D9ADFB23}" type="datetime4">
              <a:rPr lang="en-US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6613" y="6492875"/>
            <a:ext cx="6588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0FB5D-A87F-4E9E-B4C9-981DF6EBB8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7986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EDC41-7F9F-4B3A-B7C5-A594BE3C6DA7}" type="datetime4">
              <a:rPr lang="en-US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554AC-172E-403E-9C11-FEB5BBD94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764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77F01-00B3-4018-949A-345E9E3326BD}" type="datetime4">
              <a:rPr lang="en-US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0C38E-8D04-45D4-917F-10F7A07486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6474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37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31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" name="Freeform 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1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1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1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1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Hexagon 1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18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19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20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21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22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23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24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25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reeform 27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4C9B-219E-4E49-8A30-58D869A16489}" type="datetime4">
              <a:rPr lang="en-US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F1BDB-CC94-4483-8663-0955531E77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056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43E17-9DC4-44E2-822D-5785C8AD5D8A}" type="datetime4">
              <a:rPr lang="en-US"/>
              <a:pPr>
                <a:defRPr/>
              </a:pPr>
              <a:t>August 14,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62CC3-984F-44E9-99CC-598806A61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93436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37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31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" name="Freeform 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1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1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1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1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Hexagon 1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18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19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20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21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22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23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24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25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reeform 27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8EE7C-DCCE-4E7C-8851-7482D798ABFD}" type="datetime4">
              <a:rPr lang="en-US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BE445-1F73-42D4-B638-8EFC36E244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28963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B46D7-8802-43FE-ABEF-74C843E00FDF}" type="datetime4">
              <a:rPr lang="en-US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5B79-6CFE-4072-BB06-06EBBDF971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7857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6AD1B-694E-4A33-8DFB-A2E77E9DB776}" type="datetime4">
              <a:rPr lang="en-US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78302-B1DD-4B73-99C0-09DC9D8A43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60276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H="1" flipV="1">
            <a:off x="6096000" y="1565275"/>
            <a:ext cx="9525" cy="471170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1565275"/>
            <a:ext cx="5641848" cy="4724512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248400" y="1565275"/>
            <a:ext cx="2590800" cy="47283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9E4CA7-68BD-432C-BABD-18143E2737F8}" type="datetime4">
              <a:rPr lang="en-US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9C3D04B-075C-42C6-8625-2DBC4640A1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56793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Georgia"/>
                <a:cs typeface="+mn-cs"/>
              </a:defRPr>
            </a:lvl1pPr>
          </a:lstStyle>
          <a:p>
            <a:pPr>
              <a:defRPr/>
            </a:pPr>
            <a:fld id="{D781B8F2-1184-4F92-A8A6-D3D0E3A9605C}" type="datetime4">
              <a:rPr lang="en-US"/>
              <a:pPr>
                <a:defRPr/>
              </a:pPr>
              <a:t>August 14,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Georgi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9BBB59">
                    <a:shade val="75000"/>
                  </a:srgbClr>
                </a:solidFill>
                <a:latin typeface="Georgia"/>
                <a:cs typeface="+mn-cs"/>
              </a:defRPr>
            </a:lvl1pPr>
          </a:lstStyle>
          <a:p>
            <a:pPr>
              <a:defRPr/>
            </a:pPr>
            <a:fld id="{9DF1F858-2AE8-4174-9AE8-FED857E7C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99774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H="1" flipV="1">
            <a:off x="6096000" y="1565275"/>
            <a:ext cx="9525" cy="471170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1565275"/>
            <a:ext cx="5641848" cy="4724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248400" y="1565275"/>
            <a:ext cx="2590800" cy="47283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EB8053-C52A-4E51-B83B-E88FFCDC67EC}" type="datetime4">
              <a:rPr lang="en-US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>
                <a:solidFill>
                  <a:srgbClr val="9BBB59">
                    <a:shade val="75000"/>
                  </a:srgbClr>
                </a:solidFill>
              </a:defRPr>
            </a:lvl1pPr>
          </a:lstStyle>
          <a:p>
            <a:pPr>
              <a:defRPr/>
            </a:pPr>
            <a:fld id="{EBC34249-AC74-4847-B4CC-13CD55F01D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490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792A1-DAB7-4A25-9295-F5DA30E40D51}" type="datetime4">
              <a:rPr lang="en-US"/>
              <a:pPr>
                <a:defRPr/>
              </a:pPr>
              <a:t>August 14,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F7734-BADF-4348-A243-7ECD6FB7C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659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011F7-E8E6-4EC0-A460-2C98BAEA7B94}" type="datetime4">
              <a:rPr lang="en-US"/>
              <a:pPr>
                <a:defRPr/>
              </a:pPr>
              <a:t>August 14, 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1CB9A-68D5-4247-B2DA-2180E72EA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963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E6817-3AFC-4467-8109-64E7102AF123}" type="datetime4">
              <a:rPr lang="en-US"/>
              <a:pPr>
                <a:defRPr/>
              </a:pPr>
              <a:t>August 14, 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AE58F-4ABF-4BA4-9EA5-0AEFDEC2E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7719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7F26E-4508-44A7-A5C0-B9C9F65BFA88}" type="datetime4">
              <a:rPr lang="en-US"/>
              <a:pPr>
                <a:defRPr/>
              </a:pPr>
              <a:t>August 14, 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3D204-AECD-46DE-BD69-8192CF1B7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9033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D4876-BDBE-4799-AFCC-2B829AA19C5D}" type="datetime4">
              <a:rPr lang="en-US"/>
              <a:pPr>
                <a:defRPr/>
              </a:pPr>
              <a:t>August 14, 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0D45B-1319-445B-A2A1-8178EA108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9166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0D7F4-5C03-4F2C-8472-AA03F6E1BB2A}" type="datetime4">
              <a:rPr lang="en-US"/>
              <a:pPr>
                <a:defRPr/>
              </a:pPr>
              <a:t>August 14, 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5CE2C-58D0-4DEB-A18C-A53FAA4E5A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708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CDEA1-E776-4A43-B040-7CB94F506DF7}" type="datetime4">
              <a:rPr lang="en-US"/>
              <a:pPr>
                <a:defRPr/>
              </a:pPr>
              <a:t>August 14, 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0F89C-55FD-435D-850D-C8E26001B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516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9F3EFFFC-E658-4B87-9F8D-4139D267E3F5}" type="datetime4">
              <a:rPr lang="en-US"/>
              <a:pPr>
                <a:defRPr/>
              </a:pPr>
              <a:t>August 14,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814A9780-1B71-4556-98EF-BFAE0D847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1" r:id="rId1"/>
    <p:sldLayoutId id="2147484122" r:id="rId2"/>
    <p:sldLayoutId id="2147484123" r:id="rId3"/>
    <p:sldLayoutId id="2147484124" r:id="rId4"/>
    <p:sldLayoutId id="2147484125" r:id="rId5"/>
    <p:sldLayoutId id="2147484126" r:id="rId6"/>
    <p:sldLayoutId id="2147484127" r:id="rId7"/>
    <p:sldLayoutId id="2147484128" r:id="rId8"/>
    <p:sldLayoutId id="2147484129" r:id="rId9"/>
    <p:sldLayoutId id="2147484130" r:id="rId10"/>
    <p:sldLayoutId id="2147484131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3083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3106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07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08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rgbClr val="FEFEFE"/>
                </a:solidFill>
                <a:cs typeface="Arial" charset="0"/>
              </a:defRPr>
            </a:lvl1pPr>
          </a:lstStyle>
          <a:p>
            <a:pPr>
              <a:defRPr/>
            </a:pPr>
            <a:fld id="{8C33563F-8C96-4A2D-A1D4-36AE119B2350}" type="datetime4">
              <a:rPr lang="en-US"/>
              <a:pPr>
                <a:defRPr/>
              </a:pPr>
              <a:t>August 14,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accent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rgbClr val="FEFEFE"/>
                </a:solidFill>
                <a:cs typeface="Arial" charset="0"/>
              </a:defRPr>
            </a:lvl1pPr>
          </a:lstStyle>
          <a:p>
            <a:pPr>
              <a:defRPr/>
            </a:pPr>
            <a:fld id="{DEABB79A-C2F5-44E2-844D-36C2E7DA3B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1" name="Picture 60" descr="C:\Documents and Settings\NAMBALI\My Documents\My Pictures\naicom.JPG"/>
          <p:cNvPicPr/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610600" y="0"/>
            <a:ext cx="50800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  <p:sldLayoutId id="2147484143" r:id="rId12"/>
    <p:sldLayoutId id="2147484144" r:id="rId13"/>
    <p:sldLayoutId id="2147484145" r:id="rId14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ctrTitle"/>
          </p:nvPr>
        </p:nvSpPr>
        <p:spPr>
          <a:xfrm>
            <a:off x="-152400" y="685800"/>
            <a:ext cx="4953000" cy="4648200"/>
          </a:xfrm>
        </p:spPr>
        <p:txBody>
          <a:bodyPr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rebuchet MS" panose="020B0603020202020204" pitchFamily="34" charset="0"/>
                <a:ea typeface="ＭＳ Ｐゴシック" pitchFamily="34" charset="-128"/>
              </a:rPr>
              <a:t>DEVELOPMENTS IN THE NIGERIAN INSURANCE INDUSTRY</a:t>
            </a:r>
            <a:br>
              <a:rPr lang="en-US" sz="2500" b="1" dirty="0">
                <a:solidFill>
                  <a:schemeClr val="tx1"/>
                </a:solidFill>
                <a:latin typeface="Trebuchet MS" panose="020B0603020202020204" pitchFamily="34" charset="0"/>
                <a:ea typeface="ＭＳ Ｐゴシック" pitchFamily="34" charset="-128"/>
              </a:rPr>
            </a:br>
            <a:r>
              <a:rPr lang="en-US" sz="2500" b="1" dirty="0">
                <a:solidFill>
                  <a:schemeClr val="tx1"/>
                </a:solidFill>
                <a:latin typeface="Trebuchet MS" panose="020B0603020202020204" pitchFamily="34" charset="0"/>
                <a:ea typeface="ＭＳ Ｐゴシック" pitchFamily="34" charset="-128"/>
              </a:rPr>
              <a:t/>
            </a:r>
            <a:br>
              <a:rPr lang="en-US" sz="2500" b="1" dirty="0">
                <a:solidFill>
                  <a:schemeClr val="tx1"/>
                </a:solidFill>
                <a:latin typeface="Trebuchet MS" panose="020B0603020202020204" pitchFamily="34" charset="0"/>
                <a:ea typeface="ＭＳ Ｐゴシック" pitchFamily="34" charset="-128"/>
              </a:rPr>
            </a:br>
            <a:r>
              <a:rPr lang="en-US" sz="2500" b="1" dirty="0">
                <a:solidFill>
                  <a:schemeClr val="tx1"/>
                </a:solidFill>
                <a:latin typeface="Trebuchet MS" panose="020B0603020202020204" pitchFamily="34" charset="0"/>
                <a:ea typeface="ＭＳ Ｐゴシック" pitchFamily="34" charset="-128"/>
              </a:rPr>
              <a:t>@</a:t>
            </a:r>
            <a:br>
              <a:rPr lang="en-US" sz="2500" b="1" dirty="0">
                <a:solidFill>
                  <a:schemeClr val="tx1"/>
                </a:solidFill>
                <a:latin typeface="Trebuchet MS" panose="020B0603020202020204" pitchFamily="34" charset="0"/>
                <a:ea typeface="ＭＳ Ｐゴシック" pitchFamily="34" charset="-128"/>
              </a:rPr>
            </a:br>
            <a:r>
              <a:rPr lang="en-US" sz="2500" b="1" dirty="0">
                <a:solidFill>
                  <a:schemeClr val="tx1"/>
                </a:solidFill>
                <a:latin typeface="Trebuchet MS" panose="020B0603020202020204" pitchFamily="34" charset="0"/>
                <a:ea typeface="ＭＳ Ｐゴシック" pitchFamily="34" charset="-128"/>
              </a:rPr>
              <a:t/>
            </a:r>
            <a:br>
              <a:rPr lang="en-US" sz="2500" b="1" dirty="0">
                <a:solidFill>
                  <a:schemeClr val="tx1"/>
                </a:solidFill>
                <a:latin typeface="Trebuchet MS" panose="020B0603020202020204" pitchFamily="34" charset="0"/>
                <a:ea typeface="ＭＳ Ｐゴシック" pitchFamily="34" charset="-128"/>
              </a:rPr>
            </a:br>
            <a:r>
              <a:rPr lang="en-US" sz="2500" b="1" dirty="0">
                <a:solidFill>
                  <a:schemeClr val="tx1"/>
                </a:solidFill>
                <a:latin typeface="Trebuchet MS" panose="020B0603020202020204" pitchFamily="34" charset="0"/>
                <a:ea typeface="ＭＳ Ｐゴシック" pitchFamily="34" charset="-128"/>
              </a:rPr>
              <a:t>JULY, 2017</a:t>
            </a:r>
            <a:endParaRPr lang="en-US" sz="25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028" name="Subtitle 2"/>
          <p:cNvSpPr>
            <a:spLocks noGrp="1"/>
          </p:cNvSpPr>
          <p:nvPr>
            <p:ph type="subTitle" idx="1"/>
          </p:nvPr>
        </p:nvSpPr>
        <p:spPr>
          <a:xfrm>
            <a:off x="4648200" y="2362200"/>
            <a:ext cx="3505200" cy="2895600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latin typeface="Trebuchet MS" panose="020B0603020202020204" pitchFamily="34" charset="0"/>
                <a:ea typeface="ＭＳ Ｐゴシック" pitchFamily="34" charset="-128"/>
              </a:rPr>
              <a:t>PRESENTED BY</a:t>
            </a:r>
          </a:p>
          <a:p>
            <a:endParaRPr lang="en-US" dirty="0">
              <a:latin typeface="Trebuchet MS" panose="020B0603020202020204" pitchFamily="34" charset="0"/>
              <a:ea typeface="ＭＳ Ｐゴシック" pitchFamily="34" charset="-128"/>
            </a:endParaRPr>
          </a:p>
          <a:p>
            <a:pPr algn="just"/>
            <a:r>
              <a:rPr lang="en-US" sz="1600" b="1" dirty="0">
                <a:latin typeface="Trebuchet MS" panose="020B0603020202020204" pitchFamily="34" charset="0"/>
                <a:ea typeface="ＭＳ Ｐゴシック" pitchFamily="34" charset="-128"/>
              </a:rPr>
              <a:t>NATIONAL INSURANCE COMMISSION</a:t>
            </a:r>
          </a:p>
          <a:p>
            <a:pPr algn="just"/>
            <a:endParaRPr lang="en-US" sz="1600" b="1" dirty="0">
              <a:latin typeface="Trebuchet MS" panose="020B0603020202020204" pitchFamily="34" charset="0"/>
              <a:ea typeface="ＭＳ Ｐゴシック" pitchFamily="34" charset="-128"/>
            </a:endParaRPr>
          </a:p>
          <a:p>
            <a:pPr algn="ctr"/>
            <a:r>
              <a:rPr lang="en-US" sz="2800" b="1" dirty="0">
                <a:latin typeface="Trebuchet MS" panose="020B0603020202020204" pitchFamily="34" charset="0"/>
                <a:ea typeface="ＭＳ Ｐゴシック" pitchFamily="34" charset="-128"/>
              </a:rPr>
              <a:t>@</a:t>
            </a:r>
          </a:p>
          <a:p>
            <a:pPr algn="just"/>
            <a:endParaRPr lang="en-US" dirty="0">
              <a:latin typeface="Trebuchet MS" panose="020B0603020202020204" pitchFamily="34" charset="0"/>
              <a:ea typeface="ＭＳ Ｐゴシック" pitchFamily="34" charset="-128"/>
            </a:endParaRPr>
          </a:p>
          <a:p>
            <a:pPr algn="ctr"/>
            <a:r>
              <a:rPr lang="en-US" dirty="0">
                <a:latin typeface="Trebuchet MS" panose="020B0603020202020204" pitchFamily="34" charset="0"/>
                <a:ea typeface="ＭＳ Ｐゴシック" pitchFamily="34" charset="-128"/>
              </a:rPr>
              <a:t>The Meeting of the Capital Market Committee (CMC) at the Federal Palace Hotel, Victoria Island, Lagos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Trebuchet MS" panose="020B0603020202020204" pitchFamily="34" charset="0"/>
                <a:ea typeface="ＭＳ Ｐゴシック" pitchFamily="34" charset="-128"/>
              </a:rPr>
              <a:t>August </a:t>
            </a:r>
            <a:r>
              <a:rPr lang="en-US" b="1" dirty="0" smtClean="0">
                <a:solidFill>
                  <a:srgbClr val="FF0000"/>
                </a:solidFill>
                <a:latin typeface="Trebuchet MS" panose="020B0603020202020204" pitchFamily="34" charset="0"/>
                <a:ea typeface="ＭＳ Ｐゴシック" pitchFamily="34" charset="-128"/>
              </a:rPr>
              <a:t>15, </a:t>
            </a:r>
            <a:r>
              <a:rPr lang="en-US" b="1" dirty="0">
                <a:solidFill>
                  <a:srgbClr val="FF0000"/>
                </a:solidFill>
                <a:latin typeface="Trebuchet MS" panose="020B0603020202020204" pitchFamily="34" charset="0"/>
                <a:ea typeface="ＭＳ Ｐゴシック" pitchFamily="34" charset="-128"/>
              </a:rPr>
              <a:t>2017</a:t>
            </a:r>
          </a:p>
        </p:txBody>
      </p:sp>
      <p:pic>
        <p:nvPicPr>
          <p:cNvPr id="5" name="Picture 4" descr="C:\Documents and Settings\NAMBALI\My Documents\My Pictures\naicom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52400"/>
            <a:ext cx="3048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15,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r>
              <a:rPr lang="en-US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31BBA-3162-4525-A4A8-68B285892C7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AutoShape 4" descr="Image result for thank yo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Image result for thank yo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1066799"/>
            <a:ext cx="7064375" cy="47847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2400" b="1" dirty="0">
                <a:latin typeface="Trebuchet MS" panose="020B0603020202020204" pitchFamily="34" charset="0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7050" indent="-45720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Activities since last CMC Meeting</a:t>
            </a:r>
          </a:p>
          <a:p>
            <a:pPr marL="527050" indent="-45720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Industry Development Plan</a:t>
            </a:r>
          </a:p>
          <a:p>
            <a:pPr marL="527050" indent="-45720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Matters Arising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B9DF02-6196-4911-AF47-E178E70B82C4}" type="datetime4">
              <a:rPr lang="en-US" smtClean="0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r>
              <a:rPr lang="en-US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31BBA-3162-4525-A4A8-68B285892C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2400" b="1" dirty="0">
                <a:latin typeface="Trebuchet MS" panose="020B0603020202020204" pitchFamily="34" charset="0"/>
              </a:rPr>
              <a:t>ACTIVITIES SINCE LAST CMC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081837" cy="3508375"/>
          </a:xfrm>
        </p:spPr>
        <p:txBody>
          <a:bodyPr/>
          <a:lstStyle/>
          <a:p>
            <a:pPr marL="527050" indent="-45720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en-US" sz="2000" dirty="0" smtClean="0">
                <a:latin typeface="Trebuchet MS" panose="020B0603020202020204" pitchFamily="34" charset="0"/>
              </a:rPr>
              <a:t>Complaints </a:t>
            </a:r>
            <a:r>
              <a:rPr lang="en-US" sz="2000" dirty="0">
                <a:latin typeface="Trebuchet MS" panose="020B0603020202020204" pitchFamily="34" charset="0"/>
              </a:rPr>
              <a:t>R</a:t>
            </a:r>
            <a:r>
              <a:rPr lang="en-US" sz="2000" dirty="0" smtClean="0">
                <a:latin typeface="Trebuchet MS" panose="020B0603020202020204" pitchFamily="34" charset="0"/>
              </a:rPr>
              <a:t>esolution</a:t>
            </a:r>
            <a:endParaRPr lang="en-US" sz="2000" dirty="0">
              <a:latin typeface="Trebuchet MS" panose="020B0603020202020204" pitchFamily="34" charset="0"/>
            </a:endParaRPr>
          </a:p>
          <a:p>
            <a:pPr marL="527050" indent="-45720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Mandatory course for Directors of Insurance companies</a:t>
            </a:r>
          </a:p>
          <a:p>
            <a:pPr marL="527050" indent="-45720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Insurance </a:t>
            </a:r>
            <a:r>
              <a:rPr lang="en-US" sz="2000" dirty="0" smtClean="0">
                <a:latin typeface="Trebuchet MS" panose="020B0603020202020204" pitchFamily="34" charset="0"/>
              </a:rPr>
              <a:t>Industry </a:t>
            </a:r>
            <a:r>
              <a:rPr lang="en-US" sz="2000" dirty="0">
                <a:latin typeface="Trebuchet MS" panose="020B0603020202020204" pitchFamily="34" charset="0"/>
              </a:rPr>
              <a:t>Consultative Committee ( </a:t>
            </a:r>
            <a:r>
              <a:rPr lang="en-US" sz="2000" dirty="0" smtClean="0">
                <a:latin typeface="Trebuchet MS" panose="020B0603020202020204" pitchFamily="34" charset="0"/>
              </a:rPr>
              <a:t>IICCC) </a:t>
            </a:r>
            <a:r>
              <a:rPr lang="en-US" sz="2000" dirty="0">
                <a:latin typeface="Trebuchet MS" panose="020B0603020202020204" pitchFamily="34" charset="0"/>
              </a:rPr>
              <a:t>Conference</a:t>
            </a:r>
          </a:p>
          <a:p>
            <a:pPr marL="527050" indent="-45720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Takaful Advisory Council Committee Meeting</a:t>
            </a:r>
          </a:p>
          <a:p>
            <a:pPr marL="527050" indent="-45720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Market Development Efforts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B9DF02-6196-4911-AF47-E178E70B82C4}" type="datetime4">
              <a:rPr lang="en-US" smtClean="0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r>
              <a:rPr lang="en-US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31BBA-3162-4525-A4A8-68B285892C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2400" b="1" dirty="0">
                <a:latin typeface="Trebuchet MS" panose="020B0603020202020204" pitchFamily="34" charset="0"/>
              </a:rPr>
              <a:t>ACTIVITIES SINCE LAST CMC MEETING</a:t>
            </a:r>
            <a:br>
              <a:rPr lang="en-US" sz="2400" b="1" dirty="0">
                <a:latin typeface="Trebuchet MS" panose="020B0603020202020204" pitchFamily="34" charset="0"/>
              </a:rPr>
            </a:br>
            <a:r>
              <a:rPr lang="en-US" sz="2400" dirty="0">
                <a:latin typeface="Trebuchet MS" panose="020B0603020202020204" pitchFamily="34" charset="0"/>
              </a:rPr>
              <a:t> </a:t>
            </a:r>
            <a:r>
              <a:rPr lang="en-US" sz="2400" dirty="0" smtClean="0">
                <a:latin typeface="Trebuchet MS" panose="020B0603020202020204" pitchFamily="34" charset="0"/>
              </a:rPr>
              <a:t/>
            </a:r>
            <a:br>
              <a:rPr lang="en-US" sz="2400" dirty="0" smtClean="0">
                <a:latin typeface="Trebuchet MS" panose="020B0603020202020204" pitchFamily="34" charset="0"/>
              </a:rPr>
            </a:br>
            <a:r>
              <a:rPr lang="en-US" sz="2400" b="1" dirty="0" smtClean="0">
                <a:latin typeface="Trebuchet MS" panose="020B0603020202020204" pitchFamily="34" charset="0"/>
              </a:rPr>
              <a:t>Complaints </a:t>
            </a:r>
            <a:r>
              <a:rPr lang="en-US" sz="2400" b="1" dirty="0">
                <a:latin typeface="Trebuchet MS" panose="020B0603020202020204" pitchFamily="34" charset="0"/>
              </a:rPr>
              <a:t>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en-US" dirty="0">
                <a:latin typeface="Trebuchet MS" panose="020B0603020202020204" pitchFamily="34" charset="0"/>
              </a:rPr>
              <a:t>215 cases resolved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Trebuchet MS" panose="020B0603020202020204" pitchFamily="34" charset="0"/>
              </a:rPr>
              <a:t>N1.18 billion claims settled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B9DF02-6196-4911-AF47-E178E70B82C4}" type="datetime4">
              <a:rPr lang="en-US" smtClean="0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r>
              <a:rPr lang="en-US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31BBA-3162-4525-A4A8-68B285892C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7113"/>
            <a:ext cx="8085138" cy="1143000"/>
          </a:xfrm>
        </p:spPr>
        <p:txBody>
          <a:bodyPr anchor="ctr"/>
          <a:lstStyle/>
          <a:p>
            <a:pPr algn="ctr"/>
            <a:r>
              <a:rPr lang="en-US" sz="2400" b="1" dirty="0">
                <a:latin typeface="Trebuchet MS" panose="020B0603020202020204" pitchFamily="34" charset="0"/>
              </a:rPr>
              <a:t>ACTIVITIES SINCE LAST CMC MEETING</a:t>
            </a:r>
            <a:br>
              <a:rPr lang="en-US" sz="2400" b="1" dirty="0">
                <a:latin typeface="Trebuchet MS" panose="020B0603020202020204" pitchFamily="34" charset="0"/>
              </a:rPr>
            </a:br>
            <a:r>
              <a:rPr lang="en-US" sz="2400" dirty="0">
                <a:latin typeface="Trebuchet MS" panose="020B0603020202020204" pitchFamily="34" charset="0"/>
              </a:rPr>
              <a:t> </a:t>
            </a:r>
            <a:r>
              <a:rPr lang="en-US" sz="2000" b="1" dirty="0">
                <a:latin typeface="Trebuchet MS" panose="020B0603020202020204" pitchFamily="34" charset="0"/>
              </a:rPr>
              <a:t>Insurance industry consultative Committee ( </a:t>
            </a:r>
            <a:r>
              <a:rPr lang="en-US" sz="2000" b="1" dirty="0" smtClean="0">
                <a:latin typeface="Trebuchet MS" panose="020B0603020202020204" pitchFamily="34" charset="0"/>
              </a:rPr>
              <a:t>IICCC </a:t>
            </a:r>
            <a:r>
              <a:rPr lang="en-US" sz="2000" b="1" dirty="0">
                <a:latin typeface="Trebuchet MS" panose="020B0603020202020204" pitchFamily="34" charset="0"/>
              </a:rPr>
              <a:t>) Conference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2750" indent="-34290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Commitment to increasing </a:t>
            </a:r>
            <a:r>
              <a:rPr lang="en-US" sz="2000" b="1" dirty="0">
                <a:latin typeface="Trebuchet MS" panose="020B0603020202020204" pitchFamily="34" charset="0"/>
              </a:rPr>
              <a:t>insurance </a:t>
            </a:r>
            <a:r>
              <a:rPr lang="en-US" sz="2000" b="1" dirty="0" smtClean="0">
                <a:latin typeface="Trebuchet MS" panose="020B0603020202020204" pitchFamily="34" charset="0"/>
              </a:rPr>
              <a:t>penetration</a:t>
            </a:r>
            <a:endParaRPr lang="en-US" sz="2000" b="1" dirty="0">
              <a:latin typeface="Trebuchet MS" panose="020B0603020202020204" pitchFamily="34" charset="0"/>
            </a:endParaRPr>
          </a:p>
          <a:p>
            <a:pPr marL="412750" indent="-342900">
              <a:buSzPct val="100000"/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NAICOM to hold meeting with industry to resolve all “</a:t>
            </a:r>
            <a:r>
              <a:rPr lang="en-US" sz="2000" b="1" dirty="0">
                <a:latin typeface="Trebuchet MS" panose="020B0603020202020204" pitchFamily="34" charset="0"/>
              </a:rPr>
              <a:t>Ease of Doing business</a:t>
            </a:r>
            <a:r>
              <a:rPr lang="en-US" sz="2000" dirty="0">
                <a:latin typeface="Trebuchet MS" panose="020B0603020202020204" pitchFamily="34" charset="0"/>
              </a:rPr>
              <a:t>” Issues</a:t>
            </a:r>
          </a:p>
          <a:p>
            <a:pPr marL="412750" indent="-342900">
              <a:buSzPct val="100000"/>
              <a:buFont typeface="+mj-lt"/>
              <a:buAutoNum type="arabicPeriod"/>
            </a:pPr>
            <a:r>
              <a:rPr lang="en-US" sz="2000" b="1" dirty="0">
                <a:latin typeface="Trebuchet MS" panose="020B0603020202020204" pitchFamily="34" charset="0"/>
              </a:rPr>
              <a:t>Opportunities and risk from InsurTech </a:t>
            </a:r>
            <a:r>
              <a:rPr lang="en-US" sz="2000" dirty="0">
                <a:latin typeface="Trebuchet MS" panose="020B0603020202020204" pitchFamily="34" charset="0"/>
              </a:rPr>
              <a:t>to be addressed</a:t>
            </a:r>
          </a:p>
          <a:p>
            <a:pPr marL="412750" indent="-342900">
              <a:buSzPct val="100000"/>
              <a:buFont typeface="+mj-lt"/>
              <a:buAutoNum type="arabicPeriod"/>
            </a:pPr>
            <a:r>
              <a:rPr lang="en-US" sz="2000" b="1" dirty="0">
                <a:latin typeface="Trebuchet MS" panose="020B0603020202020204" pitchFamily="34" charset="0"/>
              </a:rPr>
              <a:t>Contribution of </a:t>
            </a:r>
            <a:r>
              <a:rPr lang="en-US" sz="2000" b="1" dirty="0" smtClean="0">
                <a:latin typeface="Trebuchet MS" panose="020B0603020202020204" pitchFamily="34" charset="0"/>
              </a:rPr>
              <a:t>Industry </a:t>
            </a:r>
            <a:r>
              <a:rPr lang="en-US" sz="2000" b="1" dirty="0">
                <a:latin typeface="Trebuchet MS" panose="020B0603020202020204" pitchFamily="34" charset="0"/>
              </a:rPr>
              <a:t>to National Development </a:t>
            </a:r>
            <a:r>
              <a:rPr lang="en-US" sz="2000" dirty="0">
                <a:latin typeface="Trebuchet MS" panose="020B0603020202020204" pitchFamily="34" charset="0"/>
              </a:rPr>
              <a:t>to be enhanced</a:t>
            </a:r>
          </a:p>
          <a:p>
            <a:pPr marL="412750" indent="-342900">
              <a:buSzPct val="100000"/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NAICOM to hold </a:t>
            </a:r>
            <a:r>
              <a:rPr lang="en-US" sz="2000" b="1" dirty="0">
                <a:latin typeface="Trebuchet MS" panose="020B0603020202020204" pitchFamily="34" charset="0"/>
              </a:rPr>
              <a:t>CEO and CFO’s accountable for Financial Reporting </a:t>
            </a:r>
            <a:r>
              <a:rPr lang="en-US" sz="2000" dirty="0" smtClean="0">
                <a:latin typeface="Trebuchet MS" panose="020B0603020202020204" pitchFamily="34" charset="0"/>
              </a:rPr>
              <a:t>failures</a:t>
            </a:r>
            <a:endParaRPr lang="en-US" sz="2000" dirty="0">
              <a:latin typeface="Trebuchet MS" panose="020B0603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B9DF02-6196-4911-AF47-E178E70B82C4}" type="datetime4">
              <a:rPr lang="en-US" smtClean="0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r>
              <a:rPr lang="en-US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31BBA-3162-4525-A4A8-68B285892C7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7113"/>
            <a:ext cx="8085138" cy="1143000"/>
          </a:xfrm>
        </p:spPr>
        <p:txBody>
          <a:bodyPr anchor="ctr"/>
          <a:lstStyle/>
          <a:p>
            <a:pPr algn="ctr"/>
            <a:r>
              <a:rPr lang="en-US" sz="2400" b="1" dirty="0">
                <a:latin typeface="Trebuchet MS" panose="020B0603020202020204" pitchFamily="34" charset="0"/>
              </a:rPr>
              <a:t>ACTIVITIES SINCE LAST CMC MEETING</a:t>
            </a:r>
            <a:br>
              <a:rPr lang="en-US" sz="2400" b="1" dirty="0">
                <a:latin typeface="Trebuchet MS" panose="020B0603020202020204" pitchFamily="34" charset="0"/>
              </a:rPr>
            </a:br>
            <a:r>
              <a:rPr lang="en-US" sz="2400" dirty="0">
                <a:latin typeface="Trebuchet MS" panose="020B0603020202020204" pitchFamily="34" charset="0"/>
              </a:rPr>
              <a:t> </a:t>
            </a:r>
            <a:r>
              <a:rPr lang="en-US" sz="2000" b="1" dirty="0">
                <a:latin typeface="Trebuchet MS" panose="020B0603020202020204" pitchFamily="34" charset="0"/>
              </a:rPr>
              <a:t>Insurance industry consultative Committee ( </a:t>
            </a:r>
            <a:r>
              <a:rPr lang="en-US" sz="2000" b="1" dirty="0" smtClean="0">
                <a:latin typeface="Trebuchet MS" panose="020B0603020202020204" pitchFamily="34" charset="0"/>
              </a:rPr>
              <a:t>IICCC </a:t>
            </a:r>
            <a:r>
              <a:rPr lang="en-US" sz="2000" b="1" dirty="0">
                <a:latin typeface="Trebuchet MS" panose="020B0603020202020204" pitchFamily="34" charset="0"/>
              </a:rPr>
              <a:t>) Conference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7050" indent="-457200">
              <a:buSzPct val="100000"/>
              <a:buFont typeface="+mj-lt"/>
              <a:buAutoNum type="arabicPeriod" startAt="6"/>
            </a:pPr>
            <a:r>
              <a:rPr lang="en-US" sz="2000" dirty="0" smtClean="0">
                <a:latin typeface="Trebuchet MS" panose="020B0603020202020204" pitchFamily="34" charset="0"/>
              </a:rPr>
              <a:t>Insurance </a:t>
            </a:r>
            <a:r>
              <a:rPr lang="en-US" sz="2000" dirty="0">
                <a:latin typeface="Trebuchet MS" panose="020B0603020202020204" pitchFamily="34" charset="0"/>
              </a:rPr>
              <a:t>Brokers, Insurers &amp; NAICOM to Collaborate on </a:t>
            </a:r>
            <a:r>
              <a:rPr lang="en-US" sz="2000" b="1" dirty="0">
                <a:latin typeface="Trebuchet MS" panose="020B0603020202020204" pitchFamily="34" charset="0"/>
              </a:rPr>
              <a:t>rebuilding the industry image</a:t>
            </a:r>
          </a:p>
          <a:p>
            <a:pPr marL="527050" indent="-457200">
              <a:buSzPct val="100000"/>
              <a:buFont typeface="+mj-lt"/>
              <a:buAutoNum type="arabicPeriod" startAt="6"/>
            </a:pPr>
            <a:r>
              <a:rPr lang="en-US" sz="2000" dirty="0">
                <a:latin typeface="Trebuchet MS" panose="020B0603020202020204" pitchFamily="34" charset="0"/>
              </a:rPr>
              <a:t>Cases </a:t>
            </a:r>
            <a:r>
              <a:rPr lang="en-US" sz="2000" b="1" dirty="0">
                <a:latin typeface="Trebuchet MS" panose="020B0603020202020204" pitchFamily="34" charset="0"/>
              </a:rPr>
              <a:t>of unhealthy competitive practices to be deal with</a:t>
            </a:r>
          </a:p>
          <a:p>
            <a:pPr marL="527050" indent="-457200">
              <a:buSzPct val="100000"/>
              <a:buFont typeface="+mj-lt"/>
              <a:buAutoNum type="arabicPeriod" startAt="6"/>
            </a:pPr>
            <a:r>
              <a:rPr lang="en-US" sz="2000" b="1" dirty="0">
                <a:latin typeface="Trebuchet MS" panose="020B0603020202020204" pitchFamily="34" charset="0"/>
              </a:rPr>
              <a:t>Personnel  gaps in actuarial, loss adjusting  </a:t>
            </a:r>
            <a:r>
              <a:rPr lang="en-US" sz="2000" dirty="0">
                <a:latin typeface="Trebuchet MS" panose="020B0603020202020204" pitchFamily="34" charset="0"/>
              </a:rPr>
              <a:t>and other services will be bridged</a:t>
            </a:r>
          </a:p>
          <a:p>
            <a:pPr marL="527050" indent="-457200">
              <a:buSzPct val="100000"/>
              <a:buFont typeface="+mj-lt"/>
              <a:buAutoNum type="arabicPeriod" startAt="6"/>
            </a:pPr>
            <a:r>
              <a:rPr lang="en-US" sz="2000" b="1" dirty="0">
                <a:latin typeface="Trebuchet MS" panose="020B0603020202020204" pitchFamily="34" charset="0"/>
              </a:rPr>
              <a:t>Defective tax structure </a:t>
            </a:r>
            <a:r>
              <a:rPr lang="en-US" sz="2000" dirty="0">
                <a:latin typeface="Trebuchet MS" panose="020B0603020202020204" pitchFamily="34" charset="0"/>
              </a:rPr>
              <a:t>should receive urgent attention</a:t>
            </a:r>
          </a:p>
          <a:p>
            <a:pPr marL="527050" indent="-457200">
              <a:buSzPct val="100000"/>
              <a:buFont typeface="+mj-lt"/>
              <a:buAutoNum type="arabicPeriod" startAt="6"/>
            </a:pPr>
            <a:r>
              <a:rPr lang="en-US" sz="2000" b="1" dirty="0">
                <a:latin typeface="Trebuchet MS" panose="020B0603020202020204" pitchFamily="34" charset="0"/>
              </a:rPr>
              <a:t>Duplicated regulatory requirements </a:t>
            </a:r>
            <a:r>
              <a:rPr lang="en-US" sz="2000" dirty="0">
                <a:latin typeface="Trebuchet MS" panose="020B0603020202020204" pitchFamily="34" charset="0"/>
              </a:rPr>
              <a:t>should be resolved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B9DF02-6196-4911-AF47-E178E70B82C4}" type="datetime4">
              <a:rPr lang="en-US" smtClean="0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r>
              <a:rPr lang="en-US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31BBA-3162-4525-A4A8-68B285892C7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1362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2400" b="1" dirty="0">
                <a:latin typeface="Trebuchet MS" panose="020B0603020202020204" pitchFamily="34" charset="0"/>
              </a:rPr>
              <a:t>ACTIVITIES SINCE LAST CMC MEETING</a:t>
            </a:r>
            <a:br>
              <a:rPr lang="en-US" sz="2400" b="1" dirty="0">
                <a:latin typeface="Trebuchet MS" panose="020B0603020202020204" pitchFamily="34" charset="0"/>
              </a:rPr>
            </a:br>
            <a:r>
              <a:rPr lang="en-US" sz="2400" b="1" dirty="0">
                <a:latin typeface="Trebuchet MS" panose="020B0603020202020204" pitchFamily="34" charset="0"/>
              </a:rPr>
              <a:t> Takaful Advisory Council Committee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2750" indent="-342900" algn="just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Consideration of product approvals</a:t>
            </a:r>
          </a:p>
          <a:p>
            <a:pPr marL="412750" indent="-342900" algn="just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Takaful Guidelines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B9DF02-6196-4911-AF47-E178E70B82C4}" type="datetime4">
              <a:rPr lang="en-US" smtClean="0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r>
              <a:rPr lang="en-US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31BBA-3162-4525-A4A8-68B285892C7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924800" cy="1143000"/>
          </a:xfrm>
        </p:spPr>
        <p:txBody>
          <a:bodyPr anchor="ctr"/>
          <a:lstStyle/>
          <a:p>
            <a:pPr algn="ctr"/>
            <a:r>
              <a:rPr lang="en-US" sz="2400" b="1" dirty="0">
                <a:latin typeface="Trebuchet MS" panose="020B0603020202020204" pitchFamily="34" charset="0"/>
              </a:rPr>
              <a:t>ACTIVITIES SINCE LAST CMC MEETING</a:t>
            </a:r>
            <a:br>
              <a:rPr lang="en-US" sz="2400" b="1" dirty="0">
                <a:latin typeface="Trebuchet MS" panose="020B0603020202020204" pitchFamily="34" charset="0"/>
              </a:rPr>
            </a:br>
            <a:r>
              <a:rPr lang="en-US" sz="2400" dirty="0">
                <a:latin typeface="Trebuchet MS" panose="020B0603020202020204" pitchFamily="34" charset="0"/>
              </a:rPr>
              <a:t> </a:t>
            </a:r>
            <a:r>
              <a:rPr lang="en-US" sz="2400" b="1" dirty="0">
                <a:latin typeface="Trebuchet MS" panose="020B0603020202020204" pitchFamily="34" charset="0"/>
              </a:rPr>
              <a:t>Market </a:t>
            </a:r>
            <a:r>
              <a:rPr lang="en-US" sz="2400" b="1" dirty="0" smtClean="0">
                <a:latin typeface="Trebuchet MS" panose="020B0603020202020204" pitchFamily="34" charset="0"/>
              </a:rPr>
              <a:t>Development</a:t>
            </a:r>
            <a:endParaRPr lang="en-US" sz="2000" b="1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696200" cy="4343400"/>
          </a:xfrm>
        </p:spPr>
        <p:txBody>
          <a:bodyPr/>
          <a:lstStyle/>
          <a:p>
            <a:pPr marL="823913" lvl="1" indent="-457200">
              <a:buFont typeface="+mj-lt"/>
              <a:buAutoNum type="arabicPeriod"/>
            </a:pPr>
            <a:r>
              <a:rPr lang="en-US" sz="2000" dirty="0" smtClean="0">
                <a:latin typeface="Trebuchet MS" panose="020B0603020202020204" pitchFamily="34" charset="0"/>
              </a:rPr>
              <a:t>Alternative  </a:t>
            </a:r>
            <a:r>
              <a:rPr lang="en-US" sz="2000" dirty="0">
                <a:latin typeface="Trebuchet MS" panose="020B0603020202020204" pitchFamily="34" charset="0"/>
              </a:rPr>
              <a:t>Market Distribution </a:t>
            </a:r>
            <a:r>
              <a:rPr lang="en-US" sz="2000" dirty="0" smtClean="0">
                <a:latin typeface="Trebuchet MS" panose="020B0603020202020204" pitchFamily="34" charset="0"/>
              </a:rPr>
              <a:t>Channels:</a:t>
            </a:r>
            <a:endParaRPr lang="en-US" sz="2000" dirty="0">
              <a:latin typeface="Trebuchet MS" panose="020B0603020202020204" pitchFamily="34" charset="0"/>
            </a:endParaRPr>
          </a:p>
          <a:p>
            <a:pPr marL="1098550" lvl="2" indent="-457200">
              <a:buFont typeface="+mj-lt"/>
              <a:buAutoNum type="alphaLcParenR"/>
            </a:pPr>
            <a:r>
              <a:rPr lang="en-US" b="1" dirty="0">
                <a:latin typeface="Trebuchet MS" panose="020B0603020202020204" pitchFamily="34" charset="0"/>
              </a:rPr>
              <a:t>Banc assurance  application </a:t>
            </a:r>
            <a:r>
              <a:rPr lang="en-US" dirty="0" smtClean="0">
                <a:latin typeface="Trebuchet MS" panose="020B0603020202020204" pitchFamily="34" charset="0"/>
              </a:rPr>
              <a:t>being </a:t>
            </a:r>
            <a:r>
              <a:rPr lang="en-US" dirty="0">
                <a:latin typeface="Trebuchet MS" panose="020B0603020202020204" pitchFamily="34" charset="0"/>
              </a:rPr>
              <a:t>approved</a:t>
            </a:r>
          </a:p>
          <a:p>
            <a:pPr marL="1098550" lvl="2" indent="-457200">
              <a:buFont typeface="+mj-lt"/>
              <a:buAutoNum type="alphaLcParenR"/>
            </a:pPr>
            <a:r>
              <a:rPr lang="en-US" dirty="0">
                <a:latin typeface="Trebuchet MS" panose="020B0603020202020204" pitchFamily="34" charset="0"/>
              </a:rPr>
              <a:t>Consultations ongoing on </a:t>
            </a:r>
            <a:r>
              <a:rPr lang="en-US" b="1" dirty="0">
                <a:latin typeface="Trebuchet MS" panose="020B0603020202020204" pitchFamily="34" charset="0"/>
              </a:rPr>
              <a:t>involvement of State Governments</a:t>
            </a:r>
            <a:r>
              <a:rPr lang="en-US" dirty="0">
                <a:latin typeface="Trebuchet MS" panose="020B0603020202020204" pitchFamily="34" charset="0"/>
              </a:rPr>
              <a:t> in insurance distribution</a:t>
            </a:r>
          </a:p>
          <a:p>
            <a:pPr marL="1903222" lvl="6" indent="-457200">
              <a:buFont typeface="+mj-lt"/>
              <a:buAutoNum type="romanLcPeriod"/>
            </a:pPr>
            <a:r>
              <a:rPr lang="en-US" b="1" dirty="0">
                <a:latin typeface="Trebuchet MS" panose="020B0603020202020204" pitchFamily="34" charset="0"/>
              </a:rPr>
              <a:t>MOU with one government at advanced stage</a:t>
            </a:r>
          </a:p>
          <a:p>
            <a:pPr marL="1903222" lvl="6" indent="-457200">
              <a:buFont typeface="+mj-lt"/>
              <a:buAutoNum type="romanLcPeriod"/>
            </a:pPr>
            <a:r>
              <a:rPr lang="en-US" b="1" dirty="0" smtClean="0">
                <a:latin typeface="Trebuchet MS" panose="020B0603020202020204" pitchFamily="34" charset="0"/>
              </a:rPr>
              <a:t>Commission </a:t>
            </a:r>
            <a:r>
              <a:rPr lang="en-US" b="1" dirty="0">
                <a:latin typeface="Trebuchet MS" panose="020B0603020202020204" pitchFamily="34" charset="0"/>
              </a:rPr>
              <a:t>following up offer of support from another</a:t>
            </a:r>
          </a:p>
          <a:p>
            <a:pPr marL="1903222" lvl="6" indent="-457200">
              <a:buFont typeface="+mj-lt"/>
              <a:buAutoNum type="romanLcPeriod"/>
            </a:pPr>
            <a:r>
              <a:rPr lang="en-US" b="1" dirty="0">
                <a:latin typeface="Trebuchet MS" panose="020B0603020202020204" pitchFamily="34" charset="0"/>
              </a:rPr>
              <a:t>Industry working on </a:t>
            </a:r>
            <a:r>
              <a:rPr lang="en-US" b="1" dirty="0" smtClean="0">
                <a:latin typeface="Trebuchet MS" panose="020B0603020202020204" pitchFamily="34" charset="0"/>
              </a:rPr>
              <a:t>IT-based </a:t>
            </a:r>
            <a:r>
              <a:rPr lang="en-US" b="1" dirty="0">
                <a:latin typeface="Trebuchet MS" panose="020B0603020202020204" pitchFamily="34" charset="0"/>
              </a:rPr>
              <a:t>platform for 3</a:t>
            </a:r>
            <a:r>
              <a:rPr lang="en-US" b="1" baseline="30000" dirty="0">
                <a:latin typeface="Trebuchet MS" panose="020B0603020202020204" pitchFamily="34" charset="0"/>
              </a:rPr>
              <a:t>rd</a:t>
            </a:r>
            <a:r>
              <a:rPr lang="en-US" b="1" dirty="0">
                <a:latin typeface="Trebuchet MS" panose="020B0603020202020204" pitchFamily="34" charset="0"/>
              </a:rPr>
              <a:t> Party Motor</a:t>
            </a:r>
          </a:p>
          <a:p>
            <a:pPr marL="1098550" lvl="2" indent="-457200">
              <a:buFont typeface="+mj-lt"/>
              <a:buAutoNum type="alphaLcParenR"/>
            </a:pPr>
            <a:r>
              <a:rPr lang="en-US" dirty="0">
                <a:latin typeface="Trebuchet MS" panose="020B0603020202020204" pitchFamily="34" charset="0"/>
              </a:rPr>
              <a:t>Commission still </a:t>
            </a:r>
            <a:r>
              <a:rPr lang="en-US" b="1" dirty="0">
                <a:latin typeface="Trebuchet MS" panose="020B0603020202020204" pitchFamily="34" charset="0"/>
              </a:rPr>
              <a:t>consulting with relevant regulators on referrals arrangements- </a:t>
            </a:r>
            <a:r>
              <a:rPr lang="en-US" altLang="en-US" dirty="0">
                <a:latin typeface="Trebuchet MS" panose="020B0603020202020204" pitchFamily="34" charset="0"/>
              </a:rPr>
              <a:t>Telecoms, Stock Brokers, Microfinance Banks, NGOs/ Community Based associations</a:t>
            </a:r>
          </a:p>
          <a:p>
            <a:pPr marL="823913" lvl="1" indent="-457200"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Five year </a:t>
            </a:r>
            <a:r>
              <a:rPr lang="en-US" sz="2000" b="1" dirty="0">
                <a:latin typeface="Trebuchet MS" panose="020B0603020202020204" pitchFamily="34" charset="0"/>
              </a:rPr>
              <a:t>I</a:t>
            </a:r>
            <a:r>
              <a:rPr lang="en-US" sz="2000" b="1" dirty="0" smtClean="0">
                <a:latin typeface="Trebuchet MS" panose="020B0603020202020204" pitchFamily="34" charset="0"/>
              </a:rPr>
              <a:t>ndustry </a:t>
            </a:r>
            <a:r>
              <a:rPr lang="en-US" sz="2000" b="1" dirty="0">
                <a:latin typeface="Trebuchet MS" panose="020B0603020202020204" pitchFamily="34" charset="0"/>
              </a:rPr>
              <a:t>D</a:t>
            </a:r>
            <a:r>
              <a:rPr lang="en-US" sz="2000" b="1" dirty="0" smtClean="0">
                <a:latin typeface="Trebuchet MS" panose="020B0603020202020204" pitchFamily="34" charset="0"/>
              </a:rPr>
              <a:t>evelopment </a:t>
            </a:r>
            <a:r>
              <a:rPr lang="en-US" sz="2000" b="1" dirty="0">
                <a:latin typeface="Trebuchet MS" panose="020B0603020202020204" pitchFamily="34" charset="0"/>
              </a:rPr>
              <a:t>P</a:t>
            </a:r>
            <a:r>
              <a:rPr lang="en-US" sz="2000" b="1" dirty="0" smtClean="0">
                <a:latin typeface="Trebuchet MS" panose="020B0603020202020204" pitchFamily="34" charset="0"/>
              </a:rPr>
              <a:t>lan </a:t>
            </a:r>
            <a:r>
              <a:rPr lang="en-US" sz="2000" dirty="0">
                <a:latin typeface="Trebuchet MS" panose="020B0603020202020204" pitchFamily="34" charset="0"/>
              </a:rPr>
              <a:t>in progress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B9DF02-6196-4911-AF47-E178E70B82C4}" type="datetime4">
              <a:rPr lang="en-US" smtClean="0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31BBA-3162-4525-A4A8-68B285892C7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2400" b="1" dirty="0">
                <a:latin typeface="Trebuchet MS" panose="020B0603020202020204" pitchFamily="34" charset="0"/>
              </a:rPr>
              <a:t>INDUSTRY DEVELOPMENT PLAN</a:t>
            </a:r>
            <a:br>
              <a:rPr lang="en-US" sz="2400" b="1" dirty="0">
                <a:latin typeface="Trebuchet MS" panose="020B0603020202020204" pitchFamily="34" charset="0"/>
              </a:rPr>
            </a:br>
            <a:r>
              <a:rPr lang="en-US" sz="2400" b="1" dirty="0">
                <a:latin typeface="Trebuchet MS" panose="020B0603020202020204" pitchFamily="34" charset="0"/>
              </a:rPr>
              <a:t>Agenda </a:t>
            </a:r>
            <a:endParaRPr lang="en-US" sz="2400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901825"/>
            <a:ext cx="6777037" cy="3508375"/>
          </a:xfrm>
        </p:spPr>
        <p:txBody>
          <a:bodyPr/>
          <a:lstStyle/>
          <a:p>
            <a:pPr marL="52705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Legal and R</a:t>
            </a:r>
            <a:r>
              <a:rPr lang="en-US" sz="2000" dirty="0" smtClean="0">
                <a:latin typeface="Trebuchet MS" panose="020B0603020202020204" pitchFamily="34" charset="0"/>
              </a:rPr>
              <a:t>egulatory Framework </a:t>
            </a:r>
            <a:endParaRPr lang="en-US" sz="2000" dirty="0">
              <a:latin typeface="Trebuchet MS" panose="020B0603020202020204" pitchFamily="34" charset="0"/>
            </a:endParaRPr>
          </a:p>
          <a:p>
            <a:pPr marL="52705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Safety and soundness  of </a:t>
            </a:r>
            <a:r>
              <a:rPr lang="en-US" sz="2000" dirty="0" smtClean="0">
                <a:latin typeface="Trebuchet MS" panose="020B0603020202020204" pitchFamily="34" charset="0"/>
              </a:rPr>
              <a:t>Insurance </a:t>
            </a:r>
            <a:r>
              <a:rPr lang="en-US" sz="2000" dirty="0">
                <a:latin typeface="Trebuchet MS" panose="020B0603020202020204" pitchFamily="34" charset="0"/>
              </a:rPr>
              <a:t>I</a:t>
            </a:r>
            <a:r>
              <a:rPr lang="en-US" sz="2000" dirty="0" smtClean="0">
                <a:latin typeface="Trebuchet MS" panose="020B0603020202020204" pitchFamily="34" charset="0"/>
              </a:rPr>
              <a:t>nstitutions</a:t>
            </a:r>
            <a:endParaRPr lang="en-US" sz="2000" dirty="0">
              <a:latin typeface="Trebuchet MS" panose="020B0603020202020204" pitchFamily="34" charset="0"/>
            </a:endParaRPr>
          </a:p>
          <a:p>
            <a:pPr marL="52705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Stability of </a:t>
            </a:r>
            <a:r>
              <a:rPr lang="en-US" sz="2000" dirty="0" smtClean="0">
                <a:latin typeface="Trebuchet MS" panose="020B0603020202020204" pitchFamily="34" charset="0"/>
              </a:rPr>
              <a:t>the Insurance </a:t>
            </a:r>
            <a:r>
              <a:rPr lang="en-US" sz="2000" dirty="0">
                <a:latin typeface="Trebuchet MS" panose="020B0603020202020204" pitchFamily="34" charset="0"/>
              </a:rPr>
              <a:t>S</a:t>
            </a:r>
            <a:r>
              <a:rPr lang="en-US" sz="2000" dirty="0" smtClean="0">
                <a:latin typeface="Trebuchet MS" panose="020B0603020202020204" pitchFamily="34" charset="0"/>
              </a:rPr>
              <a:t>ector</a:t>
            </a:r>
            <a:endParaRPr lang="en-US" sz="2000" dirty="0">
              <a:latin typeface="Trebuchet MS" panose="020B0603020202020204" pitchFamily="34" charset="0"/>
            </a:endParaRPr>
          </a:p>
          <a:p>
            <a:pPr marL="52705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Protection </a:t>
            </a:r>
            <a:r>
              <a:rPr lang="en-US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of </a:t>
            </a:r>
            <a:r>
              <a:rPr lang="en-US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Policy Holders &amp; Public Interest</a:t>
            </a:r>
          </a:p>
          <a:p>
            <a:pPr marL="52705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Insurance Market Development</a:t>
            </a:r>
          </a:p>
          <a:p>
            <a:pPr marL="52705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Public  Trust And Confidence </a:t>
            </a:r>
            <a:r>
              <a:rPr lang="en-US" sz="2000" dirty="0" smtClean="0">
                <a:latin typeface="Trebuchet MS" panose="020B0603020202020204" pitchFamily="34" charset="0"/>
              </a:rPr>
              <a:t>in </a:t>
            </a:r>
            <a:r>
              <a:rPr lang="en-US" sz="2000" dirty="0">
                <a:latin typeface="Trebuchet MS" panose="020B0603020202020204" pitchFamily="34" charset="0"/>
              </a:rPr>
              <a:t>t</a:t>
            </a:r>
            <a:r>
              <a:rPr lang="en-US" sz="2000" dirty="0" smtClean="0">
                <a:latin typeface="Trebuchet MS" panose="020B0603020202020204" pitchFamily="34" charset="0"/>
              </a:rPr>
              <a:t>he </a:t>
            </a:r>
            <a:r>
              <a:rPr lang="en-US" sz="2000" dirty="0">
                <a:latin typeface="Trebuchet MS" panose="020B0603020202020204" pitchFamily="34" charset="0"/>
              </a:rPr>
              <a:t>Insurance System </a:t>
            </a:r>
          </a:p>
          <a:p>
            <a:pPr marL="52705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Regulatory Effectiveness</a:t>
            </a:r>
          </a:p>
          <a:p>
            <a:pPr marL="52705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endParaRPr lang="en-US" sz="2000" dirty="0">
              <a:latin typeface="Trebuchet MS" panose="020B0603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B9DF02-6196-4911-AF47-E178E70B82C4}" type="datetime4">
              <a:rPr lang="en-US" smtClean="0"/>
              <a:pPr>
                <a:defRPr/>
              </a:pPr>
              <a:t>August 14,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r>
              <a:rPr lang="en-US">
                <a:solidFill>
                  <a:schemeClr val="accent1"/>
                </a:solidFill>
                <a:latin typeface="Georgia" pitchFamily="18" charset="0"/>
              </a:rPr>
              <a:t>National Insurance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31BBA-3162-4525-A4A8-68B285892C7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ustin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8935</TotalTime>
  <Words>381</Words>
  <Application>Microsoft Office PowerPoint</Application>
  <PresentationFormat>On-screen Show (4:3)</PresentationFormat>
  <Paragraphs>82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Custom Design</vt:lpstr>
      <vt:lpstr>Austin</vt:lpstr>
      <vt:lpstr>DEVELOPMENTS IN THE NIGERIAN INSURANCE INDUSTRY  @  JULY, 2017</vt:lpstr>
      <vt:lpstr>OUTLINE</vt:lpstr>
      <vt:lpstr>ACTIVITIES SINCE LAST CMC MEETING</vt:lpstr>
      <vt:lpstr>ACTIVITIES SINCE LAST CMC MEETING   Complaints resolution</vt:lpstr>
      <vt:lpstr>ACTIVITIES SINCE LAST CMC MEETING  Insurance industry consultative Committee ( IICCC ) Conference </vt:lpstr>
      <vt:lpstr>ACTIVITIES SINCE LAST CMC MEETING  Insurance industry consultative Committee ( IICCC ) Conference </vt:lpstr>
      <vt:lpstr>ACTIVITIES SINCE LAST CMC MEETING  Takaful Advisory Council Committee Meeting</vt:lpstr>
      <vt:lpstr>ACTIVITIES SINCE LAST CMC MEETING  Market Development</vt:lpstr>
      <vt:lpstr>INDUSTRY DEVELOPMENT PLAN Agenda </vt:lpstr>
      <vt:lpstr>Slide 10</vt:lpstr>
    </vt:vector>
  </TitlesOfParts>
  <Company>Central Bank of Nigeria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ogbe18949</dc:creator>
  <cp:lastModifiedBy>dmegbunu</cp:lastModifiedBy>
  <cp:revision>799</cp:revision>
  <cp:lastPrinted>2016-11-17T08:20:07Z</cp:lastPrinted>
  <dcterms:created xsi:type="dcterms:W3CDTF">2013-01-04T09:15:13Z</dcterms:created>
  <dcterms:modified xsi:type="dcterms:W3CDTF">2017-08-14T10:49:08Z</dcterms:modified>
</cp:coreProperties>
</file>