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charts/colors1.xml" ContentType="application/vnd.ms-office.chartcolorstyle+xml"/>
  <Override PartName="/ppt/charts/chart3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433" r:id="rId3"/>
    <p:sldId id="448" r:id="rId4"/>
    <p:sldId id="441" r:id="rId5"/>
    <p:sldId id="445" r:id="rId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A0571"/>
    <a:srgbClr val="033AA9"/>
    <a:srgbClr val="1C018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824" autoAdjust="0"/>
    <p:restoredTop sz="94109" autoAdjust="0"/>
  </p:normalViewPr>
  <p:slideViewPr>
    <p:cSldViewPr>
      <p:cViewPr varScale="1">
        <p:scale>
          <a:sx n="86" d="100"/>
          <a:sy n="86" d="100"/>
        </p:scale>
        <p:origin x="-1374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1966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6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gonik\Downloads\STATE%20OF%20THE%20MARKET%20(1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gonik\Downloads\STATE%20OF%20THE%20MARKET%20(1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gonik\Downloads\STATE%20OF%20THE%20MARKET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8.2673034472049989E-2"/>
          <c:y val="3.165602682323047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Workings!$A$30</c:f>
              <c:strCache>
                <c:ptCount val="1"/>
                <c:pt idx="0">
                  <c:v>Value  Traded (₦ million)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trendline>
            <c:spPr>
              <a:ln w="19050" cap="rnd">
                <a:solidFill>
                  <a:srgbClr val="C00000"/>
                </a:solidFill>
                <a:prstDash val="sysDot"/>
              </a:ln>
              <a:effectLst/>
            </c:spPr>
            <c:trendlineType val="poly"/>
            <c:order val="6"/>
          </c:trendline>
          <c:cat>
            <c:multiLvlStrRef>
              <c:f>Workings!$B$28:$U$29</c:f>
              <c:multiLvlStrCache>
                <c:ptCount val="20"/>
                <c:lvl>
                  <c:pt idx="0">
                    <c:v>Q3</c:v>
                  </c:pt>
                  <c:pt idx="1">
                    <c:v>Q4</c:v>
                  </c:pt>
                  <c:pt idx="3">
                    <c:v>Q1</c:v>
                  </c:pt>
                  <c:pt idx="4">
                    <c:v>Q2</c:v>
                  </c:pt>
                  <c:pt idx="5">
                    <c:v>Q3</c:v>
                  </c:pt>
                  <c:pt idx="6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  <c:pt idx="11">
                    <c:v>Q4</c:v>
                  </c:pt>
                  <c:pt idx="13">
                    <c:v>Q1</c:v>
                  </c:pt>
                  <c:pt idx="14">
                    <c:v>Q2</c:v>
                  </c:pt>
                  <c:pt idx="15">
                    <c:v>Q3</c:v>
                  </c:pt>
                  <c:pt idx="16">
                    <c:v>Q4</c:v>
                  </c:pt>
                  <c:pt idx="18">
                    <c:v>Q1</c:v>
                  </c:pt>
                  <c:pt idx="19">
                    <c:v>Q2</c:v>
                  </c:pt>
                </c:lvl>
                <c:lvl>
                  <c:pt idx="0">
                    <c:v>2013</c:v>
                  </c:pt>
                  <c:pt idx="3">
                    <c:v>2014</c:v>
                  </c:pt>
                  <c:pt idx="8">
                    <c:v>2015</c:v>
                  </c:pt>
                  <c:pt idx="13">
                    <c:v>2016</c:v>
                  </c:pt>
                  <c:pt idx="18">
                    <c:v>2017</c:v>
                  </c:pt>
                </c:lvl>
              </c:multiLvlStrCache>
            </c:multiLvlStrRef>
          </c:cat>
          <c:val>
            <c:numRef>
              <c:f>Workings!$B$30:$U$30</c:f>
              <c:numCache>
                <c:formatCode>General</c:formatCode>
                <c:ptCount val="20"/>
                <c:pt idx="0">
                  <c:v>52.89</c:v>
                </c:pt>
                <c:pt idx="1">
                  <c:v>23.67</c:v>
                </c:pt>
                <c:pt idx="3">
                  <c:v>31.2</c:v>
                </c:pt>
                <c:pt idx="4" formatCode="_(* #,##0.00_);_(* \(#,##0.00\);_(* &quot;-&quot;??_);_(@_)">
                  <c:v>416.15000000000003</c:v>
                </c:pt>
                <c:pt idx="5">
                  <c:v>612.02</c:v>
                </c:pt>
                <c:pt idx="6" formatCode="0.00">
                  <c:v>1265.3</c:v>
                </c:pt>
                <c:pt idx="8">
                  <c:v>665.32999999999993</c:v>
                </c:pt>
                <c:pt idx="9" formatCode="_(* #,##0.00_);_(* \(#,##0.00\);_(* &quot;-&quot;??_);_(@_)">
                  <c:v>3398.88</c:v>
                </c:pt>
                <c:pt idx="10" formatCode="_(* #,##0.00_);_(* \(#,##0.00\);_(* &quot;-&quot;??_);_(@_)">
                  <c:v>4483.45</c:v>
                </c:pt>
                <c:pt idx="11" formatCode="_(* #,##0.00_);_(* \(#,##0.00\);_(* &quot;-&quot;??_);_(@_)">
                  <c:v>2374.64</c:v>
                </c:pt>
                <c:pt idx="13" formatCode="_(* #,##0.00_);_(* \(#,##0.00\);_(* &quot;-&quot;??_);_(@_)">
                  <c:v>1010.6700000000001</c:v>
                </c:pt>
                <c:pt idx="14" formatCode="_(* #,##0.00_);_(* \(#,##0.00\);_(* &quot;-&quot;??_);_(@_)">
                  <c:v>1345.85</c:v>
                </c:pt>
                <c:pt idx="15" formatCode="_(* #,##0.00_);_(* \(#,##0.00\);_(* &quot;-&quot;??_);_(@_)">
                  <c:v>705</c:v>
                </c:pt>
                <c:pt idx="16" formatCode="_(* #,##0.00_);_(* \(#,##0.00\);_(* &quot;-&quot;??_);_(@_)">
                  <c:v>1614.6</c:v>
                </c:pt>
                <c:pt idx="18" formatCode="_(* #,##0.00_);_(* \(#,##0.00\);_(* &quot;-&quot;??_);_(@_)">
                  <c:v>1014</c:v>
                </c:pt>
                <c:pt idx="19" formatCode="_(* #,##0.00_);_(* \(#,##0.00\);_(* &quot;-&quot;??_);_(@_)">
                  <c:v>884.23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95-4B3F-BBA3-A2262EA1C32A}"/>
            </c:ext>
          </c:extLst>
        </c:ser>
        <c:dLbls/>
        <c:gapWidth val="45"/>
        <c:overlap val="-100"/>
        <c:axId val="97748864"/>
        <c:axId val="97714560"/>
      </c:barChart>
      <c:catAx>
        <c:axId val="977488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14560"/>
        <c:crosses val="autoZero"/>
        <c:auto val="1"/>
        <c:lblAlgn val="ctr"/>
        <c:lblOffset val="100"/>
      </c:catAx>
      <c:valAx>
        <c:axId val="9771456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48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/>
              <a:t>Activity</a:t>
            </a:r>
          </a:p>
        </c:rich>
      </c:tx>
      <c:layout>
        <c:manualLayout>
          <c:xMode val="edge"/>
          <c:yMode val="edge"/>
          <c:x val="6.4703210193517796E-2"/>
          <c:y val="1.3052916041999556E-2"/>
        </c:manualLayout>
      </c:layout>
      <c:spPr>
        <a:noFill/>
        <a:ln>
          <a:noFill/>
        </a:ln>
        <a:effectLst/>
      </c:spPr>
    </c:title>
    <c:plotArea>
      <c:layout/>
      <c:areaChart>
        <c:grouping val="stacked"/>
        <c:ser>
          <c:idx val="0"/>
          <c:order val="0"/>
          <c:tx>
            <c:strRef>
              <c:f>Workings!$A$24</c:f>
              <c:strCache>
                <c:ptCount val="1"/>
                <c:pt idx="0">
                  <c:v>Value  Traded (₦ million)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cat>
            <c:multiLvlStrRef>
              <c:f>Workings!$E$22:$U$23</c:f>
              <c:multiLvlStrCache>
                <c:ptCount val="17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5">
                    <c:v>Q1</c:v>
                  </c:pt>
                  <c:pt idx="6">
                    <c:v>Q2</c:v>
                  </c:pt>
                  <c:pt idx="7">
                    <c:v>Q3</c:v>
                  </c:pt>
                  <c:pt idx="8">
                    <c:v>Q4</c:v>
                  </c:pt>
                  <c:pt idx="10">
                    <c:v>Q1</c:v>
                  </c:pt>
                  <c:pt idx="11">
                    <c:v>Q2</c:v>
                  </c:pt>
                  <c:pt idx="12">
                    <c:v>Q3</c:v>
                  </c:pt>
                  <c:pt idx="13">
                    <c:v>Q4</c:v>
                  </c:pt>
                  <c:pt idx="15">
                    <c:v>Q1</c:v>
                  </c:pt>
                  <c:pt idx="16">
                    <c:v>Q2</c:v>
                  </c:pt>
                </c:lvl>
                <c:lvl>
                  <c:pt idx="0">
                    <c:v>2014</c:v>
                  </c:pt>
                  <c:pt idx="5">
                    <c:v>2015</c:v>
                  </c:pt>
                  <c:pt idx="10">
                    <c:v>2016</c:v>
                  </c:pt>
                  <c:pt idx="15">
                    <c:v>2017</c:v>
                  </c:pt>
                </c:lvl>
              </c:multiLvlStrCache>
            </c:multiLvlStrRef>
          </c:cat>
          <c:val>
            <c:numRef>
              <c:f>Workings!$E$24:$U$24</c:f>
              <c:numCache>
                <c:formatCode>0</c:formatCode>
                <c:ptCount val="17"/>
                <c:pt idx="0">
                  <c:v>107.76</c:v>
                </c:pt>
                <c:pt idx="1">
                  <c:v>523.91</c:v>
                </c:pt>
                <c:pt idx="2">
                  <c:v>1135.93</c:v>
                </c:pt>
                <c:pt idx="3">
                  <c:v>2401.2299999999991</c:v>
                </c:pt>
                <c:pt idx="4">
                  <c:v>2401.2299999999991</c:v>
                </c:pt>
                <c:pt idx="5">
                  <c:v>3066.5599999999995</c:v>
                </c:pt>
                <c:pt idx="6">
                  <c:v>46465.440000000002</c:v>
                </c:pt>
                <c:pt idx="7">
                  <c:v>50948.89</c:v>
                </c:pt>
                <c:pt idx="8">
                  <c:v>53323.529999999992</c:v>
                </c:pt>
                <c:pt idx="9">
                  <c:v>53323.529999999992</c:v>
                </c:pt>
                <c:pt idx="10">
                  <c:v>54334.19999999999</c:v>
                </c:pt>
                <c:pt idx="11">
                  <c:v>55680.049999999996</c:v>
                </c:pt>
                <c:pt idx="12">
                  <c:v>56385.049999999996</c:v>
                </c:pt>
                <c:pt idx="13">
                  <c:v>57999.649999999994</c:v>
                </c:pt>
                <c:pt idx="14">
                  <c:v>57999.649999999994</c:v>
                </c:pt>
                <c:pt idx="15">
                  <c:v>59013.649999999994</c:v>
                </c:pt>
                <c:pt idx="16">
                  <c:v>59897.88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4D-4EF8-A5FE-A4EA8A69335C}"/>
            </c:ext>
          </c:extLst>
        </c:ser>
        <c:ser>
          <c:idx val="1"/>
          <c:order val="1"/>
          <c:tx>
            <c:strRef>
              <c:f>Workings!$A$25</c:f>
              <c:strCache>
                <c:ptCount val="1"/>
                <c:pt idx="0">
                  <c:v>Volume Traded (million units)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cat>
            <c:multiLvlStrRef>
              <c:f>Workings!$E$22:$U$23</c:f>
              <c:multiLvlStrCache>
                <c:ptCount val="17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5">
                    <c:v>Q1</c:v>
                  </c:pt>
                  <c:pt idx="6">
                    <c:v>Q2</c:v>
                  </c:pt>
                  <c:pt idx="7">
                    <c:v>Q3</c:v>
                  </c:pt>
                  <c:pt idx="8">
                    <c:v>Q4</c:v>
                  </c:pt>
                  <c:pt idx="10">
                    <c:v>Q1</c:v>
                  </c:pt>
                  <c:pt idx="11">
                    <c:v>Q2</c:v>
                  </c:pt>
                  <c:pt idx="12">
                    <c:v>Q3</c:v>
                  </c:pt>
                  <c:pt idx="13">
                    <c:v>Q4</c:v>
                  </c:pt>
                  <c:pt idx="15">
                    <c:v>Q1</c:v>
                  </c:pt>
                  <c:pt idx="16">
                    <c:v>Q2</c:v>
                  </c:pt>
                </c:lvl>
                <c:lvl>
                  <c:pt idx="0">
                    <c:v>2014</c:v>
                  </c:pt>
                  <c:pt idx="5">
                    <c:v>2015</c:v>
                  </c:pt>
                  <c:pt idx="10">
                    <c:v>2016</c:v>
                  </c:pt>
                  <c:pt idx="15">
                    <c:v>2017</c:v>
                  </c:pt>
                </c:lvl>
              </c:multiLvlStrCache>
            </c:multiLvlStrRef>
          </c:cat>
          <c:val>
            <c:numRef>
              <c:f>Workings!$E$25:$U$25</c:f>
              <c:numCache>
                <c:formatCode>0</c:formatCode>
                <c:ptCount val="17"/>
                <c:pt idx="0">
                  <c:v>0.43000000000000005</c:v>
                </c:pt>
                <c:pt idx="1">
                  <c:v>2.13</c:v>
                </c:pt>
                <c:pt idx="2">
                  <c:v>22.64</c:v>
                </c:pt>
                <c:pt idx="3">
                  <c:v>120.64</c:v>
                </c:pt>
                <c:pt idx="4">
                  <c:v>120.64</c:v>
                </c:pt>
                <c:pt idx="5">
                  <c:v>248.76</c:v>
                </c:pt>
                <c:pt idx="6">
                  <c:v>403.72999999999996</c:v>
                </c:pt>
                <c:pt idx="7">
                  <c:v>3269.9100000000003</c:v>
                </c:pt>
                <c:pt idx="8">
                  <c:v>4015.66</c:v>
                </c:pt>
                <c:pt idx="9">
                  <c:v>4015.66</c:v>
                </c:pt>
                <c:pt idx="10">
                  <c:v>4160.0200000000013</c:v>
                </c:pt>
                <c:pt idx="11">
                  <c:v>4490.0399999999991</c:v>
                </c:pt>
                <c:pt idx="12">
                  <c:v>4574.74</c:v>
                </c:pt>
                <c:pt idx="13">
                  <c:v>4814.67</c:v>
                </c:pt>
                <c:pt idx="14">
                  <c:v>4814.67</c:v>
                </c:pt>
                <c:pt idx="15">
                  <c:v>5018.2099999999991</c:v>
                </c:pt>
                <c:pt idx="16">
                  <c:v>5161.51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4D-4EF8-A5FE-A4EA8A69335C}"/>
            </c:ext>
          </c:extLst>
        </c:ser>
        <c:dLbls/>
        <c:axId val="97852800"/>
        <c:axId val="97866880"/>
      </c:areaChart>
      <c:barChart>
        <c:barDir val="col"/>
        <c:grouping val="clustered"/>
        <c:ser>
          <c:idx val="2"/>
          <c:order val="2"/>
          <c:tx>
            <c:strRef>
              <c:f>Workings!$A$26</c:f>
              <c:strCache>
                <c:ptCount val="1"/>
                <c:pt idx="0">
                  <c:v>Deal Count  </c:v>
                </c:pt>
              </c:strCache>
            </c:strRef>
          </c:tx>
          <c:spPr>
            <a:solidFill>
              <a:schemeClr val="tx1"/>
            </a:solidFill>
            <a:ln w="3175">
              <a:solidFill>
                <a:schemeClr val="tx1"/>
              </a:solidFill>
              <a:tailEnd type="stealth"/>
            </a:ln>
            <a:effectLst/>
          </c:spPr>
          <c:cat>
            <c:multiLvlStrRef>
              <c:f>Workings!$E$22:$U$23</c:f>
              <c:multiLvlStrCache>
                <c:ptCount val="17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5">
                    <c:v>Q1</c:v>
                  </c:pt>
                  <c:pt idx="6">
                    <c:v>Q2</c:v>
                  </c:pt>
                  <c:pt idx="7">
                    <c:v>Q3</c:v>
                  </c:pt>
                  <c:pt idx="8">
                    <c:v>Q4</c:v>
                  </c:pt>
                  <c:pt idx="10">
                    <c:v>Q1</c:v>
                  </c:pt>
                  <c:pt idx="11">
                    <c:v>Q2</c:v>
                  </c:pt>
                  <c:pt idx="12">
                    <c:v>Q3</c:v>
                  </c:pt>
                  <c:pt idx="13">
                    <c:v>Q4</c:v>
                  </c:pt>
                  <c:pt idx="15">
                    <c:v>Q1</c:v>
                  </c:pt>
                  <c:pt idx="16">
                    <c:v>Q2</c:v>
                  </c:pt>
                </c:lvl>
                <c:lvl>
                  <c:pt idx="0">
                    <c:v>2014</c:v>
                  </c:pt>
                  <c:pt idx="5">
                    <c:v>2015</c:v>
                  </c:pt>
                  <c:pt idx="10">
                    <c:v>2016</c:v>
                  </c:pt>
                  <c:pt idx="15">
                    <c:v>2017</c:v>
                  </c:pt>
                </c:lvl>
              </c:multiLvlStrCache>
            </c:multiLvlStrRef>
          </c:cat>
          <c:val>
            <c:numRef>
              <c:f>Workings!$E$26:$U$26</c:f>
              <c:numCache>
                <c:formatCode>0</c:formatCode>
                <c:ptCount val="17"/>
                <c:pt idx="0">
                  <c:v>57</c:v>
                </c:pt>
                <c:pt idx="1">
                  <c:v>154</c:v>
                </c:pt>
                <c:pt idx="2">
                  <c:v>262</c:v>
                </c:pt>
                <c:pt idx="3">
                  <c:v>451</c:v>
                </c:pt>
                <c:pt idx="4">
                  <c:v>451</c:v>
                </c:pt>
                <c:pt idx="5">
                  <c:v>602</c:v>
                </c:pt>
                <c:pt idx="6">
                  <c:v>1087</c:v>
                </c:pt>
                <c:pt idx="7">
                  <c:v>2056</c:v>
                </c:pt>
                <c:pt idx="8">
                  <c:v>2655</c:v>
                </c:pt>
                <c:pt idx="9">
                  <c:v>2655</c:v>
                </c:pt>
                <c:pt idx="10">
                  <c:v>3330</c:v>
                </c:pt>
                <c:pt idx="11">
                  <c:v>4748</c:v>
                </c:pt>
                <c:pt idx="12">
                  <c:v>6744</c:v>
                </c:pt>
                <c:pt idx="13">
                  <c:v>7511</c:v>
                </c:pt>
                <c:pt idx="14">
                  <c:v>7511</c:v>
                </c:pt>
                <c:pt idx="15">
                  <c:v>8211</c:v>
                </c:pt>
                <c:pt idx="16">
                  <c:v>8952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44D-4EF8-A5FE-A4EA8A69335C}"/>
            </c:ext>
          </c:extLst>
        </c:ser>
        <c:dLbls/>
        <c:gapWidth val="500"/>
        <c:axId val="97902976"/>
        <c:axId val="97868416"/>
      </c:barChart>
      <c:catAx>
        <c:axId val="97852800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866880"/>
        <c:crosses val="autoZero"/>
        <c:auto val="1"/>
        <c:lblAlgn val="ctr"/>
        <c:lblOffset val="100"/>
      </c:catAx>
      <c:valAx>
        <c:axId val="97866880"/>
        <c:scaling>
          <c:orientation val="minMax"/>
        </c:scaling>
        <c:axPos val="l"/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852800"/>
        <c:crosses val="autoZero"/>
        <c:crossBetween val="between"/>
      </c:valAx>
      <c:valAx>
        <c:axId val="97868416"/>
        <c:scaling>
          <c:orientation val="minMax"/>
        </c:scaling>
        <c:axPos val="r"/>
        <c:numFmt formatCode="0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02976"/>
        <c:crosses val="max"/>
        <c:crossBetween val="between"/>
      </c:valAx>
      <c:catAx>
        <c:axId val="97902976"/>
        <c:scaling>
          <c:orientation val="minMax"/>
        </c:scaling>
        <c:delete val="1"/>
        <c:axPos val="b"/>
        <c:numFmt formatCode="General" sourceLinked="1"/>
        <c:tickLblPos val="nextTo"/>
        <c:crossAx val="97868416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USI &amp; Market Cap</a:t>
            </a:r>
          </a:p>
        </c:rich>
      </c:tx>
      <c:layout>
        <c:manualLayout>
          <c:xMode val="edge"/>
          <c:yMode val="edge"/>
          <c:x val="5.0655247675080659E-2"/>
          <c:y val="4.1600895638530075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5.1004934522679832E-2"/>
          <c:y val="0.15785337922655818"/>
          <c:w val="0.92121726133991255"/>
          <c:h val="0.60239006790445393"/>
        </c:manualLayout>
      </c:layout>
      <c:areaChart>
        <c:grouping val="stacked"/>
        <c:ser>
          <c:idx val="0"/>
          <c:order val="0"/>
          <c:tx>
            <c:strRef>
              <c:f>Workings!$A$19</c:f>
              <c:strCache>
                <c:ptCount val="1"/>
                <c:pt idx="0">
                  <c:v>USI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cat>
            <c:multiLvlStrRef>
              <c:f>Workings!$K$17:$U$18</c:f>
              <c:multiLvlStrCache>
                <c:ptCount val="11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9">
                    <c:v>Q1</c:v>
                  </c:pt>
                  <c:pt idx="10">
                    <c:v>Q2</c:v>
                  </c:pt>
                </c:lvl>
                <c:lvl>
                  <c:pt idx="4">
                    <c:v>2016</c:v>
                  </c:pt>
                  <c:pt idx="9">
                    <c:v>2017</c:v>
                  </c:pt>
                </c:lvl>
              </c:multiLvlStrCache>
            </c:multiLvlStrRef>
          </c:cat>
          <c:val>
            <c:numRef>
              <c:f>Workings!$K$19:$U$19</c:f>
              <c:numCache>
                <c:formatCode>General</c:formatCode>
                <c:ptCount val="11"/>
                <c:pt idx="0">
                  <c:v>925.56</c:v>
                </c:pt>
                <c:pt idx="1">
                  <c:v>832.63</c:v>
                </c:pt>
                <c:pt idx="2">
                  <c:v>582.79000000000008</c:v>
                </c:pt>
                <c:pt idx="3">
                  <c:v>582.79000000000008</c:v>
                </c:pt>
                <c:pt idx="4">
                  <c:v>592.05999999999983</c:v>
                </c:pt>
                <c:pt idx="5">
                  <c:v>658.74</c:v>
                </c:pt>
                <c:pt idx="6">
                  <c:v>618.92999999999984</c:v>
                </c:pt>
                <c:pt idx="7">
                  <c:v>626.39</c:v>
                </c:pt>
                <c:pt idx="8">
                  <c:v>626.39</c:v>
                </c:pt>
                <c:pt idx="9">
                  <c:v>632.25</c:v>
                </c:pt>
                <c:pt idx="10">
                  <c:v>620.28000000000009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32-43D4-98C3-0164B8EF5889}"/>
            </c:ext>
          </c:extLst>
        </c:ser>
        <c:ser>
          <c:idx val="1"/>
          <c:order val="1"/>
          <c:tx>
            <c:strRef>
              <c:f>Workings!$A$20</c:f>
              <c:strCache>
                <c:ptCount val="1"/>
                <c:pt idx="0">
                  <c:v>Market Capitalisation (₦)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Workings!$K$17:$U$18</c:f>
              <c:multiLvlStrCache>
                <c:ptCount val="11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9">
                    <c:v>Q1</c:v>
                  </c:pt>
                  <c:pt idx="10">
                    <c:v>Q2</c:v>
                  </c:pt>
                </c:lvl>
                <c:lvl>
                  <c:pt idx="4">
                    <c:v>2016</c:v>
                  </c:pt>
                  <c:pt idx="9">
                    <c:v>2017</c:v>
                  </c:pt>
                </c:lvl>
              </c:multiLvlStrCache>
            </c:multiLvlStrRef>
          </c:cat>
          <c:val>
            <c:numRef>
              <c:f>Workings!$K$20:$U$20</c:f>
              <c:numCache>
                <c:formatCode>General</c:formatCode>
                <c:ptCount val="11"/>
                <c:pt idx="0">
                  <c:v>561.64</c:v>
                </c:pt>
                <c:pt idx="1">
                  <c:v>505.53</c:v>
                </c:pt>
                <c:pt idx="2">
                  <c:v>359.76</c:v>
                </c:pt>
                <c:pt idx="3">
                  <c:v>359.76</c:v>
                </c:pt>
                <c:pt idx="4">
                  <c:v>389.85</c:v>
                </c:pt>
                <c:pt idx="5">
                  <c:v>437.17</c:v>
                </c:pt>
                <c:pt idx="6">
                  <c:v>411.28</c:v>
                </c:pt>
                <c:pt idx="7">
                  <c:v>423.89</c:v>
                </c:pt>
                <c:pt idx="8">
                  <c:v>423.89</c:v>
                </c:pt>
                <c:pt idx="9">
                  <c:v>427.86</c:v>
                </c:pt>
                <c:pt idx="10">
                  <c:v>419.76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C32-43D4-98C3-0164B8EF5889}"/>
            </c:ext>
          </c:extLst>
        </c:ser>
        <c:dLbls/>
        <c:axId val="97961472"/>
        <c:axId val="97963008"/>
      </c:areaChart>
      <c:catAx>
        <c:axId val="97961472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63008"/>
        <c:crosses val="autoZero"/>
        <c:auto val="1"/>
        <c:lblAlgn val="ctr"/>
        <c:lblOffset val="100"/>
      </c:catAx>
      <c:valAx>
        <c:axId val="9796300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614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064001-6FCE-498C-BBB8-FFE52C0C78FF}" type="datetimeFigureOut">
              <a:rPr lang="en-GB" smtClean="0"/>
              <a:pPr/>
              <a:t>18/08/2017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EB13DD-5BFD-4737-BD86-F234238C27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714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6472D5-61BD-4388-8CD2-16E39C2A1E0B}" type="datetimeFigureOut">
              <a:rPr lang="en-GB"/>
              <a:pPr>
                <a:defRPr/>
              </a:pPr>
              <a:t>18/08/2017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3F665A0-D76C-4116-8178-24570464E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6047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346F3B-9B4F-4EE2-AADD-2906FFFC2360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277784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F0E86A-FB0E-48ED-A25B-54405F9BDC27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49186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661025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25" y="58912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4FF01-063D-4A0E-8170-A8DAF6A25977}" type="datetime1">
              <a:rPr lang="en-GB"/>
              <a:pPr>
                <a:defRPr/>
              </a:pPr>
              <a:t>18/08/2017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BA159-2A04-4673-9675-AE9CE04EE7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849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/>
          </p:cNvSpPr>
          <p:nvPr/>
        </p:nvSpPr>
        <p:spPr>
          <a:xfrm>
            <a:off x="323850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18/08/2017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45435"/>
          </a:xfrm>
        </p:spPr>
        <p:txBody>
          <a:bodyPr rtlCol="0">
            <a:normAutofit/>
          </a:bodyPr>
          <a:lstStyle>
            <a:lvl1pPr>
              <a:lnSpc>
                <a:spcPct val="150000"/>
              </a:lnSpc>
              <a:spcBef>
                <a:spcPts val="1200"/>
              </a:spcBef>
              <a:defRPr lang="en-US" smtClean="0"/>
            </a:lvl1pPr>
            <a:lvl2pPr>
              <a:lnSpc>
                <a:spcPct val="150000"/>
              </a:lnSpc>
              <a:defRPr lang="en-US" smtClean="0"/>
            </a:lvl2pPr>
            <a:lvl3pPr>
              <a:lnSpc>
                <a:spcPct val="150000"/>
              </a:lnSpc>
              <a:defRPr lang="en-US" smtClean="0"/>
            </a:lvl3pPr>
            <a:lvl4pPr>
              <a:lnSpc>
                <a:spcPct val="150000"/>
              </a:lnSpc>
              <a:defRPr lang="en-US" smtClean="0"/>
            </a:lvl4pPr>
            <a:lvl5pPr>
              <a:lnSpc>
                <a:spcPct val="150000"/>
              </a:lnSpc>
              <a:defRPr lang="en-GB" dirty="0"/>
            </a:lvl5pPr>
          </a:lstStyle>
          <a:p>
            <a:pPr lvl="0"/>
            <a:r>
              <a:rPr lang="en-US" dirty="0"/>
              <a:t>C</a:t>
            </a:r>
            <a:r>
              <a:rPr lang="en-GB" noProof="0" dirty="0"/>
              <a:t>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1EA6-33F1-46CC-8965-5844D5198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8415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805488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 txBox="1">
            <a:spLocks/>
          </p:cNvSpPr>
          <p:nvPr/>
        </p:nvSpPr>
        <p:spPr>
          <a:xfrm>
            <a:off x="6326188" y="5805488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18/08/2017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6CEA-F6B5-4353-BAB1-37927AC97B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229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088" y="58738"/>
            <a:ext cx="7281862" cy="5619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7950" y="85725"/>
            <a:ext cx="13811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95288" y="692150"/>
            <a:ext cx="8569325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288" y="620713"/>
            <a:ext cx="856932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75F5B-8AEB-4FA1-B60B-BE8864BFF25F}" type="datetime1">
              <a:rPr lang="en-GB"/>
              <a:pPr>
                <a:defRPr/>
              </a:pPr>
              <a:t>18/08/2017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7A67B-A7A8-4FE1-9154-AC58C4F59C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2987675" y="6376988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i="1" dirty="0">
                <a:solidFill>
                  <a:schemeClr val="tx1">
                    <a:tint val="75000"/>
                  </a:schemeClr>
                </a:solidFill>
              </a:rPr>
              <a:t>Creating liquidity …Transparently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kern="1200" cap="small" dirty="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Calibri" pitchFamily="34" charset="0"/>
        <a:buChar char="‒"/>
        <a:defRPr lang="en-US" sz="2000" kern="1200">
          <a:solidFill>
            <a:srgbClr val="3B07CF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628801"/>
            <a:ext cx="8568952" cy="252028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b="1" dirty="0">
                <a:latin typeface="+mn-lt"/>
              </a:rPr>
              <a:t>Report to the Capital Market Committee</a:t>
            </a:r>
          </a:p>
        </p:txBody>
      </p:sp>
      <p:sp>
        <p:nvSpPr>
          <p:cNvPr id="5123" name="Subtitle 5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368752" cy="1489720"/>
          </a:xfrm>
        </p:spPr>
        <p:txBody>
          <a:bodyPr/>
          <a:lstStyle/>
          <a:p>
            <a:pPr algn="r"/>
            <a:r>
              <a:rPr lang="en-GB" altLang="en-US" sz="1800" dirty="0" smtClean="0">
                <a:solidFill>
                  <a:schemeClr val="tx1"/>
                </a:solidFill>
              </a:rPr>
              <a:t>Lagos,</a:t>
            </a:r>
          </a:p>
          <a:p>
            <a:pPr algn="r"/>
            <a:r>
              <a:rPr lang="en-GB" altLang="en-US" sz="1800" dirty="0" smtClean="0">
                <a:solidFill>
                  <a:schemeClr val="tx1"/>
                </a:solidFill>
              </a:rPr>
              <a:t>15 August, 2017</a:t>
            </a:r>
            <a:endParaRPr lang="en-GB" altLang="en-US" sz="18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12AEC0-3C4F-4E5A-968D-6C43655C7BF9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in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56017324"/>
              </p:ext>
            </p:extLst>
          </p:nvPr>
        </p:nvGraphicFramePr>
        <p:xfrm>
          <a:off x="395288" y="692696"/>
          <a:ext cx="8425184" cy="558697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16305">
                  <a:extLst>
                    <a:ext uri="{9D8B030D-6E8A-4147-A177-3AD203B41FA5}">
                      <a16:colId xmlns="" xmlns:a16="http://schemas.microsoft.com/office/drawing/2014/main" val="3580333745"/>
                    </a:ext>
                  </a:extLst>
                </a:gridCol>
                <a:gridCol w="2286213">
                  <a:extLst>
                    <a:ext uri="{9D8B030D-6E8A-4147-A177-3AD203B41FA5}">
                      <a16:colId xmlns="" xmlns:a16="http://schemas.microsoft.com/office/drawing/2014/main" val="3335780270"/>
                    </a:ext>
                  </a:extLst>
                </a:gridCol>
                <a:gridCol w="2322666">
                  <a:extLst>
                    <a:ext uri="{9D8B030D-6E8A-4147-A177-3AD203B41FA5}">
                      <a16:colId xmlns="" xmlns:a16="http://schemas.microsoft.com/office/drawing/2014/main" val="4272310473"/>
                    </a:ext>
                  </a:extLst>
                </a:gridCol>
              </a:tblGrid>
              <a:tr h="37414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/>
                        <a:t>Q2’17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Q1’17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84166094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/>
                        <a:t>Admitted Securities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34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smtClean="0"/>
                        <a:t>34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536123162"/>
                  </a:ext>
                </a:extLst>
              </a:tr>
              <a:tr h="351641">
                <a:tc>
                  <a:txBody>
                    <a:bodyPr/>
                    <a:lstStyle/>
                    <a:p>
                      <a:r>
                        <a:rPr lang="en-US" sz="1800" dirty="0"/>
                        <a:t>AGMs</a:t>
                      </a:r>
                      <a:r>
                        <a:rPr lang="en-US" sz="1800" baseline="0" dirty="0"/>
                        <a:t> held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2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4226527455"/>
                  </a:ext>
                </a:extLst>
              </a:tr>
              <a:tr h="351641">
                <a:tc>
                  <a:txBody>
                    <a:bodyPr/>
                    <a:lstStyle/>
                    <a:p>
                      <a:r>
                        <a:rPr lang="en-US" sz="1800" dirty="0"/>
                        <a:t>Volume Dematerialized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26.67 </a:t>
                      </a:r>
                      <a:r>
                        <a:rPr lang="en-GB" sz="1800" kern="1200" dirty="0"/>
                        <a:t>billion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baseline="0" dirty="0" smtClean="0"/>
                        <a:t>21.68 </a:t>
                      </a:r>
                      <a:r>
                        <a:rPr lang="en-GB" sz="1800" kern="1200" baseline="0" dirty="0"/>
                        <a:t>billion</a:t>
                      </a:r>
                      <a:endParaRPr lang="en-GB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538672243"/>
                  </a:ext>
                </a:extLst>
              </a:tr>
              <a:tr h="351641">
                <a:tc>
                  <a:txBody>
                    <a:bodyPr/>
                    <a:lstStyle/>
                    <a:p>
                      <a:r>
                        <a:rPr lang="en-US" sz="1800" dirty="0"/>
                        <a:t>Total Share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108.87 </a:t>
                      </a:r>
                      <a:r>
                        <a:rPr lang="en-GB" sz="1800" kern="1200" dirty="0"/>
                        <a:t>billion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108.87 </a:t>
                      </a:r>
                      <a:r>
                        <a:rPr lang="en-GB" sz="1800" kern="1200" dirty="0"/>
                        <a:t>billion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4113618722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r>
                        <a:rPr lang="en-US" sz="1800" dirty="0"/>
                        <a:t>Dematerialized</a:t>
                      </a:r>
                      <a:r>
                        <a:rPr lang="en-US" sz="1800" baseline="0" dirty="0"/>
                        <a:t> Percentage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24.50%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19.91%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0825632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r>
                        <a:rPr lang="en-US" sz="1800" dirty="0"/>
                        <a:t>Operating/Registered</a:t>
                      </a:r>
                      <a:r>
                        <a:rPr lang="en-US" sz="1800" baseline="0" dirty="0"/>
                        <a:t> PI’s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102/126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99/123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672687002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r>
                        <a:rPr lang="en-US" sz="1800" dirty="0"/>
                        <a:t>Equities</a:t>
                      </a:r>
                      <a:r>
                        <a:rPr lang="en-US" sz="1800" baseline="0" dirty="0"/>
                        <a:t> Market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632277793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Number of Trades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741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700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956019498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Volume</a:t>
                      </a:r>
                      <a:r>
                        <a:rPr lang="en-US" sz="1800" baseline="0" dirty="0"/>
                        <a:t> of Trades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baseline="0" dirty="0" smtClean="0"/>
                        <a:t>143.30 </a:t>
                      </a:r>
                      <a:r>
                        <a:rPr lang="en-GB" sz="1800" kern="1200" baseline="0" dirty="0"/>
                        <a:t>million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baseline="0" dirty="0"/>
                        <a:t>203.54 million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977269127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Value Traded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/>
                        <a:t>₦884.23</a:t>
                      </a:r>
                      <a:r>
                        <a:rPr lang="en-GB" sz="1800" kern="1200" baseline="0" dirty="0" smtClean="0"/>
                        <a:t> m</a:t>
                      </a:r>
                      <a:r>
                        <a:rPr lang="en-GB" sz="1800" kern="1200" dirty="0" smtClean="0"/>
                        <a:t>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₦1.01 billion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4962057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r>
                        <a:rPr lang="en-US" sz="1800" dirty="0"/>
                        <a:t>Bonds Market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5741421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Numbe</a:t>
                      </a:r>
                      <a:r>
                        <a:rPr lang="en-US" sz="1800" baseline="0" dirty="0"/>
                        <a:t>r of Trades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/>
                        <a:t>17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4095283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Volume</a:t>
                      </a:r>
                      <a:r>
                        <a:rPr lang="en-US" sz="1800" baseline="0" dirty="0"/>
                        <a:t> of Trades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/>
                        <a:t>3.39 million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/>
                        <a:t>900</a:t>
                      </a:r>
                      <a:r>
                        <a:rPr lang="en-US" sz="1800" kern="1200" baseline="0" dirty="0" smtClean="0"/>
                        <a:t> thousand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684964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Value Traded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/>
                        <a:t>₦3.89 billion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₦9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97243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90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Quarterly trade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9296114"/>
              </p:ext>
            </p:extLst>
          </p:nvPr>
        </p:nvGraphicFramePr>
        <p:xfrm>
          <a:off x="256400" y="746600"/>
          <a:ext cx="440507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5816519"/>
              </p:ext>
            </p:extLst>
          </p:nvPr>
        </p:nvGraphicFramePr>
        <p:xfrm>
          <a:off x="4661476" y="746600"/>
          <a:ext cx="4237595" cy="291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077303"/>
              </p:ext>
            </p:extLst>
          </p:nvPr>
        </p:nvGraphicFramePr>
        <p:xfrm>
          <a:off x="256400" y="3557807"/>
          <a:ext cx="8430400" cy="274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4710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Expansion /enhancement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6088" y="764704"/>
            <a:ext cx="8424936" cy="5591646"/>
          </a:xfrm>
        </p:spPr>
        <p:txBody>
          <a:bodyPr>
            <a:noAutofit/>
          </a:bodyPr>
          <a:lstStyle/>
          <a:p>
            <a:r>
              <a:rPr lang="en-GB" sz="2000" dirty="0" smtClean="0"/>
              <a:t>Completion of NASD Rights Issue</a:t>
            </a:r>
          </a:p>
          <a:p>
            <a:r>
              <a:rPr lang="en-GB" sz="2000" dirty="0" smtClean="0"/>
              <a:t>Market Testing of NASD BITS</a:t>
            </a:r>
          </a:p>
          <a:p>
            <a:r>
              <a:rPr lang="en-GB" sz="2000" dirty="0" smtClean="0"/>
              <a:t>Joint </a:t>
            </a:r>
            <a:r>
              <a:rPr lang="en-GB" sz="2000" dirty="0"/>
              <a:t>sessions </a:t>
            </a:r>
            <a:r>
              <a:rPr lang="en-GB" sz="2000" dirty="0" smtClean="0"/>
              <a:t>held with </a:t>
            </a:r>
            <a:r>
              <a:rPr lang="en-GB" sz="2000" dirty="0"/>
              <a:t>LMC </a:t>
            </a:r>
            <a:r>
              <a:rPr lang="en-GB" sz="2000" dirty="0" smtClean="0"/>
              <a:t> and selected Advisors to Football Clubs</a:t>
            </a:r>
            <a:endParaRPr lang="en-GB" sz="2000" dirty="0"/>
          </a:p>
          <a:p>
            <a:pPr lvl="1"/>
            <a:r>
              <a:rPr lang="en-GB" sz="1400" dirty="0"/>
              <a:t>Workshop to discuss challenges and next steps </a:t>
            </a:r>
          </a:p>
          <a:p>
            <a:r>
              <a:rPr lang="en-GB" sz="2000" dirty="0"/>
              <a:t>Additions to market</a:t>
            </a:r>
          </a:p>
          <a:p>
            <a:pPr lvl="1"/>
            <a:r>
              <a:rPr lang="en-GB" sz="1400" b="1" dirty="0" smtClean="0"/>
              <a:t>Securities</a:t>
            </a:r>
            <a:r>
              <a:rPr lang="en-GB" sz="1400" dirty="0" smtClean="0"/>
              <a:t>: Nil </a:t>
            </a:r>
            <a:endParaRPr lang="en-GB" sz="1400" dirty="0"/>
          </a:p>
          <a:p>
            <a:pPr lvl="1"/>
            <a:r>
              <a:rPr lang="en-GB" sz="1400" b="1" dirty="0"/>
              <a:t>New Operators</a:t>
            </a:r>
            <a:r>
              <a:rPr lang="en-GB" sz="1400" dirty="0"/>
              <a:t>:  </a:t>
            </a:r>
            <a:r>
              <a:rPr lang="en-GB" sz="1400" dirty="0" smtClean="0"/>
              <a:t>Compass Investment &amp; Securities Limited, Portfolio Advisers Limited, Foresight Securities &amp; Investment Limited, Financial Trust Company Nig. Limited, Diamond Securities Limited </a:t>
            </a:r>
          </a:p>
          <a:p>
            <a:pPr lvl="1"/>
            <a:r>
              <a:rPr lang="en-GB" sz="1400" b="1" dirty="0" smtClean="0"/>
              <a:t>Authorised Traders:</a:t>
            </a:r>
            <a:r>
              <a:rPr lang="en-GB" sz="1400" dirty="0" smtClean="0"/>
              <a:t> Six (6)</a:t>
            </a:r>
            <a:endParaRPr lang="en-GB" sz="1400" dirty="0"/>
          </a:p>
          <a:p>
            <a:r>
              <a:rPr lang="en-GB" sz="2000" dirty="0"/>
              <a:t>Under SEC review:</a:t>
            </a:r>
          </a:p>
          <a:p>
            <a:pPr lvl="1"/>
            <a:r>
              <a:rPr lang="en-GB" sz="1400" dirty="0" smtClean="0"/>
              <a:t>NASD Enterprise Portal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xmlns="" val="85650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7E50D2-D310-4C9A-A700-5F4129FF360A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13316" name="Content Placeholder 6"/>
          <p:cNvSpPr>
            <a:spLocks noGrp="1"/>
          </p:cNvSpPr>
          <p:nvPr>
            <p:ph idx="1"/>
          </p:nvPr>
        </p:nvSpPr>
        <p:spPr>
          <a:xfrm>
            <a:off x="395288" y="908050"/>
            <a:ext cx="8497192" cy="5146675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Approval for NASD Enterprise Portal </a:t>
            </a:r>
            <a:endParaRPr lang="en-US" altLang="en-US" dirty="0"/>
          </a:p>
          <a:p>
            <a:r>
              <a:rPr lang="en-US" altLang="en-US" dirty="0"/>
              <a:t>Reduce number of Non-registered PLCs</a:t>
            </a:r>
          </a:p>
          <a:p>
            <a:r>
              <a:rPr lang="en-US" altLang="en-US" dirty="0"/>
              <a:t>Increase level of </a:t>
            </a:r>
            <a:r>
              <a:rPr lang="en-US" altLang="en-US" dirty="0" smtClean="0"/>
              <a:t>dematerialisation </a:t>
            </a:r>
            <a:r>
              <a:rPr lang="en-US" altLang="en-US" dirty="0"/>
              <a:t>in OTC </a:t>
            </a:r>
            <a:r>
              <a:rPr lang="en-US" altLang="en-US" dirty="0" smtClean="0"/>
              <a:t>PLC </a:t>
            </a:r>
            <a:r>
              <a:rPr lang="en-US" altLang="en-US" dirty="0"/>
              <a:t>shares</a:t>
            </a:r>
          </a:p>
          <a:p>
            <a:r>
              <a:rPr lang="en-US" altLang="en-US" dirty="0"/>
              <a:t>Introduction of more securities to the market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 for </a:t>
            </a:r>
            <a:r>
              <a:rPr lang="en-GB" dirty="0" smtClean="0"/>
              <a:t>Q3 </a:t>
            </a:r>
            <a:r>
              <a:rPr lang="en-GB" dirty="0"/>
              <a:t>‘17</a:t>
            </a:r>
          </a:p>
        </p:txBody>
      </p:sp>
    </p:spTree>
    <p:extLst>
      <p:ext uri="{BB962C8B-B14F-4D97-AF65-F5344CB8AC3E}">
        <p14:creationId xmlns:p14="http://schemas.microsoft.com/office/powerpoint/2010/main" xmlns="" val="335414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SD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8626</TotalTime>
  <Words>226</Words>
  <Application>Microsoft Office PowerPoint</Application>
  <PresentationFormat>On-screen Show (4:3)</PresentationFormat>
  <Paragraphs>71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NASD Presentation template</vt:lpstr>
      <vt:lpstr>Report to the Capital Market Committee</vt:lpstr>
      <vt:lpstr>Market in Numbers</vt:lpstr>
      <vt:lpstr>Quarterly trade activity</vt:lpstr>
      <vt:lpstr>Market Expansion /enhancement</vt:lpstr>
      <vt:lpstr>Expectations for Q3 ‘17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Presentation</dc:title>
  <dc:creator>NASD</dc:creator>
  <cp:lastModifiedBy>cmcsecretariat</cp:lastModifiedBy>
  <cp:revision>236</cp:revision>
  <cp:lastPrinted>2016-08-08T14:31:03Z</cp:lastPrinted>
  <dcterms:created xsi:type="dcterms:W3CDTF">2015-02-02T13:56:45Z</dcterms:created>
  <dcterms:modified xsi:type="dcterms:W3CDTF">2017-08-18T09:39:09Z</dcterms:modified>
</cp:coreProperties>
</file>